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0"/>
  </p:notes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88" r:id="rId19"/>
    <p:sldId id="289" r:id="rId20"/>
    <p:sldId id="274" r:id="rId21"/>
    <p:sldId id="275" r:id="rId22"/>
    <p:sldId id="276" r:id="rId23"/>
    <p:sldId id="279" r:id="rId24"/>
    <p:sldId id="280" r:id="rId25"/>
    <p:sldId id="281" r:id="rId26"/>
    <p:sldId id="286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63" autoAdjust="0"/>
  </p:normalViewPr>
  <p:slideViewPr>
    <p:cSldViewPr>
      <p:cViewPr varScale="1">
        <p:scale>
          <a:sx n="117" d="100"/>
          <a:sy n="117" d="100"/>
        </p:scale>
        <p:origin x="10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-228600" y="1015289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int a[20] = {1, 7, 8, 3};</a:t>
            </a:r>
          </a:p>
          <a:p>
            <a:r>
              <a:rPr lang="en-US" dirty="0"/>
              <a:t>	int *p; // declare a pointer named p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i="1" dirty="0">
                <a:solidFill>
                  <a:srgbClr val="00B0F0"/>
                </a:solidFill>
              </a:rPr>
              <a:t>p = a</a:t>
            </a:r>
            <a:r>
              <a:rPr lang="en-US" dirty="0"/>
              <a:t>; // the reference/address of the index 0.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a[0] &lt;&lt; </a:t>
            </a:r>
            <a:r>
              <a:rPr lang="en-US" dirty="0" err="1"/>
              <a:t>endl</a:t>
            </a:r>
            <a:r>
              <a:rPr lang="en-US" dirty="0"/>
              <a:t>; //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a[1] &lt;&lt; </a:t>
            </a:r>
            <a:r>
              <a:rPr lang="en-US" dirty="0" err="1"/>
              <a:t>endl</a:t>
            </a:r>
            <a:r>
              <a:rPr lang="en-US" dirty="0"/>
              <a:t>; // 7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p[2] &lt;&lt; </a:t>
            </a:r>
            <a:r>
              <a:rPr lang="en-US" dirty="0" err="1"/>
              <a:t>endl</a:t>
            </a:r>
            <a:r>
              <a:rPr lang="en-US" dirty="0"/>
              <a:t>; // 8; p[2] </a:t>
            </a:r>
            <a:r>
              <a:rPr lang="en-US" dirty="0">
                <a:sym typeface="Wingdings" pitchFamily="2" charset="2"/>
              </a:rPr>
              <a:t> a[2]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p[3] &lt;&lt; </a:t>
            </a:r>
            <a:r>
              <a:rPr lang="en-US" dirty="0" err="1"/>
              <a:t>endl</a:t>
            </a:r>
            <a:r>
              <a:rPr lang="en-US" dirty="0"/>
              <a:t>; // 3; p[3] </a:t>
            </a:r>
            <a:r>
              <a:rPr lang="en-US" dirty="0">
                <a:sym typeface="Wingdings" pitchFamily="2" charset="2"/>
              </a:rPr>
              <a:t> a[3]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rgbClr val="00B0F0"/>
                </a:solidFill>
              </a:rPr>
              <a:t>cout</a:t>
            </a:r>
            <a:r>
              <a:rPr lang="en-US" b="1" dirty="0">
                <a:solidFill>
                  <a:srgbClr val="00B0F0"/>
                </a:solidFill>
              </a:rPr>
              <a:t> &lt;&lt; *p &lt;&lt; </a:t>
            </a:r>
            <a:r>
              <a:rPr lang="en-US" b="1" dirty="0" err="1">
                <a:solidFill>
                  <a:srgbClr val="00B0F0"/>
                </a:solidFill>
              </a:rPr>
              <a:t>endl</a:t>
            </a:r>
            <a:r>
              <a:rPr lang="en-US" b="1" dirty="0">
                <a:solidFill>
                  <a:srgbClr val="00B0F0"/>
                </a:solidFill>
              </a:rPr>
              <a:t>; //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*(p+2) &lt;&lt; </a:t>
            </a:r>
            <a:r>
              <a:rPr lang="en-US" dirty="0" err="1"/>
              <a:t>endl</a:t>
            </a:r>
            <a:r>
              <a:rPr lang="en-US" dirty="0"/>
              <a:t>; //8; *(p+2) </a:t>
            </a:r>
            <a:r>
              <a:rPr lang="en-US" dirty="0">
                <a:sym typeface="Wingdings" pitchFamily="2" charset="2"/>
              </a:rPr>
              <a:t> a[2]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*(p+3) &lt;&lt; </a:t>
            </a:r>
            <a:r>
              <a:rPr lang="en-US" dirty="0" err="1"/>
              <a:t>endl</a:t>
            </a:r>
            <a:r>
              <a:rPr lang="en-US" dirty="0"/>
              <a:t>; // 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62CD47-8FD8-0C42-B993-9620DD5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95490"/>
              </p:ext>
            </p:extLst>
          </p:nvPr>
        </p:nvGraphicFramePr>
        <p:xfrm>
          <a:off x="3124200" y="5410200"/>
          <a:ext cx="566997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97">
                  <a:extLst>
                    <a:ext uri="{9D8B030D-6E8A-4147-A177-3AD203B41FA5}">
                      <a16:colId xmlns:a16="http://schemas.microsoft.com/office/drawing/2014/main" val="403745699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662983310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427006378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513101702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3558682725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09385371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88186246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810453498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177727486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20227973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Array:</a:t>
                      </a:r>
                    </a:p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09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5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BC27D-C10E-0447-9309-9398909FE31C}"/>
              </a:ext>
            </a:extLst>
          </p:cNvPr>
          <p:cNvSpPr txBox="1"/>
          <p:nvPr/>
        </p:nvSpPr>
        <p:spPr>
          <a:xfrm>
            <a:off x="7147847" y="1098734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num = 78;</a:t>
            </a:r>
          </a:p>
          <a:p>
            <a:r>
              <a:rPr lang="en-US" dirty="0"/>
              <a:t>int *p;</a:t>
            </a:r>
          </a:p>
          <a:p>
            <a:r>
              <a:rPr lang="en-US" dirty="0"/>
              <a:t>p = &amp;num;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754EE1-29CD-1947-A93F-7F0C9CC2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890"/>
              </p:ext>
            </p:extLst>
          </p:nvPr>
        </p:nvGraphicFramePr>
        <p:xfrm>
          <a:off x="1447800" y="6172200"/>
          <a:ext cx="1219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234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587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000" dirty="0"/>
                        <a:t>Address of p: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of p: </a:t>
                      </a:r>
                      <a:r>
                        <a:rPr lang="en-US" sz="1000" b="1" i="1" dirty="0">
                          <a:solidFill>
                            <a:srgbClr val="00B0F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43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DC1A01-349E-D840-8656-7E385AFCA4FC}"/>
              </a:ext>
            </a:extLst>
          </p:cNvPr>
          <p:cNvSpPr txBox="1"/>
          <p:nvPr/>
        </p:nvSpPr>
        <p:spPr>
          <a:xfrm>
            <a:off x="1295400" y="55980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p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59976D0-946E-0043-A8A9-E4C066498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08322"/>
              </p:ext>
            </p:extLst>
          </p:nvPr>
        </p:nvGraphicFramePr>
        <p:xfrm>
          <a:off x="4267200" y="5148171"/>
          <a:ext cx="3429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9226127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1052568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81680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1060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7429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96107180"/>
                    </a:ext>
                  </a:extLst>
                </a:gridCol>
              </a:tblGrid>
              <a:tr h="224815"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51597"/>
                  </a:ext>
                </a:extLst>
              </a:tr>
            </a:tbl>
          </a:graphicData>
        </a:graphic>
      </p:graphicFrame>
      <p:sp>
        <p:nvSpPr>
          <p:cNvPr id="17" name="Bent-Up Arrow 16">
            <a:extLst>
              <a:ext uri="{FF2B5EF4-FFF2-40B4-BE49-F238E27FC236}">
                <a16:creationId xmlns:a16="http://schemas.microsoft.com/office/drawing/2014/main" id="{FE1D8203-E98C-4A41-A35A-5AE7E37C2763}"/>
              </a:ext>
            </a:extLst>
          </p:cNvPr>
          <p:cNvSpPr/>
          <p:nvPr/>
        </p:nvSpPr>
        <p:spPr>
          <a:xfrm>
            <a:off x="2667000" y="6096000"/>
            <a:ext cx="198120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rgbClr val="00B0F0">
              <a:alpha val="35000"/>
            </a:srgbClr>
          </a:solidFill>
          <a:ln>
            <a:solidFill>
              <a:srgbClr val="00B0F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471C72BA-E1B9-5742-844E-C5D5D141C6D1}"/>
              </a:ext>
            </a:extLst>
          </p:cNvPr>
          <p:cNvSpPr/>
          <p:nvPr/>
        </p:nvSpPr>
        <p:spPr>
          <a:xfrm>
            <a:off x="4572000" y="6096000"/>
            <a:ext cx="1219199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solidFill>
              <a:schemeClr val="accent5">
                <a:lumMod val="60000"/>
                <a:lumOff val="4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1EFDC-3A64-BF41-94F6-FD2B64272388}"/>
              </a:ext>
            </a:extLst>
          </p:cNvPr>
          <p:cNvSpPr txBox="1"/>
          <p:nvPr/>
        </p:nvSpPr>
        <p:spPr>
          <a:xfrm>
            <a:off x="2971800" y="63246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3BA7C-6B25-454F-A249-C584BC9FC946}"/>
              </a:ext>
            </a:extLst>
          </p:cNvPr>
          <p:cNvSpPr txBox="1"/>
          <p:nvPr/>
        </p:nvSpPr>
        <p:spPr>
          <a:xfrm>
            <a:off x="5154475" y="63855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p+2</a:t>
            </a: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33A489D2-12FA-C148-9661-41E1929D0E54}"/>
              </a:ext>
            </a:extLst>
          </p:cNvPr>
          <p:cNvSpPr/>
          <p:nvPr/>
        </p:nvSpPr>
        <p:spPr>
          <a:xfrm>
            <a:off x="5716153" y="6096000"/>
            <a:ext cx="61908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solidFill>
              <a:schemeClr val="accent1">
                <a:lumMod val="60000"/>
                <a:lumOff val="40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27BDD-FCB2-BB43-8E48-0C60B5EC6D39}"/>
              </a:ext>
            </a:extLst>
          </p:cNvPr>
          <p:cNvSpPr txBox="1"/>
          <p:nvPr/>
        </p:nvSpPr>
        <p:spPr>
          <a:xfrm>
            <a:off x="6096000" y="63855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p+3</a:t>
            </a:r>
          </a:p>
        </p:txBody>
      </p:sp>
    </p:spTree>
    <p:extLst>
      <p:ext uri="{BB962C8B-B14F-4D97-AF65-F5344CB8AC3E}">
        <p14:creationId xmlns:p14="http://schemas.microsoft.com/office/powerpoint/2010/main" val="11619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Address of Operator (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unary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3326"/>
              </p:ext>
            </p:extLst>
          </p:nvPr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//1. assign a pointer p to the variable num;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//2. assign the address of num (1800) to the value of the pointer p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assign 38 to *p (the value of the pointer pointed to)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the value of num = 38</a:t>
            </a:r>
            <a:endParaRPr lang="en-US" sz="1400" dirty="0"/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= 1800; // &amp;num: the address of the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? // value of num = 38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= ? //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&amp;: address of something; &amp;p: the address of the pointer p 1200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?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the value of p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the address that the pointer pointed to, 1800.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? // *p: the value of the pointer pointed to, 38.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//declare one variable x, and 2 pointers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// the value of x = 50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//1. a pointer p points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//2. assign the address of x to the value of the pointer p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033"/>
              </p:ext>
            </p:extLst>
          </p:nvPr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the </a:t>
            </a:r>
            <a:r>
              <a:rPr lang="en-US" i="1" dirty="0"/>
              <a:t>null pointer</a:t>
            </a:r>
            <a:endParaRPr lang="en-US" dirty="0"/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435935" y="1371600"/>
            <a:ext cx="4876800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u="sng" dirty="0"/>
              <a:t>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i="1" dirty="0"/>
              <a:t>public:</a:t>
            </a:r>
            <a:endParaRPr lang="en-US" dirty="0"/>
          </a:p>
          <a:p>
            <a:pPr lvl="1"/>
            <a:r>
              <a:rPr lang="en-US" i="1" dirty="0"/>
              <a:t>char</a:t>
            </a:r>
            <a:r>
              <a:rPr lang="en-US" dirty="0"/>
              <a:t> a, b, c;</a:t>
            </a:r>
          </a:p>
          <a:p>
            <a:pPr lvl="1"/>
            <a:r>
              <a:rPr lang="en-US" i="1" dirty="0"/>
              <a:t>int</a:t>
            </a:r>
            <a:r>
              <a:rPr lang="en-US" dirty="0"/>
              <a:t> r[7];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79651"/>
              </p:ext>
            </p:extLst>
          </p:nvPr>
        </p:nvGraphicFramePr>
        <p:xfrm>
          <a:off x="2460172" y="1837222"/>
          <a:ext cx="3635828" cy="34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57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‘7’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‘a’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8354"/>
              </p:ext>
            </p:extLst>
          </p:nvPr>
        </p:nvGraphicFramePr>
        <p:xfrm>
          <a:off x="4648201" y="5232400"/>
          <a:ext cx="4495799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4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01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r>
              <a:rPr lang="en-US" dirty="0"/>
              <a:t>// declare an object named x with the type of the class A.</a:t>
            </a:r>
          </a:p>
          <a:p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// declare a pointer named p with the type A.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p = &amp;x;</a:t>
            </a:r>
          </a:p>
          <a:p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'8';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// 1. p is a pointer;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2. p points to an object;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3. one element of this object is b; 	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4. we are updated the value of the element b for this object ( the object that the pointer p points to). </a:t>
            </a:r>
          </a:p>
          <a:p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8452-B05F-5049-8F65-39928246CD89}"/>
              </a:ext>
            </a:extLst>
          </p:cNvPr>
          <p:cNvSpPr txBox="1"/>
          <p:nvPr/>
        </p:nvSpPr>
        <p:spPr>
          <a:xfrm>
            <a:off x="7315200" y="3182709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p = &amp;num;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988A-D4F4-6949-A7B0-37F4884CA1FD}"/>
              </a:ext>
            </a:extLst>
          </p:cNvPr>
          <p:cNvSpPr txBox="1"/>
          <p:nvPr/>
        </p:nvSpPr>
        <p:spPr>
          <a:xfrm>
            <a:off x="7315200" y="1314272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 num;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F1AF-3FFE-804D-A56C-080FB56BC05C}"/>
              </a:ext>
            </a:extLst>
          </p:cNvPr>
          <p:cNvSpPr txBox="1"/>
          <p:nvPr/>
        </p:nvSpPr>
        <p:spPr>
          <a:xfrm>
            <a:off x="7315200" y="1886667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num = 78;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8C2FA-1AF7-1447-B470-8767046799EF}"/>
              </a:ext>
            </a:extLst>
          </p:cNvPr>
          <p:cNvSpPr txBox="1"/>
          <p:nvPr/>
        </p:nvSpPr>
        <p:spPr>
          <a:xfrm>
            <a:off x="7290973" y="3657600"/>
            <a:ext cx="167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B0F0"/>
                </a:solidFill>
              </a:rPr>
              <a:t>y.a</a:t>
            </a:r>
            <a:r>
              <a:rPr lang="en-US" b="1" i="1" dirty="0">
                <a:solidFill>
                  <a:srgbClr val="00B0F0"/>
                </a:solidFill>
              </a:rPr>
              <a:t> = ‘9’;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y.b</a:t>
            </a:r>
            <a:r>
              <a:rPr lang="en-US" b="1" i="1" dirty="0">
                <a:solidFill>
                  <a:srgbClr val="00B0F0"/>
                </a:solidFill>
              </a:rPr>
              <a:t> = ‘b’;</a:t>
            </a:r>
          </a:p>
        </p:txBody>
      </p:sp>
    </p:spTree>
    <p:extLst>
      <p:ext uri="{BB962C8B-B14F-4D97-AF65-F5344CB8AC3E}">
        <p14:creationId xmlns:p14="http://schemas.microsoft.com/office/powerpoint/2010/main" val="37248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album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title;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artist;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tracks;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price;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albums stock[100];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*pick;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particular album can be selected by assignment: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album;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pick + 49;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&amp;(album[49]);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The members of that album are accessed by a combination of dereference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) and membership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/>
              <a:t>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(*pick).title = “Listener Supported”;</a:t>
            </a:r>
          </a:p>
          <a:p>
            <a:pPr>
              <a:defRPr/>
            </a:pPr>
            <a:r>
              <a:rPr lang="en-US" sz="2800" dirty="0"/>
              <a:t>There is also a syntactic shortcut: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pick-&gt;title = “Listener Supported”;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 and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/>
              <a:t>Pointers, </a:t>
            </a:r>
            <a:r>
              <a:rPr lang="en-US" dirty="0"/>
              <a:t>like any variable, can be used as parameters and return values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);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some_other_function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y );</a:t>
            </a:r>
          </a:p>
          <a:p>
            <a:r>
              <a:rPr lang="en-US" dirty="0"/>
              <a:t>They are passed by value by default</a:t>
            </a:r>
          </a:p>
          <a:p>
            <a:pPr lvl="1"/>
            <a:r>
              <a:rPr lang="en-US" dirty="0"/>
              <a:t>Involves copying the value (an address) into a local variable</a:t>
            </a:r>
          </a:p>
          <a:p>
            <a:pPr lvl="1"/>
            <a:r>
              <a:rPr lang="en-US" dirty="0"/>
              <a:t>Changes to a local copy </a:t>
            </a:r>
            <a:r>
              <a:rPr lang="en-US" i="1" dirty="0"/>
              <a:t>do not</a:t>
            </a:r>
            <a:r>
              <a:rPr lang="en-US" dirty="0"/>
              <a:t> change the pointer</a:t>
            </a:r>
          </a:p>
          <a:p>
            <a:pPr lvl="1"/>
            <a:r>
              <a:rPr lang="en-US" dirty="0"/>
              <a:t>But, changes to the memory the pointer points at are not limited to local variables!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p-&gt;artist = “The Black Crowes”;	// non-local change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				// local change!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Memory Allocation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/>
              <a:t>All the variables we have dealt with so far have been </a:t>
            </a:r>
            <a:r>
              <a:rPr lang="en-US" sz="2800" i="1"/>
              <a:t>stack </a:t>
            </a:r>
            <a:r>
              <a:rPr lang="en-US" sz="2800"/>
              <a:t>variables</a:t>
            </a:r>
          </a:p>
          <a:p>
            <a:pPr lvl="1"/>
            <a:r>
              <a:rPr lang="en-US" sz="2400"/>
              <a:t>Allocated by the compiler before the program is run</a:t>
            </a:r>
          </a:p>
          <a:p>
            <a:pPr lvl="1"/>
            <a:r>
              <a:rPr lang="en-US" sz="2400"/>
              <a:t>Pre-determined size, even arrays</a:t>
            </a:r>
          </a:p>
          <a:p>
            <a:endParaRPr lang="en-US" sz="2800"/>
          </a:p>
          <a:p>
            <a:r>
              <a:rPr lang="en-US" sz="2800"/>
              <a:t>Pointers give us a mechanism for dynamically allocating memory on demand</a:t>
            </a:r>
          </a:p>
          <a:p>
            <a:pPr lvl="1"/>
            <a:r>
              <a:rPr lang="en-US" sz="2400"/>
              <a:t>Allocated as needed at run-time (during execution)</a:t>
            </a:r>
          </a:p>
          <a:p>
            <a:pPr lvl="1"/>
            <a:r>
              <a:rPr lang="en-US" sz="2400"/>
              <a:t>Size determined at time of allocation</a:t>
            </a:r>
          </a:p>
          <a:p>
            <a:pPr lvl="1"/>
            <a:r>
              <a:rPr lang="en-US" sz="2400"/>
              <a:t>De-allocated when no longer useful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Declaring a pointer only allocates memory for the pointer address, not the data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album-&gt;tracks = 4; // error, write to some random address (segmentation fault)</a:t>
            </a:r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operator allocates memory for a specified type of variable and returns the address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album()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p-&gt;tracks 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4; // write to newly allocated memory</a:t>
            </a:r>
            <a:endParaRPr lang="en-US" sz="2000" dirty="0"/>
          </a:p>
          <a:p>
            <a:pPr lvl="1">
              <a:defRPr/>
            </a:pPr>
            <a:r>
              <a:rPr lang="en-US" sz="2400" dirty="0"/>
              <a:t>This memory is not named like the parameters and variables we’ve been using</a:t>
            </a:r>
          </a:p>
          <a:p>
            <a:pPr lvl="1">
              <a:defRPr/>
            </a:pPr>
            <a:r>
              <a:rPr lang="en-US" dirty="0"/>
              <a:t>That pointer is the only way to refer to it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 can also be used to dynamically allocate memory space for arrays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“how many albums?: 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album[ct];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Calls the default constructor on each object in the array (no way to pass in parameters)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An array is a contiguous block of memory, divided into some number of equal sized elements</a:t>
            </a:r>
          </a:p>
          <a:p>
            <a:pPr>
              <a:defRPr/>
            </a:pPr>
            <a:r>
              <a:rPr lang="en-US" sz="2800" dirty="0"/>
              <a:t>An array variable is really just a constant pointer to the first element in that block</a:t>
            </a:r>
          </a:p>
          <a:p>
            <a:pPr lvl="1">
              <a:defRPr/>
            </a:pPr>
            <a:r>
              <a:rPr lang="en-US" sz="2400" dirty="0"/>
              <a:t>A pointer can be assigned the value of an array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a[20];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a;</a:t>
            </a:r>
          </a:p>
          <a:p>
            <a:pPr lvl="1">
              <a:defRPr/>
            </a:pPr>
            <a:r>
              <a:rPr lang="en-US" sz="2400" dirty="0"/>
              <a:t>a[0] </a:t>
            </a:r>
            <a:r>
              <a:rPr lang="en-US" dirty="0"/>
              <a:t>, p[0] and</a:t>
            </a:r>
            <a:r>
              <a:rPr lang="en-US" sz="2400" dirty="0"/>
              <a:t> *p </a:t>
            </a:r>
            <a:r>
              <a:rPr lang="en-US" dirty="0"/>
              <a:t>all</a:t>
            </a:r>
            <a:r>
              <a:rPr lang="en-US" sz="2400" dirty="0"/>
              <a:t> refer to the first element in the array, expected to be 4 bytes long (the size of an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400" dirty="0"/>
              <a:t>a[1], p[1]  both refer to the second element in the array, starting 4 bytes after the first element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Dynamic memory allocation runs the risk of running out of memory during program execution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/>
              <a:t> cannot allocate the requested piece of memory, it fails and terminates the program</a:t>
            </a:r>
          </a:p>
          <a:p>
            <a:pPr>
              <a:defRPr/>
            </a:pPr>
            <a:r>
              <a:rPr lang="en-US" sz="2800" dirty="0"/>
              <a:t>To avoid this, programs need to de-allocate dynamic memory when they are done with it</a:t>
            </a:r>
          </a:p>
          <a:p>
            <a:pPr lvl="1">
              <a:defRPr/>
            </a:pPr>
            <a:r>
              <a:rPr lang="en-US" sz="2400" dirty="0"/>
              <a:t>This is done with the operator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, called on a pointer to a dynamically allocated piece of memory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[x];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[] p;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Leaks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If a pointer to dynamically allocated memory is moved, that memory location cannot be found again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[1024];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[518];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[20435];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0;</a:t>
            </a:r>
          </a:p>
          <a:p>
            <a:pPr lvl="1">
              <a:defRPr/>
            </a:pPr>
            <a:r>
              <a:rPr lang="en-US" sz="2400" dirty="0"/>
              <a:t>This means it cannot be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d, and is lost to the program</a:t>
            </a:r>
          </a:p>
          <a:p>
            <a:pPr lvl="1">
              <a:defRPr/>
            </a:pPr>
            <a:r>
              <a:rPr lang="en-US" sz="2400" dirty="0"/>
              <a:t>This is referred to as a </a:t>
            </a:r>
            <a:r>
              <a:rPr lang="en-US" sz="2400" i="1" dirty="0"/>
              <a:t>memory leak</a:t>
            </a:r>
          </a:p>
          <a:p>
            <a:pPr lvl="1">
              <a:defRPr/>
            </a:pPr>
            <a:r>
              <a:rPr lang="en-US" sz="2400" dirty="0"/>
              <a:t>If a leak occurs in a repeating part of the program, then no matter how small it is the program will eventually run out of memory</a:t>
            </a:r>
          </a:p>
          <a:p>
            <a:pPr lvl="2">
              <a:defRPr/>
            </a:pPr>
            <a:r>
              <a:rPr lang="en-US" sz="2000" dirty="0"/>
              <a:t>This matters a lot in server programs that run for months or years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4648200" y="529146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3886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2362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2667000" y="3381375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3124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5638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6019800" y="3399353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6438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81425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2304</Words>
  <Application>Microsoft Macintosh PowerPoint</Application>
  <PresentationFormat>On-screen Show (4:3)</PresentationFormat>
  <Paragraphs>339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Verdana</vt:lpstr>
      <vt:lpstr>Office Theme</vt:lpstr>
      <vt:lpstr>Pointers and Arrays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  <vt:lpstr>Pointers and Class</vt:lpstr>
      <vt:lpstr>Pointers and Class</vt:lpstr>
      <vt:lpstr>Pointers and Classes</vt:lpstr>
      <vt:lpstr>Pointers and Classes</vt:lpstr>
      <vt:lpstr>Pointers and Functions</vt:lpstr>
      <vt:lpstr>Dynamic Memory Allocation</vt:lpstr>
      <vt:lpstr>Operator new</vt:lpstr>
      <vt:lpstr>Operator new</vt:lpstr>
      <vt:lpstr>Pointers and Arrays</vt:lpstr>
      <vt:lpstr>Operator delete</vt:lpstr>
      <vt:lpstr>Memory 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295</cp:revision>
  <dcterms:created xsi:type="dcterms:W3CDTF">2009-09-01T00:23:15Z</dcterms:created>
  <dcterms:modified xsi:type="dcterms:W3CDTF">2020-11-20T15:09:48Z</dcterms:modified>
</cp:coreProperties>
</file>