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3"/>
  </p:notesMasterIdLst>
  <p:sldIdLst>
    <p:sldId id="700" r:id="rId2"/>
    <p:sldId id="806" r:id="rId3"/>
    <p:sldId id="270" r:id="rId4"/>
    <p:sldId id="760" r:id="rId5"/>
    <p:sldId id="807" r:id="rId6"/>
    <p:sldId id="762" r:id="rId7"/>
    <p:sldId id="763" r:id="rId8"/>
    <p:sldId id="969" r:id="rId9"/>
    <p:sldId id="822" r:id="rId10"/>
    <p:sldId id="809" r:id="rId11"/>
    <p:sldId id="811" r:id="rId12"/>
    <p:sldId id="812" r:id="rId13"/>
    <p:sldId id="814" r:id="rId14"/>
    <p:sldId id="813" r:id="rId15"/>
    <p:sldId id="816" r:id="rId16"/>
    <p:sldId id="815" r:id="rId17"/>
    <p:sldId id="817" r:id="rId18"/>
    <p:sldId id="818" r:id="rId19"/>
    <p:sldId id="819" r:id="rId20"/>
    <p:sldId id="773" r:id="rId21"/>
    <p:sldId id="970" r:id="rId22"/>
    <p:sldId id="774" r:id="rId23"/>
    <p:sldId id="944" r:id="rId24"/>
    <p:sldId id="846" r:id="rId25"/>
    <p:sldId id="777" r:id="rId26"/>
    <p:sldId id="847" r:id="rId27"/>
    <p:sldId id="971" r:id="rId28"/>
    <p:sldId id="972" r:id="rId29"/>
    <p:sldId id="849" r:id="rId30"/>
    <p:sldId id="966" r:id="rId31"/>
    <p:sldId id="850" r:id="rId3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in, Beiyu" initials="LB" lastIdx="2" clrIdx="0">
    <p:extLst>
      <p:ext uri="{19B8F6BF-5375-455C-9EA6-DF929625EA0E}">
        <p15:presenceInfo xmlns:p15="http://schemas.microsoft.com/office/powerpoint/2012/main" userId="S::beiyu.lin@wsu.edu::8c805682-b34c-4065-b851-21ebf6838f1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5679"/>
    <p:restoredTop sz="96327"/>
  </p:normalViewPr>
  <p:slideViewPr>
    <p:cSldViewPr snapToGrid="0" snapToObjects="1">
      <p:cViewPr varScale="1">
        <p:scale>
          <a:sx n="115" d="100"/>
          <a:sy n="115" d="100"/>
        </p:scale>
        <p:origin x="232" y="3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6.e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9.emf"/><Relationship Id="rId2" Type="http://schemas.openxmlformats.org/officeDocument/2006/relationships/image" Target="../media/image18.emf"/><Relationship Id="rId1" Type="http://schemas.openxmlformats.org/officeDocument/2006/relationships/image" Target="../media/image17.emf"/><Relationship Id="rId4" Type="http://schemas.openxmlformats.org/officeDocument/2006/relationships/image" Target="../media/image20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CB3465-E40B-9E4F-A92D-9702B3E4D20E}" type="datetimeFigureOut">
              <a:rPr lang="en-US" smtClean="0"/>
              <a:t>3/23/21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F9455F-9882-FB49-8E64-6BE7B14BC1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1660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>
            <a:extLst>
              <a:ext uri="{FF2B5EF4-FFF2-40B4-BE49-F238E27FC236}">
                <a16:creationId xmlns:a16="http://schemas.microsoft.com/office/drawing/2014/main" id="{7AC4B56A-FC78-A44C-9A50-0D85575C9BD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30275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30275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51FBB669-B1AA-F94A-8F19-C09846E0281F}" type="slidenum">
              <a:rPr lang="en-US" altLang="en-US" sz="1300" smtClean="0"/>
              <a:pPr>
                <a:spcBef>
                  <a:spcPct val="0"/>
                </a:spcBef>
              </a:pPr>
              <a:t>6</a:t>
            </a:fld>
            <a:endParaRPr lang="en-US" altLang="en-US" sz="1300"/>
          </a:p>
        </p:txBody>
      </p:sp>
      <p:sp>
        <p:nvSpPr>
          <p:cNvPr id="25602" name="Rectangle 2">
            <a:extLst>
              <a:ext uri="{FF2B5EF4-FFF2-40B4-BE49-F238E27FC236}">
                <a16:creationId xmlns:a16="http://schemas.microsoft.com/office/drawing/2014/main" id="{DDC6A1C6-090E-D740-998D-2AF650FB5D3E}"/>
              </a:ext>
            </a:extLst>
          </p:cNvPr>
          <p:cNvSpPr>
            <a:spLocks noRo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3">
            <a:extLst>
              <a:ext uri="{FF2B5EF4-FFF2-40B4-BE49-F238E27FC236}">
                <a16:creationId xmlns:a16="http://schemas.microsoft.com/office/drawing/2014/main" id="{6A306423-FA53-9D4D-920E-83E5A6C1E2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31863" y="4410075"/>
            <a:ext cx="5133975" cy="4176713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Induction is different from deduction and DBMS does not not support induction;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The result of induction is higher-level information or knowledge: general statements about data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There are many approaches. Refer to the lecture notes for CS3244 available at the Co-Op.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We focus on  three approaches here, other examples:</a:t>
            </a:r>
          </a:p>
          <a:p>
            <a:pPr eaLnBrk="1" hangingPunct="1"/>
            <a:r>
              <a:rPr lang="en-GB" altLang="en-US" sz="1800">
                <a:latin typeface="Arial" panose="020B0604020202020204" pitchFamily="34" charset="0"/>
              </a:rPr>
              <a:t>Other approaches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Instance-based learning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other neural networks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Concept learning (Version space, Focus, Aq11, …)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Genetic algorithms</a:t>
            </a:r>
          </a:p>
          <a:p>
            <a:pPr eaLnBrk="1" hangingPunct="1">
              <a:buFontTx/>
              <a:buChar char="•"/>
            </a:pPr>
            <a:r>
              <a:rPr lang="en-GB" altLang="en-US" sz="1800">
                <a:latin typeface="Arial" panose="020B0604020202020204" pitchFamily="34" charset="0"/>
              </a:rPr>
              <a:t>Reinforcement learning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307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52C6E3A6-0E94-744F-8810-27799B659CAF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25E2564E-4E88-F942-8117-09B4A3373BE6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614AFC3-62D4-0846-84E9-29CEF7AB0117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76456000"/>
      </p:ext>
    </p:extLst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609600" y="277814"/>
            <a:ext cx="10972800" cy="1139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609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600201"/>
            <a:ext cx="5384800" cy="2189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09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41763"/>
            <a:ext cx="5384800" cy="21891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A5B77114-AD11-324C-9E91-CDDEB03FCE7C}"/>
              </a:ext>
            </a:extLst>
          </p:cNvPr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en-US"/>
              <a:t>CS583, Bing Liu, UIC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169358C0-11C7-254F-99F3-22420D8D036D}"/>
              </a:ext>
            </a:extLst>
          </p:cNvPr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69CD017-5041-1646-AF81-ACCB0010455A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67956311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3/23/21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2" r:id="rId13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3.emf"/><Relationship Id="rId4" Type="http://schemas.openxmlformats.org/officeDocument/2006/relationships/oleObject" Target="../embeddings/oleObject1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2.em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14.emf"/><Relationship Id="rId4" Type="http://schemas.openxmlformats.org/officeDocument/2006/relationships/oleObject" Target="../embeddings/oleObject3.bin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6.emf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emf"/><Relationship Id="rId3" Type="http://schemas.openxmlformats.org/officeDocument/2006/relationships/image" Target="../media/image21.png"/><Relationship Id="rId7" Type="http://schemas.openxmlformats.org/officeDocument/2006/relationships/oleObject" Target="../embeddings/oleObject6.bin"/><Relationship Id="rId12" Type="http://schemas.openxmlformats.org/officeDocument/2006/relationships/image" Target="../media/image20.e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2.png"/><Relationship Id="rId11" Type="http://schemas.openxmlformats.org/officeDocument/2006/relationships/oleObject" Target="../embeddings/oleObject8.bin"/><Relationship Id="rId5" Type="http://schemas.openxmlformats.org/officeDocument/2006/relationships/image" Target="../media/image17.emf"/><Relationship Id="rId10" Type="http://schemas.openxmlformats.org/officeDocument/2006/relationships/image" Target="../media/image19.emf"/><Relationship Id="rId4" Type="http://schemas.openxmlformats.org/officeDocument/2006/relationships/oleObject" Target="../embeddings/oleObject5.bin"/><Relationship Id="rId9" Type="http://schemas.openxmlformats.org/officeDocument/2006/relationships/oleObject" Target="../embeddings/oleObject7.bin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2">
            <a:extLst>
              <a:ext uri="{FF2B5EF4-FFF2-40B4-BE49-F238E27FC236}">
                <a16:creationId xmlns:a16="http://schemas.microsoft.com/office/drawing/2014/main" id="{526EE85D-E249-6C40-A933-4751717600E9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633663" y="1503946"/>
            <a:ext cx="6862011" cy="1030705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Supervised Learning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Slide Number Placeholder 5">
            <a:extLst>
              <a:ext uri="{FF2B5EF4-FFF2-40B4-BE49-F238E27FC236}">
                <a16:creationId xmlns:a16="http://schemas.microsoft.com/office/drawing/2014/main" id="{1DCAC879-45D9-4C4A-BAA7-64B056A3134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AE5164-F8FA-AA4D-8042-520C1A10F3D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9698" name="Rectangle 2">
            <a:extLst>
              <a:ext uri="{FF2B5EF4-FFF2-40B4-BE49-F238E27FC236}">
                <a16:creationId xmlns:a16="http://schemas.microsoft.com/office/drawing/2014/main" id="{A5B5D01A-BBFA-304A-A3D6-4A623721464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81201" y="277814"/>
            <a:ext cx="8399463" cy="1139825"/>
          </a:xfrm>
        </p:spPr>
        <p:txBody>
          <a:bodyPr/>
          <a:lstStyle/>
          <a:p>
            <a:pPr eaLnBrk="1" hangingPunct="1"/>
            <a:r>
              <a:rPr lang="en-US" altLang="en-US"/>
              <a:t>Supervised learning process: two steps</a:t>
            </a:r>
          </a:p>
        </p:txBody>
      </p:sp>
      <p:pic>
        <p:nvPicPr>
          <p:cNvPr id="29699" name="Picture 4">
            <a:extLst>
              <a:ext uri="{FF2B5EF4-FFF2-40B4-BE49-F238E27FC236}">
                <a16:creationId xmlns:a16="http://schemas.microsoft.com/office/drawing/2014/main" id="{54E7077E-60A5-A244-A250-FDE0E60E6195}"/>
              </a:ext>
            </a:extLst>
          </p:cNvPr>
          <p:cNvPicPr>
            <a:picLocks noChangeAspect="1" noChangeArrowheads="1"/>
          </p:cNvPicPr>
          <p:nvPr>
            <p:ph sz="half" idx="1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597"/>
          <a:stretch/>
        </p:blipFill>
        <p:spPr>
          <a:xfrm>
            <a:off x="1981201" y="4118577"/>
            <a:ext cx="7740650" cy="1520224"/>
          </a:xfrm>
          <a:noFill/>
        </p:spPr>
      </p:pic>
      <p:sp>
        <p:nvSpPr>
          <p:cNvPr id="29700" name="Text Box 6">
            <a:extLst>
              <a:ext uri="{FF2B5EF4-FFF2-40B4-BE49-F238E27FC236}">
                <a16:creationId xmlns:a16="http://schemas.microsoft.com/office/drawing/2014/main" id="{918EF831-F992-5749-A8DC-1B2868597C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55298" y="1969874"/>
            <a:ext cx="10764995" cy="9002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Learning (training)</a:t>
            </a:r>
            <a:r>
              <a:rPr lang="en-US" altLang="en-US" sz="2500" dirty="0"/>
              <a:t>: learn a model via the </a:t>
            </a:r>
            <a:r>
              <a:rPr lang="en-US" altLang="en-US" sz="2500" dirty="0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 sz="2500" dirty="0">
                <a:solidFill>
                  <a:srgbClr val="FF0000"/>
                </a:solidFill>
              </a:rPr>
              <a:t>Testing: </a:t>
            </a:r>
            <a:r>
              <a:rPr lang="en-US" altLang="en-US" sz="2500" dirty="0"/>
              <a:t>test the model via </a:t>
            </a:r>
            <a:r>
              <a:rPr lang="en-US" altLang="en-US" sz="2500" dirty="0">
                <a:solidFill>
                  <a:srgbClr val="3333CC"/>
                </a:solidFill>
              </a:rPr>
              <a:t>test data</a:t>
            </a:r>
            <a:r>
              <a:rPr lang="en-US" altLang="en-US" sz="2500" dirty="0">
                <a:solidFill>
                  <a:srgbClr val="FF0000"/>
                </a:solidFill>
              </a:rPr>
              <a:t> </a:t>
            </a:r>
            <a:r>
              <a:rPr lang="en-US" altLang="en-US" sz="2500" dirty="0"/>
              <a:t>and evaluate the model accuracy</a:t>
            </a:r>
          </a:p>
        </p:txBody>
      </p:sp>
      <p:sp>
        <p:nvSpPr>
          <p:cNvPr id="29701" name="Rectangle 11">
            <a:extLst>
              <a:ext uri="{FF2B5EF4-FFF2-40B4-BE49-F238E27FC236}">
                <a16:creationId xmlns:a16="http://schemas.microsoft.com/office/drawing/2014/main" id="{659553DA-E5EB-9D40-B365-5FA6F7F533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29702" name="Object 10">
            <a:extLst>
              <a:ext uri="{FF2B5EF4-FFF2-40B4-BE49-F238E27FC236}">
                <a16:creationId xmlns:a16="http://schemas.microsoft.com/office/drawing/2014/main" id="{7CE07FF2-E579-FA4F-B12B-D5B499A6D2D4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52857645"/>
              </p:ext>
            </p:extLst>
          </p:nvPr>
        </p:nvGraphicFramePr>
        <p:xfrm>
          <a:off x="2305051" y="3110514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64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29702" name="Object 10">
                        <a:extLst>
                          <a:ext uri="{FF2B5EF4-FFF2-40B4-BE49-F238E27FC236}">
                            <a16:creationId xmlns:a16="http://schemas.microsoft.com/office/drawing/2014/main" id="{7CE07FF2-E579-FA4F-B12B-D5B499A6D2D4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05051" y="3110514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Slide Number Placeholder 4">
            <a:extLst>
              <a:ext uri="{FF2B5EF4-FFF2-40B4-BE49-F238E27FC236}">
                <a16:creationId xmlns:a16="http://schemas.microsoft.com/office/drawing/2014/main" id="{47E4EEA6-D146-0F4D-8FEF-65DA214A797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46F21FE-F273-0048-A2E8-022A94C9FE9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1746" name="Rectangle 2">
            <a:extLst>
              <a:ext uri="{FF2B5EF4-FFF2-40B4-BE49-F238E27FC236}">
                <a16:creationId xmlns:a16="http://schemas.microsoft.com/office/drawing/2014/main" id="{FAF4DE29-DBD8-994B-8ACF-1511FE09A4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sp>
        <p:nvSpPr>
          <p:cNvPr id="31747" name="Rectangle 3">
            <a:extLst>
              <a:ext uri="{FF2B5EF4-FFF2-40B4-BE49-F238E27FC236}">
                <a16:creationId xmlns:a16="http://schemas.microsoft.com/office/drawing/2014/main" id="{E2638587-E155-274D-BA03-055C9D8D08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02780" y="1604422"/>
            <a:ext cx="9471103" cy="4897437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Data</a:t>
            </a:r>
            <a:r>
              <a:rPr lang="en-US" altLang="en-US" sz="2500" dirty="0"/>
              <a:t>: loan application data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Task</a:t>
            </a:r>
            <a:r>
              <a:rPr lang="en-US" altLang="en-US" sz="2500" dirty="0"/>
              <a:t>: predict whether a loan should be approved or not.</a:t>
            </a:r>
          </a:p>
          <a:p>
            <a:pPr eaLnBrk="1" hangingPunct="1"/>
            <a:r>
              <a:rPr lang="en-US" altLang="en-US" sz="25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500" dirty="0"/>
              <a:t>: accuracy</a:t>
            </a:r>
          </a:p>
          <a:p>
            <a:pPr eaLnBrk="1" hangingPunct="1"/>
            <a:endParaRPr lang="en-US" altLang="en-US" sz="2500" dirty="0"/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>
                <a:solidFill>
                  <a:srgbClr val="3333CC"/>
                </a:solidFill>
              </a:rPr>
              <a:t>No learning</a:t>
            </a:r>
            <a:r>
              <a:rPr lang="en-US" altLang="en-US" sz="2500" dirty="0"/>
              <a:t>: put all test data to the majority class (i.e., </a:t>
            </a:r>
            <a:r>
              <a:rPr lang="en-US" altLang="en-US" sz="2500" dirty="0">
                <a:solidFill>
                  <a:srgbClr val="3333CC"/>
                </a:solidFill>
              </a:rPr>
              <a:t>Yes</a:t>
            </a:r>
            <a:r>
              <a:rPr lang="en-US" altLang="en-US" sz="2500" dirty="0"/>
              <a:t>): </a:t>
            </a:r>
          </a:p>
          <a:p>
            <a:pPr eaLnBrk="1" hangingPunct="1">
              <a:buFont typeface="Wingdings" pitchFamily="2" charset="2"/>
              <a:buNone/>
            </a:pPr>
            <a:r>
              <a:rPr lang="en-US" altLang="en-US" sz="2500" dirty="0"/>
              <a:t>		</a:t>
            </a:r>
            <a:r>
              <a:rPr lang="en-US" altLang="en-US" sz="2500" dirty="0">
                <a:solidFill>
                  <a:srgbClr val="FF0000"/>
                </a:solidFill>
              </a:rPr>
              <a:t>Accuracy = 8/15 = 53%</a:t>
            </a:r>
            <a:endParaRPr lang="en-US" altLang="en-US" sz="2500" dirty="0"/>
          </a:p>
          <a:p>
            <a:r>
              <a:rPr lang="en-US" altLang="en-US" sz="2500" dirty="0">
                <a:solidFill>
                  <a:srgbClr val="3333CC"/>
                </a:solidFill>
              </a:rPr>
              <a:t>With the learned model, we can do better than 53%.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Slide Number Placeholder 4">
            <a:extLst>
              <a:ext uri="{FF2B5EF4-FFF2-40B4-BE49-F238E27FC236}">
                <a16:creationId xmlns:a16="http://schemas.microsoft.com/office/drawing/2014/main" id="{4807EF61-8239-7D4C-91B4-254957F449A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5388269-2836-604D-A74C-EA601957BE7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2770" name="Rectangle 2">
            <a:extLst>
              <a:ext uri="{FF2B5EF4-FFF2-40B4-BE49-F238E27FC236}">
                <a16:creationId xmlns:a16="http://schemas.microsoft.com/office/drawing/2014/main" id="{3100BD94-BFF9-744A-8D85-630DCE5954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Fundamental assumption of learning</a:t>
            </a:r>
          </a:p>
        </p:txBody>
      </p:sp>
      <p:sp>
        <p:nvSpPr>
          <p:cNvPr id="18437" name="Rectangle 3">
            <a:extLst>
              <a:ext uri="{FF2B5EF4-FFF2-40B4-BE49-F238E27FC236}">
                <a16:creationId xmlns:a16="http://schemas.microsoft.com/office/drawing/2014/main" id="{BC595441-9B8E-B549-827F-1DF91547302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01805" y="1268414"/>
            <a:ext cx="11430000" cy="50053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data is </a:t>
            </a:r>
            <a:r>
              <a:rPr lang="en-US" altLang="ja-JP" sz="2500" dirty="0">
                <a:solidFill>
                  <a:schemeClr val="accent2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identical</a:t>
            </a: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data.</a:t>
            </a:r>
          </a:p>
          <a:p>
            <a:pPr eaLnBrk="1" hangingPunct="1">
              <a:lnSpc>
                <a:spcPct val="90000"/>
              </a:lnSpc>
              <a:buFont typeface="Wingdings" pitchFamily="2" charset="2"/>
              <a:buNone/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	</a:t>
            </a:r>
            <a:endParaRPr lang="en-US" altLang="ja-JP" sz="2500" dirty="0">
              <a:ea typeface="ＭＳ Ｐゴシック" panose="020B0600070205080204" pitchFamily="34" charset="-128"/>
            </a:endParaRP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ja-JP" sz="25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data must be </a:t>
            </a:r>
            <a:r>
              <a:rPr lang="en-US" altLang="ja-JP" sz="2500" dirty="0">
                <a:solidFill>
                  <a:srgbClr val="3333CC"/>
                </a:solidFill>
                <a:highlight>
                  <a:srgbClr val="FFFF00"/>
                </a:highlight>
                <a:ea typeface="ＭＳ Ｐゴシック" panose="020B0600070205080204" pitchFamily="34" charset="-128"/>
              </a:rPr>
              <a:t>sufficiently large.</a:t>
            </a:r>
            <a:endParaRPr lang="en-US" altLang="en-US" sz="2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Slide Number Placeholder 4">
            <a:extLst>
              <a:ext uri="{FF2B5EF4-FFF2-40B4-BE49-F238E27FC236}">
                <a16:creationId xmlns:a16="http://schemas.microsoft.com/office/drawing/2014/main" id="{A45B0837-1F33-2742-A431-8BD61F8B9B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26AC922-69F2-7C40-9151-922D1590B84B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3794" name="Rectangle 2">
            <a:extLst>
              <a:ext uri="{FF2B5EF4-FFF2-40B4-BE49-F238E27FC236}">
                <a16:creationId xmlns:a16="http://schemas.microsoft.com/office/drawing/2014/main" id="{5ED8B6A1-DEEC-0A4D-93D2-AB3B3CC1F13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33795" name="Rectangle 3">
            <a:extLst>
              <a:ext uri="{FF2B5EF4-FFF2-40B4-BE49-F238E27FC236}">
                <a16:creationId xmlns:a16="http://schemas.microsoft.com/office/drawing/2014/main" id="{1EEBACD0-2E5C-DD4D-879D-B0D906F3E7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825045" y="1715956"/>
            <a:ext cx="8229600" cy="5221287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Basic concepts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Decision tree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Evaluation of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Rule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Classification using association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K-nearest neighbor</a:t>
            </a:r>
          </a:p>
          <a:p>
            <a:pPr eaLnBrk="1" hangingPunct="1">
              <a:lnSpc>
                <a:spcPct val="90000"/>
              </a:lnSpc>
            </a:pPr>
            <a:endParaRPr lang="en-US" altLang="en-US" sz="26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Slide Number Placeholder 4">
            <a:extLst>
              <a:ext uri="{FF2B5EF4-FFF2-40B4-BE49-F238E27FC236}">
                <a16:creationId xmlns:a16="http://schemas.microsoft.com/office/drawing/2014/main" id="{7AE4EF66-EED0-E243-A143-3CEF70ABF0D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427D3CB-BFCC-5248-9F6E-9B6FABFE094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4818" name="Rectangle 2">
            <a:extLst>
              <a:ext uri="{FF2B5EF4-FFF2-40B4-BE49-F238E27FC236}">
                <a16:creationId xmlns:a16="http://schemas.microsoft.com/office/drawing/2014/main" id="{9B612691-312D-5948-B2C3-F7A2BE2C935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Introduction</a:t>
            </a:r>
          </a:p>
        </p:txBody>
      </p:sp>
      <p:sp>
        <p:nvSpPr>
          <p:cNvPr id="20485" name="Rectangle 3">
            <a:extLst>
              <a:ext uri="{FF2B5EF4-FFF2-40B4-BE49-F238E27FC236}">
                <a16:creationId xmlns:a16="http://schemas.microsoft.com/office/drawing/2014/main" id="{C3928597-5AD8-EC4E-B2E3-BE23474A9EE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405054" y="1830785"/>
            <a:ext cx="9835375" cy="4484819"/>
          </a:xfrm>
        </p:spPr>
        <p:txBody>
          <a:bodyPr>
            <a:noAutofit/>
          </a:bodyPr>
          <a:lstStyle/>
          <a:p>
            <a:pPr eaLnBrk="1" hangingPunct="1">
              <a:defRPr/>
            </a:pPr>
            <a:r>
              <a:rPr lang="en-US" altLang="ja-JP" sz="2500" dirty="0">
                <a:ea typeface="ＭＳ Ｐゴシック" panose="020B0600070205080204" pitchFamily="34" charset="-128"/>
              </a:rPr>
              <a:t>Decision tree learning is one of the </a:t>
            </a:r>
            <a:r>
              <a:rPr lang="en-US" altLang="ja-JP" sz="2500" dirty="0">
                <a:highlight>
                  <a:srgbClr val="FFFF00"/>
                </a:highlight>
                <a:ea typeface="ＭＳ Ｐゴシック" panose="020B0600070205080204" pitchFamily="34" charset="-128"/>
              </a:rPr>
              <a:t>most widely </a:t>
            </a:r>
            <a:r>
              <a:rPr lang="en-US" altLang="ja-JP" sz="2500" dirty="0">
                <a:ea typeface="ＭＳ Ｐゴシック" panose="020B0600070205080204" pitchFamily="34" charset="-128"/>
              </a:rPr>
              <a:t>used techniques for classification. </a:t>
            </a:r>
          </a:p>
          <a:p>
            <a:pPr lvl="1" eaLnBrk="1" hangingPunct="1">
              <a:defRPr/>
            </a:pPr>
            <a:r>
              <a:rPr lang="en-US" altLang="ja-JP" sz="2500" dirty="0">
                <a:ea typeface="ＭＳ Ｐゴシック" panose="020B0600070205080204" pitchFamily="34" charset="-128"/>
              </a:rPr>
              <a:t>its accuracy is competitive with other methods</a:t>
            </a:r>
          </a:p>
          <a:p>
            <a:pPr lvl="1" eaLnBrk="1" hangingPunct="1">
              <a:defRPr/>
            </a:pPr>
            <a:r>
              <a:rPr lang="en-US" altLang="ja-JP" sz="2500" dirty="0">
                <a:ea typeface="ＭＳ Ｐゴシック" panose="020B0600070205080204" pitchFamily="34" charset="-128"/>
              </a:rPr>
              <a:t>it is efficient</a:t>
            </a:r>
          </a:p>
          <a:p>
            <a:pPr eaLnBrk="1" hangingPunct="1">
              <a:defRPr/>
            </a:pPr>
            <a:r>
              <a:rPr lang="en-US" altLang="en-US" sz="2500" dirty="0"/>
              <a:t>The classification model is a tree, called </a:t>
            </a:r>
            <a:r>
              <a:rPr lang="en-US" altLang="en-US" sz="2500" dirty="0">
                <a:solidFill>
                  <a:srgbClr val="FF0000"/>
                </a:solidFill>
              </a:rPr>
              <a:t>decision tree</a:t>
            </a:r>
            <a:r>
              <a:rPr lang="en-US" altLang="en-US" sz="2500" dirty="0"/>
              <a:t>. </a:t>
            </a:r>
          </a:p>
          <a:p>
            <a:pPr eaLnBrk="1" hangingPunct="1">
              <a:defRPr/>
            </a:pPr>
            <a:r>
              <a:rPr lang="en-US" altLang="en-US" sz="2500" dirty="0">
                <a:solidFill>
                  <a:srgbClr val="3333CC"/>
                </a:solidFill>
              </a:rPr>
              <a:t>C4.5 </a:t>
            </a:r>
            <a:r>
              <a:rPr lang="en-US" altLang="en-US" sz="2500" dirty="0"/>
              <a:t>is widely used decision tree.</a:t>
            </a:r>
          </a:p>
          <a:p>
            <a:pPr eaLnBrk="1" hangingPunct="1">
              <a:defRPr/>
            </a:pPr>
            <a:r>
              <a:rPr lang="en-US" altLang="en-US" sz="2500" dirty="0"/>
              <a:t>(use python and </a:t>
            </a:r>
            <a:r>
              <a:rPr lang="en-US" altLang="en-US" sz="2500" dirty="0" err="1"/>
              <a:t>weka</a:t>
            </a:r>
            <a:r>
              <a:rPr lang="en-US" altLang="en-US" sz="2500" dirty="0"/>
              <a:t> to train and test machine learning models).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Slide Number Placeholder 4">
            <a:extLst>
              <a:ext uri="{FF2B5EF4-FFF2-40B4-BE49-F238E27FC236}">
                <a16:creationId xmlns:a16="http://schemas.microsoft.com/office/drawing/2014/main" id="{7EC0069A-7D6D-844D-B938-AB849A470E7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EFB7F172-A18F-F844-A9D6-FF086264D95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5842" name="Rectangle 2">
            <a:extLst>
              <a:ext uri="{FF2B5EF4-FFF2-40B4-BE49-F238E27FC236}">
                <a16:creationId xmlns:a16="http://schemas.microsoft.com/office/drawing/2014/main" id="{51BDDBDC-2469-6D47-B63B-74DAC810047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25425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/>
              <a:t>The loan data (reproduced)</a:t>
            </a:r>
          </a:p>
        </p:txBody>
      </p:sp>
      <p:sp>
        <p:nvSpPr>
          <p:cNvPr id="35843" name="Text Box 4">
            <a:extLst>
              <a:ext uri="{FF2B5EF4-FFF2-40B4-BE49-F238E27FC236}">
                <a16:creationId xmlns:a16="http://schemas.microsoft.com/office/drawing/2014/main" id="{F97B676A-34BB-E547-B6C3-27F0F04C57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08250" y="2561490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/>
              <a:t>Approved or not</a:t>
            </a:r>
          </a:p>
        </p:txBody>
      </p:sp>
      <p:pic>
        <p:nvPicPr>
          <p:cNvPr id="35844" name="Picture 5">
            <a:extLst>
              <a:ext uri="{FF2B5EF4-FFF2-40B4-BE49-F238E27FC236}">
                <a16:creationId xmlns:a16="http://schemas.microsoft.com/office/drawing/2014/main" id="{A95F8CE9-D0B0-4143-AF40-CBEB359E004C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1418" y="2030413"/>
            <a:ext cx="7856769" cy="4539163"/>
          </a:xfr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Slide Number Placeholder 4">
            <a:extLst>
              <a:ext uri="{FF2B5EF4-FFF2-40B4-BE49-F238E27FC236}">
                <a16:creationId xmlns:a16="http://schemas.microsoft.com/office/drawing/2014/main" id="{581D4D68-1E24-E54E-B5B4-050648580D13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96F3629-82F2-6B4C-B7BD-25A347D6E9E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6866" name="Rectangle 2">
            <a:extLst>
              <a:ext uri="{FF2B5EF4-FFF2-40B4-BE49-F238E27FC236}">
                <a16:creationId xmlns:a16="http://schemas.microsoft.com/office/drawing/2014/main" id="{6FA4785C-033E-374E-B433-E13DA45AEF3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 decision tree from the loan data</a:t>
            </a:r>
          </a:p>
        </p:txBody>
      </p:sp>
      <p:sp>
        <p:nvSpPr>
          <p:cNvPr id="36867" name="Text Box 4">
            <a:extLst>
              <a:ext uri="{FF2B5EF4-FFF2-40B4-BE49-F238E27FC236}">
                <a16:creationId xmlns:a16="http://schemas.microsoft.com/office/drawing/2014/main" id="{E0BCED65-5F9D-BA47-8A8A-833BFAA16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1860691"/>
            <a:ext cx="802798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Decision nodes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leaf nodes (classes)</a:t>
            </a:r>
          </a:p>
        </p:txBody>
      </p:sp>
      <p:pic>
        <p:nvPicPr>
          <p:cNvPr id="36868" name="Picture 5">
            <a:extLst>
              <a:ext uri="{FF2B5EF4-FFF2-40B4-BE49-F238E27FC236}">
                <a16:creationId xmlns:a16="http://schemas.microsoft.com/office/drawing/2014/main" id="{73A3946B-EA30-E845-B125-7E8196847CD2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33137" y="2554701"/>
            <a:ext cx="8229600" cy="3709987"/>
          </a:xfr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Slide Number Placeholder 4">
            <a:extLst>
              <a:ext uri="{FF2B5EF4-FFF2-40B4-BE49-F238E27FC236}">
                <a16:creationId xmlns:a16="http://schemas.microsoft.com/office/drawing/2014/main" id="{507569B5-B3CE-124A-BAC8-BFE39FF3454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491982" y="6386708"/>
            <a:ext cx="6917210" cy="365125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5CD2611-CC12-8149-BA55-6332AAC8FA0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pic>
        <p:nvPicPr>
          <p:cNvPr id="37890" name="Picture 11">
            <a:extLst>
              <a:ext uri="{FF2B5EF4-FFF2-40B4-BE49-F238E27FC236}">
                <a16:creationId xmlns:a16="http://schemas.microsoft.com/office/drawing/2014/main" id="{F15212DE-459D-6346-96DC-CF076575F3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8028" y="3108247"/>
            <a:ext cx="8229600" cy="3494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1" name="Rectangle 2">
            <a:extLst>
              <a:ext uri="{FF2B5EF4-FFF2-40B4-BE49-F238E27FC236}">
                <a16:creationId xmlns:a16="http://schemas.microsoft.com/office/drawing/2014/main" id="{88792C9E-6AA4-624B-BF8A-C5EF80BC49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Use the decision tree</a:t>
            </a:r>
          </a:p>
        </p:txBody>
      </p:sp>
      <p:pic>
        <p:nvPicPr>
          <p:cNvPr id="37892" name="Picture 5">
            <a:extLst>
              <a:ext uri="{FF2B5EF4-FFF2-40B4-BE49-F238E27FC236}">
                <a16:creationId xmlns:a16="http://schemas.microsoft.com/office/drawing/2014/main" id="{14EA2217-241B-274C-B776-1F55A989C7B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38029" y="1849361"/>
            <a:ext cx="8027987" cy="935037"/>
          </a:xfrm>
          <a:noFill/>
        </p:spPr>
      </p:pic>
      <p:sp>
        <p:nvSpPr>
          <p:cNvPr id="37893" name="Line 7">
            <a:extLst>
              <a:ext uri="{FF2B5EF4-FFF2-40B4-BE49-F238E27FC236}">
                <a16:creationId xmlns:a16="http://schemas.microsoft.com/office/drawing/2014/main" id="{59E60E98-190D-BF48-AD7E-1E4DDA9809F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342966" y="3684510"/>
            <a:ext cx="1476375" cy="576262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4" name="Line 9">
            <a:extLst>
              <a:ext uri="{FF2B5EF4-FFF2-40B4-BE49-F238E27FC236}">
                <a16:creationId xmlns:a16="http://schemas.microsoft.com/office/drawing/2014/main" id="{0FE4D8E7-180F-1B41-B01B-083FEC3A8F01}"/>
              </a:ext>
            </a:extLst>
          </p:cNvPr>
          <p:cNvSpPr>
            <a:spLocks noChangeShapeType="1"/>
          </p:cNvSpPr>
          <p:nvPr/>
        </p:nvSpPr>
        <p:spPr bwMode="auto">
          <a:xfrm>
            <a:off x="3414404" y="4979910"/>
            <a:ext cx="612775" cy="755650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7895" name="Text Box 10">
            <a:extLst>
              <a:ext uri="{FF2B5EF4-FFF2-40B4-BE49-F238E27FC236}">
                <a16:creationId xmlns:a16="http://schemas.microsoft.com/office/drawing/2014/main" id="{BCC8CF96-2A54-4D4F-8249-1BBB03ACB4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59540" y="2531986"/>
            <a:ext cx="1189038" cy="549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>
                <a:solidFill>
                  <a:srgbClr val="FF0000"/>
                </a:solidFill>
              </a:rPr>
              <a:t>No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Slide Number Placeholder 4">
            <a:extLst>
              <a:ext uri="{FF2B5EF4-FFF2-40B4-BE49-F238E27FC236}">
                <a16:creationId xmlns:a16="http://schemas.microsoft.com/office/drawing/2014/main" id="{0AC00BC5-085E-D549-99E1-7CD23E51F53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E220606-B787-7B42-B36F-BD0A92D237B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8914" name="Rectangle 2">
            <a:extLst>
              <a:ext uri="{FF2B5EF4-FFF2-40B4-BE49-F238E27FC236}">
                <a16:creationId xmlns:a16="http://schemas.microsoft.com/office/drawing/2014/main" id="{B5A7093C-1FBB-084C-84A1-9621D938A9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Is the decision tree unique?</a:t>
            </a:r>
          </a:p>
        </p:txBody>
      </p:sp>
      <p:pic>
        <p:nvPicPr>
          <p:cNvPr id="38915" name="Picture 3">
            <a:extLst>
              <a:ext uri="{FF2B5EF4-FFF2-40B4-BE49-F238E27FC236}">
                <a16:creationId xmlns:a16="http://schemas.microsoft.com/office/drawing/2014/main" id="{B1C3E3B9-AF22-6C4A-9D0D-56CE43A10D86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720323" y="2456136"/>
            <a:ext cx="4103687" cy="3495675"/>
          </a:xfrm>
        </p:spPr>
      </p:pic>
      <p:sp>
        <p:nvSpPr>
          <p:cNvPr id="38916" name="Text Box 4">
            <a:extLst>
              <a:ext uri="{FF2B5EF4-FFF2-40B4-BE49-F238E27FC236}">
                <a16:creationId xmlns:a16="http://schemas.microsoft.com/office/drawing/2014/main" id="{2AF499E5-3F21-F647-B810-ECAF13C5B3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2" y="2769297"/>
            <a:ext cx="7388417" cy="17081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FF0000"/>
                </a:solidFill>
              </a:rPr>
              <a:t>No</a:t>
            </a:r>
            <a:r>
              <a:rPr lang="en-US" altLang="en-US" dirty="0"/>
              <a:t>. There could be many trees.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We want</a:t>
            </a:r>
            <a:r>
              <a:rPr lang="en-US" altLang="en-US" dirty="0">
                <a:solidFill>
                  <a:srgbClr val="3333CC"/>
                </a:solidFill>
              </a:rPr>
              <a:t> smaller (easy to understand) </a:t>
            </a:r>
            <a:r>
              <a:rPr lang="en-US" altLang="en-US" dirty="0"/>
              <a:t>and</a:t>
            </a:r>
            <a:r>
              <a:rPr lang="en-US" altLang="en-US" dirty="0">
                <a:solidFill>
                  <a:srgbClr val="3333CC"/>
                </a:solidFill>
              </a:rPr>
              <a:t> accurate tree (good performance)</a:t>
            </a:r>
            <a:r>
              <a:rPr lang="en-US" altLang="en-US" dirty="0"/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Slide Number Placeholder 4">
            <a:extLst>
              <a:ext uri="{FF2B5EF4-FFF2-40B4-BE49-F238E27FC236}">
                <a16:creationId xmlns:a16="http://schemas.microsoft.com/office/drawing/2014/main" id="{636D7B7A-69AF-5742-896F-921BF1DF95E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E562374-9642-FB40-88A6-4CFA54993EBF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39938" name="Rectangle 2">
            <a:extLst>
              <a:ext uri="{FF2B5EF4-FFF2-40B4-BE49-F238E27FC236}">
                <a16:creationId xmlns:a16="http://schemas.microsoft.com/office/drawing/2014/main" id="{493F84B5-18E3-EE4D-933C-AFE1C737E8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From a decision tree to a set of rules</a:t>
            </a:r>
          </a:p>
        </p:txBody>
      </p:sp>
      <p:pic>
        <p:nvPicPr>
          <p:cNvPr id="39939" name="Picture 4">
            <a:extLst>
              <a:ext uri="{FF2B5EF4-FFF2-40B4-BE49-F238E27FC236}">
                <a16:creationId xmlns:a16="http://schemas.microsoft.com/office/drawing/2014/main" id="{84405A4E-9BC9-D644-9981-965504730AF7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04213" y="5389562"/>
            <a:ext cx="8101012" cy="1152525"/>
          </a:xfrm>
          <a:noFill/>
        </p:spPr>
      </p:pic>
      <p:pic>
        <p:nvPicPr>
          <p:cNvPr id="39940" name="Picture 6">
            <a:extLst>
              <a:ext uri="{FF2B5EF4-FFF2-40B4-BE49-F238E27FC236}">
                <a16:creationId xmlns:a16="http://schemas.microsoft.com/office/drawing/2014/main" id="{48C799DE-5AB6-414E-BA30-4818BC36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3589" y="1789112"/>
            <a:ext cx="4103687" cy="34956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9941" name="Text Box 7">
            <a:extLst>
              <a:ext uri="{FF2B5EF4-FFF2-40B4-BE49-F238E27FC236}">
                <a16:creationId xmlns:a16="http://schemas.microsoft.com/office/drawing/2014/main" id="{E14CCBDA-E265-AA43-A93B-9831C11B21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32776" y="1897062"/>
            <a:ext cx="3959225" cy="306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>
                <a:solidFill>
                  <a:srgbClr val="3333CC"/>
                </a:solidFill>
              </a:rPr>
              <a:t>A decision tree can be converted to a set of rules</a:t>
            </a:r>
          </a:p>
          <a:p>
            <a:pPr eaLnBrk="1" hangingPunct="1">
              <a:spcBef>
                <a:spcPct val="50000"/>
              </a:spcBef>
            </a:pPr>
            <a:r>
              <a:rPr lang="en-US" altLang="en-US" dirty="0"/>
              <a:t>Each path from the root to a leaf is a rule.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Slide Number Placeholder 4">
            <a:extLst>
              <a:ext uri="{FF2B5EF4-FFF2-40B4-BE49-F238E27FC236}">
                <a16:creationId xmlns:a16="http://schemas.microsoft.com/office/drawing/2014/main" id="{6B5571CD-B66A-4742-A38B-15FDE981C53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364C485-878F-BA46-B199-ED94B4F4B13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0482" name="Rectangle 2">
            <a:extLst>
              <a:ext uri="{FF2B5EF4-FFF2-40B4-BE49-F238E27FC236}">
                <a16:creationId xmlns:a16="http://schemas.microsoft.com/office/drawing/2014/main" id="{92E517CC-096B-534B-A1B2-CD8818A9A1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Road Map</a:t>
            </a:r>
          </a:p>
        </p:txBody>
      </p:sp>
      <p:sp>
        <p:nvSpPr>
          <p:cNvPr id="20483" name="Rectangle 3">
            <a:extLst>
              <a:ext uri="{FF2B5EF4-FFF2-40B4-BE49-F238E27FC236}">
                <a16:creationId xmlns:a16="http://schemas.microsoft.com/office/drawing/2014/main" id="{F2B6FFB1-AC9C-D44D-BA6F-10A70F1142A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01140" y="1925638"/>
            <a:ext cx="5949365" cy="4026174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600" b="1" dirty="0">
                <a:solidFill>
                  <a:srgbClr val="FF0000"/>
                </a:solidFill>
              </a:rPr>
              <a:t>Basic concepts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Decision tree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Evaluation of classifiers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Rule induction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Classification using association rules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600" dirty="0"/>
              <a:t>K-nearest neighbor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730298" y="1856448"/>
            <a:ext cx="8082776" cy="4460488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Basic algorithm (greedy </a:t>
            </a:r>
            <a:r>
              <a:rPr lang="en-US" altLang="en-US" sz="25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</a:rPr>
              <a:t>divide-and-conquer</a:t>
            </a:r>
            <a:r>
              <a:rPr lang="en-US" altLang="en-US" sz="2400" dirty="0"/>
              <a:t>)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given categorical attributes/features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tree is constructed in a </a:t>
            </a:r>
            <a:r>
              <a:rPr lang="en-US" altLang="en-US" sz="2100" dirty="0">
                <a:solidFill>
                  <a:srgbClr val="FF0000"/>
                </a:solidFill>
              </a:rPr>
              <a:t>top-down recursive manner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 start, all the training examples are at the root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examples are partitioned recursively based on selected attributes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attributes are selected based on </a:t>
            </a:r>
            <a:r>
              <a:rPr lang="en-US" altLang="en-US" sz="2100" dirty="0">
                <a:solidFill>
                  <a:srgbClr val="3333CC"/>
                </a:solidFill>
              </a:rPr>
              <a:t>information gain</a:t>
            </a:r>
            <a:endParaRPr lang="en-US" altLang="en-US" sz="21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Slide Number Placeholder 4">
            <a:extLst>
              <a:ext uri="{FF2B5EF4-FFF2-40B4-BE49-F238E27FC236}">
                <a16:creationId xmlns:a16="http://schemas.microsoft.com/office/drawing/2014/main" id="{91720BF1-8AD5-6A4E-82E3-883BF7D89478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DB2A443-B9D7-454F-A652-2D2697C1CB9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0962" name="Rectangle 2">
            <a:extLst>
              <a:ext uri="{FF2B5EF4-FFF2-40B4-BE49-F238E27FC236}">
                <a16:creationId xmlns:a16="http://schemas.microsoft.com/office/drawing/2014/main" id="{71DAAC10-1DD6-E74E-A49D-2AB4FAE9B86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11338" y="277814"/>
            <a:ext cx="8399462" cy="1139825"/>
          </a:xfrm>
        </p:spPr>
        <p:txBody>
          <a:bodyPr/>
          <a:lstStyle/>
          <a:p>
            <a:pPr eaLnBrk="1" hangingPunct="1"/>
            <a:r>
              <a:rPr lang="en-US" altLang="en-US"/>
              <a:t>Algorithm for decision tree learning</a:t>
            </a:r>
          </a:p>
        </p:txBody>
      </p:sp>
      <p:sp>
        <p:nvSpPr>
          <p:cNvPr id="26629" name="Rectangle 3">
            <a:extLst>
              <a:ext uri="{FF2B5EF4-FFF2-40B4-BE49-F238E27FC236}">
                <a16:creationId xmlns:a16="http://schemas.microsoft.com/office/drawing/2014/main" id="{6945E8AF-E59F-564B-A7C5-95105FC3C9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193181" y="1908061"/>
            <a:ext cx="8775642" cy="4226312"/>
          </a:xfrm>
          <a:solidFill>
            <a:schemeClr val="bg1"/>
          </a:solidFill>
        </p:spPr>
        <p:txBody>
          <a:bodyPr>
            <a:normAutofit/>
          </a:bodyPr>
          <a:lstStyle/>
          <a:p>
            <a:pPr eaLnBrk="1" hangingPunct="1">
              <a:lnSpc>
                <a:spcPct val="95000"/>
              </a:lnSpc>
              <a:defRPr/>
            </a:pPr>
            <a:r>
              <a:rPr lang="en-US" altLang="en-US" sz="2400" dirty="0"/>
              <a:t>When to </a:t>
            </a:r>
            <a:r>
              <a:rPr lang="en-US" altLang="en-US" sz="2400" dirty="0">
                <a:highlight>
                  <a:srgbClr val="FFFF00"/>
                </a:highlight>
              </a:rPr>
              <a:t>stop partitioning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>
                <a:highlight>
                  <a:srgbClr val="FFFF00"/>
                </a:highlight>
              </a:rPr>
              <a:t>All examples for a given node belong to the same class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There are no remaining attributes for further partitioning </a:t>
            </a:r>
          </a:p>
          <a:p>
            <a:pPr marL="742950" lvl="1" indent="-285750">
              <a:lnSpc>
                <a:spcPct val="95000"/>
              </a:lnSpc>
              <a:defRPr/>
            </a:pPr>
            <a:r>
              <a:rPr lang="en-US" altLang="en-US" sz="2100" dirty="0"/>
              <a:t>There are no examples left</a:t>
            </a:r>
          </a:p>
        </p:txBody>
      </p:sp>
    </p:spTree>
    <p:extLst>
      <p:ext uri="{BB962C8B-B14F-4D97-AF65-F5344CB8AC3E}">
        <p14:creationId xmlns:p14="http://schemas.microsoft.com/office/powerpoint/2010/main" val="9743685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Slide Number Placeholder 4">
            <a:extLst>
              <a:ext uri="{FF2B5EF4-FFF2-40B4-BE49-F238E27FC236}">
                <a16:creationId xmlns:a16="http://schemas.microsoft.com/office/drawing/2014/main" id="{914A0DE3-5D11-3845-A1AB-C46A21F15A1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AC6A062-C309-A240-8D41-96DE41D7DFB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1986" name="Rectangle 2">
            <a:extLst>
              <a:ext uri="{FF2B5EF4-FFF2-40B4-BE49-F238E27FC236}">
                <a16:creationId xmlns:a16="http://schemas.microsoft.com/office/drawing/2014/main" id="{4F26DD85-818E-974A-94A1-25A65B71D3C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Choose an attribute to partition data </a:t>
            </a:r>
          </a:p>
        </p:txBody>
      </p:sp>
      <p:sp>
        <p:nvSpPr>
          <p:cNvPr id="41987" name="Rectangle 3">
            <a:extLst>
              <a:ext uri="{FF2B5EF4-FFF2-40B4-BE49-F238E27FC236}">
                <a16:creationId xmlns:a16="http://schemas.microsoft.com/office/drawing/2014/main" id="{DDB3CCCD-A2E4-4947-9DC0-A5314494000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38868" y="1636986"/>
            <a:ext cx="9323039" cy="4679950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500" dirty="0"/>
              <a:t>the </a:t>
            </a:r>
            <a:r>
              <a:rPr lang="en-GB" altLang="en-US" sz="2500" i="1" dirty="0">
                <a:solidFill>
                  <a:srgbClr val="FF0000"/>
                </a:solidFill>
              </a:rPr>
              <a:t>key</a:t>
            </a:r>
            <a:r>
              <a:rPr lang="en-GB" altLang="en-US" sz="2500" dirty="0"/>
              <a:t> to building a decision tree - choose attribute. </a:t>
            </a:r>
          </a:p>
          <a:p>
            <a:pPr eaLnBrk="1" hangingPunct="1"/>
            <a:r>
              <a:rPr lang="en-GB" altLang="en-US" sz="2500" dirty="0"/>
              <a:t>the objective is to reduce impurity in data.</a:t>
            </a:r>
          </a:p>
          <a:p>
            <a:pPr marL="742950" lvl="1" indent="-285750"/>
            <a:r>
              <a:rPr lang="en-GB" altLang="en-US" sz="2500" dirty="0">
                <a:solidFill>
                  <a:srgbClr val="3333CC"/>
                </a:solidFill>
              </a:rPr>
              <a:t>A subset of data is </a:t>
            </a:r>
            <a:r>
              <a:rPr lang="en-GB" altLang="en-US" sz="2500" dirty="0">
                <a:solidFill>
                  <a:srgbClr val="FF9900"/>
                </a:solidFill>
              </a:rPr>
              <a:t>pure</a:t>
            </a:r>
            <a:r>
              <a:rPr lang="en-GB" altLang="en-US" sz="2500" dirty="0">
                <a:solidFill>
                  <a:srgbClr val="3333CC"/>
                </a:solidFill>
              </a:rPr>
              <a:t> if all instances belong to the same class</a:t>
            </a:r>
            <a:r>
              <a:rPr lang="en-GB" altLang="en-US" sz="2500" dirty="0"/>
              <a:t>. </a:t>
            </a:r>
          </a:p>
          <a:p>
            <a:pPr eaLnBrk="1" hangingPunct="1"/>
            <a:r>
              <a:rPr lang="en-GB" altLang="en-US" sz="2500" dirty="0"/>
              <a:t>The </a:t>
            </a:r>
            <a:r>
              <a:rPr lang="en-GB" altLang="en-US" sz="2500" i="1" dirty="0"/>
              <a:t>heuristic</a:t>
            </a:r>
            <a:r>
              <a:rPr lang="en-GB" altLang="en-US" sz="2500" dirty="0"/>
              <a:t> in C4.5 is to choose the attribute with the </a:t>
            </a:r>
            <a:r>
              <a:rPr lang="en-GB" altLang="en-US" sz="2500" dirty="0">
                <a:solidFill>
                  <a:srgbClr val="FF0000"/>
                </a:solidFill>
              </a:rPr>
              <a:t>maximum Information Gain</a:t>
            </a:r>
            <a:r>
              <a:rPr lang="en-GB" altLang="en-US" sz="2500" dirty="0"/>
              <a:t>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Slide Number Placeholder 4">
            <a:extLst>
              <a:ext uri="{FF2B5EF4-FFF2-40B4-BE49-F238E27FC236}">
                <a16:creationId xmlns:a16="http://schemas.microsoft.com/office/drawing/2014/main" id="{18BD7BA6-9D1D-0A43-A75C-73034F2C578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77147B16-3F3C-E043-88DC-CA89D24EF7F4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23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3010" name="Rectangle 2">
            <a:extLst>
              <a:ext uri="{FF2B5EF4-FFF2-40B4-BE49-F238E27FC236}">
                <a16:creationId xmlns:a16="http://schemas.microsoft.com/office/drawing/2014/main" id="{C63CBE07-9F5A-D349-9A9D-459E0E24268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919289" y="225425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/>
              <a:t>The loan data (reproduced)</a:t>
            </a:r>
          </a:p>
        </p:txBody>
      </p:sp>
      <p:sp>
        <p:nvSpPr>
          <p:cNvPr id="43011" name="Text Box 3">
            <a:extLst>
              <a:ext uri="{FF2B5EF4-FFF2-40B4-BE49-F238E27FC236}">
                <a16:creationId xmlns:a16="http://schemas.microsoft.com/office/drawing/2014/main" id="{69082C7E-DED3-804C-ACB8-BA3993011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95594" y="2639548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dirty="0"/>
              <a:t>Approved or not</a:t>
            </a:r>
          </a:p>
        </p:txBody>
      </p:sp>
      <p:pic>
        <p:nvPicPr>
          <p:cNvPr id="43012" name="Picture 4">
            <a:extLst>
              <a:ext uri="{FF2B5EF4-FFF2-40B4-BE49-F238E27FC236}">
                <a16:creationId xmlns:a16="http://schemas.microsoft.com/office/drawing/2014/main" id="{AA104D57-DA5D-654C-B8A3-63DE7FABCC43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2558" y="2138030"/>
            <a:ext cx="6917210" cy="3996343"/>
          </a:xfrm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Slide Number Placeholder 4">
            <a:extLst>
              <a:ext uri="{FF2B5EF4-FFF2-40B4-BE49-F238E27FC236}">
                <a16:creationId xmlns:a16="http://schemas.microsoft.com/office/drawing/2014/main" id="{FD51B05C-ACFF-924C-A1A3-23A9EB3CCB82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1DC306F-B07F-9A4F-85E9-6FECEBD4FD05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4034" name="Rectangle 2">
            <a:extLst>
              <a:ext uri="{FF2B5EF4-FFF2-40B4-BE49-F238E27FC236}">
                <a16:creationId xmlns:a16="http://schemas.microsoft.com/office/drawing/2014/main" id="{812F3E18-6D04-CA4D-BB7C-8985C91F774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Two possible roots, which is better?</a:t>
            </a:r>
          </a:p>
        </p:txBody>
      </p:sp>
      <p:pic>
        <p:nvPicPr>
          <p:cNvPr id="44035" name="Picture 3">
            <a:extLst>
              <a:ext uri="{FF2B5EF4-FFF2-40B4-BE49-F238E27FC236}">
                <a16:creationId xmlns:a16="http://schemas.microsoft.com/office/drawing/2014/main" id="{80D1D0BA-1418-E048-A4F5-E230BB260823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81200" y="2376005"/>
            <a:ext cx="8229600" cy="2916238"/>
          </a:xfrm>
        </p:spPr>
      </p:pic>
      <p:sp>
        <p:nvSpPr>
          <p:cNvPr id="44036" name="Text Box 4">
            <a:extLst>
              <a:ext uri="{FF2B5EF4-FFF2-40B4-BE49-F238E27FC236}">
                <a16:creationId xmlns:a16="http://schemas.microsoft.com/office/drawing/2014/main" id="{39AE673D-B0ED-F846-8E02-BEE39E4117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09788" y="5597913"/>
            <a:ext cx="5963695" cy="557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dirty="0"/>
              <a:t>Fig. (B) seems to be better.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Slide Number Placeholder 5">
            <a:extLst>
              <a:ext uri="{FF2B5EF4-FFF2-40B4-BE49-F238E27FC236}">
                <a16:creationId xmlns:a16="http://schemas.microsoft.com/office/drawing/2014/main" id="{CDC2B8A0-3600-634C-B26D-B7081C73AEA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7C3CCDE-D2E1-6C4F-B5AF-D881301281FA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7106" name="Rectangle 2">
            <a:extLst>
              <a:ext uri="{FF2B5EF4-FFF2-40B4-BE49-F238E27FC236}">
                <a16:creationId xmlns:a16="http://schemas.microsoft.com/office/drawing/2014/main" id="{D969B80B-0297-CF40-A0FB-0E673400C2B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Information theory: Entropy measure</a:t>
            </a:r>
          </a:p>
        </p:txBody>
      </p:sp>
      <p:sp>
        <p:nvSpPr>
          <p:cNvPr id="47107" name="Rectangle 3">
            <a:extLst>
              <a:ext uri="{FF2B5EF4-FFF2-40B4-BE49-F238E27FC236}">
                <a16:creationId xmlns:a16="http://schemas.microsoft.com/office/drawing/2014/main" id="{D2F178D9-F30E-244B-8AD7-D7E8A2B05EAC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1981200" y="1412875"/>
            <a:ext cx="8039100" cy="4718050"/>
          </a:xfrm>
          <a:solidFill>
            <a:schemeClr val="bg1"/>
          </a:solidFill>
        </p:spPr>
        <p:txBody>
          <a:bodyPr>
            <a:normAutofit lnSpcReduction="10000"/>
          </a:bodyPr>
          <a:lstStyle/>
          <a:p>
            <a:pPr eaLnBrk="1" hangingPunct="1"/>
            <a:r>
              <a:rPr lang="en-US" altLang="en-US" sz="2600"/>
              <a:t>The entropy formula,</a:t>
            </a:r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endParaRPr lang="en-US" altLang="en-US" sz="2600"/>
          </a:p>
          <a:p>
            <a:pPr eaLnBrk="1" hangingPunct="1"/>
            <a:r>
              <a:rPr lang="en-US" altLang="ja-JP" sz="2600">
                <a:ea typeface="ＭＳ Ｐゴシック" panose="020B0600070205080204" pitchFamily="34" charset="-128"/>
              </a:rPr>
              <a:t>Pr(</a:t>
            </a:r>
            <a:r>
              <a:rPr lang="en-US" altLang="ja-JP" sz="2600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j</a:t>
            </a:r>
            <a:r>
              <a:rPr lang="en-US" altLang="ja-JP" sz="2600">
                <a:ea typeface="ＭＳ Ｐゴシック" panose="020B0600070205080204" pitchFamily="34" charset="-128"/>
              </a:rPr>
              <a:t>) is the probability of class </a:t>
            </a:r>
            <a:r>
              <a:rPr lang="en-US" altLang="ja-JP" sz="2600" i="1">
                <a:ea typeface="ＭＳ Ｐゴシック" panose="020B0600070205080204" pitchFamily="34" charset="-128"/>
              </a:rPr>
              <a:t>c</a:t>
            </a:r>
            <a:r>
              <a:rPr lang="en-US" altLang="ja-JP" sz="2600" i="1" baseline="-25000">
                <a:ea typeface="ＭＳ Ｐゴシック" panose="020B0600070205080204" pitchFamily="34" charset="-128"/>
              </a:rPr>
              <a:t>j </a:t>
            </a:r>
            <a:r>
              <a:rPr lang="en-US" altLang="ja-JP" sz="2600">
                <a:ea typeface="ＭＳ Ｐゴシック" panose="020B0600070205080204" pitchFamily="34" charset="-128"/>
              </a:rPr>
              <a:t>in data set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  <a:endParaRPr lang="en-US" altLang="en-US" sz="2600"/>
          </a:p>
          <a:p>
            <a:pPr eaLnBrk="1" hangingPunct="1"/>
            <a:r>
              <a:rPr lang="en-US" altLang="en-US" sz="2600"/>
              <a:t>We use entropy as a </a:t>
            </a:r>
            <a:r>
              <a:rPr lang="en-US" altLang="en-US" sz="2600">
                <a:solidFill>
                  <a:srgbClr val="3333CC"/>
                </a:solidFill>
              </a:rPr>
              <a:t>measure of impurity or disorder</a:t>
            </a:r>
            <a:r>
              <a:rPr lang="en-US" altLang="en-US" sz="2600"/>
              <a:t> of data set </a:t>
            </a:r>
            <a:r>
              <a:rPr lang="en-US" altLang="en-US" sz="2600" i="1"/>
              <a:t>D</a:t>
            </a:r>
            <a:r>
              <a:rPr lang="en-US" altLang="en-US" sz="2600"/>
              <a:t>. (Or, a measure of information in a tree)</a:t>
            </a:r>
          </a:p>
          <a:p>
            <a:pPr eaLnBrk="1" hangingPunct="1"/>
            <a:endParaRPr lang="en-US" altLang="en-US" sz="2600"/>
          </a:p>
        </p:txBody>
      </p:sp>
      <p:sp>
        <p:nvSpPr>
          <p:cNvPr id="47108" name="Rectangle 4">
            <a:extLst>
              <a:ext uri="{FF2B5EF4-FFF2-40B4-BE49-F238E27FC236}">
                <a16:creationId xmlns:a16="http://schemas.microsoft.com/office/drawing/2014/main" id="{8831F2A8-D61C-7848-A46F-3099FE98A9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09" name="Rectangle 6">
            <a:extLst>
              <a:ext uri="{FF2B5EF4-FFF2-40B4-BE49-F238E27FC236}">
                <a16:creationId xmlns:a16="http://schemas.microsoft.com/office/drawing/2014/main" id="{48EAA272-E068-F44E-8AF2-4BCA04B6B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47110" name="Rectangle 12">
            <a:extLst>
              <a:ext uri="{FF2B5EF4-FFF2-40B4-BE49-F238E27FC236}">
                <a16:creationId xmlns:a16="http://schemas.microsoft.com/office/drawing/2014/main" id="{2C398327-F2A5-8143-BC48-9895D884E2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-27699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47111" name="Object 11">
            <a:extLst>
              <a:ext uri="{FF2B5EF4-FFF2-40B4-BE49-F238E27FC236}">
                <a16:creationId xmlns:a16="http://schemas.microsoft.com/office/drawing/2014/main" id="{5661179F-88F9-2F44-B3F8-0E2740A42AB9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000376" y="1881188"/>
          <a:ext cx="5148263" cy="2298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72" name="Equation" r:id="rId3" imgW="47104300" imgH="21069300" progId="Equation.3">
                  <p:embed/>
                </p:oleObj>
              </mc:Choice>
              <mc:Fallback>
                <p:oleObj name="Equation" r:id="rId3" imgW="47104300" imgH="21069300" progId="Equation.3">
                  <p:embed/>
                  <p:pic>
                    <p:nvPicPr>
                      <p:cNvPr id="47111" name="Object 11">
                        <a:extLst>
                          <a:ext uri="{FF2B5EF4-FFF2-40B4-BE49-F238E27FC236}">
                            <a16:creationId xmlns:a16="http://schemas.microsoft.com/office/drawing/2014/main" id="{5661179F-88F9-2F44-B3F8-0E2740A42AB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0376" y="1881188"/>
                        <a:ext cx="5148263" cy="2298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DBA86F3A-315D-8A40-BC0D-D1AFE91B7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68D25-FA80-3145-A2C8-17EBD136881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26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B1B11B8-A5D9-6C42-9C72-0A88E2104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 measure: let us get a feeling</a:t>
            </a:r>
          </a:p>
        </p:txBody>
      </p:sp>
      <p:pic>
        <p:nvPicPr>
          <p:cNvPr id="48131" name="Picture 3">
            <a:extLst>
              <a:ext uri="{FF2B5EF4-FFF2-40B4-BE49-F238E27FC236}">
                <a16:creationId xmlns:a16="http://schemas.microsoft.com/office/drawing/2014/main" id="{AE0E12A8-4303-0947-99FC-7E505E6ADD00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2288904" y="2078178"/>
            <a:ext cx="6687827" cy="3439345"/>
          </a:xfrm>
        </p:spPr>
      </p:pic>
      <p:sp>
        <p:nvSpPr>
          <p:cNvPr id="34822" name="Text Box 4">
            <a:extLst>
              <a:ext uri="{FF2B5EF4-FFF2-40B4-BE49-F238E27FC236}">
                <a16:creationId xmlns:a16="http://schemas.microsoft.com/office/drawing/2014/main" id="{166122DC-8C13-AA4F-B698-72CEC2FFDF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74825" y="5589589"/>
            <a:ext cx="8642350" cy="83099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lang="en-US" altLang="en-US" sz="2400" dirty="0">
                <a:solidFill>
                  <a:srgbClr val="FF0000"/>
                </a:solidFill>
              </a:rPr>
              <a:t>As the data become purer and purer, the entropy value becomes </a:t>
            </a:r>
            <a:r>
              <a:rPr lang="en-US" altLang="en-US" sz="2400" dirty="0">
                <a:solidFill>
                  <a:srgbClr val="FF0000"/>
                </a:solidFill>
                <a:highlight>
                  <a:srgbClr val="FFFF00"/>
                </a:highlight>
              </a:rPr>
              <a:t>smaller and smaller</a:t>
            </a:r>
            <a:r>
              <a:rPr lang="en-US" altLang="en-US" sz="2400" dirty="0">
                <a:solidFill>
                  <a:srgbClr val="FF0000"/>
                </a:solidFill>
              </a:rPr>
              <a:t>. </a:t>
            </a:r>
            <a:r>
              <a:rPr lang="en-US" altLang="en-US" sz="2400" dirty="0">
                <a:solidFill>
                  <a:srgbClr val="3333CC"/>
                </a:solidFill>
              </a:rPr>
              <a:t>This is useful to us!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DBA86F3A-315D-8A40-BC0D-D1AFE91B7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68D25-FA80-3145-A2C8-17EBD136881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B1B11B8-A5D9-6C42-9C72-0A88E2104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 measure: let us get a feeling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C77C66B-8BEF-8E44-B090-D322FCA25F4A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0" y="1412875"/>
            <a:ext cx="8255000" cy="47180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/>
              <a:t>Given a set of examples </a:t>
            </a:r>
            <a:r>
              <a:rPr lang="en-US" altLang="en-US" sz="2600" i="1"/>
              <a:t>D</a:t>
            </a:r>
            <a:r>
              <a:rPr lang="en-US" altLang="en-US" sz="2600"/>
              <a:t>, we first compute its entropy: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If we make attribute </a:t>
            </a:r>
            <a:r>
              <a:rPr lang="en-US" altLang="en-US" sz="2600" i="1">
                <a:solidFill>
                  <a:srgbClr val="FF0000"/>
                </a:solidFill>
              </a:rPr>
              <a:t>A</a:t>
            </a:r>
            <a:r>
              <a:rPr lang="en-US" altLang="en-US" sz="2600" i="1" baseline="-25000">
                <a:solidFill>
                  <a:srgbClr val="FF0000"/>
                </a:solidFill>
              </a:rPr>
              <a:t>i</a:t>
            </a:r>
            <a:r>
              <a:rPr lang="en-US" altLang="en-US" sz="2600">
                <a:solidFill>
                  <a:schemeClr val="hlink"/>
                </a:solidFill>
              </a:rPr>
              <a:t>, </a:t>
            </a:r>
            <a:r>
              <a:rPr lang="en-US" altLang="en-US" sz="2600">
                <a:solidFill>
                  <a:srgbClr val="3333CC"/>
                </a:solidFill>
              </a:rPr>
              <a:t>with v values</a:t>
            </a:r>
            <a:r>
              <a:rPr lang="en-US" altLang="en-US" sz="2600"/>
              <a:t>, the root of the current tree, this will partition </a:t>
            </a:r>
            <a:r>
              <a:rPr lang="en-US" altLang="en-US" sz="2600" i="1"/>
              <a:t>D</a:t>
            </a:r>
            <a:r>
              <a:rPr lang="en-US" altLang="en-US" sz="2600"/>
              <a:t> into </a:t>
            </a:r>
            <a:r>
              <a:rPr lang="en-US" altLang="en-US" sz="2600">
                <a:solidFill>
                  <a:srgbClr val="3333CC"/>
                </a:solidFill>
              </a:rPr>
              <a:t>v</a:t>
            </a:r>
            <a:r>
              <a:rPr lang="en-US" altLang="en-US" sz="2600"/>
              <a:t> subsets </a:t>
            </a:r>
            <a:r>
              <a:rPr lang="en-US" altLang="ja-JP" sz="2600" i="1">
                <a:ea typeface="ＭＳ Ｐゴシック" panose="020B0600070205080204" pitchFamily="34" charset="-128"/>
              </a:rPr>
              <a:t>D</a:t>
            </a:r>
            <a:r>
              <a:rPr lang="en-US" altLang="ja-JP" sz="2600" baseline="-25000">
                <a:ea typeface="ＭＳ Ｐゴシック" panose="020B0600070205080204" pitchFamily="34" charset="-128"/>
              </a:rPr>
              <a:t>1</a:t>
            </a:r>
            <a:r>
              <a:rPr lang="en-US" altLang="ja-JP" sz="2600" i="1">
                <a:ea typeface="ＭＳ Ｐゴシック" panose="020B0600070205080204" pitchFamily="34" charset="-128"/>
              </a:rPr>
              <a:t>, D</a:t>
            </a:r>
            <a:r>
              <a:rPr lang="en-US" altLang="ja-JP" sz="2600" baseline="-25000">
                <a:ea typeface="ＭＳ Ｐゴシック" panose="020B0600070205080204" pitchFamily="34" charset="-128"/>
              </a:rPr>
              <a:t>2</a:t>
            </a:r>
            <a:r>
              <a:rPr lang="en-US" altLang="ja-JP" sz="2600" i="1">
                <a:ea typeface="ＭＳ Ｐゴシック" panose="020B0600070205080204" pitchFamily="34" charset="-128"/>
              </a:rPr>
              <a:t> …, D</a:t>
            </a:r>
            <a:r>
              <a:rPr lang="en-US" altLang="ja-JP" sz="2600" baseline="-25000">
                <a:ea typeface="ＭＳ Ｐゴシック" panose="020B0600070205080204" pitchFamily="34" charset="-128"/>
              </a:rPr>
              <a:t>v</a:t>
            </a:r>
            <a:r>
              <a:rPr lang="en-US" altLang="ja-JP" sz="2600">
                <a:ea typeface="ＭＳ Ｐゴシック" panose="020B0600070205080204" pitchFamily="34" charset="-128"/>
              </a:rPr>
              <a:t> </a:t>
            </a:r>
            <a:r>
              <a:rPr lang="en-US" altLang="en-US" sz="2600"/>
              <a:t>. The expected entropy if </a:t>
            </a:r>
            <a:r>
              <a:rPr lang="en-US" altLang="en-US" sz="2600" i="1">
                <a:solidFill>
                  <a:srgbClr val="FF0000"/>
                </a:solidFill>
              </a:rPr>
              <a:t>A</a:t>
            </a:r>
            <a:r>
              <a:rPr lang="en-US" altLang="en-US" sz="2600" i="1" baseline="-25000">
                <a:solidFill>
                  <a:srgbClr val="FF0000"/>
                </a:solidFill>
              </a:rPr>
              <a:t>i</a:t>
            </a:r>
            <a:r>
              <a:rPr lang="en-US" altLang="en-US" sz="2600">
                <a:solidFill>
                  <a:schemeClr val="hlink"/>
                </a:solidFill>
              </a:rPr>
              <a:t> </a:t>
            </a:r>
            <a:r>
              <a:rPr lang="en-US" altLang="en-US" sz="2600">
                <a:solidFill>
                  <a:srgbClr val="3333CC"/>
                </a:solidFill>
              </a:rPr>
              <a:t>is used</a:t>
            </a:r>
            <a:r>
              <a:rPr lang="en-US" altLang="en-US" sz="2600"/>
              <a:t> as the current root:</a:t>
            </a:r>
          </a:p>
          <a:p>
            <a:endParaRPr lang="en-US" altLang="en-US" sz="2600"/>
          </a:p>
        </p:txBody>
      </p:sp>
      <p:pic>
        <p:nvPicPr>
          <p:cNvPr id="9" name="Picture 4">
            <a:extLst>
              <a:ext uri="{FF2B5EF4-FFF2-40B4-BE49-F238E27FC236}">
                <a16:creationId xmlns:a16="http://schemas.microsoft.com/office/drawing/2014/main" id="{E2E280F3-7007-814D-AE9F-DB3D2980431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502819" y="2601120"/>
            <a:ext cx="5545137" cy="1008063"/>
          </a:xfrm>
          <a:prstGeom prst="rect">
            <a:avLst/>
          </a:prstGeom>
          <a:noFill/>
        </p:spPr>
      </p:pic>
      <p:graphicFrame>
        <p:nvGraphicFramePr>
          <p:cNvPr id="10" name="Object 12">
            <a:extLst>
              <a:ext uri="{FF2B5EF4-FFF2-40B4-BE49-F238E27FC236}">
                <a16:creationId xmlns:a16="http://schemas.microsoft.com/office/drawing/2014/main" id="{1F74EFEF-C199-7245-895F-5DBAB85EEFB7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863751097"/>
              </p:ext>
            </p:extLst>
          </p:nvPr>
        </p:nvGraphicFramePr>
        <p:xfrm>
          <a:off x="3598862" y="5035069"/>
          <a:ext cx="5353050" cy="1120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2708" name="Equation" r:id="rId4" imgW="50317400" imgH="10528300" progId="Equation.3">
                  <p:embed/>
                </p:oleObj>
              </mc:Choice>
              <mc:Fallback>
                <p:oleObj name="Equation" r:id="rId4" imgW="50317400" imgH="10528300" progId="Equation.3">
                  <p:embed/>
                  <p:pic>
                    <p:nvPicPr>
                      <p:cNvPr id="49158" name="Object 12">
                        <a:extLst>
                          <a:ext uri="{FF2B5EF4-FFF2-40B4-BE49-F238E27FC236}">
                            <a16:creationId xmlns:a16="http://schemas.microsoft.com/office/drawing/2014/main" id="{6B0461D4-9F64-D04F-81AA-C77CF8D86CDC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98862" y="5035069"/>
                        <a:ext cx="5353050" cy="1120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80887239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Slide Number Placeholder 4">
            <a:extLst>
              <a:ext uri="{FF2B5EF4-FFF2-40B4-BE49-F238E27FC236}">
                <a16:creationId xmlns:a16="http://schemas.microsoft.com/office/drawing/2014/main" id="{DBA86F3A-315D-8A40-BC0D-D1AFE91B70A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A68D25-FA80-3145-A2C8-17EBD136881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48130" name="Rectangle 2">
            <a:extLst>
              <a:ext uri="{FF2B5EF4-FFF2-40B4-BE49-F238E27FC236}">
                <a16:creationId xmlns:a16="http://schemas.microsoft.com/office/drawing/2014/main" id="{9B1B11B8-A5D9-6C42-9C72-0A88E21045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Entropy measure: let us get a feeling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765EF387-F0EC-B948-B417-BB3F1FF9969E}"/>
              </a:ext>
            </a:extLst>
          </p:cNvPr>
          <p:cNvSpPr txBox="1">
            <a:spLocks noChangeArrowheads="1"/>
          </p:cNvSpPr>
          <p:nvPr/>
        </p:nvSpPr>
        <p:spPr>
          <a:xfrm>
            <a:off x="1981201" y="1600201"/>
            <a:ext cx="7643813" cy="4530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>
                <a:solidFill>
                  <a:srgbClr val="FF0000"/>
                </a:solidFill>
              </a:rPr>
              <a:t>Information gained</a:t>
            </a:r>
            <a:r>
              <a:rPr lang="en-US" altLang="en-US" sz="2600"/>
              <a:t> by selecting attribute </a:t>
            </a:r>
            <a:r>
              <a:rPr lang="en-US" altLang="en-US" sz="2600" i="1">
                <a:solidFill>
                  <a:srgbClr val="FF0000"/>
                </a:solidFill>
              </a:rPr>
              <a:t>A</a:t>
            </a:r>
            <a:r>
              <a:rPr lang="en-US" altLang="en-US" sz="2600" i="1" baseline="-25000">
                <a:solidFill>
                  <a:srgbClr val="FF0000"/>
                </a:solidFill>
              </a:rPr>
              <a:t>i </a:t>
            </a:r>
            <a:r>
              <a:rPr lang="en-US" altLang="en-US" sz="2600">
                <a:solidFill>
                  <a:srgbClr val="3333CC"/>
                </a:solidFill>
              </a:rPr>
              <a:t>to branch or to partition the data is </a:t>
            </a:r>
          </a:p>
          <a:p>
            <a:endParaRPr lang="en-US" altLang="en-US" sz="2600"/>
          </a:p>
          <a:p>
            <a:endParaRPr lang="en-US" altLang="en-US" sz="2600"/>
          </a:p>
          <a:p>
            <a:r>
              <a:rPr lang="en-US" altLang="en-US" sz="2600"/>
              <a:t>We choose the attribute with the highest gain to branch/split the current tree. </a:t>
            </a:r>
            <a:endParaRPr lang="en-US" altLang="en-US" sz="2600" dirty="0"/>
          </a:p>
        </p:txBody>
      </p:sp>
      <p:graphicFrame>
        <p:nvGraphicFramePr>
          <p:cNvPr id="11" name="Object 9">
            <a:extLst>
              <a:ext uri="{FF2B5EF4-FFF2-40B4-BE49-F238E27FC236}">
                <a16:creationId xmlns:a16="http://schemas.microsoft.com/office/drawing/2014/main" id="{D08BA201-A5F3-8F40-8E7F-7FE7A635281C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9996534"/>
              </p:ext>
            </p:extLst>
          </p:nvPr>
        </p:nvGraphicFramePr>
        <p:xfrm>
          <a:off x="2706688" y="3560763"/>
          <a:ext cx="619283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732" name="Equation" r:id="rId3" imgW="53543200" imgH="5270500" progId="Equation.3">
                  <p:embed/>
                </p:oleObj>
              </mc:Choice>
              <mc:Fallback>
                <p:oleObj name="Equation" r:id="rId3" imgW="53543200" imgH="5270500" progId="Equation.3">
                  <p:embed/>
                  <p:pic>
                    <p:nvPicPr>
                      <p:cNvPr id="50181" name="Object 9">
                        <a:extLst>
                          <a:ext uri="{FF2B5EF4-FFF2-40B4-BE49-F238E27FC236}">
                            <a16:creationId xmlns:a16="http://schemas.microsoft.com/office/drawing/2014/main" id="{0E86A1C0-802B-144B-8678-232649AE4BF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3560763"/>
                        <a:ext cx="619283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689167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Slide Number Placeholder 7">
            <a:extLst>
              <a:ext uri="{FF2B5EF4-FFF2-40B4-BE49-F238E27FC236}">
                <a16:creationId xmlns:a16="http://schemas.microsoft.com/office/drawing/2014/main" id="{246B0204-905F-9244-9464-D2F67A85BD4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FD3C0F7-97AF-9A47-8CE6-D2245EC545C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1202" name="Rectangle 2">
            <a:extLst>
              <a:ext uri="{FF2B5EF4-FFF2-40B4-BE49-F238E27FC236}">
                <a16:creationId xmlns:a16="http://schemas.microsoft.com/office/drawing/2014/main" id="{A7BDC406-0050-B146-A07D-5B14014AE6F9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882775" y="93664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51203" name="Picture 4">
            <a:extLst>
              <a:ext uri="{FF2B5EF4-FFF2-40B4-BE49-F238E27FC236}">
                <a16:creationId xmlns:a16="http://schemas.microsoft.com/office/drawing/2014/main" id="{BABCF80A-81BF-5244-A3B6-C528293B4FE8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164907" y="651443"/>
            <a:ext cx="3728054" cy="2696492"/>
          </a:xfrm>
          <a:noFill/>
        </p:spPr>
      </p:pic>
      <p:graphicFrame>
        <p:nvGraphicFramePr>
          <p:cNvPr id="51204" name="Object 7">
            <a:extLst>
              <a:ext uri="{FF2B5EF4-FFF2-40B4-BE49-F238E27FC236}">
                <a16:creationId xmlns:a16="http://schemas.microsoft.com/office/drawing/2014/main" id="{B285DB2F-2984-BC4C-9C14-0FCCC262431D}"/>
              </a:ext>
            </a:extLst>
          </p:cNvPr>
          <p:cNvGraphicFramePr>
            <a:graphicFrameLocks noChangeAspect="1"/>
          </p:cNvGraphicFramePr>
          <p:nvPr>
            <p:ph sz="quarter" idx="2"/>
            <p:extLst>
              <p:ext uri="{D42A27DB-BD31-4B8C-83A1-F6EECF244321}">
                <p14:modId xmlns:p14="http://schemas.microsoft.com/office/powerpoint/2010/main" val="3855544271"/>
              </p:ext>
            </p:extLst>
          </p:nvPr>
        </p:nvGraphicFramePr>
        <p:xfrm>
          <a:off x="7988930" y="3510066"/>
          <a:ext cx="3095625" cy="11795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1" name="Worksheet" r:id="rId4" imgW="3632200" imgH="1397000" progId="Excel.Sheet.8">
                  <p:embed/>
                </p:oleObj>
              </mc:Choice>
              <mc:Fallback>
                <p:oleObj name="Worksheet" r:id="rId4" imgW="3632200" imgH="1397000" progId="Excel.Sheet.8">
                  <p:embed/>
                  <p:pic>
                    <p:nvPicPr>
                      <p:cNvPr id="51204" name="Object 7">
                        <a:extLst>
                          <a:ext uri="{FF2B5EF4-FFF2-40B4-BE49-F238E27FC236}">
                            <a16:creationId xmlns:a16="http://schemas.microsoft.com/office/drawing/2014/main" id="{B285DB2F-2984-BC4C-9C14-0FCCC262431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88930" y="3510066"/>
                        <a:ext cx="3095625" cy="11795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1205" name="Picture 18">
            <a:extLst>
              <a:ext uri="{FF2B5EF4-FFF2-40B4-BE49-F238E27FC236}">
                <a16:creationId xmlns:a16="http://schemas.microsoft.com/office/drawing/2014/main" id="{7E25FCEE-A307-CF4D-A04B-8DCB33E64B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113" y="5088731"/>
            <a:ext cx="4714875" cy="1246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206" name="Text Box 19">
            <a:extLst>
              <a:ext uri="{FF2B5EF4-FFF2-40B4-BE49-F238E27FC236}">
                <a16:creationId xmlns:a16="http://schemas.microsoft.com/office/drawing/2014/main" id="{8F0B6E7E-42E6-9A4E-ACEF-704331DB96F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1190" y="5176103"/>
            <a:ext cx="5376698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000" dirty="0" err="1"/>
              <a:t>Own_house</a:t>
            </a:r>
            <a:r>
              <a:rPr lang="en-US" altLang="en-US" sz="2000" dirty="0"/>
              <a:t> is the best choice for the root. </a:t>
            </a:r>
          </a:p>
        </p:txBody>
      </p:sp>
      <p:sp>
        <p:nvSpPr>
          <p:cNvPr id="51207" name="Rectangle 22">
            <a:extLst>
              <a:ext uri="{FF2B5EF4-FFF2-40B4-BE49-F238E27FC236}">
                <a16:creationId xmlns:a16="http://schemas.microsoft.com/office/drawing/2014/main" id="{E32E6A64-DBBE-7542-AF9B-2677239215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66264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08" name="Object 21">
            <a:extLst>
              <a:ext uri="{FF2B5EF4-FFF2-40B4-BE49-F238E27FC236}">
                <a16:creationId xmlns:a16="http://schemas.microsoft.com/office/drawing/2014/main" id="{93512F14-B093-4046-8C87-4246759C693D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940910436"/>
              </p:ext>
            </p:extLst>
          </p:nvPr>
        </p:nvGraphicFramePr>
        <p:xfrm>
          <a:off x="862806" y="840040"/>
          <a:ext cx="4667250" cy="6921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2" name="Equation" r:id="rId7" imgW="67881500" imgH="9067800" progId="Equation.3">
                  <p:embed/>
                </p:oleObj>
              </mc:Choice>
              <mc:Fallback>
                <p:oleObj name="Equation" r:id="rId7" imgW="67881500" imgH="9067800" progId="Equation.3">
                  <p:embed/>
                  <p:pic>
                    <p:nvPicPr>
                      <p:cNvPr id="51208" name="Object 21">
                        <a:extLst>
                          <a:ext uri="{FF2B5EF4-FFF2-40B4-BE49-F238E27FC236}">
                            <a16:creationId xmlns:a16="http://schemas.microsoft.com/office/drawing/2014/main" id="{93512F14-B093-4046-8C87-4246759C693D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62806" y="840040"/>
                        <a:ext cx="4667250" cy="6921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09" name="Rectangle 24">
            <a:extLst>
              <a:ext uri="{FF2B5EF4-FFF2-40B4-BE49-F238E27FC236}">
                <a16:creationId xmlns:a16="http://schemas.microsoft.com/office/drawing/2014/main" id="{510AAA3E-EBD2-5A46-80D8-B3549521D1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9003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10" name="Object 23">
            <a:extLst>
              <a:ext uri="{FF2B5EF4-FFF2-40B4-BE49-F238E27FC236}">
                <a16:creationId xmlns:a16="http://schemas.microsoft.com/office/drawing/2014/main" id="{8308F20B-8D16-F149-84C7-D6B4593D0633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03013435"/>
              </p:ext>
            </p:extLst>
          </p:nvPr>
        </p:nvGraphicFramePr>
        <p:xfrm>
          <a:off x="899319" y="1793436"/>
          <a:ext cx="4594225" cy="13636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3" name="Equation" r:id="rId9" imgW="81330800" imgH="23114000" progId="Equation.3">
                  <p:embed/>
                </p:oleObj>
              </mc:Choice>
              <mc:Fallback>
                <p:oleObj name="Equation" r:id="rId9" imgW="81330800" imgH="23114000" progId="Equation.3">
                  <p:embed/>
                  <p:pic>
                    <p:nvPicPr>
                      <p:cNvPr id="51210" name="Object 23">
                        <a:extLst>
                          <a:ext uri="{FF2B5EF4-FFF2-40B4-BE49-F238E27FC236}">
                            <a16:creationId xmlns:a16="http://schemas.microsoft.com/office/drawing/2014/main" id="{8308F20B-8D16-F149-84C7-D6B4593D0633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19" y="1793436"/>
                        <a:ext cx="4594225" cy="13636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11" name="Rectangle 27">
            <a:extLst>
              <a:ext uri="{FF2B5EF4-FFF2-40B4-BE49-F238E27FC236}">
                <a16:creationId xmlns:a16="http://schemas.microsoft.com/office/drawing/2014/main" id="{4C9FD24F-FD10-304A-80C4-87C08B19E2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85276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graphicFrame>
        <p:nvGraphicFramePr>
          <p:cNvPr id="51212" name="Object 26">
            <a:extLst>
              <a:ext uri="{FF2B5EF4-FFF2-40B4-BE49-F238E27FC236}">
                <a16:creationId xmlns:a16="http://schemas.microsoft.com/office/drawing/2014/main" id="{D23EBFC1-A5CA-2242-85CA-1BD9D638688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05931563"/>
              </p:ext>
            </p:extLst>
          </p:nvPr>
        </p:nvGraphicFramePr>
        <p:xfrm>
          <a:off x="899319" y="3347935"/>
          <a:ext cx="5964237" cy="1479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6144" name="Equation" r:id="rId11" imgW="100939600" imgH="23114000" progId="Equation.3">
                  <p:embed/>
                </p:oleObj>
              </mc:Choice>
              <mc:Fallback>
                <p:oleObj name="Equation" r:id="rId11" imgW="100939600" imgH="23114000" progId="Equation.3">
                  <p:embed/>
                  <p:pic>
                    <p:nvPicPr>
                      <p:cNvPr id="51212" name="Object 26">
                        <a:extLst>
                          <a:ext uri="{FF2B5EF4-FFF2-40B4-BE49-F238E27FC236}">
                            <a16:creationId xmlns:a16="http://schemas.microsoft.com/office/drawing/2014/main" id="{D23EBFC1-A5CA-2242-85CA-1BD9D6386889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9319" y="3347935"/>
                        <a:ext cx="5964237" cy="1479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3">
            <a:extLst>
              <a:ext uri="{FF2B5EF4-FFF2-40B4-BE49-F238E27FC236}">
                <a16:creationId xmlns:a16="http://schemas.microsoft.com/office/drawing/2014/main" id="{CC4BE0F0-CCA1-0044-BFBD-AE11418B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Marital status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annual salary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outstanding debts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2A74162C-6A77-B24A-9668-62D2C387EDA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pPr eaLnBrk="1" hangingPunct="1"/>
            <a:r>
              <a:rPr lang="en-US" altLang="en-US" dirty="0"/>
              <a:t>An example application</a:t>
            </a:r>
          </a:p>
        </p:txBody>
      </p:sp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Slide Number Placeholder 7">
            <a:extLst>
              <a:ext uri="{FF2B5EF4-FFF2-40B4-BE49-F238E27FC236}">
                <a16:creationId xmlns:a16="http://schemas.microsoft.com/office/drawing/2014/main" id="{B2F7BE1A-273B-7C4D-A054-CCD7691203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4752CAF-1A65-2A49-B4A4-5E8FFA39FED3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30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2226" name="Rectangle 2">
            <a:extLst>
              <a:ext uri="{FF2B5EF4-FFF2-40B4-BE49-F238E27FC236}">
                <a16:creationId xmlns:a16="http://schemas.microsoft.com/office/drawing/2014/main" id="{1CA38EC6-59AA-E542-B985-3D62AF37E7DE}"/>
              </a:ext>
            </a:extLst>
          </p:cNvPr>
          <p:cNvSpPr>
            <a:spLocks noGrp="1" noChangeArrowheads="1"/>
          </p:cNvSpPr>
          <p:nvPr>
            <p:ph type="title" sz="quarter"/>
          </p:nvPr>
        </p:nvSpPr>
        <p:spPr>
          <a:xfrm>
            <a:off x="1882775" y="93664"/>
            <a:ext cx="8229600" cy="1139825"/>
          </a:xfrm>
        </p:spPr>
        <p:txBody>
          <a:bodyPr/>
          <a:lstStyle/>
          <a:p>
            <a:pPr eaLnBrk="1" hangingPunct="1"/>
            <a:r>
              <a:rPr lang="en-US" altLang="en-US"/>
              <a:t>An example</a:t>
            </a:r>
          </a:p>
        </p:txBody>
      </p:sp>
      <p:pic>
        <p:nvPicPr>
          <p:cNvPr id="52227" name="Picture 4">
            <a:extLst>
              <a:ext uri="{FF2B5EF4-FFF2-40B4-BE49-F238E27FC236}">
                <a16:creationId xmlns:a16="http://schemas.microsoft.com/office/drawing/2014/main" id="{A04C6FB4-D190-1146-AF51-6BCAFF158BE5}"/>
              </a:ext>
            </a:extLst>
          </p:cNvPr>
          <p:cNvPicPr>
            <a:picLocks noChangeAspect="1" noChangeArrowheads="1"/>
          </p:cNvPicPr>
          <p:nvPr>
            <p:ph sz="quarter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39901" y="1160464"/>
            <a:ext cx="4429125" cy="3203575"/>
          </a:xfrm>
          <a:noFill/>
        </p:spPr>
      </p:pic>
      <p:sp>
        <p:nvSpPr>
          <p:cNvPr id="52228" name="Rectangle 22">
            <a:extLst>
              <a:ext uri="{FF2B5EF4-FFF2-40B4-BE49-F238E27FC236}">
                <a16:creationId xmlns:a16="http://schemas.microsoft.com/office/drawing/2014/main" id="{92F9CAAA-7FAD-6A42-963C-1EE536EB9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966264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29" name="Rectangle 24">
            <a:extLst>
              <a:ext uri="{FF2B5EF4-FFF2-40B4-BE49-F238E27FC236}">
                <a16:creationId xmlns:a16="http://schemas.microsoft.com/office/drawing/2014/main" id="{CD968830-0AA7-BC4D-B11E-4984592DC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90039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52230" name="Rectangle 27">
            <a:extLst>
              <a:ext uri="{FF2B5EF4-FFF2-40B4-BE49-F238E27FC236}">
                <a16:creationId xmlns:a16="http://schemas.microsoft.com/office/drawing/2014/main" id="{2A914D89-949A-B641-B04C-DB8B3CD663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0" y="2685276"/>
            <a:ext cx="370614" cy="5539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endParaRPr lang="en-US" alt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2CC69C7-0D60-354A-82E7-18048C810946}"/>
              </a:ext>
            </a:extLst>
          </p:cNvPr>
          <p:cNvSpPr/>
          <p:nvPr/>
        </p:nvSpPr>
        <p:spPr bwMode="auto">
          <a:xfrm>
            <a:off x="1992313" y="2024064"/>
            <a:ext cx="4248150" cy="219075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1471B27-7835-0242-8413-591E3CB5646D}"/>
              </a:ext>
            </a:extLst>
          </p:cNvPr>
          <p:cNvSpPr/>
          <p:nvPr/>
        </p:nvSpPr>
        <p:spPr bwMode="auto">
          <a:xfrm>
            <a:off x="1992313" y="2854326"/>
            <a:ext cx="4248150" cy="862013"/>
          </a:xfrm>
          <a:prstGeom prst="rect">
            <a:avLst/>
          </a:prstGeom>
          <a:solidFill>
            <a:schemeClr val="accent1"/>
          </a:solidFill>
          <a:ln>
            <a:solidFill>
              <a:srgbClr val="FF0000"/>
            </a:solidFill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/>
          <a:lstStyle/>
          <a:p>
            <a: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/>
            </a:pPr>
            <a:endParaRPr lang="en-US" dirty="0">
              <a:solidFill>
                <a:schemeClr val="tx1"/>
              </a:solidFill>
            </a:endParaRPr>
          </a:p>
        </p:txBody>
      </p:sp>
      <p:pic>
        <p:nvPicPr>
          <p:cNvPr id="52233" name="Picture 4">
            <a:extLst>
              <a:ext uri="{FF2B5EF4-FFF2-40B4-BE49-F238E27FC236}">
                <a16:creationId xmlns:a16="http://schemas.microsoft.com/office/drawing/2014/main" id="{D937FB8E-80D8-8842-931A-B2B4C5590F5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42088" y="944563"/>
            <a:ext cx="3916362" cy="307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Slide Number Placeholder 4">
            <a:extLst>
              <a:ext uri="{FF2B5EF4-FFF2-40B4-BE49-F238E27FC236}">
                <a16:creationId xmlns:a16="http://schemas.microsoft.com/office/drawing/2014/main" id="{E6BD0C0A-28ED-E14A-A450-1A07C77902A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9FCCBCAA-41B2-6043-A5A2-D345711F842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31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53250" name="Rectangle 2">
            <a:extLst>
              <a:ext uri="{FF2B5EF4-FFF2-40B4-BE49-F238E27FC236}">
                <a16:creationId xmlns:a16="http://schemas.microsoft.com/office/drawing/2014/main" id="{5CFDCF97-1E23-644E-B4D7-2E2EEC30C0E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We build the final tree</a:t>
            </a:r>
          </a:p>
        </p:txBody>
      </p:sp>
      <p:pic>
        <p:nvPicPr>
          <p:cNvPr id="53251" name="Picture 4">
            <a:extLst>
              <a:ext uri="{FF2B5EF4-FFF2-40B4-BE49-F238E27FC236}">
                <a16:creationId xmlns:a16="http://schemas.microsoft.com/office/drawing/2014/main" id="{7FCE518C-D03E-C243-A1D8-9BADF6482675}"/>
              </a:ext>
            </a:extLst>
          </p:cNvPr>
          <p:cNvPicPr>
            <a:picLocks noChangeAspect="1" noChangeArrowheads="1"/>
          </p:cNvPicPr>
          <p:nvPr>
            <p:ph type="body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822932" y="1924361"/>
            <a:ext cx="4211638" cy="3311525"/>
          </a:xfrm>
          <a:noFill/>
        </p:spPr>
      </p:pic>
      <p:sp>
        <p:nvSpPr>
          <p:cNvPr id="53252" name="Text Box 5">
            <a:extLst>
              <a:ext uri="{FF2B5EF4-FFF2-40B4-BE49-F238E27FC236}">
                <a16:creationId xmlns:a16="http://schemas.microsoft.com/office/drawing/2014/main" id="{C521C587-796B-9140-81EA-163A86A727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1700" y="5241444"/>
            <a:ext cx="78486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en-US" altLang="en-US" sz="2400" dirty="0"/>
              <a:t>We can use information gain ratio to evaluate the impurity as well (see the handout)</a:t>
            </a:r>
            <a:r>
              <a:rPr lang="en-US" altLang="en-US" dirty="0"/>
              <a:t> 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Slide Number Placeholder 4">
            <a:extLst>
              <a:ext uri="{FF2B5EF4-FFF2-40B4-BE49-F238E27FC236}">
                <a16:creationId xmlns:a16="http://schemas.microsoft.com/office/drawing/2014/main" id="{6151275A-3725-9D4F-AFD6-43A202C5AFD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3484B021-BC60-F34F-B2C3-51B4BF9C95E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1506" name="Rectangle 2">
            <a:extLst>
              <a:ext uri="{FF2B5EF4-FFF2-40B4-BE49-F238E27FC236}">
                <a16:creationId xmlns:a16="http://schemas.microsoft.com/office/drawing/2014/main" id="{6283E02E-1264-F848-8165-FCA2781CB5D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An example application</a:t>
            </a:r>
          </a:p>
        </p:txBody>
      </p:sp>
      <p:sp>
        <p:nvSpPr>
          <p:cNvPr id="21507" name="Rectangle 3">
            <a:extLst>
              <a:ext uri="{FF2B5EF4-FFF2-40B4-BE49-F238E27FC236}">
                <a16:creationId xmlns:a16="http://schemas.microsoft.com/office/drawing/2014/main" id="{FC240762-61EA-5E40-AA57-5DDED08943B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16226" y="1993870"/>
            <a:ext cx="10359547" cy="4025219"/>
          </a:xfrm>
        </p:spPr>
        <p:txBody>
          <a:bodyPr/>
          <a:lstStyle/>
          <a:p>
            <a:pPr marL="609600" indent="-609600">
              <a:lnSpc>
                <a:spcPct val="90000"/>
              </a:lnSpc>
            </a:pPr>
            <a:r>
              <a:rPr lang="en-US" altLang="en-US" sz="2600" dirty="0"/>
              <a:t>An emergency room in a hospital measures 15 variables (e.g., blood pressure, age, heart rate, </a:t>
            </a:r>
            <a:r>
              <a:rPr lang="en-US" altLang="en-US" sz="2600" dirty="0" err="1"/>
              <a:t>etc</a:t>
            </a:r>
            <a:r>
              <a:rPr lang="en-US" altLang="en-US" sz="2600" dirty="0"/>
              <a:t>) of newly admitted patients. 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A decision is needed</a:t>
            </a:r>
            <a:r>
              <a:rPr lang="en-US" altLang="en-US" sz="2600" dirty="0"/>
              <a:t>: whether to send a new patient to an intensive-care unit based on the mortality risk.</a:t>
            </a:r>
          </a:p>
          <a:p>
            <a:pPr marL="609600" indent="-609600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Problem</a:t>
            </a:r>
            <a:r>
              <a:rPr lang="en-US" altLang="en-US" sz="2600" dirty="0"/>
              <a:t>: to predict </a:t>
            </a:r>
            <a:r>
              <a:rPr lang="en-US" altLang="en-US" sz="2600" dirty="0">
                <a:solidFill>
                  <a:srgbClr val="3333CC"/>
                </a:solidFill>
              </a:rPr>
              <a:t>high-risk patients</a:t>
            </a:r>
            <a:r>
              <a:rPr lang="en-US" altLang="en-US" sz="2600" dirty="0"/>
              <a:t> and distinguish them from </a:t>
            </a:r>
            <a:r>
              <a:rPr lang="en-US" altLang="en-US" sz="2600" dirty="0">
                <a:solidFill>
                  <a:srgbClr val="3333CC"/>
                </a:solidFill>
              </a:rPr>
              <a:t>low-risk patients</a:t>
            </a:r>
            <a:r>
              <a:rPr lang="en-US" altLang="en-US" sz="2600" dirty="0"/>
              <a:t>. 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Slide Number Placeholder 4">
            <a:extLst>
              <a:ext uri="{FF2B5EF4-FFF2-40B4-BE49-F238E27FC236}">
                <a16:creationId xmlns:a16="http://schemas.microsoft.com/office/drawing/2014/main" id="{CFE2DC76-5D3D-B448-80B6-FCD53E24F0C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4DB14C5-4D31-9D4A-B238-AE956BA89B52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5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3554" name="Rectangle 2">
            <a:extLst>
              <a:ext uri="{FF2B5EF4-FFF2-40B4-BE49-F238E27FC236}">
                <a16:creationId xmlns:a16="http://schemas.microsoft.com/office/drawing/2014/main" id="{C5918C90-AB9A-0142-BEBF-C5AF695BFDE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Machine learning and our focus</a:t>
            </a:r>
          </a:p>
        </p:txBody>
      </p:sp>
      <p:sp>
        <p:nvSpPr>
          <p:cNvPr id="9221" name="Rectangle 3">
            <a:extLst>
              <a:ext uri="{FF2B5EF4-FFF2-40B4-BE49-F238E27FC236}">
                <a16:creationId xmlns:a16="http://schemas.microsoft.com/office/drawing/2014/main" id="{E3A6E3FA-AE4C-584B-9DAD-170C0BFCCE4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452116" y="1715956"/>
            <a:ext cx="11210731" cy="4860925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altLang="en-US" sz="2600" dirty="0">
                <a:solidFill>
                  <a:srgbClr val="3333CC"/>
                </a:solidFill>
              </a:rPr>
              <a:t>A computer system learns from data </a:t>
            </a:r>
          </a:p>
          <a:p>
            <a:pPr eaLnBrk="1" hangingPunct="1">
              <a:defRPr/>
            </a:pPr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</a:t>
            </a:r>
          </a:p>
          <a:p>
            <a:pPr lvl="1">
              <a:defRPr/>
            </a:pPr>
            <a:r>
              <a:rPr lang="en-US" altLang="en-US" sz="2400" dirty="0"/>
              <a:t>learn </a:t>
            </a:r>
            <a:r>
              <a:rPr lang="en-US" altLang="en-US" sz="2400" dirty="0">
                <a:solidFill>
                  <a:srgbClr val="3333CC"/>
                </a:solidFill>
              </a:rPr>
              <a:t>a target function</a:t>
            </a:r>
            <a:r>
              <a:rPr lang="en-US" altLang="en-US" sz="2400" dirty="0"/>
              <a:t> </a:t>
            </a:r>
          </a:p>
          <a:p>
            <a:pPr lvl="1">
              <a:defRPr/>
            </a:pPr>
            <a:r>
              <a:rPr lang="en-US" altLang="en-US" sz="2400" dirty="0">
                <a:highlight>
                  <a:srgbClr val="FFFF00"/>
                </a:highlight>
              </a:rPr>
              <a:t>Use the learned function to predict</a:t>
            </a:r>
            <a:r>
              <a:rPr lang="en-US" altLang="en-US" sz="2400" dirty="0"/>
              <a:t> the values of a discrete class attribute</a:t>
            </a:r>
          </a:p>
          <a:p>
            <a:pPr lvl="2">
              <a:defRPr/>
            </a:pPr>
            <a:r>
              <a:rPr lang="en-US" altLang="en-US" sz="2200" dirty="0"/>
              <a:t>e.g., </a:t>
            </a:r>
            <a:r>
              <a:rPr lang="en-US" altLang="en-US" sz="2200" dirty="0">
                <a:solidFill>
                  <a:srgbClr val="3333CC"/>
                </a:solidFill>
              </a:rPr>
              <a:t>approve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not-approved</a:t>
            </a:r>
            <a:r>
              <a:rPr lang="en-US" altLang="en-US" sz="2200" dirty="0"/>
              <a:t>, and </a:t>
            </a:r>
            <a:r>
              <a:rPr lang="en-US" altLang="en-US" sz="2200" dirty="0">
                <a:solidFill>
                  <a:srgbClr val="3333CC"/>
                </a:solidFill>
              </a:rPr>
              <a:t>high-risk </a:t>
            </a:r>
            <a:r>
              <a:rPr lang="en-US" altLang="en-US" sz="2200" dirty="0"/>
              <a:t>or</a:t>
            </a:r>
            <a:r>
              <a:rPr lang="en-US" altLang="en-US" sz="2200" dirty="0">
                <a:solidFill>
                  <a:srgbClr val="3333CC"/>
                </a:solidFill>
              </a:rPr>
              <a:t> low risk</a:t>
            </a:r>
            <a:r>
              <a:rPr lang="en-US" altLang="en-US" sz="2200" dirty="0"/>
              <a:t>. </a:t>
            </a:r>
          </a:p>
          <a:p>
            <a:pPr eaLnBrk="1" hangingPunct="1">
              <a:defRPr/>
            </a:pPr>
            <a:r>
              <a:rPr lang="en-US" altLang="en-US" sz="2600" dirty="0"/>
              <a:t>The task is commonly called: </a:t>
            </a:r>
            <a:r>
              <a:rPr lang="en-US" altLang="en-US" sz="2600" dirty="0">
                <a:solidFill>
                  <a:srgbClr val="FF0000"/>
                </a:solidFill>
              </a:rPr>
              <a:t>Supervised learning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classification</a:t>
            </a:r>
            <a:r>
              <a:rPr lang="en-US" altLang="en-US" sz="2600" dirty="0"/>
              <a:t>, or </a:t>
            </a:r>
            <a:r>
              <a:rPr lang="en-US" altLang="en-US" sz="2600" dirty="0">
                <a:solidFill>
                  <a:srgbClr val="FF0000"/>
                </a:solidFill>
              </a:rPr>
              <a:t>inductive learning.</a:t>
            </a:r>
            <a:r>
              <a:rPr lang="en-US" altLang="en-US" sz="2600" dirty="0"/>
              <a:t> </a:t>
            </a:r>
          </a:p>
          <a:p>
            <a:pPr lvl="1" eaLnBrk="1" hangingPunct="1">
              <a:defRPr/>
            </a:pPr>
            <a:r>
              <a:rPr lang="en-US" altLang="en-US" sz="2200" dirty="0"/>
              <a:t>Classification (discrete); Regression (numeric; continuous)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Slide Number Placeholder 4">
            <a:extLst>
              <a:ext uri="{FF2B5EF4-FFF2-40B4-BE49-F238E27FC236}">
                <a16:creationId xmlns:a16="http://schemas.microsoft.com/office/drawing/2014/main" id="{7F3169EF-1828-A545-AFAE-8F61FA4C91CB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B0C6A304-0441-674A-9A9B-D043EA498F8C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6</a:t>
            </a:fld>
            <a:endParaRPr lang="en-US" altLang="en-US" sz="1200" dirty="0">
              <a:latin typeface="Garamond" panose="02020404030301010803" pitchFamily="18" charset="0"/>
            </a:endParaRPr>
          </a:p>
        </p:txBody>
      </p:sp>
      <p:sp>
        <p:nvSpPr>
          <p:cNvPr id="24578" name="Rectangle 2">
            <a:extLst>
              <a:ext uri="{FF2B5EF4-FFF2-40B4-BE49-F238E27FC236}">
                <a16:creationId xmlns:a16="http://schemas.microsoft.com/office/drawing/2014/main" id="{7E2A4B8D-C9B0-694C-8D14-D08FD99549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3249" y="1304924"/>
            <a:ext cx="10707559" cy="4850919"/>
          </a:xfrm>
        </p:spPr>
        <p:txBody>
          <a:bodyPr>
            <a:normAutofit/>
          </a:bodyPr>
          <a:lstStyle/>
          <a:p>
            <a:pPr eaLnBrk="1" hangingPunct="1"/>
            <a:r>
              <a:rPr lang="en-GB" altLang="en-US" sz="2500" dirty="0">
                <a:solidFill>
                  <a:srgbClr val="FF0000"/>
                </a:solidFill>
              </a:rPr>
              <a:t>Data:</a:t>
            </a:r>
            <a:r>
              <a:rPr lang="en-GB" altLang="en-US" sz="2500" dirty="0"/>
              <a:t> A set of data examples / instances / cases described by</a:t>
            </a:r>
          </a:p>
          <a:p>
            <a:pPr marL="742950" lvl="1" indent="-285750"/>
            <a:r>
              <a:rPr lang="en-GB" altLang="en-US" sz="2500" i="1" dirty="0">
                <a:solidFill>
                  <a:srgbClr val="3333CC"/>
                </a:solidFill>
              </a:rPr>
              <a:t>k</a:t>
            </a:r>
            <a:r>
              <a:rPr lang="en-GB" altLang="en-US" sz="2500" dirty="0">
                <a:solidFill>
                  <a:srgbClr val="3333CC"/>
                </a:solidFill>
              </a:rPr>
              <a:t> attributes</a:t>
            </a:r>
            <a:r>
              <a:rPr lang="en-GB" altLang="en-US" sz="2500" dirty="0"/>
              <a:t>: </a:t>
            </a:r>
            <a:r>
              <a:rPr lang="en-GB" altLang="en-US" sz="2500" i="1" dirty="0"/>
              <a:t>A</a:t>
            </a:r>
            <a:r>
              <a:rPr lang="en-GB" altLang="en-US" sz="2500" baseline="-25000" dirty="0"/>
              <a:t>1</a:t>
            </a:r>
            <a:r>
              <a:rPr lang="en-GB" altLang="en-US" sz="2500" dirty="0"/>
              <a:t>, </a:t>
            </a:r>
            <a:r>
              <a:rPr lang="en-GB" altLang="en-US" sz="2500" i="1" dirty="0"/>
              <a:t>A</a:t>
            </a:r>
            <a:r>
              <a:rPr lang="en-GB" altLang="en-US" sz="2500" baseline="-25000" dirty="0"/>
              <a:t>2</a:t>
            </a:r>
            <a:r>
              <a:rPr lang="en-GB" altLang="en-US" sz="2500" dirty="0"/>
              <a:t>, … </a:t>
            </a:r>
            <a:r>
              <a:rPr lang="en-GB" altLang="en-US" sz="2500" i="1" dirty="0"/>
              <a:t>A</a:t>
            </a:r>
            <a:r>
              <a:rPr lang="en-GB" altLang="en-US" sz="2500" i="1" baseline="-25000" dirty="0"/>
              <a:t>k</a:t>
            </a:r>
            <a:r>
              <a:rPr lang="en-GB" altLang="en-US" sz="2500" dirty="0"/>
              <a:t>. </a:t>
            </a:r>
          </a:p>
          <a:p>
            <a:pPr marL="742950" lvl="1" indent="-285750"/>
            <a:r>
              <a:rPr lang="en-GB" altLang="en-US" sz="2500" dirty="0">
                <a:solidFill>
                  <a:srgbClr val="3333CC"/>
                </a:solidFill>
              </a:rPr>
              <a:t>a class</a:t>
            </a:r>
            <a:r>
              <a:rPr lang="en-GB" altLang="en-US" sz="2500" dirty="0"/>
              <a:t>: Each example is labelled with a pre-defined class.</a:t>
            </a:r>
          </a:p>
          <a:p>
            <a:pPr marL="1012950" lvl="2" indent="-285750"/>
            <a:r>
              <a:rPr lang="en-GB" altLang="en-US" sz="2300" dirty="0"/>
              <a:t>e.g., approved or not approved </a:t>
            </a:r>
          </a:p>
          <a:p>
            <a:pPr eaLnBrk="1" hangingPunct="1"/>
            <a:r>
              <a:rPr lang="en-GB" altLang="en-US" sz="2500" dirty="0">
                <a:solidFill>
                  <a:srgbClr val="FF0000"/>
                </a:solidFill>
              </a:rPr>
              <a:t>Goal:</a:t>
            </a:r>
            <a:r>
              <a:rPr lang="en-GB" altLang="en-US" sz="2500" dirty="0"/>
              <a:t> </a:t>
            </a:r>
          </a:p>
          <a:p>
            <a:pPr lvl="1"/>
            <a:r>
              <a:rPr lang="en-GB" altLang="en-US" sz="2300" dirty="0"/>
              <a:t>learn a </a:t>
            </a:r>
            <a:r>
              <a:rPr lang="en-GB" altLang="en-US" sz="2300" dirty="0">
                <a:solidFill>
                  <a:srgbClr val="3333CC"/>
                </a:solidFill>
              </a:rPr>
              <a:t>classification model</a:t>
            </a:r>
            <a:r>
              <a:rPr lang="en-GB" altLang="en-US" sz="2300" dirty="0"/>
              <a:t> from the data </a:t>
            </a:r>
          </a:p>
          <a:p>
            <a:pPr lvl="1"/>
            <a:r>
              <a:rPr lang="en-GB" altLang="en-US" sz="2300" dirty="0"/>
              <a:t>Use the model to predict the classes of new instances.</a:t>
            </a:r>
          </a:p>
        </p:txBody>
      </p:sp>
      <p:sp>
        <p:nvSpPr>
          <p:cNvPr id="24579" name="Rectangle 3">
            <a:extLst>
              <a:ext uri="{FF2B5EF4-FFF2-40B4-BE49-F238E27FC236}">
                <a16:creationId xmlns:a16="http://schemas.microsoft.com/office/drawing/2014/main" id="{FC636A4D-38D9-6648-A2C0-C9F39D659F7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GB" altLang="en-US"/>
              <a:t>The data and the goal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699DA7F3-78A6-5141-95BF-D9FB4F6E0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C36C81-A848-C644-AC49-D174658C0CD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7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5B1B75F-37F6-2B44-904C-C7F200D3F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192" y="727230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 dirty="0"/>
              <a:t>An example: data (loan application)</a:t>
            </a:r>
          </a:p>
        </p:txBody>
      </p:sp>
      <p:sp>
        <p:nvSpPr>
          <p:cNvPr id="26627" name="Text Box 7">
            <a:extLst>
              <a:ext uri="{FF2B5EF4-FFF2-40B4-BE49-F238E27FC236}">
                <a16:creationId xmlns:a16="http://schemas.microsoft.com/office/drawing/2014/main" id="{796C7C02-9931-214C-9472-2D975B4EAC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31922" y="2650699"/>
            <a:ext cx="1871663" cy="3667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itchFamily="2" charset="2"/>
              <a:buNone/>
            </a:pPr>
            <a:r>
              <a:rPr lang="en-US" altLang="en-US" sz="1800" dirty="0"/>
              <a:t>Approved or not</a:t>
            </a:r>
          </a:p>
        </p:txBody>
      </p:sp>
      <p:pic>
        <p:nvPicPr>
          <p:cNvPr id="26628" name="Picture 8">
            <a:extLst>
              <a:ext uri="{FF2B5EF4-FFF2-40B4-BE49-F238E27FC236}">
                <a16:creationId xmlns:a16="http://schemas.microsoft.com/office/drawing/2014/main" id="{FFF8FC2C-5A1D-5D4E-B58B-6EC1CA31C88A}"/>
              </a:ext>
            </a:extLst>
          </p:cNvPr>
          <p:cNvPicPr>
            <a:picLocks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815868" y="2395159"/>
            <a:ext cx="6917210" cy="4025698"/>
          </a:xfr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Slide Number Placeholder 4">
            <a:extLst>
              <a:ext uri="{FF2B5EF4-FFF2-40B4-BE49-F238E27FC236}">
                <a16:creationId xmlns:a16="http://schemas.microsoft.com/office/drawing/2014/main" id="{699DA7F3-78A6-5141-95BF-D9FB4F6E0EB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EC36C81-A848-C644-AC49-D174658C0CD1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8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6626" name="Rectangle 2">
            <a:extLst>
              <a:ext uri="{FF2B5EF4-FFF2-40B4-BE49-F238E27FC236}">
                <a16:creationId xmlns:a16="http://schemas.microsoft.com/office/drawing/2014/main" id="{15B1B75F-37F6-2B44-904C-C7F200D3FFF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027192" y="727230"/>
            <a:ext cx="8212137" cy="871538"/>
          </a:xfrm>
        </p:spPr>
        <p:txBody>
          <a:bodyPr/>
          <a:lstStyle/>
          <a:p>
            <a:pPr eaLnBrk="1" hangingPunct="1"/>
            <a:r>
              <a:rPr lang="en-US" altLang="en-US" dirty="0"/>
              <a:t>An example: data (loan application)</a:t>
            </a:r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FA013260-A21C-5349-841A-F9751059E924}"/>
              </a:ext>
            </a:extLst>
          </p:cNvPr>
          <p:cNvSpPr txBox="1">
            <a:spLocks noChangeArrowheads="1"/>
          </p:cNvSpPr>
          <p:nvPr/>
        </p:nvSpPr>
        <p:spPr>
          <a:xfrm>
            <a:off x="1315844" y="1843959"/>
            <a:ext cx="8848920" cy="319815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r>
              <a:rPr lang="en-US" altLang="en-US" sz="2600" dirty="0"/>
              <a:t>Use the model to classify future loan applications into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sz="2600" dirty="0"/>
              <a:t>What is the class for following case/instance?</a:t>
            </a:r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C27DCE55-0BE3-D84D-B56D-B2B4AE4E80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55801" y="5287305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9324232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Slide Number Placeholder 4">
            <a:extLst>
              <a:ext uri="{FF2B5EF4-FFF2-40B4-BE49-F238E27FC236}">
                <a16:creationId xmlns:a16="http://schemas.microsoft.com/office/drawing/2014/main" id="{A57C9782-2A06-8A45-A8E6-1DD4CC759DAA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459938B8-A3AC-0140-97D5-3283935FF6DE}" type="slidenum">
              <a:rPr lang="en-US" altLang="en-US" sz="1200">
                <a:latin typeface="Garamond" panose="02020404030301010803" pitchFamily="18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9</a:t>
            </a:fld>
            <a:endParaRPr lang="en-US" altLang="en-US" sz="1200">
              <a:latin typeface="Garamond" panose="02020404030301010803" pitchFamily="18" charset="0"/>
            </a:endParaRPr>
          </a:p>
        </p:txBody>
      </p:sp>
      <p:sp>
        <p:nvSpPr>
          <p:cNvPr id="28674" name="Rectangle 2">
            <a:extLst>
              <a:ext uri="{FF2B5EF4-FFF2-40B4-BE49-F238E27FC236}">
                <a16:creationId xmlns:a16="http://schemas.microsoft.com/office/drawing/2014/main" id="{E8C8F7D5-0C6A-314D-A7D5-6AB45F7D913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Supervised vs. unsupervised Learning</a:t>
            </a:r>
          </a:p>
        </p:txBody>
      </p:sp>
      <p:sp>
        <p:nvSpPr>
          <p:cNvPr id="14341" name="Rectangle 3">
            <a:extLst>
              <a:ext uri="{FF2B5EF4-FFF2-40B4-BE49-F238E27FC236}">
                <a16:creationId xmlns:a16="http://schemas.microsoft.com/office/drawing/2014/main" id="{ACAE0023-34AF-3945-903D-02D1210AEE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81192" y="1341439"/>
            <a:ext cx="11161042" cy="4814405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F83F24"/>
                </a:solidFill>
              </a:rPr>
              <a:t>Supervised learning: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3333CC"/>
                </a:solidFill>
              </a:rPr>
              <a:t>Supervision</a:t>
            </a:r>
            <a:r>
              <a:rPr lang="en-US" altLang="en-US" sz="2500" dirty="0"/>
              <a:t>:  data are </a:t>
            </a:r>
            <a:r>
              <a:rPr lang="en-US" altLang="en-US" sz="2500" dirty="0">
                <a:highlight>
                  <a:srgbClr val="FFFF00"/>
                </a:highlight>
              </a:rPr>
              <a:t>labeled</a:t>
            </a:r>
            <a:r>
              <a:rPr lang="en-US" altLang="en-US" sz="2500" dirty="0"/>
              <a:t> with pre-defined classes. </a:t>
            </a:r>
          </a:p>
          <a:p>
            <a:pPr lvl="1">
              <a:lnSpc>
                <a:spcPct val="90000"/>
              </a:lnSpc>
              <a:defRPr/>
            </a:pPr>
            <a:r>
              <a:rPr lang="en-US" altLang="en-US" sz="2300" dirty="0"/>
              <a:t>Predict the test data into the classes. </a:t>
            </a:r>
          </a:p>
          <a:p>
            <a:pPr eaLnBrk="1" hangingPunct="1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500" dirty="0"/>
              <a:t> </a:t>
            </a:r>
            <a:r>
              <a:rPr lang="en-US" altLang="en-US" sz="25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500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  <a:defRPr/>
            </a:pPr>
            <a:r>
              <a:rPr lang="en-US" altLang="en-US" sz="2500" dirty="0"/>
              <a:t>Given a set of data, the task is to establish the existence of classes or clusters in the data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3220</TotalTime>
  <Words>1175</Words>
  <Application>Microsoft Macintosh PowerPoint</Application>
  <PresentationFormat>Widescreen</PresentationFormat>
  <Paragraphs>180</Paragraphs>
  <Slides>31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1" baseType="lpstr">
      <vt:lpstr>Arial</vt:lpstr>
      <vt:lpstr>Calibri</vt:lpstr>
      <vt:lpstr>Garamond</vt:lpstr>
      <vt:lpstr>Gill Sans MT</vt:lpstr>
      <vt:lpstr>Times New Roman</vt:lpstr>
      <vt:lpstr>Wingdings</vt:lpstr>
      <vt:lpstr>Wingdings 2</vt:lpstr>
      <vt:lpstr>Dividend</vt:lpstr>
      <vt:lpstr>Microsoft Equation 3.0</vt:lpstr>
      <vt:lpstr>Microsoft Excel Worksheet</vt:lpstr>
      <vt:lpstr>Supervised Learning</vt:lpstr>
      <vt:lpstr>Road Map</vt:lpstr>
      <vt:lpstr>An example application</vt:lpstr>
      <vt:lpstr>An example application</vt:lpstr>
      <vt:lpstr>Machine learning and our focus</vt:lpstr>
      <vt:lpstr>The data and the goal</vt:lpstr>
      <vt:lpstr>An example: data (loan application)</vt:lpstr>
      <vt:lpstr>An example: data (loan application)</vt:lpstr>
      <vt:lpstr>Supervised vs. unsupervised Learning</vt:lpstr>
      <vt:lpstr>Supervised learning process: two steps</vt:lpstr>
      <vt:lpstr>An example</vt:lpstr>
      <vt:lpstr>Fundamental assumption of learning</vt:lpstr>
      <vt:lpstr>Road Map</vt:lpstr>
      <vt:lpstr>Introduction</vt:lpstr>
      <vt:lpstr>The loan data (reproduced)</vt:lpstr>
      <vt:lpstr>A decision tree from the loan data</vt:lpstr>
      <vt:lpstr>Use the decision tree</vt:lpstr>
      <vt:lpstr>Is the decision tree unique?</vt:lpstr>
      <vt:lpstr>From a decision tree to a set of rules</vt:lpstr>
      <vt:lpstr>Algorithm for decision tree learning</vt:lpstr>
      <vt:lpstr>Algorithm for decision tree learning</vt:lpstr>
      <vt:lpstr>Choose an attribute to partition data </vt:lpstr>
      <vt:lpstr>The loan data (reproduced)</vt:lpstr>
      <vt:lpstr>Two possible roots, which is better?</vt:lpstr>
      <vt:lpstr>Information theory: Entropy measure</vt:lpstr>
      <vt:lpstr>Entropy measure: let us get a feeling</vt:lpstr>
      <vt:lpstr>Entropy measure: let us get a feeling</vt:lpstr>
      <vt:lpstr>Entropy measure: let us get a feeling</vt:lpstr>
      <vt:lpstr>An example</vt:lpstr>
      <vt:lpstr>An example</vt:lpstr>
      <vt:lpstr>We build the final tree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Sensor data</dc:title>
  <dc:creator>Lin, Beiyu</dc:creator>
  <cp:lastModifiedBy>Lin, Beiyu</cp:lastModifiedBy>
  <cp:revision>191</cp:revision>
  <dcterms:created xsi:type="dcterms:W3CDTF">2021-02-09T23:47:41Z</dcterms:created>
  <dcterms:modified xsi:type="dcterms:W3CDTF">2021-03-23T23:12:29Z</dcterms:modified>
</cp:coreProperties>
</file>