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4" r:id="rId3"/>
    <p:sldId id="268" r:id="rId4"/>
    <p:sldId id="265" r:id="rId5"/>
    <p:sldId id="269" r:id="rId6"/>
    <p:sldId id="271" r:id="rId7"/>
    <p:sldId id="272" r:id="rId8"/>
    <p:sldId id="270" r:id="rId9"/>
    <p:sldId id="273" r:id="rId10"/>
    <p:sldId id="274" r:id="rId11"/>
    <p:sldId id="276" r:id="rId12"/>
    <p:sldId id="275" r:id="rId13"/>
    <p:sldId id="280" r:id="rId14"/>
    <p:sldId id="278"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3"/>
    <p:restoredTop sz="86765"/>
  </p:normalViewPr>
  <p:slideViewPr>
    <p:cSldViewPr snapToGrid="0" snapToObjects="1">
      <p:cViewPr varScale="1">
        <p:scale>
          <a:sx n="90" d="100"/>
          <a:sy n="90" d="100"/>
        </p:scale>
        <p:origin x="1136" y="200"/>
      </p:cViewPr>
      <p:guideLst/>
    </p:cSldViewPr>
  </p:slideViewPr>
  <p:outlineViewPr>
    <p:cViewPr>
      <p:scale>
        <a:sx n="33" d="100"/>
        <a:sy n="33" d="100"/>
      </p:scale>
      <p:origin x="0" y="-12448"/>
    </p:cViewPr>
  </p:outlin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5A1CC-ACDD-704E-8698-C6E1792162B7}" type="datetimeFigureOut">
              <a:rPr lang="en-US" smtClean="0"/>
              <a:t>2/17/22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87419-D691-E04A-B1A2-6B661B7B464F}" type="slidenum">
              <a:rPr lang="en-US" smtClean="0"/>
              <a:t>‹#›</a:t>
            </a:fld>
            <a:endParaRPr lang="en-US"/>
          </a:p>
        </p:txBody>
      </p:sp>
    </p:spTree>
    <p:extLst>
      <p:ext uri="{BB962C8B-B14F-4D97-AF65-F5344CB8AC3E}">
        <p14:creationId xmlns:p14="http://schemas.microsoft.com/office/powerpoint/2010/main" val="265144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bmcmedicine.biomedcentral.com</a:t>
            </a:r>
            <a:r>
              <a:rPr lang="en-US" dirty="0"/>
              <a:t>/articles/10.1186/s12916-019-1426-2</a:t>
            </a:r>
          </a:p>
        </p:txBody>
      </p:sp>
      <p:sp>
        <p:nvSpPr>
          <p:cNvPr id="4" name="Slide Number Placeholder 3"/>
          <p:cNvSpPr>
            <a:spLocks noGrp="1"/>
          </p:cNvSpPr>
          <p:nvPr>
            <p:ph type="sldNum" sz="quarter" idx="5"/>
          </p:nvPr>
        </p:nvSpPr>
        <p:spPr/>
        <p:txBody>
          <a:bodyPr/>
          <a:lstStyle/>
          <a:p>
            <a:fld id="{A0487419-D691-E04A-B1A2-6B661B7B464F}" type="slidenum">
              <a:rPr lang="en-US" smtClean="0"/>
              <a:t>2</a:t>
            </a:fld>
            <a:endParaRPr lang="en-US"/>
          </a:p>
        </p:txBody>
      </p:sp>
    </p:spTree>
    <p:extLst>
      <p:ext uri="{BB962C8B-B14F-4D97-AF65-F5344CB8AC3E}">
        <p14:creationId xmlns:p14="http://schemas.microsoft.com/office/powerpoint/2010/main" val="405584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bmcmedicine.biomedcentral.com</a:t>
            </a:r>
            <a:r>
              <a:rPr lang="en-US" dirty="0"/>
              <a:t>/articles/10.1186/s12916-019-1426-2</a:t>
            </a:r>
          </a:p>
        </p:txBody>
      </p:sp>
      <p:sp>
        <p:nvSpPr>
          <p:cNvPr id="4" name="Slide Number Placeholder 3"/>
          <p:cNvSpPr>
            <a:spLocks noGrp="1"/>
          </p:cNvSpPr>
          <p:nvPr>
            <p:ph type="sldNum" sz="quarter" idx="5"/>
          </p:nvPr>
        </p:nvSpPr>
        <p:spPr/>
        <p:txBody>
          <a:bodyPr/>
          <a:lstStyle/>
          <a:p>
            <a:fld id="{A0487419-D691-E04A-B1A2-6B661B7B464F}" type="slidenum">
              <a:rPr lang="en-US" smtClean="0"/>
              <a:t>3</a:t>
            </a:fld>
            <a:endParaRPr lang="en-US"/>
          </a:p>
        </p:txBody>
      </p:sp>
    </p:spTree>
    <p:extLst>
      <p:ext uri="{BB962C8B-B14F-4D97-AF65-F5344CB8AC3E}">
        <p14:creationId xmlns:p14="http://schemas.microsoft.com/office/powerpoint/2010/main" val="427335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87419-D691-E04A-B1A2-6B661B7B464F}" type="slidenum">
              <a:rPr lang="en-US" smtClean="0"/>
              <a:t>4</a:t>
            </a:fld>
            <a:endParaRPr lang="en-US"/>
          </a:p>
        </p:txBody>
      </p:sp>
    </p:spTree>
    <p:extLst>
      <p:ext uri="{BB962C8B-B14F-4D97-AF65-F5344CB8AC3E}">
        <p14:creationId xmlns:p14="http://schemas.microsoft.com/office/powerpoint/2010/main" val="311211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bmcmedicine.biomedcentral.com</a:t>
            </a:r>
            <a:r>
              <a:rPr lang="en-US" dirty="0"/>
              <a:t>/articles/10.1186/s12916-019-1426-2</a:t>
            </a:r>
          </a:p>
        </p:txBody>
      </p:sp>
      <p:sp>
        <p:nvSpPr>
          <p:cNvPr id="4" name="Slide Number Placeholder 3"/>
          <p:cNvSpPr>
            <a:spLocks noGrp="1"/>
          </p:cNvSpPr>
          <p:nvPr>
            <p:ph type="sldNum" sz="quarter" idx="5"/>
          </p:nvPr>
        </p:nvSpPr>
        <p:spPr/>
        <p:txBody>
          <a:bodyPr/>
          <a:lstStyle/>
          <a:p>
            <a:fld id="{A0487419-D691-E04A-B1A2-6B661B7B464F}" type="slidenum">
              <a:rPr lang="en-US" smtClean="0"/>
              <a:t>11</a:t>
            </a:fld>
            <a:endParaRPr lang="en-US"/>
          </a:p>
        </p:txBody>
      </p:sp>
    </p:spTree>
    <p:extLst>
      <p:ext uri="{BB962C8B-B14F-4D97-AF65-F5344CB8AC3E}">
        <p14:creationId xmlns:p14="http://schemas.microsoft.com/office/powerpoint/2010/main" val="394459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a:pPr/>
              <a:t>2/17/22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a:pPr/>
              <a:t>2/17/22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2/17/22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2/17/22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2/17/22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2/17/22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2/17/22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a:pPr/>
              <a:t>2/17/22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2/17/22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a:pPr/>
              <a:t>2/17/22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AB5-53A9-9F40-AFC7-91A8BD946BC0}"/>
              </a:ext>
            </a:extLst>
          </p:cNvPr>
          <p:cNvSpPr>
            <a:spLocks noGrp="1"/>
          </p:cNvSpPr>
          <p:nvPr>
            <p:ph type="ctrTitle"/>
          </p:nvPr>
        </p:nvSpPr>
        <p:spPr>
          <a:xfrm>
            <a:off x="581191" y="1020431"/>
            <a:ext cx="11293130" cy="1475013"/>
          </a:xfrm>
        </p:spPr>
        <p:txBody>
          <a:bodyPr>
            <a:normAutofit/>
          </a:bodyPr>
          <a:lstStyle/>
          <a:p>
            <a:r>
              <a:rPr lang="en-US" sz="3400" b="1" dirty="0"/>
              <a:t>mining Internet of Things Data -</a:t>
            </a:r>
            <a:r>
              <a:rPr lang="en-US" sz="3400" dirty="0"/>
              <a:t>healthcare</a:t>
            </a:r>
          </a:p>
        </p:txBody>
      </p:sp>
      <p:sp>
        <p:nvSpPr>
          <p:cNvPr id="3" name="Subtitle 2">
            <a:extLst>
              <a:ext uri="{FF2B5EF4-FFF2-40B4-BE49-F238E27FC236}">
                <a16:creationId xmlns:a16="http://schemas.microsoft.com/office/drawing/2014/main" id="{8053137F-1C26-B44E-BE57-C77E712AEF2A}"/>
              </a:ext>
            </a:extLst>
          </p:cNvPr>
          <p:cNvSpPr>
            <a:spLocks noGrp="1"/>
          </p:cNvSpPr>
          <p:nvPr>
            <p:ph type="subTitle" idx="1"/>
          </p:nvPr>
        </p:nvSpPr>
        <p:spPr/>
        <p:txBody>
          <a:bodyPr>
            <a:normAutofit/>
          </a:bodyPr>
          <a:lstStyle/>
          <a:p>
            <a:r>
              <a:rPr lang="en-US" sz="2400" dirty="0" err="1">
                <a:solidFill>
                  <a:schemeClr val="tx1"/>
                </a:solidFill>
              </a:rPr>
              <a:t>Beiyu</a:t>
            </a:r>
            <a:r>
              <a:rPr lang="en-US" sz="2400" dirty="0">
                <a:solidFill>
                  <a:schemeClr val="tx1"/>
                </a:solidFill>
              </a:rPr>
              <a:t> Lin</a:t>
            </a:r>
          </a:p>
        </p:txBody>
      </p:sp>
    </p:spTree>
    <p:extLst>
      <p:ext uri="{BB962C8B-B14F-4D97-AF65-F5344CB8AC3E}">
        <p14:creationId xmlns:p14="http://schemas.microsoft.com/office/powerpoint/2010/main" val="109535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A3D7-656D-1D45-9E2A-7ED19C90ADCC}"/>
              </a:ext>
            </a:extLst>
          </p:cNvPr>
          <p:cNvSpPr>
            <a:spLocks noGrp="1"/>
          </p:cNvSpPr>
          <p:nvPr>
            <p:ph type="title"/>
          </p:nvPr>
        </p:nvSpPr>
        <p:spPr/>
        <p:txBody>
          <a:bodyPr/>
          <a:lstStyle/>
          <a:p>
            <a:r>
              <a:rPr lang="en-US" b="1" dirty="0"/>
              <a:t>Concept shift</a:t>
            </a:r>
            <a:endParaRPr lang="en-US" dirty="0"/>
          </a:p>
        </p:txBody>
      </p:sp>
      <p:sp>
        <p:nvSpPr>
          <p:cNvPr id="4" name="Content Placeholder 2">
            <a:extLst>
              <a:ext uri="{FF2B5EF4-FFF2-40B4-BE49-F238E27FC236}">
                <a16:creationId xmlns:a16="http://schemas.microsoft.com/office/drawing/2014/main" id="{3EB05BC4-EE45-734F-994F-4C1AD1AC25CF}"/>
              </a:ext>
            </a:extLst>
          </p:cNvPr>
          <p:cNvSpPr>
            <a:spLocks noGrp="1"/>
          </p:cNvSpPr>
          <p:nvPr>
            <p:ph idx="1"/>
          </p:nvPr>
        </p:nvSpPr>
        <p:spPr>
          <a:xfrm>
            <a:off x="421564" y="1894746"/>
            <a:ext cx="11348871" cy="4363179"/>
          </a:xfrm>
        </p:spPr>
        <p:txBody>
          <a:bodyPr>
            <a:normAutofit/>
          </a:bodyPr>
          <a:lstStyle/>
          <a:p>
            <a:r>
              <a:rPr lang="en-US" sz="2500" dirty="0"/>
              <a:t>A concept drift happens where the relations between the input and output variables change. So we are not anymore only focusing on X variables or only the Y variable but on the </a:t>
            </a:r>
            <a:r>
              <a:rPr lang="en-US" sz="2500" b="1" dirty="0">
                <a:solidFill>
                  <a:srgbClr val="00B0F0"/>
                </a:solidFill>
              </a:rPr>
              <a:t>relations</a:t>
            </a:r>
            <a:r>
              <a:rPr lang="en-US" sz="2500" dirty="0"/>
              <a:t> between them.</a:t>
            </a:r>
          </a:p>
          <a:p>
            <a:r>
              <a:rPr lang="en-US" sz="2500" b="1" dirty="0"/>
              <a:t>Definition 3.</a:t>
            </a:r>
            <a:r>
              <a:rPr lang="en-US" sz="2500" dirty="0"/>
              <a:t> A concept drift is termed the situation where </a:t>
            </a:r>
            <a:r>
              <a:rPr lang="en-US" sz="2500" dirty="0" err="1"/>
              <a:t>P</a:t>
            </a:r>
            <a:r>
              <a:rPr lang="en-US" sz="2500" baseline="-25000" dirty="0" err="1"/>
              <a:t>trn</a:t>
            </a:r>
            <a:r>
              <a:rPr lang="en-US" sz="2500" dirty="0"/>
              <a:t>(Y|X) ≠ </a:t>
            </a:r>
            <a:r>
              <a:rPr lang="en-US" sz="2500" dirty="0" err="1"/>
              <a:t>P</a:t>
            </a:r>
            <a:r>
              <a:rPr lang="en-US" sz="2500" baseline="-25000" dirty="0" err="1"/>
              <a:t>tst</a:t>
            </a:r>
            <a:r>
              <a:rPr lang="en-US" sz="2500" dirty="0"/>
              <a:t>(Y|X).</a:t>
            </a:r>
          </a:p>
        </p:txBody>
      </p:sp>
    </p:spTree>
    <p:extLst>
      <p:ext uri="{BB962C8B-B14F-4D97-AF65-F5344CB8AC3E}">
        <p14:creationId xmlns:p14="http://schemas.microsoft.com/office/powerpoint/2010/main" val="167616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727C-98EF-5147-9569-68299E30F0B4}"/>
              </a:ext>
            </a:extLst>
          </p:cNvPr>
          <p:cNvSpPr>
            <a:spLocks noGrp="1"/>
          </p:cNvSpPr>
          <p:nvPr>
            <p:ph type="title"/>
          </p:nvPr>
        </p:nvSpPr>
        <p:spPr/>
        <p:txBody>
          <a:bodyPr/>
          <a:lstStyle/>
          <a:p>
            <a:r>
              <a:rPr lang="en-US" dirty="0"/>
              <a:t>Challenges for AI in Healthcare</a:t>
            </a:r>
          </a:p>
        </p:txBody>
      </p:sp>
      <p:sp>
        <p:nvSpPr>
          <p:cNvPr id="3" name="Content Placeholder 2">
            <a:extLst>
              <a:ext uri="{FF2B5EF4-FFF2-40B4-BE49-F238E27FC236}">
                <a16:creationId xmlns:a16="http://schemas.microsoft.com/office/drawing/2014/main" id="{4284AEC9-2A66-4740-ACE4-AA18ABD4200A}"/>
              </a:ext>
            </a:extLst>
          </p:cNvPr>
          <p:cNvSpPr>
            <a:spLocks noGrp="1"/>
          </p:cNvSpPr>
          <p:nvPr>
            <p:ph idx="1"/>
          </p:nvPr>
        </p:nvSpPr>
        <p:spPr>
          <a:xfrm>
            <a:off x="581192" y="2180496"/>
            <a:ext cx="11350613" cy="3678303"/>
          </a:xfrm>
        </p:spPr>
        <p:txBody>
          <a:bodyPr>
            <a:normAutofit/>
          </a:bodyPr>
          <a:lstStyle/>
          <a:p>
            <a:r>
              <a:rPr lang="en-US" sz="4500" dirty="0"/>
              <a:t>Unintended discriminatory bias</a:t>
            </a:r>
          </a:p>
        </p:txBody>
      </p:sp>
    </p:spTree>
    <p:extLst>
      <p:ext uri="{BB962C8B-B14F-4D97-AF65-F5344CB8AC3E}">
        <p14:creationId xmlns:p14="http://schemas.microsoft.com/office/powerpoint/2010/main" val="115819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6C7F-D0DE-ED48-A8E3-39C20A9444AC}"/>
              </a:ext>
            </a:extLst>
          </p:cNvPr>
          <p:cNvSpPr>
            <a:spLocks noGrp="1"/>
          </p:cNvSpPr>
          <p:nvPr>
            <p:ph type="title"/>
          </p:nvPr>
        </p:nvSpPr>
        <p:spPr/>
        <p:txBody>
          <a:bodyPr/>
          <a:lstStyle/>
          <a:p>
            <a:r>
              <a:rPr lang="en-US" dirty="0"/>
              <a:t>Unintended discriminatory bias</a:t>
            </a:r>
          </a:p>
        </p:txBody>
      </p:sp>
      <p:sp>
        <p:nvSpPr>
          <p:cNvPr id="7" name="Content Placeholder 2">
            <a:extLst>
              <a:ext uri="{FF2B5EF4-FFF2-40B4-BE49-F238E27FC236}">
                <a16:creationId xmlns:a16="http://schemas.microsoft.com/office/drawing/2014/main" id="{DC89B082-D0D9-5E4E-8252-AC89C643F13D}"/>
              </a:ext>
            </a:extLst>
          </p:cNvPr>
          <p:cNvSpPr>
            <a:spLocks noGrp="1"/>
          </p:cNvSpPr>
          <p:nvPr>
            <p:ph idx="1"/>
          </p:nvPr>
        </p:nvSpPr>
        <p:spPr>
          <a:xfrm>
            <a:off x="458494" y="1918548"/>
            <a:ext cx="11275011" cy="4677504"/>
          </a:xfrm>
        </p:spPr>
        <p:txBody>
          <a:bodyPr>
            <a:normAutofit/>
          </a:bodyPr>
          <a:lstStyle/>
          <a:p>
            <a:r>
              <a:rPr lang="en-US" sz="2800" b="1" dirty="0"/>
              <a:t>Racism embedded in US healthcare</a:t>
            </a:r>
          </a:p>
          <a:p>
            <a:pPr marL="0" indent="0" algn="just">
              <a:buNone/>
            </a:pPr>
            <a:r>
              <a:rPr lang="en-US" sz="2200" dirty="0"/>
              <a:t>In October 2019, an algorithm, to predict which patients would likely need extra medical care, used on more than 200 million people in US hospitals heavily favored white patients over black patients. </a:t>
            </a:r>
          </a:p>
          <a:p>
            <a:pPr marL="0" indent="0" algn="just">
              <a:buNone/>
            </a:pPr>
            <a:endParaRPr lang="en-US" sz="2200" dirty="0"/>
          </a:p>
          <a:p>
            <a:pPr marL="0" indent="0" algn="just">
              <a:buNone/>
            </a:pPr>
            <a:r>
              <a:rPr lang="en-US" sz="2200" dirty="0"/>
              <a:t>While race itself wasn’t a variable used in this algorithm, another variable highly correlated to race was, healthcare cost history. </a:t>
            </a:r>
          </a:p>
          <a:p>
            <a:pPr marL="0" indent="0" algn="just">
              <a:buNone/>
            </a:pPr>
            <a:endParaRPr lang="en-US" sz="2200" dirty="0"/>
          </a:p>
          <a:p>
            <a:pPr marL="0" indent="0" algn="just">
              <a:buNone/>
            </a:pPr>
            <a:r>
              <a:rPr lang="en-US" sz="2200" dirty="0"/>
              <a:t>The rationale was that cost summarizes how many healthcare needs a particular person has. For various reasons, black patients incurred lower health-care costs than white patients with the same conditions on average.</a:t>
            </a:r>
          </a:p>
          <a:p>
            <a:pPr algn="just"/>
            <a:endParaRPr lang="en-US" sz="2200" dirty="0"/>
          </a:p>
        </p:txBody>
      </p:sp>
    </p:spTree>
    <p:extLst>
      <p:ext uri="{BB962C8B-B14F-4D97-AF65-F5344CB8AC3E}">
        <p14:creationId xmlns:p14="http://schemas.microsoft.com/office/powerpoint/2010/main" val="294025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CECD-8168-E14E-B0FC-E191B691D360}"/>
              </a:ext>
            </a:extLst>
          </p:cNvPr>
          <p:cNvSpPr>
            <a:spLocks noGrp="1"/>
          </p:cNvSpPr>
          <p:nvPr>
            <p:ph type="title"/>
          </p:nvPr>
        </p:nvSpPr>
        <p:spPr/>
        <p:txBody>
          <a:bodyPr/>
          <a:lstStyle/>
          <a:p>
            <a:r>
              <a:rPr lang="en-US" dirty="0"/>
              <a:t>Unintended discriminatory bias</a:t>
            </a:r>
          </a:p>
        </p:txBody>
      </p:sp>
      <p:sp>
        <p:nvSpPr>
          <p:cNvPr id="3" name="Content Placeholder 2">
            <a:extLst>
              <a:ext uri="{FF2B5EF4-FFF2-40B4-BE49-F238E27FC236}">
                <a16:creationId xmlns:a16="http://schemas.microsoft.com/office/drawing/2014/main" id="{D89E0A8D-01A2-8144-82E8-89C68BD629A1}"/>
              </a:ext>
            </a:extLst>
          </p:cNvPr>
          <p:cNvSpPr>
            <a:spLocks noGrp="1"/>
          </p:cNvSpPr>
          <p:nvPr>
            <p:ph idx="1"/>
          </p:nvPr>
        </p:nvSpPr>
        <p:spPr>
          <a:xfrm>
            <a:off x="581193" y="2180497"/>
            <a:ext cx="9077158" cy="3605942"/>
          </a:xfrm>
        </p:spPr>
        <p:txBody>
          <a:bodyPr>
            <a:normAutofit/>
          </a:bodyPr>
          <a:lstStyle/>
          <a:p>
            <a:r>
              <a:rPr lang="en-US" sz="3500" dirty="0"/>
              <a:t>Steps: </a:t>
            </a:r>
          </a:p>
          <a:p>
            <a:pPr marL="324000" lvl="1" indent="0">
              <a:buNone/>
            </a:pPr>
            <a:r>
              <a:rPr lang="en-US" sz="2800" dirty="0"/>
              <a:t>Framing the Problem</a:t>
            </a:r>
          </a:p>
          <a:p>
            <a:pPr marL="324000" lvl="1" indent="0">
              <a:buNone/>
            </a:pPr>
            <a:r>
              <a:rPr lang="en-US" sz="2800" dirty="0"/>
              <a:t>Evaluating the Baseline Model</a:t>
            </a:r>
          </a:p>
          <a:p>
            <a:pPr marL="324000" lvl="1" indent="0">
              <a:buNone/>
            </a:pPr>
            <a:r>
              <a:rPr lang="en-US" sz="2800" dirty="0"/>
              <a:t>Comparing Models</a:t>
            </a:r>
          </a:p>
        </p:txBody>
      </p:sp>
    </p:spTree>
    <p:extLst>
      <p:ext uri="{BB962C8B-B14F-4D97-AF65-F5344CB8AC3E}">
        <p14:creationId xmlns:p14="http://schemas.microsoft.com/office/powerpoint/2010/main" val="31534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37F9-16E7-EA41-8D60-5D45C9B0F20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C3124F3-397C-8343-851E-34FDA3F7F1A2}"/>
              </a:ext>
            </a:extLst>
          </p:cNvPr>
          <p:cNvSpPr>
            <a:spLocks noGrp="1"/>
          </p:cNvSpPr>
          <p:nvPr>
            <p:ph idx="1"/>
          </p:nvPr>
        </p:nvSpPr>
        <p:spPr>
          <a:xfrm>
            <a:off x="257259" y="2009046"/>
            <a:ext cx="11353550" cy="4620354"/>
          </a:xfrm>
        </p:spPr>
        <p:txBody>
          <a:bodyPr>
            <a:noAutofit/>
          </a:bodyPr>
          <a:lstStyle/>
          <a:p>
            <a:pPr algn="just"/>
            <a:r>
              <a:rPr lang="en-US" sz="2500" b="1" dirty="0">
                <a:solidFill>
                  <a:srgbClr val="00B0F0"/>
                </a:solidFill>
              </a:rPr>
              <a:t>Frame a problem: </a:t>
            </a:r>
          </a:p>
          <a:p>
            <a:pPr marL="0" indent="0" algn="just">
              <a:buNone/>
            </a:pPr>
            <a:r>
              <a:rPr lang="en-US" sz="2200" dirty="0"/>
              <a:t>	providing early health and financial counseling to patients expected to experience a 	prolonged length of stay (LOS) in an intensive care unit (ICU) ward.</a:t>
            </a:r>
          </a:p>
          <a:p>
            <a:pPr marL="0" indent="0" algn="just">
              <a:buNone/>
            </a:pPr>
            <a:r>
              <a:rPr lang="en-US" sz="2200" dirty="0"/>
              <a:t>	we would like to ensure that resources are distributed among our patients fairly.</a:t>
            </a:r>
          </a:p>
          <a:p>
            <a:pPr algn="just"/>
            <a:r>
              <a:rPr lang="en-US" sz="2500" b="1" dirty="0">
                <a:solidFill>
                  <a:srgbClr val="00B0F0"/>
                </a:solidFill>
              </a:rPr>
              <a:t>Baseline model: </a:t>
            </a:r>
          </a:p>
          <a:p>
            <a:pPr marL="324000" lvl="1" indent="0" algn="just">
              <a:buNone/>
            </a:pPr>
            <a:r>
              <a:rPr lang="en-US" sz="2200" dirty="0"/>
              <a:t>use the patient's age, diagnosis, language, and the use of medical procedures during their stay to predict this value. </a:t>
            </a:r>
          </a:p>
          <a:p>
            <a:pPr algn="just"/>
            <a:r>
              <a:rPr lang="en-US" sz="2200" b="1" dirty="0">
                <a:solidFill>
                  <a:srgbClr val="00B0F0"/>
                </a:solidFill>
              </a:rPr>
              <a:t>Outcome: </a:t>
            </a:r>
          </a:p>
          <a:p>
            <a:pPr marL="0" indent="0" algn="just">
              <a:buNone/>
            </a:pPr>
            <a:r>
              <a:rPr lang="en-US" sz="2200" dirty="0"/>
              <a:t>	a binary prediction indicating whether or not the LOS for a given admission is greater than 	the mean. </a:t>
            </a:r>
          </a:p>
          <a:p>
            <a:pPr algn="just"/>
            <a:endParaRPr lang="en-US" sz="2200" dirty="0"/>
          </a:p>
        </p:txBody>
      </p:sp>
    </p:spTree>
    <p:extLst>
      <p:ext uri="{BB962C8B-B14F-4D97-AF65-F5344CB8AC3E}">
        <p14:creationId xmlns:p14="http://schemas.microsoft.com/office/powerpoint/2010/main" val="177167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6212-4F9C-1F41-BCED-D284FACFA3AE}"/>
              </a:ext>
            </a:extLst>
          </p:cNvPr>
          <p:cNvSpPr>
            <a:spLocks noGrp="1"/>
          </p:cNvSpPr>
          <p:nvPr>
            <p:ph type="title"/>
          </p:nvPr>
        </p:nvSpPr>
        <p:spPr/>
        <p:txBody>
          <a:bodyPr/>
          <a:lstStyle/>
          <a:p>
            <a:r>
              <a:rPr lang="en-US" dirty="0"/>
              <a:t>Why it happens</a:t>
            </a:r>
          </a:p>
        </p:txBody>
      </p:sp>
      <p:sp>
        <p:nvSpPr>
          <p:cNvPr id="3" name="Content Placeholder 2">
            <a:extLst>
              <a:ext uri="{FF2B5EF4-FFF2-40B4-BE49-F238E27FC236}">
                <a16:creationId xmlns:a16="http://schemas.microsoft.com/office/drawing/2014/main" id="{7C0CB809-B09E-0246-B8DC-64138553D8AA}"/>
              </a:ext>
            </a:extLst>
          </p:cNvPr>
          <p:cNvSpPr>
            <a:spLocks noGrp="1"/>
          </p:cNvSpPr>
          <p:nvPr>
            <p:ph idx="1"/>
          </p:nvPr>
        </p:nvSpPr>
        <p:spPr/>
        <p:txBody>
          <a:bodyPr>
            <a:normAutofit/>
          </a:bodyPr>
          <a:lstStyle/>
          <a:p>
            <a:r>
              <a:rPr lang="en-US" sz="3500" dirty="0"/>
              <a:t>Small Sample Data</a:t>
            </a:r>
          </a:p>
        </p:txBody>
      </p:sp>
    </p:spTree>
    <p:extLst>
      <p:ext uri="{BB962C8B-B14F-4D97-AF65-F5344CB8AC3E}">
        <p14:creationId xmlns:p14="http://schemas.microsoft.com/office/powerpoint/2010/main" val="12040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6212-4F9C-1F41-BCED-D284FACFA3AE}"/>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7C0CB809-B09E-0246-B8DC-64138553D8AA}"/>
              </a:ext>
            </a:extLst>
          </p:cNvPr>
          <p:cNvSpPr>
            <a:spLocks noGrp="1"/>
          </p:cNvSpPr>
          <p:nvPr>
            <p:ph idx="1"/>
          </p:nvPr>
        </p:nvSpPr>
        <p:spPr/>
        <p:txBody>
          <a:bodyPr>
            <a:normAutofit/>
          </a:bodyPr>
          <a:lstStyle/>
          <a:p>
            <a:r>
              <a:rPr lang="en-US" sz="3500" dirty="0"/>
              <a:t>Learn the Distribution</a:t>
            </a:r>
          </a:p>
          <a:p>
            <a:r>
              <a:rPr lang="en-US" sz="3500" dirty="0"/>
              <a:t>Generative Adversarial Neural Network</a:t>
            </a:r>
          </a:p>
          <a:p>
            <a:r>
              <a:rPr lang="en-US" sz="3500" dirty="0"/>
              <a:t>Semi-supervised learning (active learning)</a:t>
            </a:r>
          </a:p>
        </p:txBody>
      </p:sp>
    </p:spTree>
    <p:extLst>
      <p:ext uri="{BB962C8B-B14F-4D97-AF65-F5344CB8AC3E}">
        <p14:creationId xmlns:p14="http://schemas.microsoft.com/office/powerpoint/2010/main" val="157473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727C-98EF-5147-9569-68299E30F0B4}"/>
              </a:ext>
            </a:extLst>
          </p:cNvPr>
          <p:cNvSpPr>
            <a:spLocks noGrp="1"/>
          </p:cNvSpPr>
          <p:nvPr>
            <p:ph type="title"/>
          </p:nvPr>
        </p:nvSpPr>
        <p:spPr/>
        <p:txBody>
          <a:bodyPr/>
          <a:lstStyle/>
          <a:p>
            <a:r>
              <a:rPr lang="en-US" dirty="0"/>
              <a:t>Challenges for AI in Healthcare</a:t>
            </a:r>
          </a:p>
        </p:txBody>
      </p:sp>
      <p:sp>
        <p:nvSpPr>
          <p:cNvPr id="3" name="Content Placeholder 2">
            <a:extLst>
              <a:ext uri="{FF2B5EF4-FFF2-40B4-BE49-F238E27FC236}">
                <a16:creationId xmlns:a16="http://schemas.microsoft.com/office/drawing/2014/main" id="{4284AEC9-2A66-4740-ACE4-AA18ABD4200A}"/>
              </a:ext>
            </a:extLst>
          </p:cNvPr>
          <p:cNvSpPr>
            <a:spLocks noGrp="1"/>
          </p:cNvSpPr>
          <p:nvPr>
            <p:ph idx="1"/>
          </p:nvPr>
        </p:nvSpPr>
        <p:spPr>
          <a:xfrm>
            <a:off x="581192" y="2180496"/>
            <a:ext cx="11350613" cy="3678303"/>
          </a:xfrm>
        </p:spPr>
        <p:txBody>
          <a:bodyPr>
            <a:normAutofit/>
          </a:bodyPr>
          <a:lstStyle/>
          <a:p>
            <a:r>
              <a:rPr lang="en-US" sz="2800" dirty="0"/>
              <a:t>Dataset shift</a:t>
            </a:r>
          </a:p>
          <a:p>
            <a:r>
              <a:rPr lang="en-US" sz="2800" dirty="0"/>
              <a:t>Accidental fitting of confounders</a:t>
            </a:r>
          </a:p>
          <a:p>
            <a:r>
              <a:rPr lang="en-US" sz="2800" dirty="0"/>
              <a:t>Generalization to new populations</a:t>
            </a:r>
          </a:p>
          <a:p>
            <a:r>
              <a:rPr lang="en-US" sz="2800" dirty="0"/>
              <a:t>Unintended discriminatory bias</a:t>
            </a:r>
          </a:p>
          <a:p>
            <a:r>
              <a:rPr lang="en-US" sz="2800" dirty="0"/>
              <a:t>Susceptibility to adversarial attack or manipulation</a:t>
            </a:r>
          </a:p>
          <a:p>
            <a:r>
              <a:rPr lang="en-US" sz="2800" dirty="0"/>
              <a:t>Algorithmic interpretability is at an early stage but rapidly advancing</a:t>
            </a:r>
          </a:p>
          <a:p>
            <a:endParaRPr lang="en-US" sz="2800" dirty="0"/>
          </a:p>
        </p:txBody>
      </p:sp>
    </p:spTree>
    <p:extLst>
      <p:ext uri="{BB962C8B-B14F-4D97-AF65-F5344CB8AC3E}">
        <p14:creationId xmlns:p14="http://schemas.microsoft.com/office/powerpoint/2010/main" val="5445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727C-98EF-5147-9569-68299E30F0B4}"/>
              </a:ext>
            </a:extLst>
          </p:cNvPr>
          <p:cNvSpPr>
            <a:spLocks noGrp="1"/>
          </p:cNvSpPr>
          <p:nvPr>
            <p:ph type="title"/>
          </p:nvPr>
        </p:nvSpPr>
        <p:spPr/>
        <p:txBody>
          <a:bodyPr/>
          <a:lstStyle/>
          <a:p>
            <a:r>
              <a:rPr lang="en-US" dirty="0"/>
              <a:t>Challenges for AI in Healthcare</a:t>
            </a:r>
          </a:p>
        </p:txBody>
      </p:sp>
      <p:sp>
        <p:nvSpPr>
          <p:cNvPr id="3" name="Content Placeholder 2">
            <a:extLst>
              <a:ext uri="{FF2B5EF4-FFF2-40B4-BE49-F238E27FC236}">
                <a16:creationId xmlns:a16="http://schemas.microsoft.com/office/drawing/2014/main" id="{4284AEC9-2A66-4740-ACE4-AA18ABD4200A}"/>
              </a:ext>
            </a:extLst>
          </p:cNvPr>
          <p:cNvSpPr>
            <a:spLocks noGrp="1"/>
          </p:cNvSpPr>
          <p:nvPr>
            <p:ph idx="1"/>
          </p:nvPr>
        </p:nvSpPr>
        <p:spPr>
          <a:xfrm>
            <a:off x="581192" y="2180496"/>
            <a:ext cx="11350613" cy="3678303"/>
          </a:xfrm>
        </p:spPr>
        <p:txBody>
          <a:bodyPr>
            <a:normAutofit/>
          </a:bodyPr>
          <a:lstStyle/>
          <a:p>
            <a:pPr marL="0" indent="0">
              <a:buNone/>
            </a:pPr>
            <a:r>
              <a:rPr lang="en-US" sz="4500" dirty="0"/>
              <a:t>Dataset shift</a:t>
            </a:r>
          </a:p>
        </p:txBody>
      </p:sp>
    </p:spTree>
    <p:extLst>
      <p:ext uri="{BB962C8B-B14F-4D97-AF65-F5344CB8AC3E}">
        <p14:creationId xmlns:p14="http://schemas.microsoft.com/office/powerpoint/2010/main" val="4178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E01F-3FF6-1843-B2F9-99916F2790CE}"/>
              </a:ext>
            </a:extLst>
          </p:cNvPr>
          <p:cNvSpPr>
            <a:spLocks noGrp="1"/>
          </p:cNvSpPr>
          <p:nvPr>
            <p:ph type="title"/>
          </p:nvPr>
        </p:nvSpPr>
        <p:spPr/>
        <p:txBody>
          <a:bodyPr/>
          <a:lstStyle/>
          <a:p>
            <a:r>
              <a:rPr lang="en-US" dirty="0"/>
              <a:t>Dataset shift</a:t>
            </a:r>
          </a:p>
        </p:txBody>
      </p:sp>
      <p:sp>
        <p:nvSpPr>
          <p:cNvPr id="3" name="Content Placeholder 2">
            <a:extLst>
              <a:ext uri="{FF2B5EF4-FFF2-40B4-BE49-F238E27FC236}">
                <a16:creationId xmlns:a16="http://schemas.microsoft.com/office/drawing/2014/main" id="{EB9DBC12-418F-6D44-A4BB-B2273C31802F}"/>
              </a:ext>
            </a:extLst>
          </p:cNvPr>
          <p:cNvSpPr>
            <a:spLocks noGrp="1"/>
          </p:cNvSpPr>
          <p:nvPr>
            <p:ph idx="1"/>
          </p:nvPr>
        </p:nvSpPr>
        <p:spPr>
          <a:xfrm>
            <a:off x="348545" y="1683835"/>
            <a:ext cx="11029615" cy="3678303"/>
          </a:xfrm>
        </p:spPr>
        <p:txBody>
          <a:bodyPr>
            <a:normAutofit/>
          </a:bodyPr>
          <a:lstStyle/>
          <a:p>
            <a:r>
              <a:rPr lang="en-US" sz="2500" dirty="0"/>
              <a:t>Particularly important for electronic health records (EHRs)</a:t>
            </a:r>
          </a:p>
          <a:p>
            <a:r>
              <a:rPr lang="en-US" sz="2500" dirty="0"/>
              <a:t>All input data are generated within a non-stationary environment with shifting patient populations, where clinical and operational practices evolve over time. </a:t>
            </a:r>
          </a:p>
          <a:p>
            <a:r>
              <a:rPr lang="en-US" sz="2500" dirty="0"/>
              <a:t>That is, the distributions in training and testing are different</a:t>
            </a:r>
          </a:p>
          <a:p>
            <a:endParaRPr lang="en-US" sz="2500" dirty="0"/>
          </a:p>
          <a:p>
            <a:endParaRPr lang="en-US" sz="2500" dirty="0"/>
          </a:p>
        </p:txBody>
      </p:sp>
      <p:pic>
        <p:nvPicPr>
          <p:cNvPr id="1026" name="Picture 2" descr="How to Solve It: A New Aspect of Mathematical Method by George Pólya">
            <a:extLst>
              <a:ext uri="{FF2B5EF4-FFF2-40B4-BE49-F238E27FC236}">
                <a16:creationId xmlns:a16="http://schemas.microsoft.com/office/drawing/2014/main" id="{3A6508A9-A441-C944-B807-4F55AB35F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117" y="3778665"/>
            <a:ext cx="1870717" cy="288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39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9D63-C32C-2344-B916-11F54AD8792F}"/>
              </a:ext>
            </a:extLst>
          </p:cNvPr>
          <p:cNvSpPr>
            <a:spLocks noGrp="1"/>
          </p:cNvSpPr>
          <p:nvPr>
            <p:ph type="title"/>
          </p:nvPr>
        </p:nvSpPr>
        <p:spPr/>
        <p:txBody>
          <a:bodyPr/>
          <a:lstStyle/>
          <a:p>
            <a:r>
              <a:rPr lang="en-US" dirty="0"/>
              <a:t>Data shift examples</a:t>
            </a:r>
          </a:p>
        </p:txBody>
      </p:sp>
      <p:sp>
        <p:nvSpPr>
          <p:cNvPr id="3" name="Content Placeholder 2">
            <a:extLst>
              <a:ext uri="{FF2B5EF4-FFF2-40B4-BE49-F238E27FC236}">
                <a16:creationId xmlns:a16="http://schemas.microsoft.com/office/drawing/2014/main" id="{8243241D-4EE9-8C44-BA00-3D94197369CE}"/>
              </a:ext>
            </a:extLst>
          </p:cNvPr>
          <p:cNvSpPr>
            <a:spLocks noGrp="1"/>
          </p:cNvSpPr>
          <p:nvPr>
            <p:ph idx="1"/>
          </p:nvPr>
        </p:nvSpPr>
        <p:spPr>
          <a:xfrm>
            <a:off x="581192" y="2180496"/>
            <a:ext cx="11234571" cy="4477479"/>
          </a:xfrm>
        </p:spPr>
        <p:txBody>
          <a:bodyPr>
            <a:normAutofit lnSpcReduction="10000"/>
          </a:bodyPr>
          <a:lstStyle/>
          <a:p>
            <a:r>
              <a:rPr lang="en-US" dirty="0"/>
              <a:t>Imagine that you want to design an algorithm to detect cancer. You collect data from healthy and sick people and you train your algorithm. It works fine, giving you high accuracy and you conclude that you are ready for a successful career in medical diagnostics. </a:t>
            </a:r>
            <a:r>
              <a:rPr lang="en-US" i="1" dirty="0"/>
              <a:t>Not so fast.</a:t>
            </a:r>
            <a:endParaRPr lang="en-US" dirty="0"/>
          </a:p>
          <a:p>
            <a:r>
              <a:rPr lang="en-US" dirty="0"/>
              <a:t>The distributions that gave rise to the training data and those you will encounter in the wild might differ considerably. This happened to an unfortunate startup that some of us (authors) worked with years ago. They were developing a blood test for a disease that predominantly affects older men and hoped to study it using blood samples that they had collected from patients. However, it is considerably more difficult to obtain blood samples from healthy men than sick patients already in the system. To compensate, the startup solicited blood donations from students on a university campus to serve as healthy controls in developing their test. Then they asked whether we could help them to build a classifier for detecting the disease.</a:t>
            </a:r>
          </a:p>
          <a:p>
            <a:r>
              <a:rPr lang="en-US" dirty="0"/>
              <a:t>As we explained to them, it would indeed be easy to distinguish between the healthy and sick cohorts with near-perfect accuracy. However, that is because the test subjects differed in age, hormone levels, physical activity, diet, alcohol consumption, and many more factors unrelated to the disease. This was unlikely to be the case with real patients. Due to their sampling procedure, we could expect to encounter extreme covariate shift. Moreover, this case was unlikely to be correctable via conventional methods. In short, they wasted a significant sum of money.</a:t>
            </a:r>
          </a:p>
          <a:p>
            <a:endParaRPr lang="en-US" dirty="0"/>
          </a:p>
        </p:txBody>
      </p:sp>
    </p:spTree>
    <p:extLst>
      <p:ext uri="{BB962C8B-B14F-4D97-AF65-F5344CB8AC3E}">
        <p14:creationId xmlns:p14="http://schemas.microsoft.com/office/powerpoint/2010/main" val="388471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84BE-45AC-1F44-8213-40E5543327E7}"/>
              </a:ext>
            </a:extLst>
          </p:cNvPr>
          <p:cNvSpPr>
            <a:spLocks noGrp="1"/>
          </p:cNvSpPr>
          <p:nvPr>
            <p:ph type="title"/>
          </p:nvPr>
        </p:nvSpPr>
        <p:spPr/>
        <p:txBody>
          <a:bodyPr/>
          <a:lstStyle/>
          <a:p>
            <a:r>
              <a:rPr lang="en-US" dirty="0"/>
              <a:t>Types of Data shift</a:t>
            </a:r>
          </a:p>
        </p:txBody>
      </p:sp>
      <p:sp>
        <p:nvSpPr>
          <p:cNvPr id="3" name="Content Placeholder 2">
            <a:extLst>
              <a:ext uri="{FF2B5EF4-FFF2-40B4-BE49-F238E27FC236}">
                <a16:creationId xmlns:a16="http://schemas.microsoft.com/office/drawing/2014/main" id="{88A6CE91-7AD1-264F-ADB4-4FB049F6CBBB}"/>
              </a:ext>
            </a:extLst>
          </p:cNvPr>
          <p:cNvSpPr>
            <a:spLocks noGrp="1"/>
          </p:cNvSpPr>
          <p:nvPr>
            <p:ph idx="1"/>
          </p:nvPr>
        </p:nvSpPr>
        <p:spPr/>
        <p:txBody>
          <a:bodyPr>
            <a:normAutofit/>
          </a:bodyPr>
          <a:lstStyle/>
          <a:p>
            <a:r>
              <a:rPr lang="en-US" sz="3000" b="1" dirty="0"/>
              <a:t>Covariate shift</a:t>
            </a:r>
          </a:p>
          <a:p>
            <a:r>
              <a:rPr lang="en-US" sz="3000" b="1" dirty="0"/>
              <a:t>Prior probability shift</a:t>
            </a:r>
          </a:p>
          <a:p>
            <a:r>
              <a:rPr lang="en-US" sz="3000" b="1" dirty="0"/>
              <a:t>Concept drift</a:t>
            </a:r>
          </a:p>
          <a:p>
            <a:endParaRPr lang="en-US" sz="3000" dirty="0"/>
          </a:p>
        </p:txBody>
      </p:sp>
    </p:spTree>
    <p:extLst>
      <p:ext uri="{BB962C8B-B14F-4D97-AF65-F5344CB8AC3E}">
        <p14:creationId xmlns:p14="http://schemas.microsoft.com/office/powerpoint/2010/main" val="34322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84BE-45AC-1F44-8213-40E5543327E7}"/>
              </a:ext>
            </a:extLst>
          </p:cNvPr>
          <p:cNvSpPr>
            <a:spLocks noGrp="1"/>
          </p:cNvSpPr>
          <p:nvPr>
            <p:ph type="title"/>
          </p:nvPr>
        </p:nvSpPr>
        <p:spPr/>
        <p:txBody>
          <a:bodyPr/>
          <a:lstStyle/>
          <a:p>
            <a:r>
              <a:rPr lang="en-US" b="1" dirty="0"/>
              <a:t>Covariate shift</a:t>
            </a:r>
          </a:p>
        </p:txBody>
      </p:sp>
      <p:sp>
        <p:nvSpPr>
          <p:cNvPr id="3" name="Content Placeholder 2">
            <a:extLst>
              <a:ext uri="{FF2B5EF4-FFF2-40B4-BE49-F238E27FC236}">
                <a16:creationId xmlns:a16="http://schemas.microsoft.com/office/drawing/2014/main" id="{88A6CE91-7AD1-264F-ADB4-4FB049F6CBBB}"/>
              </a:ext>
            </a:extLst>
          </p:cNvPr>
          <p:cNvSpPr>
            <a:spLocks noGrp="1"/>
          </p:cNvSpPr>
          <p:nvPr>
            <p:ph idx="1"/>
          </p:nvPr>
        </p:nvSpPr>
        <p:spPr>
          <a:xfrm>
            <a:off x="581192" y="2180496"/>
            <a:ext cx="11191708" cy="3834542"/>
          </a:xfrm>
        </p:spPr>
        <p:txBody>
          <a:bodyPr>
            <a:normAutofit/>
          </a:bodyPr>
          <a:lstStyle/>
          <a:p>
            <a:r>
              <a:rPr lang="en-US" sz="2500" dirty="0"/>
              <a:t>Covariate shift is the change of distributions in one or more of the independent variables (</a:t>
            </a:r>
            <a:r>
              <a:rPr lang="en-US" sz="2500" b="1" dirty="0">
                <a:solidFill>
                  <a:srgbClr val="00B0F0"/>
                </a:solidFill>
              </a:rPr>
              <a:t>input features</a:t>
            </a:r>
            <a:r>
              <a:rPr lang="en-US" sz="2500" dirty="0"/>
              <a:t>).</a:t>
            </a:r>
          </a:p>
          <a:p>
            <a:r>
              <a:rPr lang="en-US" sz="2500" b="1" dirty="0"/>
              <a:t>Definition 1.</a:t>
            </a:r>
            <a:r>
              <a:rPr lang="en-US" sz="2500" dirty="0"/>
              <a:t> Covariate shift is termed the situation where </a:t>
            </a:r>
            <a:r>
              <a:rPr lang="en-US" sz="2500" dirty="0" err="1"/>
              <a:t>P</a:t>
            </a:r>
            <a:r>
              <a:rPr lang="en-US" sz="2500" baseline="-25000" dirty="0" err="1"/>
              <a:t>trn</a:t>
            </a:r>
            <a:r>
              <a:rPr lang="en-US" sz="2500" dirty="0"/>
              <a:t>(Y|X)=</a:t>
            </a:r>
            <a:r>
              <a:rPr lang="en-US" sz="2500" dirty="0" err="1"/>
              <a:t>P</a:t>
            </a:r>
            <a:r>
              <a:rPr lang="en-US" sz="2500" baseline="-25000" dirty="0" err="1"/>
              <a:t>tst</a:t>
            </a:r>
            <a:r>
              <a:rPr lang="en-US" sz="2500" dirty="0"/>
              <a:t>(Y|X) </a:t>
            </a:r>
          </a:p>
          <a:p>
            <a:pPr marL="0" indent="0">
              <a:buNone/>
            </a:pPr>
            <a:r>
              <a:rPr lang="en-US" sz="2500" dirty="0"/>
              <a:t>				  but </a:t>
            </a:r>
            <a:r>
              <a:rPr lang="en-US" sz="2500" dirty="0" err="1"/>
              <a:t>P</a:t>
            </a:r>
            <a:r>
              <a:rPr lang="en-US" sz="2500" baseline="-25000" dirty="0" err="1"/>
              <a:t>trn</a:t>
            </a:r>
            <a:r>
              <a:rPr lang="en-US" sz="2500" dirty="0"/>
              <a:t>(X) ≠</a:t>
            </a:r>
            <a:r>
              <a:rPr lang="en-US" sz="2500" dirty="0" err="1"/>
              <a:t>P</a:t>
            </a:r>
            <a:r>
              <a:rPr lang="en-US" sz="2500" baseline="-25000" dirty="0" err="1"/>
              <a:t>tst</a:t>
            </a:r>
            <a:r>
              <a:rPr lang="en-US" sz="2500" dirty="0"/>
              <a:t>(X)</a:t>
            </a:r>
          </a:p>
          <a:p>
            <a:pPr marL="0" indent="0">
              <a:buNone/>
            </a:pPr>
            <a:endParaRPr lang="en-US" sz="2500" dirty="0"/>
          </a:p>
        </p:txBody>
      </p:sp>
    </p:spTree>
    <p:extLst>
      <p:ext uri="{BB962C8B-B14F-4D97-AF65-F5344CB8AC3E}">
        <p14:creationId xmlns:p14="http://schemas.microsoft.com/office/powerpoint/2010/main" val="144730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CB73-2CFD-0843-A578-31F91107C1D3}"/>
              </a:ext>
            </a:extLst>
          </p:cNvPr>
          <p:cNvSpPr>
            <a:spLocks noGrp="1"/>
          </p:cNvSpPr>
          <p:nvPr>
            <p:ph type="title"/>
          </p:nvPr>
        </p:nvSpPr>
        <p:spPr/>
        <p:txBody>
          <a:bodyPr/>
          <a:lstStyle/>
          <a:p>
            <a:r>
              <a:rPr lang="en-US" dirty="0"/>
              <a:t> detect covariate shifts</a:t>
            </a:r>
          </a:p>
        </p:txBody>
      </p:sp>
      <p:sp>
        <p:nvSpPr>
          <p:cNvPr id="3" name="Content Placeholder 2">
            <a:extLst>
              <a:ext uri="{FF2B5EF4-FFF2-40B4-BE49-F238E27FC236}">
                <a16:creationId xmlns:a16="http://schemas.microsoft.com/office/drawing/2014/main" id="{1B74B41F-1571-BC42-A3AE-C50B490A5CE7}"/>
              </a:ext>
            </a:extLst>
          </p:cNvPr>
          <p:cNvSpPr>
            <a:spLocks noGrp="1"/>
          </p:cNvSpPr>
          <p:nvPr>
            <p:ph idx="1"/>
          </p:nvPr>
        </p:nvSpPr>
        <p:spPr/>
        <p:txBody>
          <a:bodyPr>
            <a:noAutofit/>
          </a:bodyPr>
          <a:lstStyle/>
          <a:p>
            <a:r>
              <a:rPr lang="en-US" sz="2200" dirty="0"/>
              <a:t>Create new variable with ones in train set and zeroes in test set.</a:t>
            </a:r>
          </a:p>
          <a:p>
            <a:r>
              <a:rPr lang="en-US" sz="2200" dirty="0"/>
              <a:t>Merge the two sets and shuffle randomly.</a:t>
            </a:r>
          </a:p>
          <a:p>
            <a:r>
              <a:rPr lang="en-US" sz="2200" dirty="0"/>
              <a:t>Split in new train-test at 80%-20%</a:t>
            </a:r>
          </a:p>
          <a:p>
            <a:r>
              <a:rPr lang="en-US" sz="2200" dirty="0"/>
              <a:t>For each single input variable:</a:t>
            </a:r>
          </a:p>
          <a:p>
            <a:pPr lvl="1"/>
            <a:r>
              <a:rPr lang="en-US" sz="2000" dirty="0"/>
              <a:t>Fit a simple classifier (e.g. Random Forests)</a:t>
            </a:r>
          </a:p>
          <a:p>
            <a:pPr lvl="1"/>
            <a:r>
              <a:rPr lang="en-US" sz="2000" dirty="0"/>
              <a:t>Predict ‘</a:t>
            </a:r>
            <a:r>
              <a:rPr lang="en-US" sz="2000" dirty="0" err="1"/>
              <a:t>is_train</a:t>
            </a:r>
            <a:r>
              <a:rPr lang="en-US" sz="2000" dirty="0"/>
              <a:t>’ variable</a:t>
            </a:r>
          </a:p>
          <a:p>
            <a:pPr lvl="1"/>
            <a:r>
              <a:rPr lang="en-US" sz="2000" dirty="0"/>
              <a:t>Calculate AUC</a:t>
            </a:r>
          </a:p>
          <a:p>
            <a:pPr lvl="1"/>
            <a:r>
              <a:rPr lang="en-US" sz="2000" dirty="0"/>
              <a:t>If AUC exceeds some threshold (e.g. 60%), feature displays data shift</a:t>
            </a:r>
          </a:p>
        </p:txBody>
      </p:sp>
    </p:spTree>
    <p:extLst>
      <p:ext uri="{BB962C8B-B14F-4D97-AF65-F5344CB8AC3E}">
        <p14:creationId xmlns:p14="http://schemas.microsoft.com/office/powerpoint/2010/main" val="380819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A3D7-656D-1D45-9E2A-7ED19C90ADCC}"/>
              </a:ext>
            </a:extLst>
          </p:cNvPr>
          <p:cNvSpPr>
            <a:spLocks noGrp="1"/>
          </p:cNvSpPr>
          <p:nvPr>
            <p:ph type="title"/>
          </p:nvPr>
        </p:nvSpPr>
        <p:spPr/>
        <p:txBody>
          <a:bodyPr/>
          <a:lstStyle/>
          <a:p>
            <a:r>
              <a:rPr lang="en-US" b="1" dirty="0"/>
              <a:t>Prior probability shift</a:t>
            </a:r>
            <a:endParaRPr lang="en-US" dirty="0"/>
          </a:p>
        </p:txBody>
      </p:sp>
      <p:sp>
        <p:nvSpPr>
          <p:cNvPr id="4" name="Content Placeholder 2">
            <a:extLst>
              <a:ext uri="{FF2B5EF4-FFF2-40B4-BE49-F238E27FC236}">
                <a16:creationId xmlns:a16="http://schemas.microsoft.com/office/drawing/2014/main" id="{3EB05BC4-EE45-734F-994F-4C1AD1AC25CF}"/>
              </a:ext>
            </a:extLst>
          </p:cNvPr>
          <p:cNvSpPr>
            <a:spLocks noGrp="1"/>
          </p:cNvSpPr>
          <p:nvPr>
            <p:ph idx="1"/>
          </p:nvPr>
        </p:nvSpPr>
        <p:spPr>
          <a:xfrm>
            <a:off x="581192" y="2180496"/>
            <a:ext cx="11348871" cy="3691667"/>
          </a:xfrm>
        </p:spPr>
        <p:txBody>
          <a:bodyPr>
            <a:normAutofit/>
          </a:bodyPr>
          <a:lstStyle/>
          <a:p>
            <a:r>
              <a:rPr lang="en-US" sz="2500" dirty="0"/>
              <a:t>input feature distributions remain the same but the distribution of the </a:t>
            </a:r>
            <a:r>
              <a:rPr lang="en-US" sz="2500" b="1" dirty="0">
                <a:solidFill>
                  <a:srgbClr val="00B0F0"/>
                </a:solidFill>
              </a:rPr>
              <a:t>target variable changes</a:t>
            </a:r>
            <a:r>
              <a:rPr lang="en-US" sz="2500" dirty="0"/>
              <a:t>.</a:t>
            </a:r>
          </a:p>
          <a:p>
            <a:r>
              <a:rPr lang="en-US" sz="2500" b="1" dirty="0"/>
              <a:t>Definition 2:</a:t>
            </a:r>
            <a:r>
              <a:rPr lang="en-US" sz="2500" dirty="0"/>
              <a:t> Prior probability shift is termed the situation where </a:t>
            </a:r>
            <a:r>
              <a:rPr lang="en-US" sz="2500" dirty="0" err="1"/>
              <a:t>P</a:t>
            </a:r>
            <a:r>
              <a:rPr lang="en-US" sz="2500" baseline="-25000" dirty="0" err="1"/>
              <a:t>trn</a:t>
            </a:r>
            <a:r>
              <a:rPr lang="en-US" sz="2500" dirty="0"/>
              <a:t>(X|Y)=</a:t>
            </a:r>
            <a:r>
              <a:rPr lang="en-US" sz="2500" dirty="0" err="1"/>
              <a:t>P</a:t>
            </a:r>
            <a:r>
              <a:rPr lang="en-US" sz="2500" baseline="-25000" dirty="0" err="1"/>
              <a:t>tst</a:t>
            </a:r>
            <a:r>
              <a:rPr lang="en-US" sz="2500" dirty="0"/>
              <a:t>(X|Y) but </a:t>
            </a:r>
            <a:r>
              <a:rPr lang="en-US" sz="2500" dirty="0" err="1"/>
              <a:t>P</a:t>
            </a:r>
            <a:r>
              <a:rPr lang="en-US" sz="2500" baseline="-25000" dirty="0" err="1"/>
              <a:t>trn</a:t>
            </a:r>
            <a:r>
              <a:rPr lang="en-US" sz="2500" dirty="0"/>
              <a:t>(Y) ≠</a:t>
            </a:r>
            <a:r>
              <a:rPr lang="en-US" sz="2500" dirty="0" err="1"/>
              <a:t>P</a:t>
            </a:r>
            <a:r>
              <a:rPr lang="en-US" sz="2500" baseline="-25000" dirty="0" err="1"/>
              <a:t>tst</a:t>
            </a:r>
            <a:r>
              <a:rPr lang="en-US" sz="2500" dirty="0"/>
              <a:t>(Y)</a:t>
            </a:r>
          </a:p>
        </p:txBody>
      </p:sp>
    </p:spTree>
    <p:extLst>
      <p:ext uri="{BB962C8B-B14F-4D97-AF65-F5344CB8AC3E}">
        <p14:creationId xmlns:p14="http://schemas.microsoft.com/office/powerpoint/2010/main" val="398753979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7452</TotalTime>
  <Words>935</Words>
  <Application>Microsoft Macintosh PowerPoint</Application>
  <PresentationFormat>Widescreen</PresentationFormat>
  <Paragraphs>77</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 2</vt:lpstr>
      <vt:lpstr>Dividend</vt:lpstr>
      <vt:lpstr>mining Internet of Things Data -healthcare</vt:lpstr>
      <vt:lpstr>Challenges for AI in Healthcare</vt:lpstr>
      <vt:lpstr>Challenges for AI in Healthcare</vt:lpstr>
      <vt:lpstr>Dataset shift</vt:lpstr>
      <vt:lpstr>Data shift examples</vt:lpstr>
      <vt:lpstr>Types of Data shift</vt:lpstr>
      <vt:lpstr>Covariate shift</vt:lpstr>
      <vt:lpstr> detect covariate shifts</vt:lpstr>
      <vt:lpstr>Prior probability shift</vt:lpstr>
      <vt:lpstr>Concept shift</vt:lpstr>
      <vt:lpstr>Challenges for AI in Healthcare</vt:lpstr>
      <vt:lpstr>Unintended discriminatory bias</vt:lpstr>
      <vt:lpstr>Unintended discriminatory bias</vt:lpstr>
      <vt:lpstr>Example</vt:lpstr>
      <vt:lpstr>Why it happens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Behavior Modeling </dc:title>
  <dc:creator>Lin, Beiyu</dc:creator>
  <cp:lastModifiedBy>Lin, Beiyu</cp:lastModifiedBy>
  <cp:revision>367</cp:revision>
  <dcterms:created xsi:type="dcterms:W3CDTF">2021-01-19T23:36:07Z</dcterms:created>
  <dcterms:modified xsi:type="dcterms:W3CDTF">2022-02-18T02:37:38Z</dcterms:modified>
</cp:coreProperties>
</file>