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688" r:id="rId3"/>
    <p:sldId id="708" r:id="rId4"/>
    <p:sldId id="690" r:id="rId5"/>
    <p:sldId id="696" r:id="rId6"/>
    <p:sldId id="697" r:id="rId7"/>
    <p:sldId id="698" r:id="rId8"/>
    <p:sldId id="754" r:id="rId9"/>
    <p:sldId id="755" r:id="rId10"/>
    <p:sldId id="757" r:id="rId11"/>
    <p:sldId id="758" r:id="rId12"/>
    <p:sldId id="759" r:id="rId13"/>
    <p:sldId id="760" r:id="rId14"/>
    <p:sldId id="761" r:id="rId15"/>
    <p:sldId id="764" r:id="rId16"/>
    <p:sldId id="762" r:id="rId17"/>
    <p:sldId id="707" r:id="rId18"/>
    <p:sldId id="711" r:id="rId19"/>
    <p:sldId id="712" r:id="rId20"/>
    <p:sldId id="713" r:id="rId21"/>
    <p:sldId id="714" r:id="rId22"/>
    <p:sldId id="75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/>
    <p:restoredTop sz="95566"/>
  </p:normalViewPr>
  <p:slideViewPr>
    <p:cSldViewPr snapToGrid="0" snapToObjects="1">
      <p:cViewPr varScale="1">
        <p:scale>
          <a:sx n="93" d="100"/>
          <a:sy n="93" d="100"/>
        </p:scale>
        <p:origin x="232" y="5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8:17.8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 27 24575,'18'0'0,"-2"0"0,6 0 0,-6 0 0,6 0 0,-5 0 0,-8 0 0,6 0 0,5 0 0,-5 0 0,21 0 0,-24 0 0,17-9 0,-20 7 0,-9-9 0,-6 10 0,-18-3 0,-15 4 0,6 0 0,-17 0 0,5 0 0,5 5 0,-4-4 0,11 3 0,8-4 0,-10 0 0,27 0 0,9 5 0,15-4 0,24 3 0,-13-4 0,57 4 0,-42 2 0,13-3 0,-1-1 0,-16 3 0,47-5 0,-50 0 0,33 0 0,-39 0 0,18 0 0,-42 0 0,0-4 0,-22 3 0,-48-8 0,36 4 0,-41-1 0,37 2 0,6 4 0,-17 0 0,20 0 0,8 0 0,15 0 0,43 0 0,-18 0 0,24 0 0,-20 0 0,-2 0 0,0 0 0,1 0 0,-8 0 0,3 0 0,-10 0 0,-45 0 0,-42 4 0,27-2 0,-11 2 0,84-4 0,-5 0 0,12 0 0,-4 0 0,-3 0 0,2 0 0,-5 0 0,-3 0 0,2 0 0,-4 0 0,-7 0 0,-3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6:33:37.9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202 1 24575,'-13'14'0,"-3"5"0,-3 4 0,0 0 0,-1 2 0,5-9 0,-2 4 0,6-6 0,1-1 0,4-3 0,2-4 0,-1 1 0,2-2 0,-1 1 0,1 0 0,-1-1 0,1 2 0,1 0 0,-1-2 0,1 1 0,0-2 0,0 1 0,0 0 0,2 0 0,-2 0 0,1 1 0,-1 0 0,1 2 0,-1-2 0,0-1 0,2-1 0,-1-2 0,1 1 0,0-1 0,-1 1 0,0-1 0,-1 1 0,2-2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6:33:42.4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1 24575,'-30'39'0,"1"2"0,6-10 0,0 3 0,3-7 0,6-3 0,-1-3 0,8-5 0,-3-2 0,5-3 0,0-1 0,0-1 0,2 0 0,0-2 0,0 1 0,-1-2 0,2 2 0,-3-1 0,1 5 0,-2-1 0,2 1 0,-1-2 0,3-2 0,-1-3 0,2-2 0,0 0 0,-1-1 0,1 2 0,0-1 0,0-1 0,1-1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6:33:48.9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139 106 24575,'2'-14'0,"3"-1"0,-1 3 0,2 1 0,0 0 0,1 3 0,1-1 0,1 2 0,2 1 0,2 1 0,0 1 0,4 2 0,-2 1 0,1 1 0,-2 0 0,-3 0 0,0 0 0,-3 1 0,-1-1 0,-2 2 0,-1 0 0,2 1 0,-1 1 0,3 0 0,-3 2 0,0-2 0,-1 3 0,-2 2 0,2-1 0,-2 4 0,0-3 0,0 2 0,-1-1 0,1 0 0,-1 0 0,-1-1 0,-1 2 0,-2 0 0,-1 2 0,-2 3 0,0 0 0,-3 3 0,-3 1 0,-2 0 0,-3 0 0,2-4 0,-4 1 0,0-2 0,-1 0 0,-2 1 0,5-4 0,-7 3 0,-4-3 0,-1 1 0,-5 0 0,10-3 0,1 2 0,8-6 0,4 2 0,3-4 0,11-2 0,8-1 0,17 1 0,11-2 0,18 3 0,-2 0 0,18 0 0,-5 2 0,1-3 0,-2-1 0,-18-1 0,1 0 0,-17-1 0,-6 0 0,-9-2 0,-6 2 0,-2-1 0,2 0 0,-1 1 0,3-1 0,-3 1 0,-1-1 0,-2 2 0,-2-1 0,1 1 0,0-1 0,4 0 0,0 0 0,3 1 0,2 0 0,-1 0 0,-1 1 0,-3 0 0,-3 0 0,-2-1 0,-2 0 0,0 0 0,-2 0 0,0 0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6:33:53.8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1 173 24575,'7'-12'0,"3"-2"0,13-8 0,5-3 0,1 2 0,4-1 0,-9 7 0,6 2 0,-2 5 0,3 4 0,0 3 0,-6 2 0,-4 1 0,-4 0 0,-3 1 0,4 1 0,3 5 0,7 5 0,-2 4 0,-1 4 0,-6 6 0,-7 1 0,-4 8 0,-5-1 0,-5 1 0,-5 3 0,-4-2 0,-7 0 0,-1-5 0,-4-7 0,-4-5 0,-5-1 0,0-3 0,-7 3 0,7-3 0,-2 1 0,7-2 0,5 0 0,3-1 0,5-4 0,2 0 0,5-3 0,2-2 0,3-1 0,1 0 0,2-1 0,3 1 0,6-2 0,9 2 0,17-2 0,14 4 0,9 0 0,21 1 0,-9-1 0,13-1 0,-11-3 0,-17-2 0,-15 0 0,-22-3 0,-8 1 0,-7 0 0,-4 0 0,-4 2 0,-6 0 0,-2-1 0,-6 2 0,9-1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9:35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4:52.5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24575,'8'0'0,"5"0"0,20 0 0,-5 0 0,11 0 0,-2 0 0,-19 0 0,17 0 0,-20 0 0,7 0 0,-13 0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4:53.2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 24575,'18'5'0,"1"-2"0,28-3 0,-5 0 0,3 0 0,-6 0 0,10 0 0,-17 0 0,-1 0 0,-7 0 0,1 0 0,-9 0 0,4 0 0,-19 0 0,-2-3 0,-12 2 0,4-7 0,-8 7 0,11-2 0,-2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4:59.1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0 194 24575,'0'13'0,"0"2"0,0-2 0,0-1 0,0 0 0,0-4 0,0 0 0,0-7 0,0-12 0,0-4 0,0-35 0,0 20 0,0-36 0,0 38 0,0-5 0,0 17 0,4 6 0,1 2 0,3 4 0,4 4 0,5 0 0,5 4 0,4 9 0,8 13 0,-13-1 0,3 0 0,-11-4 0,-8-3 0,3 1 0,-8 2 0,0-12 0,0 4 0,0-1 0,0-3 0,0 3 0,0-4 0,0-7 0,0-11 0,0-10 0,0-19 0,0-1 0,4-5 0,2 11 0,3 11 0,3 7 0,-3 10 0,3-1 0,0 7 0,1 0 0,0 0 0,-1 3 0,1 2 0,0 4 0,1 0 0,20 8 0,-16-6 0,16 10 0,-20-11 0,12 11 0,-11 2 0,8-3 0,-10 6 0,-1-9 0,-2-2 0,2 6 0,-7-8 0,-1 1 0,-4-2 0,0-11 0,0-18 0,0 8 0,0-11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5:00.9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74 5 24575,'-12'0'0,"0"0"0,0 0 0,3 0 0,-3-3 0,4 2 0,3 1 0,1 12 0,4 3 0,0 3 0,0-1 0,0 0 0,0 2 0,0 6 0,0-11 0,0 6 0,4-7 0,1 0 0,7 2 0,-3-5 0,6 5 0,-2-6 0,3 7 0,5-7 0,-3 7 0,3-7 0,-4 7 0,-5-7 0,-3 3 0,-6 0 0,-3-3 0,0 7 0,0-3 0,0 11 0,-3-13 0,-10 4 0,-1-15 0,-4 0 0,6 0 0,0-4 0,3-1 0,-3-3 0,3-4 0,5 2 0,0-6 0,4 7 0,3-6 0,2 6 0,29-8 0,-14 7 0,36-7 0,-34 11 0,29-11 0,-33 15 0,23-14 0,-27 6 0,7-3 0,-9 1 0,-3-1 0,-4-13 0,-1-19 0,-4 8 0,0-4 0,-4 27 0,-5 1 0,0 9 0,-13-4 0,4 6 0,-5-2 0,1 4 0,9 14 0,0-3 0,3 58 0,5-34 0,1 30 0,4-36 0,0-10 0,0 5 0,0 11 0,0-13 0,0 15 0,0-22 0,11 4 0,-5-13 0,14 1 0,1-7 0,3 0 0,18-8 0,-20 3 0,6-8 0,-20 5 0,0 0 0,4-5 0,2-4 0,-1-1 0,3-8 0,-10 12 0,5-14 0,-10 21 0,3-8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5:01.9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24575,'0'2'0,"0"0"0,0 9 0,0 9 0,0-9 0,0 9 0,0 5 0,0-8 0,0 13 0,0-7 0,0-3 0,0 9 0,0 4 0,0-1 0,9 20 0,-3-24 0,12 22 0,-11-23 0,6 12 0,4 28 0,-4-32 0,12 33 0,-15-52 0,2 4 0,-8-12 0,11 1 0,-9-5 0,10 0 0,0-4 0,-5 0 0,5 0 0,-8 0 0,5-4 0,-3-6 0,7-8 0,-7-5 0,-2 0 0,-4 5 0,-4 1 0,0-5 0,-4-2 0,-5-3 0,-5 9 0,-18-4 0,10 11 0,-1-3 0,15 10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5:02.7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27 24575,'11'0'0,"5"0"0,-6 0 0,7 0 0,-8 0 0,8 0 0,-3 0 0,0 0 0,-1 0 0,-5 0 0,0 0 0,1 0 0,-1 0 0,0 0 0,0 0 0,1 0 0,-1 0 0,0 0 0,-1 0 0,1 0 0,0 0 0,0 0 0,-4-8 0,3 6 0,-6-10 0,2 11 0,-3-2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6:07.3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24575,'27'0'0,"-15"0"0,24 0 0,-26 0 0,7 0 0,-9 0 0,4 0 0,-3 0 0,3 0 0,3 0 0,-5 0 0,5 3 0,-11 2 0,0 3 0,-4 0 0,0 0 0,0 4 0,0-3 0,0 11 0,-4-10 0,-12 11 0,0-16 0,-21 7 0,21-8 0,-8 1 0,12 2 0,-1-2 0,-4 0 0,4 2 0,2-6 0,6 6 0,2-3 0,3 4 0,0 0 0,3-4 0,6 0 0,12-4 0,0-5 0,5 4 0,1-3 0,-7 4 0,10 0 0,-10 0 0,13 0 0,-17 0 0,12 0 0,-15 0 0,8 0 0,-4 0 0,4 0 0,-4 0 0,0-3 0,-5-2 0,-3 1 0,-6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A1CC-ACDD-704E-8698-C6E1792162B7}" type="datetimeFigureOut">
              <a:rPr lang="en-US" smtClean="0"/>
              <a:t>9/15/21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87419-D691-E04A-B1A2-6B661B7B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customXml" Target="../ink/ink11.xml"/><Relationship Id="rId12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customXml" Target="../ink/ink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1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11" Type="http://schemas.openxmlformats.org/officeDocument/2006/relationships/customXml" Target="../ink/ink2.xml"/><Relationship Id="rId5" Type="http://schemas.openxmlformats.org/officeDocument/2006/relationships/customXml" Target="../ink/ink1.xml"/><Relationship Id="rId10" Type="http://schemas.openxmlformats.org/officeDocument/2006/relationships/image" Target="../media/image36.png"/><Relationship Id="rId4" Type="http://schemas.openxmlformats.org/officeDocument/2006/relationships/image" Target="../media/image2.emf"/><Relationship Id="rId22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e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0" Type="http://schemas.openxmlformats.org/officeDocument/2006/relationships/customXml" Target="../ink/ink9.xml"/><Relationship Id="rId3" Type="http://schemas.openxmlformats.org/officeDocument/2006/relationships/oleObject" Target="../embeddings/oleObject7.bin"/><Relationship Id="rId63" Type="http://schemas.openxmlformats.org/officeDocument/2006/relationships/customXml" Target="../ink/ink5.xml"/><Relationship Id="rId76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62" Type="http://schemas.openxmlformats.org/officeDocument/2006/relationships/image" Target="../media/image374.png"/><Relationship Id="rId75" Type="http://schemas.openxmlformats.org/officeDocument/2006/relationships/image" Target="../media/image380.png"/><Relationship Id="rId1" Type="http://schemas.openxmlformats.org/officeDocument/2006/relationships/vmlDrawing" Target="../drawings/vmlDrawing4.vml"/><Relationship Id="rId74" Type="http://schemas.openxmlformats.org/officeDocument/2006/relationships/customXml" Target="../ink/ink6.xml"/><Relationship Id="rId79" Type="http://schemas.openxmlformats.org/officeDocument/2006/relationships/image" Target="../media/image382.png"/><Relationship Id="rId5" Type="http://schemas.openxmlformats.org/officeDocument/2006/relationships/customXml" Target="../ink/ink3.xml"/><Relationship Id="rId61" Type="http://schemas.openxmlformats.org/officeDocument/2006/relationships/customXml" Target="../ink/ink4.xml"/><Relationship Id="rId60" Type="http://schemas.openxmlformats.org/officeDocument/2006/relationships/image" Target="../media/image373.png"/><Relationship Id="rId73" Type="http://schemas.openxmlformats.org/officeDocument/2006/relationships/image" Target="../media/image379.png"/><Relationship Id="rId78" Type="http://schemas.openxmlformats.org/officeDocument/2006/relationships/customXml" Target="../ink/ink8.xml"/><Relationship Id="rId81" Type="http://schemas.openxmlformats.org/officeDocument/2006/relationships/image" Target="../media/image8.png"/><Relationship Id="rId4" Type="http://schemas.openxmlformats.org/officeDocument/2006/relationships/image" Target="../media/image7.emf"/><Relationship Id="rId77" Type="http://schemas.openxmlformats.org/officeDocument/2006/relationships/image" Target="../media/image38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5AB5-53A9-9F40-AFC7-91A8BD946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Association Rule Mining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137F-1C26-B44E-BE57-C77E712AE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Beiyu</a:t>
            </a:r>
            <a:r>
              <a:rPr lang="en-US">
                <a:solidFill>
                  <a:schemeClr val="tx1"/>
                </a:solidFill>
              </a:rPr>
              <a:t> Lin</a:t>
            </a:r>
          </a:p>
        </p:txBody>
      </p:sp>
    </p:spTree>
    <p:extLst>
      <p:ext uri="{BB962C8B-B14F-4D97-AF65-F5344CB8AC3E}">
        <p14:creationId xmlns:p14="http://schemas.microsoft.com/office/powerpoint/2010/main" val="109535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</a:t>
            </a:r>
            <a:endParaRPr lang="en-US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2C2D30D-39D9-B943-A292-7057483E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56" y="1931811"/>
            <a:ext cx="8829322" cy="471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41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 Example</a:t>
            </a:r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4C9B23F-BA72-1A4E-8B30-ABEDC1645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44"/>
          <a:stretch/>
        </p:blipFill>
        <p:spPr>
          <a:xfrm>
            <a:off x="357011" y="2054576"/>
            <a:ext cx="3323168" cy="418817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FF72EEF-888E-144D-AF18-85F3D70CC0E8}"/>
              </a:ext>
            </a:extLst>
          </p:cNvPr>
          <p:cNvGrpSpPr/>
          <p:nvPr/>
        </p:nvGrpSpPr>
        <p:grpSpPr>
          <a:xfrm>
            <a:off x="4080227" y="1954247"/>
            <a:ext cx="4334715" cy="3559400"/>
            <a:chOff x="4091516" y="2257777"/>
            <a:chExt cx="4334715" cy="3559400"/>
          </a:xfrm>
        </p:grpSpPr>
        <p:pic>
          <p:nvPicPr>
            <p:cNvPr id="7" name="Picture 6" descr="Table&#10;&#10;Description automatically generated with medium confidence">
              <a:extLst>
                <a:ext uri="{FF2B5EF4-FFF2-40B4-BE49-F238E27FC236}">
                  <a16:creationId xmlns:a16="http://schemas.microsoft.com/office/drawing/2014/main" id="{61AC8C01-2A85-B343-9AC3-D665321A2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1516" y="2257777"/>
              <a:ext cx="4334715" cy="35594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B6E61BA-4019-B649-9F3F-10EB8A84493B}"/>
                </a:ext>
              </a:extLst>
            </p:cNvPr>
            <p:cNvSpPr/>
            <p:nvPr/>
          </p:nvSpPr>
          <p:spPr>
            <a:xfrm>
              <a:off x="7078133" y="3217333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C9244D-158E-4B43-B3C2-1C4C469F34F6}"/>
                </a:ext>
              </a:extLst>
            </p:cNvPr>
            <p:cNvSpPr/>
            <p:nvPr/>
          </p:nvSpPr>
          <p:spPr>
            <a:xfrm>
              <a:off x="7078133" y="3687521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5DF65C-96D0-394B-8384-6DDEC21D63BA}"/>
                </a:ext>
              </a:extLst>
            </p:cNvPr>
            <p:cNvSpPr/>
            <p:nvPr/>
          </p:nvSpPr>
          <p:spPr>
            <a:xfrm>
              <a:off x="7089422" y="4186406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1C23DB4-EEC7-284F-974C-D636A6D6FE6E}"/>
                </a:ext>
              </a:extLst>
            </p:cNvPr>
            <p:cNvSpPr/>
            <p:nvPr/>
          </p:nvSpPr>
          <p:spPr>
            <a:xfrm>
              <a:off x="7078132" y="4647077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BD8BDDA-3FAB-F245-9F7E-55072FCE1CDE}"/>
                </a:ext>
              </a:extLst>
            </p:cNvPr>
            <p:cNvSpPr/>
            <p:nvPr/>
          </p:nvSpPr>
          <p:spPr>
            <a:xfrm>
              <a:off x="7089422" y="5107748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63971C9B-3CF1-5E4C-855D-F748DB4FD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082" y="2106745"/>
            <a:ext cx="26924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2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 Example</a:t>
            </a:r>
            <a:endParaRPr lang="en-US" dirty="0"/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9B2C82B-3E06-8C4F-BA28-167506EC9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573" y="1792156"/>
            <a:ext cx="7188200" cy="977900"/>
          </a:xfrm>
          <a:prstGeom prst="rect">
            <a:avLst/>
          </a:prstGeom>
        </p:spPr>
      </p:pic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C6E220FA-094B-8146-998C-CB4635E42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9" y="2945343"/>
            <a:ext cx="2934944" cy="3308734"/>
          </a:xfrm>
          <a:prstGeom prst="rect">
            <a:avLst/>
          </a:prstGeom>
        </p:spPr>
      </p:pic>
      <p:pic>
        <p:nvPicPr>
          <p:cNvPr id="19" name="Picture 18" descr="A picture containing table&#10;&#10;Description automatically generated">
            <a:extLst>
              <a:ext uri="{FF2B5EF4-FFF2-40B4-BE49-F238E27FC236}">
                <a16:creationId xmlns:a16="http://schemas.microsoft.com/office/drawing/2014/main" id="{6E17356F-BDF6-0E46-ABC2-F134065FC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7146" y="2648533"/>
            <a:ext cx="3664535" cy="3507311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1A84D82-1333-754A-A44A-1B3C2C5A9F3C}"/>
              </a:ext>
            </a:extLst>
          </p:cNvPr>
          <p:cNvGrpSpPr/>
          <p:nvPr/>
        </p:nvGrpSpPr>
        <p:grpSpPr>
          <a:xfrm>
            <a:off x="3663950" y="2748877"/>
            <a:ext cx="4254500" cy="3505200"/>
            <a:chOff x="3663950" y="2748877"/>
            <a:chExt cx="4254500" cy="3505200"/>
          </a:xfrm>
        </p:grpSpPr>
        <p:pic>
          <p:nvPicPr>
            <p:cNvPr id="17" name="Picture 16" descr="Table&#10;&#10;Description automatically generated">
              <a:extLst>
                <a:ext uri="{FF2B5EF4-FFF2-40B4-BE49-F238E27FC236}">
                  <a16:creationId xmlns:a16="http://schemas.microsoft.com/office/drawing/2014/main" id="{5525E351-6F93-2B4B-ADD3-678EA40A8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63950" y="2748877"/>
              <a:ext cx="4254500" cy="350520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C987FBD-456B-D84B-9521-25800769B458}"/>
                </a:ext>
              </a:extLst>
            </p:cNvPr>
            <p:cNvSpPr/>
            <p:nvPr/>
          </p:nvSpPr>
          <p:spPr>
            <a:xfrm>
              <a:off x="6942153" y="3557443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F4F490-B27A-2E4C-8463-6B38DC431A82}"/>
                </a:ext>
              </a:extLst>
            </p:cNvPr>
            <p:cNvSpPr/>
            <p:nvPr/>
          </p:nvSpPr>
          <p:spPr>
            <a:xfrm>
              <a:off x="6942152" y="4004066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821119-8076-1742-A5A0-F72D9D0944E8}"/>
                </a:ext>
              </a:extLst>
            </p:cNvPr>
            <p:cNvSpPr/>
            <p:nvPr/>
          </p:nvSpPr>
          <p:spPr>
            <a:xfrm>
              <a:off x="6942152" y="4460986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5AB2F26-C994-0B4E-B3D2-DF991D8F955E}"/>
                </a:ext>
              </a:extLst>
            </p:cNvPr>
            <p:cNvSpPr/>
            <p:nvPr/>
          </p:nvSpPr>
          <p:spPr>
            <a:xfrm>
              <a:off x="6939072" y="4862787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AA582E0-0534-094B-A28F-67DD70503CA2}"/>
                </a:ext>
              </a:extLst>
            </p:cNvPr>
            <p:cNvSpPr/>
            <p:nvPr/>
          </p:nvSpPr>
          <p:spPr>
            <a:xfrm>
              <a:off x="6939072" y="5299454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E080F1A-CC01-9147-B4FE-6D4C2D26CDC8}"/>
                </a:ext>
              </a:extLst>
            </p:cNvPr>
            <p:cNvSpPr/>
            <p:nvPr/>
          </p:nvSpPr>
          <p:spPr>
            <a:xfrm>
              <a:off x="6939072" y="5756374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264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 Example</a:t>
            </a:r>
            <a:endParaRPr lang="en-US" dirty="0"/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9B2C82B-3E06-8C4F-BA28-167506EC9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573" y="1792156"/>
            <a:ext cx="7188200" cy="977900"/>
          </a:xfrm>
          <a:prstGeom prst="rect">
            <a:avLst/>
          </a:prstGeom>
        </p:spPr>
      </p:pic>
      <p:pic>
        <p:nvPicPr>
          <p:cNvPr id="19" name="Picture 18" descr="A picture containing table&#10;&#10;Description automatically generated">
            <a:extLst>
              <a:ext uri="{FF2B5EF4-FFF2-40B4-BE49-F238E27FC236}">
                <a16:creationId xmlns:a16="http://schemas.microsoft.com/office/drawing/2014/main" id="{6E17356F-BDF6-0E46-ABC2-F134065FC5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28"/>
          <a:stretch/>
        </p:blipFill>
        <p:spPr>
          <a:xfrm>
            <a:off x="581192" y="2846256"/>
            <a:ext cx="2435899" cy="3507311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3FD03FB-3BAB-8E4C-B120-9D4806C10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478" y="2846256"/>
            <a:ext cx="4610100" cy="3149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0AE2BDC-B858-A342-A80D-AD9D141D98B6}"/>
                  </a:ext>
                </a:extLst>
              </p14:cNvPr>
              <p14:cNvContentPartPr/>
              <p14:nvPr/>
            </p14:nvContentPartPr>
            <p14:xfrm>
              <a:off x="7061378" y="4114615"/>
              <a:ext cx="72720" cy="113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0AE2BDC-B858-A342-A80D-AD9D141D98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52738" y="4105975"/>
                <a:ext cx="903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776B071-38D4-8742-8ACD-8899F0CDC24E}"/>
                  </a:ext>
                </a:extLst>
              </p14:cNvPr>
              <p14:cNvContentPartPr/>
              <p14:nvPr/>
            </p14:nvContentPartPr>
            <p14:xfrm>
              <a:off x="6962018" y="4628335"/>
              <a:ext cx="86040" cy="144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776B071-38D4-8742-8ACD-8899F0CDC2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53378" y="4619695"/>
                <a:ext cx="10368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770DE77-A028-624D-8325-12F07EB2996B}"/>
                  </a:ext>
                </a:extLst>
              </p14:cNvPr>
              <p14:cNvContentPartPr/>
              <p14:nvPr/>
            </p14:nvContentPartPr>
            <p14:xfrm>
              <a:off x="6963098" y="5191015"/>
              <a:ext cx="315000" cy="171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770DE77-A028-624D-8325-12F07EB299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54098" y="5182375"/>
                <a:ext cx="33264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50F08BC-6CC2-564D-889D-F705E7A9762D}"/>
                  </a:ext>
                </a:extLst>
              </p14:cNvPr>
              <p14:cNvContentPartPr/>
              <p14:nvPr/>
            </p14:nvContentPartPr>
            <p14:xfrm>
              <a:off x="7018178" y="5671615"/>
              <a:ext cx="268560" cy="213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50F08BC-6CC2-564D-889D-F705E7A9762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09538" y="5662975"/>
                <a:ext cx="286200" cy="23148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85A2D2EB-118D-874F-B526-31160CE5378F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18640"/>
          <a:stretch/>
        </p:blipFill>
        <p:spPr>
          <a:xfrm>
            <a:off x="8121965" y="3055627"/>
            <a:ext cx="3843553" cy="157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4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 Example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3EA5E8-AB66-F245-BC69-FCB1BF37A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08" y="1938482"/>
            <a:ext cx="11010900" cy="1041400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A471C6A6-6210-E04A-B89F-F2E6B489E2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66"/>
          <a:stretch/>
        </p:blipFill>
        <p:spPr>
          <a:xfrm>
            <a:off x="331811" y="3090333"/>
            <a:ext cx="2776694" cy="272819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888AAA8-090D-2841-958D-97F417BC6DAF}"/>
              </a:ext>
            </a:extLst>
          </p:cNvPr>
          <p:cNvGrpSpPr/>
          <p:nvPr/>
        </p:nvGrpSpPr>
        <p:grpSpPr>
          <a:xfrm>
            <a:off x="3685309" y="3090333"/>
            <a:ext cx="7703129" cy="3435158"/>
            <a:chOff x="3685309" y="3090333"/>
            <a:chExt cx="7703129" cy="343515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70873BB-7A7A-4B40-8E7F-FC3DC960B3AC}"/>
                </a:ext>
              </a:extLst>
            </p:cNvPr>
            <p:cNvGrpSpPr/>
            <p:nvPr/>
          </p:nvGrpSpPr>
          <p:grpSpPr>
            <a:xfrm>
              <a:off x="3685309" y="3090333"/>
              <a:ext cx="7703129" cy="3435158"/>
              <a:chOff x="4405746" y="3090333"/>
              <a:chExt cx="6982692" cy="3341856"/>
            </a:xfrm>
          </p:grpSpPr>
          <p:pic>
            <p:nvPicPr>
              <p:cNvPr id="13" name="Picture 12" descr="A picture containing table&#10;&#10;Description automatically generated">
                <a:extLst>
                  <a:ext uri="{FF2B5EF4-FFF2-40B4-BE49-F238E27FC236}">
                    <a16:creationId xmlns:a16="http://schemas.microsoft.com/office/drawing/2014/main" id="{140F012B-2571-0748-9AF9-FAF1CE3DBD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6566" t="9614"/>
              <a:stretch/>
            </p:blipFill>
            <p:spPr>
              <a:xfrm>
                <a:off x="4405746" y="3202408"/>
                <a:ext cx="6982692" cy="3229781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669FA9-AAEB-8149-BF27-46F5F5114E44}"/>
                  </a:ext>
                </a:extLst>
              </p:cNvPr>
              <p:cNvSpPr/>
              <p:nvPr/>
            </p:nvSpPr>
            <p:spPr>
              <a:xfrm>
                <a:off x="10694169" y="3090333"/>
                <a:ext cx="383823" cy="338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861B3D-4E82-CC4F-9293-7544691694C2}"/>
                </a:ext>
              </a:extLst>
            </p:cNvPr>
            <p:cNvSpPr/>
            <p:nvPr/>
          </p:nvSpPr>
          <p:spPr>
            <a:xfrm>
              <a:off x="3758470" y="3644515"/>
              <a:ext cx="1880329" cy="539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507301-58B1-2E48-82AF-A8C2F96992DB}"/>
                </a:ext>
              </a:extLst>
            </p:cNvPr>
            <p:cNvSpPr/>
            <p:nvPr/>
          </p:nvSpPr>
          <p:spPr>
            <a:xfrm>
              <a:off x="3758470" y="4325956"/>
              <a:ext cx="1880329" cy="539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992CED-F89F-0A46-935A-B0658AB95734}"/>
                </a:ext>
              </a:extLst>
            </p:cNvPr>
            <p:cNvSpPr/>
            <p:nvPr/>
          </p:nvSpPr>
          <p:spPr>
            <a:xfrm>
              <a:off x="3758470" y="4980718"/>
              <a:ext cx="1880329" cy="539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6F20A0D-4CCF-0E47-AA23-B95FB8B00FB3}"/>
                </a:ext>
              </a:extLst>
            </p:cNvPr>
            <p:cNvSpPr/>
            <p:nvPr/>
          </p:nvSpPr>
          <p:spPr>
            <a:xfrm>
              <a:off x="3758469" y="5635480"/>
              <a:ext cx="1880329" cy="539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B8E06AC-2B18-EC45-886B-62A1B881BD28}"/>
                </a:ext>
              </a:extLst>
            </p:cNvPr>
            <p:cNvSpPr/>
            <p:nvPr/>
          </p:nvSpPr>
          <p:spPr>
            <a:xfrm>
              <a:off x="6123102" y="3740233"/>
              <a:ext cx="423424" cy="348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F5CAEB-3787-8749-9DB7-F7EE22EFE0CB}"/>
                </a:ext>
              </a:extLst>
            </p:cNvPr>
            <p:cNvSpPr/>
            <p:nvPr/>
          </p:nvSpPr>
          <p:spPr>
            <a:xfrm>
              <a:off x="6096000" y="4421674"/>
              <a:ext cx="423424" cy="348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4BC12D-0C7F-564C-B783-D5E0AB2CD697}"/>
                </a:ext>
              </a:extLst>
            </p:cNvPr>
            <p:cNvSpPr/>
            <p:nvPr/>
          </p:nvSpPr>
          <p:spPr>
            <a:xfrm>
              <a:off x="6096000" y="5132862"/>
              <a:ext cx="423424" cy="348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0941BDF-4773-B04E-A0AE-C32777E9F253}"/>
                </a:ext>
              </a:extLst>
            </p:cNvPr>
            <p:cNvSpPr/>
            <p:nvPr/>
          </p:nvSpPr>
          <p:spPr>
            <a:xfrm>
              <a:off x="6096000" y="5807722"/>
              <a:ext cx="423424" cy="348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8022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 Example</a:t>
            </a:r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3A0E7751-DFA2-9649-851C-6E20C9624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44"/>
          <a:stretch/>
        </p:blipFill>
        <p:spPr>
          <a:xfrm>
            <a:off x="204611" y="2183802"/>
            <a:ext cx="3323168" cy="4188179"/>
          </a:xfrm>
          <a:prstGeom prst="rect">
            <a:avLst/>
          </a:prstGeom>
        </p:spPr>
      </p:pic>
      <p:pic>
        <p:nvPicPr>
          <p:cNvPr id="7" name="Picture 6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38032794-8A39-6B49-8BBC-871ABCD24B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87" t="18640"/>
          <a:stretch/>
        </p:blipFill>
        <p:spPr>
          <a:xfrm>
            <a:off x="3817864" y="2539591"/>
            <a:ext cx="3449442" cy="206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13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 Example</a:t>
            </a:r>
            <a:endParaRPr lang="en-US" dirty="0"/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9B2C82B-3E06-8C4F-BA28-167506EC9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573" y="1792156"/>
            <a:ext cx="7188200" cy="977900"/>
          </a:xfrm>
          <a:prstGeom prst="rect">
            <a:avLst/>
          </a:prstGeom>
        </p:spPr>
      </p:pic>
      <p:pic>
        <p:nvPicPr>
          <p:cNvPr id="13" name="Picture 12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85A2D2EB-118D-874F-B526-31160CE537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87" t="18640"/>
          <a:stretch/>
        </p:blipFill>
        <p:spPr>
          <a:xfrm>
            <a:off x="492773" y="3301591"/>
            <a:ext cx="3449442" cy="2060118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7CEDE51A-A8E1-3840-8381-AAE440A15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917" y="2846256"/>
            <a:ext cx="42926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87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Apriori Algorithm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lnSpc>
                <a:spcPct val="90000"/>
              </a:lnSpc>
            </a:pPr>
            <a:r>
              <a:rPr lang="en-US" altLang="en-US" dirty="0" err="1"/>
              <a:t>F</a:t>
            </a:r>
            <a:r>
              <a:rPr lang="en-US" altLang="en-US" baseline="-25000" dirty="0" err="1"/>
              <a:t>k</a:t>
            </a:r>
            <a:r>
              <a:rPr lang="en-US" altLang="en-US" dirty="0"/>
              <a:t>: frequent k-</a:t>
            </a:r>
            <a:r>
              <a:rPr lang="en-US" altLang="en-US" dirty="0" err="1"/>
              <a:t>itemsets</a:t>
            </a:r>
            <a:endParaRPr lang="en-US" altLang="en-US" dirty="0"/>
          </a:p>
          <a:p>
            <a:pPr marL="742950" lvl="1" indent="-285750">
              <a:lnSpc>
                <a:spcPct val="90000"/>
              </a:lnSpc>
            </a:pPr>
            <a:r>
              <a:rPr lang="en-US" altLang="en-US" dirty="0"/>
              <a:t>L</a:t>
            </a:r>
            <a:r>
              <a:rPr lang="en-US" altLang="en-US" baseline="-25000" dirty="0"/>
              <a:t>k</a:t>
            </a:r>
            <a:r>
              <a:rPr lang="en-US" altLang="en-US" dirty="0"/>
              <a:t>: candidate k-</a:t>
            </a:r>
            <a:r>
              <a:rPr lang="en-US" altLang="en-US" dirty="0" err="1"/>
              <a:t>itemsets</a:t>
            </a:r>
            <a:endParaRPr lang="en-US" altLang="en-US" dirty="0"/>
          </a:p>
          <a:p>
            <a:pPr marL="1543050" lvl="3" indent="-285750">
              <a:lnSpc>
                <a:spcPct val="90000"/>
              </a:lnSpc>
            </a:pPr>
            <a:endParaRPr lang="en-US" altLang="en-US" sz="800" dirty="0"/>
          </a:p>
          <a:p>
            <a:pPr marL="234950" indent="-285750">
              <a:lnSpc>
                <a:spcPct val="90000"/>
              </a:lnSpc>
            </a:pPr>
            <a:r>
              <a:rPr lang="en-US" altLang="en-US" dirty="0"/>
              <a:t>Algorithm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dirty="0"/>
              <a:t>Let k=1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dirty="0"/>
              <a:t>Generate F</a:t>
            </a:r>
            <a:r>
              <a:rPr lang="en-US" altLang="en-US" baseline="-25000" dirty="0"/>
              <a:t>1</a:t>
            </a:r>
            <a:r>
              <a:rPr lang="en-US" altLang="en-US" dirty="0"/>
              <a:t> = {frequent 1-itemsets}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dirty="0"/>
              <a:t>Repeat until </a:t>
            </a:r>
            <a:r>
              <a:rPr lang="en-US" altLang="en-US" dirty="0" err="1"/>
              <a:t>F</a:t>
            </a:r>
            <a:r>
              <a:rPr lang="en-US" altLang="en-US" baseline="-25000" dirty="0" err="1"/>
              <a:t>k</a:t>
            </a:r>
            <a:r>
              <a:rPr lang="en-US" altLang="en-US" dirty="0"/>
              <a:t> is empty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b="1" dirty="0"/>
              <a:t>Candidate Generation</a:t>
            </a:r>
            <a:r>
              <a:rPr lang="en-US" altLang="en-US" dirty="0"/>
              <a:t>: Generate L</a:t>
            </a:r>
            <a:r>
              <a:rPr lang="en-US" altLang="en-US" baseline="-25000" dirty="0"/>
              <a:t>k+1 </a:t>
            </a:r>
            <a:r>
              <a:rPr lang="en-US" altLang="en-US" dirty="0"/>
              <a:t>from </a:t>
            </a:r>
            <a:r>
              <a:rPr lang="en-US" altLang="en-US" dirty="0" err="1"/>
              <a:t>F</a:t>
            </a:r>
            <a:r>
              <a:rPr lang="en-US" altLang="en-US" baseline="-25000" dirty="0" err="1"/>
              <a:t>k</a:t>
            </a:r>
            <a:endParaRPr lang="en-US" altLang="en-US" baseline="-25000" dirty="0"/>
          </a:p>
          <a:p>
            <a:pPr marL="1143000" lvl="2" indent="-228600">
              <a:lnSpc>
                <a:spcPct val="90000"/>
              </a:lnSpc>
            </a:pPr>
            <a:r>
              <a:rPr lang="en-US" altLang="en-US" b="1" dirty="0"/>
              <a:t>Candidate Pruning</a:t>
            </a:r>
            <a:r>
              <a:rPr lang="en-US" altLang="en-US" dirty="0"/>
              <a:t>: Prune candidate </a:t>
            </a:r>
            <a:r>
              <a:rPr lang="en-US" altLang="en-US" dirty="0" err="1"/>
              <a:t>itemsets</a:t>
            </a:r>
            <a:r>
              <a:rPr lang="en-US" altLang="en-US" dirty="0"/>
              <a:t> in L</a:t>
            </a:r>
            <a:r>
              <a:rPr lang="en-US" altLang="en-US" baseline="-25000" dirty="0"/>
              <a:t>k+1 </a:t>
            </a:r>
            <a:r>
              <a:rPr lang="en-US" altLang="en-US" dirty="0"/>
              <a:t>containing subsets of length k that are infrequent 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b="1" dirty="0"/>
              <a:t>Support Counting</a:t>
            </a:r>
            <a:r>
              <a:rPr lang="en-US" altLang="en-US" dirty="0"/>
              <a:t>: Count the support of each candidate in L</a:t>
            </a:r>
            <a:r>
              <a:rPr lang="en-US" altLang="en-US" baseline="-25000" dirty="0"/>
              <a:t>k+1 </a:t>
            </a:r>
            <a:r>
              <a:rPr lang="en-US" altLang="en-US" dirty="0"/>
              <a:t>by scanning the DB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b="1" dirty="0"/>
              <a:t>Candidate Elimination</a:t>
            </a:r>
            <a:r>
              <a:rPr lang="en-US" altLang="en-US" dirty="0"/>
              <a:t>: Eliminate candidates in L</a:t>
            </a:r>
            <a:r>
              <a:rPr lang="en-US" altLang="en-US" baseline="-25000" dirty="0"/>
              <a:t>k+1 </a:t>
            </a:r>
            <a:r>
              <a:rPr lang="en-US" altLang="en-US" dirty="0"/>
              <a:t>that are infrequent, leaving only those that are frequent =&gt; F</a:t>
            </a:r>
            <a:r>
              <a:rPr lang="en-US" altLang="en-US" baseline="-25000" dirty="0"/>
              <a:t>k+1</a:t>
            </a:r>
          </a:p>
        </p:txBody>
      </p:sp>
    </p:spTree>
    <p:extLst>
      <p:ext uri="{BB962C8B-B14F-4D97-AF65-F5344CB8AC3E}">
        <p14:creationId xmlns:p14="http://schemas.microsoft.com/office/powerpoint/2010/main" val="181865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Candidate Generation: Brute-force method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9" r="70956" b="62019"/>
          <a:stretch>
            <a:fillRect/>
          </a:stretch>
        </p:blipFill>
        <p:spPr bwMode="auto">
          <a:xfrm>
            <a:off x="8404578" y="2011781"/>
            <a:ext cx="14351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556" y="2011782"/>
            <a:ext cx="6492240" cy="5147367"/>
          </a:xfrm>
          <a:prstGeom prst="rect">
            <a:avLst/>
          </a:prstGeom>
        </p:spPr>
      </p:pic>
      <p:graphicFrame>
        <p:nvGraphicFramePr>
          <p:cNvPr id="6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15116844"/>
              </p:ext>
            </p:extLst>
          </p:nvPr>
        </p:nvGraphicFramePr>
        <p:xfrm>
          <a:off x="1470378" y="1912441"/>
          <a:ext cx="1981200" cy="1191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0" name="Document" r:id="rId5" imgW="3352666" imgH="2016134" progId="Word.Document.8">
                  <p:embed/>
                </p:oleObj>
              </mc:Choice>
              <mc:Fallback>
                <p:oleObj name="Document" r:id="rId5" imgW="3352666" imgH="2016134" progId="Word.Document.8">
                  <p:embed/>
                  <p:pic>
                    <p:nvPicPr>
                      <p:cNvPr id="6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378" y="1912441"/>
                        <a:ext cx="1981200" cy="1191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4631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5128" y="842240"/>
            <a:ext cx="7924800" cy="892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Candidate Generation: </a:t>
            </a:r>
            <a:r>
              <a:rPr lang="en-US" sz="2400" kern="0" dirty="0"/>
              <a:t>Merge Fk-1 and F1 </a:t>
            </a:r>
            <a:r>
              <a:rPr lang="en-US" sz="2400" kern="0" dirty="0" err="1"/>
              <a:t>itemsets</a:t>
            </a:r>
            <a:endParaRPr lang="en-US" sz="2800" kern="0" dirty="0"/>
          </a:p>
          <a:p>
            <a:pPr>
              <a:defRPr/>
            </a:pP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65" y="1719262"/>
            <a:ext cx="8436677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7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 Rule Mining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621" y="1955800"/>
            <a:ext cx="10343445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Given a set of transactions, find rules that will predict the occurrence of an item based on the occurrences of other items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97278" y="3098800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C6D9C"/>
                </a:solidFill>
              </a:rPr>
              <a:t>Market transactions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138591"/>
              </p:ext>
            </p:extLst>
          </p:nvPr>
        </p:nvGraphicFramePr>
        <p:xfrm>
          <a:off x="721078" y="3708400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Document" r:id="rId3" imgW="3433292" imgH="1998228" progId="Word.Document.8">
                  <p:embed/>
                </p:oleObj>
              </mc:Choice>
              <mc:Fallback>
                <p:oleObj name="Document" r:id="rId3" imgW="3433292" imgH="1998228" progId="Word.Document.8">
                  <p:embed/>
                  <p:pic>
                    <p:nvPicPr>
                      <p:cNvPr id="5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078" y="3708400"/>
                        <a:ext cx="43434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5638800" y="3708400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Example of Association Rules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6095999" y="4317999"/>
            <a:ext cx="49445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{Beer} </a:t>
            </a:r>
            <a:r>
              <a:rPr lang="en-US" altLang="en-US" sz="1800" dirty="0">
                <a:sym typeface="Symbol" pitchFamily="18" charset="2"/>
              </a:rPr>
              <a:t> {Eggs},</a:t>
            </a:r>
            <a:br>
              <a:rPr lang="en-US" altLang="en-US" sz="1800" dirty="0">
                <a:sym typeface="Symbol" pitchFamily="18" charset="2"/>
              </a:rPr>
            </a:br>
            <a:r>
              <a:rPr lang="en-US" altLang="en-US" sz="1800" dirty="0">
                <a:sym typeface="Symbol" pitchFamily="18" charset="2"/>
              </a:rPr>
              <a:t>{Milk, Bread}  {Diaper, Beer},</a:t>
            </a:r>
          </a:p>
        </p:txBody>
      </p:sp>
    </p:spTree>
    <p:extLst>
      <p:ext uri="{BB962C8B-B14F-4D97-AF65-F5344CB8AC3E}">
        <p14:creationId xmlns:p14="http://schemas.microsoft.com/office/powerpoint/2010/main" val="3466195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Candidate Generation: F</a:t>
            </a:r>
            <a:r>
              <a:rPr lang="en-US" altLang="en-US" baseline="-25000"/>
              <a:t>k-1</a:t>
            </a:r>
            <a:r>
              <a:rPr lang="en-US" altLang="en-US"/>
              <a:t> </a:t>
            </a:r>
            <a:r>
              <a:rPr lang="en-US" altLang="en-US" sz="2400"/>
              <a:t>x</a:t>
            </a:r>
            <a:r>
              <a:rPr lang="en-US" altLang="en-US"/>
              <a:t> F</a:t>
            </a:r>
            <a:r>
              <a:rPr lang="en-US" altLang="en-US" baseline="-25000"/>
              <a:t>k-1</a:t>
            </a:r>
            <a:r>
              <a:rPr lang="en-US" altLang="en-US"/>
              <a:t> Method</a:t>
            </a:r>
            <a:endParaRPr lang="en-US" altLang="en-US" baseline="-2500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Merge two frequent (k-1)-itemsets if their first (k-2) items are identical</a:t>
            </a:r>
          </a:p>
          <a:p>
            <a:pPr lvl="1">
              <a:buFont typeface="Arial" charset="0"/>
              <a:buNone/>
            </a:pPr>
            <a:endParaRPr lang="en-US" altLang="en-US"/>
          </a:p>
          <a:p>
            <a:r>
              <a:rPr lang="en-US" altLang="en-US"/>
              <a:t>F</a:t>
            </a:r>
            <a:r>
              <a:rPr lang="en-US" altLang="en-US" baseline="-25000"/>
              <a:t>3</a:t>
            </a:r>
            <a:r>
              <a:rPr lang="en-US" altLang="en-US"/>
              <a:t> = {ABC,ABD,ABE,ACD,BCD,BDE,CDE}</a:t>
            </a:r>
          </a:p>
          <a:p>
            <a:pPr lvl="1"/>
            <a:r>
              <a:rPr lang="en-US" altLang="en-US"/>
              <a:t>Merge(</a:t>
            </a:r>
            <a:r>
              <a:rPr lang="en-US" altLang="en-US" b="1" u="sng"/>
              <a:t>AB</a:t>
            </a:r>
            <a:r>
              <a:rPr lang="en-US" altLang="en-US"/>
              <a:t>C, </a:t>
            </a:r>
            <a:r>
              <a:rPr lang="en-US" altLang="en-US" b="1" u="sng"/>
              <a:t>AB</a:t>
            </a:r>
            <a:r>
              <a:rPr lang="en-US" altLang="en-US"/>
              <a:t>D) = </a:t>
            </a:r>
            <a:r>
              <a:rPr lang="en-US" altLang="en-US" b="1" u="sng"/>
              <a:t>AB</a:t>
            </a:r>
            <a:r>
              <a:rPr lang="en-US" altLang="en-US"/>
              <a:t>CD</a:t>
            </a:r>
          </a:p>
          <a:p>
            <a:pPr lvl="1"/>
            <a:r>
              <a:rPr lang="en-US" altLang="en-US"/>
              <a:t>Merge(</a:t>
            </a:r>
            <a:r>
              <a:rPr lang="en-US" altLang="en-US" b="1" u="sng"/>
              <a:t>AB</a:t>
            </a:r>
            <a:r>
              <a:rPr lang="en-US" altLang="en-US"/>
              <a:t>C, </a:t>
            </a:r>
            <a:r>
              <a:rPr lang="en-US" altLang="en-US" b="1" u="sng"/>
              <a:t>AB</a:t>
            </a:r>
            <a:r>
              <a:rPr lang="en-US" altLang="en-US"/>
              <a:t>E) = </a:t>
            </a:r>
            <a:r>
              <a:rPr lang="en-US" altLang="en-US" b="1" u="sng"/>
              <a:t>AB</a:t>
            </a:r>
            <a:r>
              <a:rPr lang="en-US" altLang="en-US"/>
              <a:t>CE</a:t>
            </a:r>
          </a:p>
          <a:p>
            <a:pPr lvl="1"/>
            <a:r>
              <a:rPr lang="en-US" altLang="en-US"/>
              <a:t>Merge(</a:t>
            </a:r>
            <a:r>
              <a:rPr lang="en-US" altLang="en-US" b="1" u="sng"/>
              <a:t>AB</a:t>
            </a:r>
            <a:r>
              <a:rPr lang="en-US" altLang="en-US"/>
              <a:t>D, </a:t>
            </a:r>
            <a:r>
              <a:rPr lang="en-US" altLang="en-US" b="1" u="sng"/>
              <a:t>AB</a:t>
            </a:r>
            <a:r>
              <a:rPr lang="en-US" altLang="en-US"/>
              <a:t>E) = </a:t>
            </a:r>
            <a:r>
              <a:rPr lang="en-US" altLang="en-US" b="1" u="sng"/>
              <a:t>AB</a:t>
            </a:r>
            <a:r>
              <a:rPr lang="en-US" altLang="en-US"/>
              <a:t>DE</a:t>
            </a:r>
          </a:p>
          <a:p>
            <a:pPr lvl="2">
              <a:buFont typeface="Wingdings" pitchFamily="2" charset="2"/>
              <a:buNone/>
            </a:pPr>
            <a:endParaRPr lang="en-US" altLang="en-US"/>
          </a:p>
          <a:p>
            <a:pPr lvl="1"/>
            <a:r>
              <a:rPr lang="en-US" altLang="en-US"/>
              <a:t>Do not merge(</a:t>
            </a:r>
            <a:r>
              <a:rPr lang="en-US" altLang="en-US" b="1" u="sng"/>
              <a:t>A</a:t>
            </a:r>
            <a:r>
              <a:rPr lang="en-US" altLang="en-US"/>
              <a:t>BD,</a:t>
            </a:r>
            <a:r>
              <a:rPr lang="en-US" altLang="en-US" b="1" u="sng"/>
              <a:t>A</a:t>
            </a:r>
            <a:r>
              <a:rPr lang="en-US" altLang="en-US"/>
              <a:t>CD) because they share only prefix of length 1 instead of length 2</a:t>
            </a:r>
          </a:p>
        </p:txBody>
      </p:sp>
    </p:spTree>
    <p:extLst>
      <p:ext uri="{BB962C8B-B14F-4D97-AF65-F5344CB8AC3E}">
        <p14:creationId xmlns:p14="http://schemas.microsoft.com/office/powerpoint/2010/main" val="4247714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Candidate Pruning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 F</a:t>
            </a:r>
            <a:r>
              <a:rPr lang="en-US" altLang="en-US" baseline="-25000" dirty="0"/>
              <a:t>3</a:t>
            </a:r>
            <a:r>
              <a:rPr lang="en-US" altLang="en-US" dirty="0"/>
              <a:t> = {ABC,ABD,ABE,ACD,BCD,BDE,CDE} be the set of frequent 3-itemsets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L</a:t>
            </a:r>
            <a:r>
              <a:rPr lang="en-US" altLang="en-US" baseline="-25000" dirty="0"/>
              <a:t>4</a:t>
            </a:r>
            <a:r>
              <a:rPr lang="en-US" altLang="en-US" dirty="0"/>
              <a:t> = {ABCD,ABCE,ABDE} is the set of candidate 4-itemsets generated (from previous slide)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Candidate pruning</a:t>
            </a:r>
          </a:p>
          <a:p>
            <a:pPr lvl="1"/>
            <a:r>
              <a:rPr lang="en-US" altLang="en-US" sz="2000" dirty="0"/>
              <a:t>Prune ABCE because ACE and BCE are infrequent</a:t>
            </a:r>
          </a:p>
          <a:p>
            <a:pPr lvl="1"/>
            <a:r>
              <a:rPr lang="en-US" altLang="en-US" sz="2000" dirty="0"/>
              <a:t>Prune ABDE because ADE is infrequent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After candidate pruning: L</a:t>
            </a:r>
            <a:r>
              <a:rPr lang="en-US" altLang="en-US" baseline="-25000" dirty="0"/>
              <a:t>4</a:t>
            </a:r>
            <a:r>
              <a:rPr lang="en-US" altLang="en-US" dirty="0"/>
              <a:t> = {ABCD} </a:t>
            </a:r>
          </a:p>
        </p:txBody>
      </p:sp>
    </p:spTree>
    <p:extLst>
      <p:ext uri="{BB962C8B-B14F-4D97-AF65-F5344CB8AC3E}">
        <p14:creationId xmlns:p14="http://schemas.microsoft.com/office/powerpoint/2010/main" val="83320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0" y="333500"/>
            <a:ext cx="7924800" cy="892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Candidate Generation: </a:t>
            </a:r>
            <a:r>
              <a:rPr lang="en-US" sz="2400" kern="0" dirty="0"/>
              <a:t>Fk-1 x Fk-1 Method</a:t>
            </a:r>
            <a:endParaRPr lang="en-US" sz="2800" kern="0" dirty="0"/>
          </a:p>
          <a:p>
            <a:pPr>
              <a:defRPr/>
            </a:pP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1" y="1600200"/>
            <a:ext cx="8017231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3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C972-8227-9540-BB5B-4F68C45A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 Rule Mining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7C52BE-4145-3047-9AF2-AA4F35B5DA0D}"/>
              </a:ext>
            </a:extLst>
          </p:cNvPr>
          <p:cNvSpPr txBox="1">
            <a:spLocks noChangeArrowheads="1"/>
          </p:cNvSpPr>
          <p:nvPr/>
        </p:nvSpPr>
        <p:spPr>
          <a:xfrm>
            <a:off x="936979" y="1893258"/>
            <a:ext cx="4199467" cy="4306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altLang="en-US" sz="2000" b="1" dirty="0"/>
              <a:t>Itemset (set / subset)</a:t>
            </a:r>
          </a:p>
          <a:p>
            <a:pPr marL="742950" lvl="1" indent="-285750"/>
            <a:r>
              <a:rPr lang="en-US" altLang="en-US" sz="1800" dirty="0"/>
              <a:t>A collection of one or more items</a:t>
            </a:r>
          </a:p>
          <a:p>
            <a:pPr marL="1143000" lvl="2" indent="-228600"/>
            <a:r>
              <a:rPr lang="en-US" altLang="en-US" sz="1600" dirty="0"/>
              <a:t>Example: {Milk, Bread, Diaper}</a:t>
            </a:r>
          </a:p>
          <a:p>
            <a:pPr marL="742950" lvl="1" indent="-285750"/>
            <a:r>
              <a:rPr lang="en-US" altLang="en-US" sz="1800" dirty="0"/>
              <a:t>k-itemset</a:t>
            </a:r>
          </a:p>
          <a:p>
            <a:pPr marL="1143000" lvl="2" indent="-228600"/>
            <a:r>
              <a:rPr lang="en-US" altLang="en-US" sz="1600" dirty="0"/>
              <a:t>An itemset that contains k items</a:t>
            </a:r>
            <a:endParaRPr lang="en-US" altLang="en-US" sz="1600" b="1" dirty="0"/>
          </a:p>
          <a:p>
            <a:pPr marL="342900" indent="-342900"/>
            <a:r>
              <a:rPr lang="en-US" altLang="en-US" sz="2000" b="1" dirty="0"/>
              <a:t>Support count (</a:t>
            </a:r>
            <a:r>
              <a:rPr lang="en-US" altLang="en-US" sz="2000" b="1" dirty="0">
                <a:sym typeface="Symbol" pitchFamily="18" charset="2"/>
              </a:rPr>
              <a:t>)</a:t>
            </a:r>
          </a:p>
          <a:p>
            <a:pPr marL="742950" lvl="1" indent="-285750"/>
            <a:r>
              <a:rPr lang="en-US" altLang="en-US" sz="1800" dirty="0"/>
              <a:t>Frequency of occurrence of an itemset</a:t>
            </a:r>
          </a:p>
          <a:p>
            <a:pPr marL="742950" lvl="1" indent="-285750"/>
            <a:r>
              <a:rPr lang="en-US" altLang="en-US" sz="1800" dirty="0"/>
              <a:t>E.g.   </a:t>
            </a:r>
            <a:r>
              <a:rPr lang="en-US" altLang="en-US" sz="1800" dirty="0">
                <a:sym typeface="Symbol" pitchFamily="18" charset="2"/>
              </a:rPr>
              <a:t>({Milk, </a:t>
            </a:r>
            <a:r>
              <a:rPr lang="en-US" altLang="en-US" sz="1800" dirty="0" err="1">
                <a:sym typeface="Symbol" pitchFamily="18" charset="2"/>
              </a:rPr>
              <a:t>Bread,Diaper</a:t>
            </a:r>
            <a:r>
              <a:rPr lang="en-US" altLang="en-US" sz="1800" dirty="0">
                <a:sym typeface="Symbol" pitchFamily="18" charset="2"/>
              </a:rPr>
              <a:t>}) = 2 </a:t>
            </a:r>
            <a:endParaRPr lang="en-US" altLang="en-US" sz="1800" dirty="0"/>
          </a:p>
        </p:txBody>
      </p:sp>
      <p:graphicFrame>
        <p:nvGraphicFramePr>
          <p:cNvPr id="5" name="Object 45">
            <a:extLst>
              <a:ext uri="{FF2B5EF4-FFF2-40B4-BE49-F238E27FC236}">
                <a16:creationId xmlns:a16="http://schemas.microsoft.com/office/drawing/2014/main" id="{518AF466-38A1-A748-A20B-6C963C2633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943164"/>
              </p:ext>
            </p:extLst>
          </p:nvPr>
        </p:nvGraphicFramePr>
        <p:xfrm>
          <a:off x="7055555" y="1893258"/>
          <a:ext cx="3276600" cy="1966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4"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6148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5555" y="1893258"/>
                        <a:ext cx="3276600" cy="1966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612B016-24C7-3648-9ECF-7EB6B3089E7C}"/>
              </a:ext>
            </a:extLst>
          </p:cNvPr>
          <p:cNvSpPr/>
          <p:nvPr/>
        </p:nvSpPr>
        <p:spPr>
          <a:xfrm>
            <a:off x="5870223" y="414805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/>
            <a:r>
              <a:rPr lang="en-US" altLang="en-US" sz="2000" b="1" dirty="0"/>
              <a:t>Support</a:t>
            </a:r>
          </a:p>
          <a:p>
            <a:pPr marL="742950" lvl="1" indent="-285750"/>
            <a:r>
              <a:rPr lang="en-US" altLang="en-US" dirty="0"/>
              <a:t>Fraction of transactions that contain an itemset</a:t>
            </a:r>
          </a:p>
          <a:p>
            <a:pPr marL="742950" lvl="1" indent="-285750"/>
            <a:r>
              <a:rPr lang="en-US" altLang="en-US" dirty="0"/>
              <a:t>E.g.   s({Milk, Bread, Diaper}) = 2/5</a:t>
            </a:r>
          </a:p>
          <a:p>
            <a:pPr marL="342900" indent="-342900"/>
            <a:r>
              <a:rPr lang="en-US" altLang="en-US" sz="2000" b="1" dirty="0"/>
              <a:t>Frequent Itemset</a:t>
            </a:r>
          </a:p>
          <a:p>
            <a:pPr marL="742950" lvl="1" indent="-285750"/>
            <a:r>
              <a:rPr lang="en-US" altLang="en-US" dirty="0"/>
              <a:t>An itemset whose support is greater than or equal to a </a:t>
            </a:r>
            <a:r>
              <a:rPr lang="en-US" altLang="en-US" i="1" dirty="0"/>
              <a:t>minsup</a:t>
            </a:r>
            <a:r>
              <a:rPr lang="en-US" altLang="en-US" dirty="0"/>
              <a:t> threshold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FC218D4-87DD-2F44-8822-EAFCA2B5388A}"/>
                  </a:ext>
                </a:extLst>
              </p14:cNvPr>
              <p14:cNvContentPartPr/>
              <p14:nvPr/>
            </p14:nvContentPartPr>
            <p14:xfrm>
              <a:off x="4615082" y="5803660"/>
              <a:ext cx="227520" cy="14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FC218D4-87DD-2F44-8822-EAFCA2B5388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06442" y="5794660"/>
                <a:ext cx="2451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1FA4E65-1757-0347-8B82-9FB6BA5D470C}"/>
                  </a:ext>
                </a:extLst>
              </p14:cNvPr>
              <p14:cNvContentPartPr/>
              <p14:nvPr/>
            </p14:nvContentPartPr>
            <p14:xfrm>
              <a:off x="6250202" y="5384620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1FA4E65-1757-0347-8B82-9FB6BA5D470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241202" y="53759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441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Definition: Association Rule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843057" y="4020830"/>
            <a:ext cx="3470822" cy="2509988"/>
            <a:chOff x="3014" y="2304"/>
            <a:chExt cx="2574" cy="1592"/>
          </a:xfrm>
        </p:grpSpPr>
        <p:sp>
          <p:nvSpPr>
            <p:cNvPr id="7174" name="Text Box 11"/>
            <p:cNvSpPr txBox="1">
              <a:spLocks noChangeArrowheads="1"/>
            </p:cNvSpPr>
            <p:nvPr/>
          </p:nvSpPr>
          <p:spPr bwMode="auto">
            <a:xfrm>
              <a:off x="3264" y="2304"/>
              <a:ext cx="74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Example:</a:t>
              </a:r>
              <a:endParaRPr lang="en-US" altLang="en-US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7175" name="Object 12"/>
            <p:cNvGraphicFramePr>
              <a:graphicFrameLocks noChangeAspect="1"/>
            </p:cNvGraphicFramePr>
            <p:nvPr/>
          </p:nvGraphicFramePr>
          <p:xfrm>
            <a:off x="3711" y="2545"/>
            <a:ext cx="1877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65" name="Equation" r:id="rId3" imgW="1574800" imgH="203200" progId="Equation.3">
                    <p:embed/>
                  </p:oleObj>
                </mc:Choice>
                <mc:Fallback>
                  <p:oleObj name="Equation" r:id="rId3" imgW="1574800" imgH="203200" progId="Equation.3">
                    <p:embed/>
                    <p:pic>
                      <p:nvPicPr>
                        <p:cNvPr id="717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1" y="2545"/>
                          <a:ext cx="1877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6899585"/>
                </p:ext>
              </p:extLst>
            </p:nvPr>
          </p:nvGraphicFramePr>
          <p:xfrm>
            <a:off x="3060" y="2928"/>
            <a:ext cx="2487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66" name="Equation" r:id="rId5" imgW="4318000" imgH="787400" progId="Equation.3">
                    <p:embed/>
                  </p:oleObj>
                </mc:Choice>
                <mc:Fallback>
                  <p:oleObj name="Equation" r:id="rId5" imgW="4318000" imgH="787400" progId="Equation.3">
                    <p:embed/>
                    <p:pic>
                      <p:nvPicPr>
                        <p:cNvPr id="7176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928"/>
                          <a:ext cx="2487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Object 14"/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67" name="Equation" r:id="rId7" imgW="4470400" imgH="787400" progId="Equation.3">
                    <p:embed/>
                  </p:oleObj>
                </mc:Choice>
                <mc:Fallback>
                  <p:oleObj name="Equation" r:id="rId7" imgW="4470400" imgH="787400" progId="Equation.3">
                    <p:embed/>
                    <p:pic>
                      <p:nvPicPr>
                        <p:cNvPr id="7177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3456"/>
                          <a:ext cx="2475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0387" name="Rectangle 19"/>
          <p:cNvSpPr>
            <a:spLocks noChangeArrowheads="1"/>
          </p:cNvSpPr>
          <p:nvPr/>
        </p:nvSpPr>
        <p:spPr bwMode="auto">
          <a:xfrm>
            <a:off x="581192" y="1916594"/>
            <a:ext cx="5824658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/>
              <a:t>Association Rule</a:t>
            </a:r>
          </a:p>
          <a:p>
            <a:pPr lvl="1"/>
            <a:r>
              <a:rPr lang="en-US" altLang="en-US" sz="1800" dirty="0"/>
              <a:t>An implication expression of the form X </a:t>
            </a:r>
            <a:r>
              <a:rPr lang="en-US" altLang="en-US" sz="1800" dirty="0">
                <a:sym typeface="Symbol" pitchFamily="18" charset="2"/>
              </a:rPr>
              <a:t> Y, where X and Y are itemsets</a:t>
            </a:r>
          </a:p>
          <a:p>
            <a:pPr lvl="1"/>
            <a:r>
              <a:rPr lang="en-US" altLang="en-US" sz="1800" dirty="0"/>
              <a:t>Example:</a:t>
            </a:r>
            <a:br>
              <a:rPr lang="en-US" altLang="en-US" sz="1800" dirty="0"/>
            </a:br>
            <a:r>
              <a:rPr lang="en-US" altLang="en-US" sz="1800" dirty="0"/>
              <a:t>   {Milk, Diaper} </a:t>
            </a:r>
            <a:r>
              <a:rPr lang="en-US" altLang="en-US" sz="1800" dirty="0">
                <a:sym typeface="Symbol" pitchFamily="18" charset="2"/>
              </a:rPr>
              <a:t> {Beer}</a:t>
            </a:r>
            <a:r>
              <a:rPr lang="en-US" altLang="en-US" sz="1800" dirty="0"/>
              <a:t> </a:t>
            </a:r>
          </a:p>
          <a:p>
            <a:pPr lvl="1">
              <a:buFont typeface="Arial" charset="0"/>
              <a:buNone/>
            </a:pPr>
            <a:endParaRPr lang="en-US" altLang="en-US" sz="1800" dirty="0"/>
          </a:p>
          <a:p>
            <a:r>
              <a:rPr lang="en-US" altLang="en-US" sz="2000" dirty="0"/>
              <a:t>Rule Evaluation Metrics</a:t>
            </a:r>
            <a:endParaRPr lang="en-US" altLang="en-US" sz="2000" dirty="0">
              <a:sym typeface="Symbol" pitchFamily="18" charset="2"/>
            </a:endParaRPr>
          </a:p>
          <a:p>
            <a:pPr lvl="1"/>
            <a:r>
              <a:rPr lang="en-US" altLang="en-US" sz="1800" dirty="0"/>
              <a:t>Support (s)</a:t>
            </a:r>
          </a:p>
          <a:p>
            <a:pPr lvl="2"/>
            <a:r>
              <a:rPr lang="en-US" altLang="en-US" sz="1600" dirty="0"/>
              <a:t>Fraction of transactions that contain both X and Y</a:t>
            </a:r>
          </a:p>
          <a:p>
            <a:pPr lvl="1"/>
            <a:r>
              <a:rPr lang="en-US" altLang="en-US" sz="1800" dirty="0"/>
              <a:t>Confidence (c)</a:t>
            </a:r>
          </a:p>
          <a:p>
            <a:pPr lvl="2"/>
            <a:r>
              <a:rPr lang="en-US" altLang="en-US" sz="1600" dirty="0"/>
              <a:t>Measures how often items in Y </a:t>
            </a:r>
            <a:br>
              <a:rPr lang="en-US" altLang="en-US" sz="1600" dirty="0"/>
            </a:br>
            <a:r>
              <a:rPr lang="en-US" altLang="en-US" sz="1600" dirty="0"/>
              <a:t>appear in transactions that</a:t>
            </a:r>
            <a:br>
              <a:rPr lang="en-US" altLang="en-US" sz="1600" dirty="0"/>
            </a:br>
            <a:r>
              <a:rPr lang="en-US" altLang="en-US" sz="1600" dirty="0"/>
              <a:t>contain X</a:t>
            </a:r>
          </a:p>
        </p:txBody>
      </p:sp>
      <p:graphicFrame>
        <p:nvGraphicFramePr>
          <p:cNvPr id="7173" name="Object 2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391169"/>
              </p:ext>
            </p:extLst>
          </p:nvPr>
        </p:nvGraphicFramePr>
        <p:xfrm>
          <a:off x="6614275" y="1868180"/>
          <a:ext cx="3579813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8" name="Document" r:id="rId9" imgW="3352666" imgH="2016134" progId="Word.Document.8">
                  <p:embed/>
                </p:oleObj>
              </mc:Choice>
              <mc:Fallback>
                <p:oleObj name="Document" r:id="rId9" imgW="3352666" imgH="2016134" progId="Word.Document.8">
                  <p:embed/>
                  <p:pic>
                    <p:nvPicPr>
                      <p:cNvPr id="7173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275" y="1868180"/>
                        <a:ext cx="3579813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7661B77-9124-994D-ACA3-04F096621267}"/>
              </a:ext>
            </a:extLst>
          </p:cNvPr>
          <p:cNvSpPr txBox="1"/>
          <p:nvPr/>
        </p:nvSpPr>
        <p:spPr>
          <a:xfrm>
            <a:off x="9363692" y="5139346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=# of itemset / total # transactions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CAC50E-5571-D44C-A7F4-1431E9B649AB}"/>
              </a:ext>
            </a:extLst>
          </p:cNvPr>
          <p:cNvSpPr txBox="1"/>
          <p:nvPr/>
        </p:nvSpPr>
        <p:spPr>
          <a:xfrm>
            <a:off x="9258594" y="6159886"/>
            <a:ext cx="430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# of itemset of </a:t>
            </a:r>
            <a:r>
              <a:rPr lang="en-US" dirty="0" err="1"/>
              <a:t>Xand</a:t>
            </a:r>
            <a:r>
              <a:rPr lang="en-US" dirty="0"/>
              <a:t> Y/ # of itemset of X </a:t>
            </a:r>
          </a:p>
        </p:txBody>
      </p:sp>
    </p:spTree>
    <p:extLst>
      <p:ext uri="{BB962C8B-B14F-4D97-AF65-F5344CB8AC3E}">
        <p14:creationId xmlns:p14="http://schemas.microsoft.com/office/powerpoint/2010/main" val="305149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8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Frequent Itemset Generation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555045"/>
            <a:ext cx="8839200" cy="5410200"/>
          </a:xfrm>
        </p:spPr>
        <p:txBody>
          <a:bodyPr/>
          <a:lstStyle/>
          <a:p>
            <a:r>
              <a:rPr lang="en-US" altLang="en-US" dirty="0"/>
              <a:t>Brute-force approach: </a:t>
            </a:r>
          </a:p>
          <a:p>
            <a:pPr lvl="1"/>
            <a:r>
              <a:rPr lang="en-US" altLang="en-US" dirty="0"/>
              <a:t>Each itemset in the lattice is a </a:t>
            </a:r>
            <a:r>
              <a:rPr lang="en-US" altLang="en-US" dirty="0">
                <a:solidFill>
                  <a:srgbClr val="FF0000"/>
                </a:solidFill>
              </a:rPr>
              <a:t>candidate</a:t>
            </a:r>
            <a:r>
              <a:rPr lang="en-US" altLang="en-US" dirty="0"/>
              <a:t> frequent itemset</a:t>
            </a:r>
          </a:p>
          <a:p>
            <a:pPr lvl="1"/>
            <a:r>
              <a:rPr lang="en-US" altLang="en-US" dirty="0"/>
              <a:t>Count the support of each candidate by scanning the database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Match each transaction against every candidate</a:t>
            </a:r>
          </a:p>
          <a:p>
            <a:pPr lvl="1"/>
            <a:r>
              <a:rPr lang="en-US" altLang="en-US" dirty="0"/>
              <a:t>Complexity ~ O(NMw) =&gt; </a:t>
            </a:r>
            <a:r>
              <a:rPr lang="en-US" altLang="en-US" dirty="0">
                <a:solidFill>
                  <a:srgbClr val="FF0000"/>
                </a:solidFill>
              </a:rPr>
              <a:t>Expensive since M = 2</a:t>
            </a:r>
            <a:r>
              <a:rPr lang="en-US" altLang="en-US" baseline="30000" dirty="0">
                <a:solidFill>
                  <a:srgbClr val="FF0000"/>
                </a:solidFill>
              </a:rPr>
              <a:t>d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!!!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577409"/>
              </p:ext>
            </p:extLst>
          </p:nvPr>
        </p:nvGraphicFramePr>
        <p:xfrm>
          <a:off x="1370366" y="3194756"/>
          <a:ext cx="728186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3" name="Visio" r:id="rId3" imgW="7643978" imgH="2744343" progId="Visio.Drawing.6">
                  <p:embed/>
                </p:oleObj>
              </mc:Choice>
              <mc:Fallback>
                <p:oleObj name="Visio" r:id="rId3" imgW="7643978" imgH="2744343" progId="Visio.Drawing.6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366" y="3194756"/>
                        <a:ext cx="7281862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746110E4-C79F-E244-94E4-7DFA53833A42}"/>
              </a:ext>
            </a:extLst>
          </p:cNvPr>
          <p:cNvGrpSpPr/>
          <p:nvPr/>
        </p:nvGrpSpPr>
        <p:grpSpPr>
          <a:xfrm>
            <a:off x="6016912" y="3587327"/>
            <a:ext cx="649800" cy="253080"/>
            <a:chOff x="6016912" y="3587327"/>
            <a:chExt cx="64980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292D32E-844D-5348-924C-E4FA82238538}"/>
                    </a:ext>
                  </a:extLst>
                </p14:cNvPr>
                <p14:cNvContentPartPr/>
                <p14:nvPr/>
              </p14:nvContentPartPr>
              <p14:xfrm>
                <a:off x="6527752" y="3690647"/>
                <a:ext cx="9540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292D32E-844D-5348-924C-E4FA8223853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518752" y="3682007"/>
                  <a:ext cx="113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58F947C-EF74-DE44-A274-28A4869BBC69}"/>
                    </a:ext>
                  </a:extLst>
                </p14:cNvPr>
                <p14:cNvContentPartPr/>
                <p14:nvPr/>
              </p14:nvContentPartPr>
              <p14:xfrm>
                <a:off x="6519472" y="3732767"/>
                <a:ext cx="147240" cy="6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58F947C-EF74-DE44-A274-28A4869BBC6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510832" y="3724127"/>
                  <a:ext cx="1648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2258491-A0D7-C64F-A740-B2E6D83C0D7D}"/>
                    </a:ext>
                  </a:extLst>
                </p14:cNvPr>
                <p14:cNvContentPartPr/>
                <p14:nvPr/>
              </p14:nvContentPartPr>
              <p14:xfrm>
                <a:off x="6016912" y="3677687"/>
                <a:ext cx="202320" cy="99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2258491-A0D7-C64F-A740-B2E6D83C0D7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07912" y="3669047"/>
                  <a:ext cx="2199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A5C7617-B31E-954C-8B87-C47AA9F63125}"/>
                    </a:ext>
                  </a:extLst>
                </p14:cNvPr>
                <p14:cNvContentPartPr/>
                <p14:nvPr/>
              </p14:nvContentPartPr>
              <p14:xfrm>
                <a:off x="6249832" y="3638447"/>
                <a:ext cx="178200" cy="151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A5C7617-B31E-954C-8B87-C47AA9F6312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40832" y="3629807"/>
                  <a:ext cx="1958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0ED032D-2F69-D641-8705-9624E6FAF2BB}"/>
                    </a:ext>
                  </a:extLst>
                </p14:cNvPr>
                <p14:cNvContentPartPr/>
                <p14:nvPr/>
              </p14:nvContentPartPr>
              <p14:xfrm>
                <a:off x="6427672" y="3587327"/>
                <a:ext cx="102600" cy="253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0ED032D-2F69-D641-8705-9624E6FAF2B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419032" y="3578687"/>
                  <a:ext cx="1202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412EE89-674B-7747-8313-4A91AB0FEE23}"/>
                    </a:ext>
                  </a:extLst>
                </p14:cNvPr>
                <p14:cNvContentPartPr/>
                <p14:nvPr/>
              </p14:nvContentPartPr>
              <p14:xfrm>
                <a:off x="6425152" y="3726287"/>
                <a:ext cx="87480" cy="9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412EE89-674B-7747-8313-4A91AB0FEE2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16512" y="3717647"/>
                  <a:ext cx="105120" cy="2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320" name="Ink 13319">
                <a:extLst>
                  <a:ext uri="{FF2B5EF4-FFF2-40B4-BE49-F238E27FC236}">
                    <a16:creationId xmlns:a16="http://schemas.microsoft.com/office/drawing/2014/main" id="{71E897B3-83FE-EE42-BDF4-6DD5200E6535}"/>
                  </a:ext>
                </a:extLst>
              </p14:cNvPr>
              <p14:cNvContentPartPr/>
              <p14:nvPr/>
            </p14:nvContentPartPr>
            <p14:xfrm>
              <a:off x="5641432" y="4354487"/>
              <a:ext cx="140040" cy="68760"/>
            </p14:xfrm>
          </p:contentPart>
        </mc:Choice>
        <mc:Fallback>
          <p:pic>
            <p:nvPicPr>
              <p:cNvPr id="13320" name="Ink 13319">
                <a:extLst>
                  <a:ext uri="{FF2B5EF4-FFF2-40B4-BE49-F238E27FC236}">
                    <a16:creationId xmlns:a16="http://schemas.microsoft.com/office/drawing/2014/main" id="{71E897B3-83FE-EE42-BDF4-6DD5200E653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632432" y="4345487"/>
                <a:ext cx="157680" cy="8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245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51934" y="987778"/>
            <a:ext cx="8534400" cy="533400"/>
          </a:xfrm>
        </p:spPr>
        <p:txBody>
          <a:bodyPr/>
          <a:lstStyle/>
          <a:p>
            <a:r>
              <a:rPr lang="en-US" altLang="en-US" dirty="0"/>
              <a:t>Frequent Itemset Generation Strategies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3362" y="1600200"/>
            <a:ext cx="83185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candidates</a:t>
            </a:r>
            <a:r>
              <a:rPr lang="en-US" altLang="en-US" dirty="0"/>
              <a:t> (M)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Complete search: M=2</a:t>
            </a:r>
            <a:r>
              <a:rPr lang="en-US" altLang="en-US" sz="2000" baseline="30000" dirty="0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 pruning techniques to reduce M</a:t>
            </a:r>
          </a:p>
          <a:p>
            <a:pPr lvl="4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transactions </a:t>
            </a:r>
            <a:r>
              <a:rPr lang="en-US" altLang="en-US" dirty="0"/>
              <a:t>(N)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Reduce size of N as the size of itemset increases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Used by DHP and vertical-based mining algorithms</a:t>
            </a:r>
          </a:p>
          <a:p>
            <a:pPr lvl="4">
              <a:lnSpc>
                <a:spcPct val="90000"/>
              </a:lnSpc>
            </a:pP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comparisons</a:t>
            </a:r>
            <a:r>
              <a:rPr lang="en-US" altLang="en-US" dirty="0"/>
              <a:t> (NM)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 efficient data structures to store the candidates or transactions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No need to match every candidate against every transaction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2E314800-20C1-2B47-B5A5-C67A2BC20D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688901"/>
              </p:ext>
            </p:extLst>
          </p:nvPr>
        </p:nvGraphicFramePr>
        <p:xfrm>
          <a:off x="5879940" y="2201334"/>
          <a:ext cx="5763844" cy="2111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6" name="Visio" r:id="rId3" imgW="7643978" imgH="2744343" progId="Visio.Drawing.6">
                  <p:embed/>
                </p:oleObj>
              </mc:Choice>
              <mc:Fallback>
                <p:oleObj name="Visio" r:id="rId3" imgW="7643978" imgH="2744343" progId="Visio.Drawing.6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9940" y="2201334"/>
                        <a:ext cx="5763844" cy="2111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617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Reducing Number of Candidates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09056"/>
            <a:ext cx="8580437" cy="5181600"/>
          </a:xfrm>
        </p:spPr>
        <p:txBody>
          <a:bodyPr>
            <a:normAutofit/>
          </a:bodyPr>
          <a:lstStyle/>
          <a:p>
            <a:r>
              <a:rPr lang="en-US" altLang="en-US" sz="2000" dirty="0" err="1">
                <a:solidFill>
                  <a:srgbClr val="CC3300"/>
                </a:solidFill>
              </a:rPr>
              <a:t>Apriori</a:t>
            </a:r>
            <a:r>
              <a:rPr lang="en-US" altLang="en-US" sz="2000" dirty="0">
                <a:solidFill>
                  <a:srgbClr val="CC3300"/>
                </a:solidFill>
              </a:rPr>
              <a:t> principle</a:t>
            </a:r>
            <a:r>
              <a:rPr lang="en-US" altLang="en-US" sz="2000" dirty="0"/>
              <a:t>:</a:t>
            </a:r>
          </a:p>
          <a:p>
            <a:pPr lvl="1"/>
            <a:r>
              <a:rPr lang="en-US" altLang="en-US" sz="2000" dirty="0"/>
              <a:t>If an itemset is frequent, then all of its subsets must also be frequent</a:t>
            </a:r>
          </a:p>
          <a:p>
            <a:pPr lvl="1"/>
            <a:endParaRPr lang="en-US" altLang="en-US" sz="1000" dirty="0"/>
          </a:p>
          <a:p>
            <a:r>
              <a:rPr lang="en-US" altLang="en-US" sz="2000" dirty="0" err="1"/>
              <a:t>Apriori</a:t>
            </a:r>
            <a:r>
              <a:rPr lang="en-US" altLang="en-US" sz="2000" dirty="0"/>
              <a:t> principle holds due to the following property of the support measure: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pPr lvl="1"/>
            <a:r>
              <a:rPr lang="en-US" altLang="en-US" sz="2000" dirty="0"/>
              <a:t>Support of an itemset never exceeds the support of its subsets</a:t>
            </a:r>
          </a:p>
          <a:p>
            <a:pPr lvl="1"/>
            <a:r>
              <a:rPr lang="en-US" altLang="en-US" sz="2000" dirty="0"/>
              <a:t>This is known as the </a:t>
            </a:r>
            <a:r>
              <a:rPr lang="en-US" altLang="en-US" sz="2000" dirty="0">
                <a:solidFill>
                  <a:srgbClr val="CC3300"/>
                </a:solidFill>
              </a:rPr>
              <a:t>anti-monotone</a:t>
            </a:r>
            <a:r>
              <a:rPr lang="en-US" altLang="en-US" sz="2000" dirty="0"/>
              <a:t> property of support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387346"/>
              </p:ext>
            </p:extLst>
          </p:nvPr>
        </p:nvGraphicFramePr>
        <p:xfrm>
          <a:off x="1202406" y="3761999"/>
          <a:ext cx="571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6" name="Equation" r:id="rId3" imgW="1993900" imgH="203200" progId="Equation.3">
                  <p:embed/>
                </p:oleObj>
              </mc:Choice>
              <mc:Fallback>
                <p:oleObj name="Equation" r:id="rId3" imgW="1993900" imgH="203200" progId="Equation.3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406" y="3761999"/>
                        <a:ext cx="571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5">
            <a:extLst>
              <a:ext uri="{FF2B5EF4-FFF2-40B4-BE49-F238E27FC236}">
                <a16:creationId xmlns:a16="http://schemas.microsoft.com/office/drawing/2014/main" id="{8BB46CDE-730A-BE49-AFEC-C8E74C07B9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747070"/>
              </p:ext>
            </p:extLst>
          </p:nvPr>
        </p:nvGraphicFramePr>
        <p:xfrm>
          <a:off x="8457323" y="1894951"/>
          <a:ext cx="3276600" cy="1966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7" name="Document" r:id="rId5" imgW="3359338" imgH="2015504" progId="Word.Document.8">
                  <p:embed/>
                </p:oleObj>
              </mc:Choice>
              <mc:Fallback>
                <p:oleObj name="Document" r:id="rId5" imgW="3359338" imgH="2015504" progId="Word.Document.8">
                  <p:embed/>
                  <p:pic>
                    <p:nvPicPr>
                      <p:cNvPr id="5" name="Object 45">
                        <a:extLst>
                          <a:ext uri="{FF2B5EF4-FFF2-40B4-BE49-F238E27FC236}">
                            <a16:creationId xmlns:a16="http://schemas.microsoft.com/office/drawing/2014/main" id="{518AF466-38A1-A748-A20B-6C963C2633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7323" y="1894951"/>
                        <a:ext cx="3276600" cy="1966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3B792BF-4B26-E94D-BAA7-67084AADF1F0}"/>
              </a:ext>
            </a:extLst>
          </p:cNvPr>
          <p:cNvSpPr/>
          <p:nvPr/>
        </p:nvSpPr>
        <p:spPr>
          <a:xfrm>
            <a:off x="8372356" y="4040760"/>
            <a:ext cx="353742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en-US" sz="2000" b="1" dirty="0"/>
              <a:t>Support</a:t>
            </a:r>
          </a:p>
          <a:p>
            <a:pPr marL="742950" lvl="1" indent="-285750"/>
            <a:r>
              <a:rPr lang="en-US" altLang="en-US" dirty="0"/>
              <a:t>s({Milk, Bread, Diaper}) = 2/5</a:t>
            </a:r>
          </a:p>
        </p:txBody>
      </p:sp>
    </p:spTree>
    <p:extLst>
      <p:ext uri="{BB962C8B-B14F-4D97-AF65-F5344CB8AC3E}">
        <p14:creationId xmlns:p14="http://schemas.microsoft.com/office/powerpoint/2010/main" val="356893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">
            <a:extLst>
              <a:ext uri="{FF2B5EF4-FFF2-40B4-BE49-F238E27FC236}">
                <a16:creationId xmlns:a16="http://schemas.microsoft.com/office/drawing/2014/main" id="{78A6C65D-CF90-7C4D-998A-58CB15A8B794}"/>
              </a:ext>
            </a:extLst>
          </p:cNvPr>
          <p:cNvGrpSpPr>
            <a:grpSpLocks/>
          </p:cNvGrpSpPr>
          <p:nvPr/>
        </p:nvGrpSpPr>
        <p:grpSpPr bwMode="auto">
          <a:xfrm>
            <a:off x="1024467" y="1633007"/>
            <a:ext cx="8831263" cy="5235575"/>
            <a:chOff x="144" y="686"/>
            <a:chExt cx="5563" cy="3298"/>
          </a:xfrm>
        </p:grpSpPr>
        <p:sp>
          <p:nvSpPr>
            <p:cNvPr id="10" name="Line 3">
              <a:extLst>
                <a:ext uri="{FF2B5EF4-FFF2-40B4-BE49-F238E27FC236}">
                  <a16:creationId xmlns:a16="http://schemas.microsoft.com/office/drawing/2014/main" id="{8C4D7E29-6F99-0243-94A7-4A5257F523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9E50047F-E55E-5C4C-8CC9-67BB1ED65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0C6D9C"/>
                  </a:solidFill>
                </a:rPr>
                <a:t>Found to be Infrequent</a:t>
              </a:r>
              <a:endParaRPr lang="en-US" altLang="en-US" sz="2000" b="0">
                <a:solidFill>
                  <a:srgbClr val="0C6D9C"/>
                </a:solidFill>
                <a:sym typeface="Symbol" pitchFamily="18" charset="2"/>
              </a:endParaRPr>
            </a:p>
          </p:txBody>
        </p:sp>
        <p:graphicFrame>
          <p:nvGraphicFramePr>
            <p:cNvPr id="12" name="Object 5">
              <a:extLst>
                <a:ext uri="{FF2B5EF4-FFF2-40B4-BE49-F238E27FC236}">
                  <a16:creationId xmlns:a16="http://schemas.microsoft.com/office/drawing/2014/main" id="{1A91C299-3572-2C45-AC78-7FC190599A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57" name="Visio" r:id="rId3" imgW="9866478" imgH="7377618" progId="Visio.Drawing.6">
                    <p:embed/>
                  </p:oleObj>
                </mc:Choice>
                <mc:Fallback>
                  <p:oleObj name="Visio" r:id="rId3" imgW="9866478" imgH="7377618" progId="Visio.Drawing.6">
                    <p:embed/>
                    <p:pic>
                      <p:nvPicPr>
                        <p:cNvPr id="1639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C1C42133-5F18-4940-B67E-8605530259B9}"/>
              </a:ext>
            </a:extLst>
          </p:cNvPr>
          <p:cNvSpPr txBox="1">
            <a:spLocks noChangeArrowheads="1"/>
          </p:cNvSpPr>
          <p:nvPr/>
        </p:nvSpPr>
        <p:spPr>
          <a:xfrm>
            <a:off x="465667" y="1096432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/>
              <a:t>Illustrating </a:t>
            </a:r>
            <a:r>
              <a:rPr lang="en-US" altLang="en-US" dirty="0" err="1"/>
              <a:t>Apriori</a:t>
            </a:r>
            <a:r>
              <a:rPr lang="en-US" altLang="en-US" dirty="0"/>
              <a:t> Principle</a:t>
            </a:r>
          </a:p>
        </p:txBody>
      </p:sp>
      <p:grpSp>
        <p:nvGrpSpPr>
          <p:cNvPr id="14" name="Group 7">
            <a:extLst>
              <a:ext uri="{FF2B5EF4-FFF2-40B4-BE49-F238E27FC236}">
                <a16:creationId xmlns:a16="http://schemas.microsoft.com/office/drawing/2014/main" id="{F839CE5C-7CD9-7B4B-8003-7CA8BE77D3E4}"/>
              </a:ext>
            </a:extLst>
          </p:cNvPr>
          <p:cNvGrpSpPr>
            <a:grpSpLocks/>
          </p:cNvGrpSpPr>
          <p:nvPr/>
        </p:nvGrpSpPr>
        <p:grpSpPr bwMode="auto">
          <a:xfrm>
            <a:off x="3005667" y="1633008"/>
            <a:ext cx="6850063" cy="5235575"/>
            <a:chOff x="1392" y="686"/>
            <a:chExt cx="4315" cy="3298"/>
          </a:xfrm>
        </p:grpSpPr>
        <p:graphicFrame>
          <p:nvGraphicFramePr>
            <p:cNvPr id="15" name="Object 8">
              <a:extLst>
                <a:ext uri="{FF2B5EF4-FFF2-40B4-BE49-F238E27FC236}">
                  <a16:creationId xmlns:a16="http://schemas.microsoft.com/office/drawing/2014/main" id="{5BF2CDD6-301C-9F4C-A3B7-B6351B8934E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1934038"/>
                </p:ext>
              </p:extLst>
            </p:nvPr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58" name="Visio" r:id="rId5" imgW="9866478" imgH="7377618" progId="Visio.Drawing.6">
                    <p:embed/>
                  </p:oleObj>
                </mc:Choice>
                <mc:Fallback>
                  <p:oleObj name="Visio" r:id="rId5" imgW="9866478" imgH="7377618" progId="Visio.Drawing.6">
                    <p:embed/>
                    <p:pic>
                      <p:nvPicPr>
                        <p:cNvPr id="1638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id="{11DC7DEF-C81B-2144-881C-21CF9FAD4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FF0000"/>
                  </a:solidFill>
                </a:rPr>
                <a:t>Pruned supersets</a:t>
              </a:r>
              <a:endParaRPr lang="en-US" altLang="en-US" sz="2000" b="0">
                <a:solidFill>
                  <a:srgbClr val="FF0000"/>
                </a:solidFill>
                <a:sym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98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</a:t>
            </a:r>
            <a:endParaRPr lang="en-US" dirty="0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B16AB50-3DC1-AA4D-947E-F667F6D962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11" r="3359" b="4529"/>
          <a:stretch/>
        </p:blipFill>
        <p:spPr>
          <a:xfrm>
            <a:off x="1174043" y="1862801"/>
            <a:ext cx="9211733" cy="48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157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8285</TotalTime>
  <Words>729</Words>
  <Application>Microsoft Macintosh PowerPoint</Application>
  <PresentationFormat>Widescreen</PresentationFormat>
  <Paragraphs>115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Gill Sans MT</vt:lpstr>
      <vt:lpstr>Monotype Sorts</vt:lpstr>
      <vt:lpstr>Times New Roman</vt:lpstr>
      <vt:lpstr>Wingdings</vt:lpstr>
      <vt:lpstr>Wingdings 2</vt:lpstr>
      <vt:lpstr>Dividend</vt:lpstr>
      <vt:lpstr>Document</vt:lpstr>
      <vt:lpstr>Equation</vt:lpstr>
      <vt:lpstr>Visio</vt:lpstr>
      <vt:lpstr>Association Rule Mining</vt:lpstr>
      <vt:lpstr>Association Rule Mining</vt:lpstr>
      <vt:lpstr>Association Rule Mining</vt:lpstr>
      <vt:lpstr>Definition: Association Rule</vt:lpstr>
      <vt:lpstr>Frequent Itemset Generation</vt:lpstr>
      <vt:lpstr>Frequent Itemset Generation Strategies</vt:lpstr>
      <vt:lpstr>Reducing Number of Candidates</vt:lpstr>
      <vt:lpstr>PowerPoint Presentation</vt:lpstr>
      <vt:lpstr>Apriori Principle</vt:lpstr>
      <vt:lpstr>Apriori Principle</vt:lpstr>
      <vt:lpstr>Apriori Principle Example</vt:lpstr>
      <vt:lpstr>Apriori Principle Example</vt:lpstr>
      <vt:lpstr>Apriori Principle Example</vt:lpstr>
      <vt:lpstr>Apriori Principle Example</vt:lpstr>
      <vt:lpstr>Apriori Principle Example</vt:lpstr>
      <vt:lpstr>Apriori Principle Example</vt:lpstr>
      <vt:lpstr>Apriori Algorithm</vt:lpstr>
      <vt:lpstr>Candidate Generation: Brute-force method</vt:lpstr>
      <vt:lpstr>PowerPoint Presentation</vt:lpstr>
      <vt:lpstr>Candidate Generation: Fk-1 x Fk-1 Method</vt:lpstr>
      <vt:lpstr>Candidate Pruning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Behavior Modeling </dc:title>
  <dc:creator>Lin, Beiyu</dc:creator>
  <cp:lastModifiedBy>Beiyu Lin</cp:lastModifiedBy>
  <cp:revision>409</cp:revision>
  <dcterms:created xsi:type="dcterms:W3CDTF">2021-01-19T23:36:07Z</dcterms:created>
  <dcterms:modified xsi:type="dcterms:W3CDTF">2021-09-15T17:00:15Z</dcterms:modified>
</cp:coreProperties>
</file>