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34"/>
  </p:notesMasterIdLst>
  <p:sldIdLst>
    <p:sldId id="264" r:id="rId2"/>
    <p:sldId id="342" r:id="rId3"/>
    <p:sldId id="345" r:id="rId4"/>
    <p:sldId id="343" r:id="rId5"/>
    <p:sldId id="346" r:id="rId6"/>
    <p:sldId id="341" r:id="rId7"/>
    <p:sldId id="265" r:id="rId8"/>
    <p:sldId id="344" r:id="rId9"/>
    <p:sldId id="266" r:id="rId10"/>
    <p:sldId id="267" r:id="rId11"/>
    <p:sldId id="347" r:id="rId12"/>
    <p:sldId id="348" r:id="rId13"/>
    <p:sldId id="349" r:id="rId14"/>
    <p:sldId id="257" r:id="rId15"/>
    <p:sldId id="258" r:id="rId16"/>
    <p:sldId id="259" r:id="rId17"/>
    <p:sldId id="260" r:id="rId18"/>
    <p:sldId id="261" r:id="rId19"/>
    <p:sldId id="262" r:id="rId20"/>
    <p:sldId id="263" r:id="rId21"/>
    <p:sldId id="355" r:id="rId22"/>
    <p:sldId id="356" r:id="rId23"/>
    <p:sldId id="357" r:id="rId24"/>
    <p:sldId id="269" r:id="rId25"/>
    <p:sldId id="270" r:id="rId26"/>
    <p:sldId id="271" r:id="rId27"/>
    <p:sldId id="272" r:id="rId28"/>
    <p:sldId id="273" r:id="rId29"/>
    <p:sldId id="288" r:id="rId30"/>
    <p:sldId id="289" r:id="rId31"/>
    <p:sldId id="274" r:id="rId32"/>
    <p:sldId id="275" r:id="rId33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949" autoAdjust="0"/>
    <p:restoredTop sz="65492" autoAdjust="0"/>
  </p:normalViewPr>
  <p:slideViewPr>
    <p:cSldViewPr>
      <p:cViewPr varScale="1">
        <p:scale>
          <a:sx n="75" d="100"/>
          <a:sy n="75" d="100"/>
        </p:scale>
        <p:origin x="2832" y="16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24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0 24575,'-3'51'0,"-1"-14"0,-1 11 0,-2 4 0,-4 32 0,0-5 0,3-10 0,5-47 0,1-14 0,10-38 0,17-30 0,7-7 0,23-11 0,-24 44 0,16 3 0,-32 26 0,5 3 0,-13 6 0,-2 15 0,-2 4 0,0 37 0,1 1 0,-1 2 0,1 9 0,0-12 0,-1-15 0,-3-40 0,1-4 0,0-5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24575,'2'40'0,"-1"1"0,-1 49 0,0-14 0,0-8 0,1 0 0,0 11 0,-1-27 0,1-4 0,-1-4 0,0-8 0,0-11 0,0-7 0,0-6 0,0-3 0,-1-29 0,1-25 0,-1-11 0,1 10 0,0 23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8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 24575,'10'-11'0,"0"2"0,-2 4 0,-2 0 0,8 3 0,-7 1 0,7 0 0,-8 1 0,3 1 0,-4 2 0,9 10 0,-5 2 0,4 14 0,-8-12 0,-2 7 0,-5-12 0,-1 1 0,-7 12 0,-2 3 0,0 2 0,1-6 0,0-8 0,1-3 0,-3 3 0,5-6 0,1-2 0,3-6 0,0-1 0,1-1 0,0-1 0,1 1 0,2-1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40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 24575,'11'0'0,"3"0"0,50-2 0,-29 0 0,33-1 0,-52 0 0,-7 1 0,-8 3 0,-4 2 0,-2 5 0,-2 5 0,0 4 0,-8 38 0,3 1 0,-2 26 0,9-31 0,1-2 0,2 3 0,-1 11 0,3-49 0,0 1 0,0-5 0,0 5 0,-1-8 0,0-2 0,-2-2 0,1 0 0,-3 0 0,3-1 0,-5-1 0,1-2 0,-7 0 0,3-1 0,-1 1 0,2 0 0,-2 1 0,-3 0 0,5 0 0,-1 0 0,4 0 0,2 0 0,0 0 0,21 1 0,17 0 0,5-1 0,25-2 0,-36 2 0,17-1 0,-28 1 0,19 0 0,-8-1 0,13 1 0,-19-2 0,-7 2 0,-13 0 0,-3 0 0,0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4.298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53 218 24575,'-15'16'0,"2"3"0,-2 27 0,8-9 0,5 21 0,7-33 0,6 1 0,-2-18 0,44 1 0,-22-5 0,40 0 0,-34-14 0,6-9 0,-13-6 0,7-19 0,-5-16 0,-6 13 0,-2-26 0,-18 45 0,-1-15 0,-13 5 0,-1 11 0,-10-7 0,8 21 0,-6 5 0,5 8 0,-17 2 0,-7 3 0,-9 3 0,7-2 0,6 1 0,15-3 0,5-1 0,7 1 0,3 0 0,0 6 0,1-1 0,-1 10 0,7 8 0,12 0 0,-7-6 0,7-9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4.88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8 1 24575,'0'32'0,"0"19"0,0 4 0,0-3 0,-1-1 0,1-30 0,-2 16 0,0-22 0,1 2 0,0-11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5.92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1 126 24575,'23'-24'0,"2"3"0,35-17 0,-11 18 0,7-1 0,-8 19 0,-11 14 0,-2 1 0,0 28 0,-22-18 0,0 25 0,-16-27 0,-23 39 0,13-34 0,-18 28 0,20-34 0,-1-2 0,5-9 0,5-4 0,1-2 0,22-2 0,2-1 0,26 0 0,9 0 0,8 0 0,6-1 0,-11 0 0,-27-1 0,-14 0 0,-21 1 0,1-1 0,0 1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7.112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0 48 24575,'66'-26'0,"29"4"0,-26 24 0,16 6 0,-34 14 0,-20 6 0,-21 13 0,-11-6 0,-50 47 0,23-45 0,-26 24 0,41-50 0,4-6 0,7-5 0,15-4 0,34 6 0,-10-1 0,35 14 0,-37 8 0,-5 2 0,-14 1 0,-21 4 0,0-16 0,-30 12 0,5-16 0,-24 1 0,6 1 0,-21 1 0,24-5 0,-6 1 0,40-8 0,8-5 0,2 2 0,4-2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8.044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172 0 24575,'-7'14'0,"-12"20"0,-18 39 0,13-26 0,1 3 0,2 3 0,2-2 0,-2 18 0,24-31 0,13-25 0,70 3 0,-2-16 0,8-4 0,-1 3 0,4-1 0,-2-5 0,7-2 0,-11 0 0,-14 1 0,-7-1 0,7 2 0,-11 1 0,-20 0 0,-36 5 0,-11-1 0,-6 0 0,-18-10 0,-14-6 0,10 4 0,2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58.563"/>
    </inkml:context>
    <inkml:brush xml:id="br0">
      <inkml:brushProperty name="width" value="0.1" units="cm"/>
      <inkml:brushProperty name="height" value="0.1" units="cm"/>
      <inkml:brushProperty name="color" value="#FF0066"/>
    </inkml:brush>
  </inkml:definitions>
  <inkml:trace contextRef="#ctx0" brushRef="#br0">1 0 24575,'4'71'0,"0"-26"0,1 43 0,0-36 0,1-6 0,-4 5 0,0-3 0,-2 0 0,0-4 0,0-3 0,1-9 0,-1 3 0,1-22 0,-3 3 0,1-18 0,0 0 0,1 1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2.3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2093 24575,'5'-10'0,"20"-80"0,-1 18 0,-6 3 0,0-1 0,9-17 0,-7-8 0,-1 9 0,-10 20 0,-2 0 0,3-30 0,-5 24 0,0 4 0,0 4 0,0 12 0,0 4 0,0 7 0,7-46 0,-4 39 0,9-39 0,-7 39 0,4-12 0,-6 26 0,1-3 0,-3 6 0,3 1 0,-5 4 0,3 0 0,-2 2 0,-1-2 0,0 6 0,0 0 0,-3 5 0,3 2 0,-4 4 0,2 1 0,0 2 0,-1 0 0,1-1 0,-2-1 0,3-2 0,-2-1 0,0 1 0,0 0 0,1-1 0,-1-1 0,0 1 0,2-1 0,-3 2 0,2 0 0,-2 1 0,1 4 0,-1 1 0,0 0 0,0 0 0,1-2 0,0-2 0,0 0 0,0-2 0,-1 2 0,1-2 0,0 1 0,1 0 0,-1-1 0,0 3 0,-1-1 0,1 4 0,0 1 0,0 0 0,-1-1 0,0 1 0,1-1 0,-1 0 0,2-2 0,-1 2 0,0 2 0,-1 1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2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86 24575,'-4'-10'0,"-5"-2"0,-1 1 0,-14-7 0,5 7 0,-23-4 0,17 11 0,-28-1 0,27 6 0,-18 4 0,21 0 0,-13 11 0,14 0 0,-6 10 0,11 0 0,3 6 0,4 21 0,5-17 0,8 41 0,4-49 0,9 17 0,-1-35 0,0-3 0,5-3 0,-2-3 0,11-4 0,-3-3 0,9-8 0,-4-7 0,3-8 0,-6 2 0,19-42 0,-24 32 0,17-31 0,-29 36 0,-3 15 0,-5 10 0,-5 88 0,1-35 0,2 12 0,0 0 0,3-21 0,4 8 0,-5-32 0,3-21 0,-1-8 0,-1-4 0,1 7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33:33.291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2093 24575,'5'-10'0,"20"-80"0,-1 18 0,-6 3 0,0-1 0,9-17 0,-7-8 0,-1 9 0,-10 20 0,-2 0 0,3-30 0,-5 24 0,0 4 0,0 4 0,0 12 0,0 4 0,0 7 0,7-46 0,-4 39 0,9-39 0,-7 39 0,4-12 0,-6 26 0,1-3 0,-3 6 0,3 1 0,-5 4 0,3 0 0,-2 2 0,-1-2 0,0 6 0,0 0 0,-3 5 0,3 2 0,-4 4 0,2 1 0,0 2 0,-1 0 0,1-1 0,-2-1 0,3-2 0,-2-1 0,0 1 0,0 0 0,1-1 0,-1-1 0,0 1 0,2-1 0,-3 2 0,2 0 0,-2 1 0,1 4 0,-1 1 0,0 0 0,0 0 0,1-2 0,0-2 0,0 0 0,0-2 0,-1 2 0,1-2 0,0 1 0,1 0 0,-1-1 0,0 3 0,-1-1 0,1 4 0,0 1 0,0 0 0,-1-1 0,0 1 0,1-1 0,-1 0 0,2-2 0,-1 2 0,0 2 0,-1 1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33:41.275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2093 24575,'5'-10'0,"20"-80"0,-1 18 0,-6 3 0,0-1 0,9-17 0,-7-8 0,-1 9 0,-10 20 0,-2 0 0,3-30 0,-5 24 0,0 4 0,0 4 0,0 12 0,0 4 0,0 7 0,7-46 0,-4 39 0,9-39 0,-7 39 0,4-12 0,-6 26 0,1-3 0,-3 6 0,3 1 0,-5 4 0,3 0 0,-2 2 0,-1-2 0,0 6 0,0 0 0,-3 5 0,3 2 0,-4 4 0,2 1 0,0 2 0,-1 0 0,1-1 0,-2-1 0,3-2 0,-2-1 0,0 1 0,0 0 0,1-1 0,-1-1 0,0 1 0,2-1 0,-3 2 0,2 0 0,-2 1 0,1 4 0,-1 1 0,0 0 0,0 0 0,1-2 0,0-2 0,0 0 0,0-2 0,-1 2 0,1-2 0,0 1 0,1 0 0,-1-1 0,0 3 0,-1-1 0,1 4 0,0 1 0,0 0 0,-1-1 0,0 1 0,1-1 0,-1 0 0,2-2 0,-1 2 0,0 2 0,-1 1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2.319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2093 24575,'5'-10'0,"20"-80"0,-1 18 0,-6 3 0,0-1 0,9-17 0,-7-8 0,-1 9 0,-10 20 0,-2 0 0,3-30 0,-5 24 0,0 4 0,0 4 0,0 12 0,0 4 0,0 7 0,7-46 0,-4 39 0,9-39 0,-7 39 0,4-12 0,-6 26 0,1-3 0,-3 6 0,3 1 0,-5 4 0,3 0 0,-2 2 0,-1-2 0,0 6 0,0 0 0,-3 5 0,3 2 0,-4 4 0,2 1 0,0 2 0,-1 0 0,1-1 0,-2-1 0,3-2 0,-2-1 0,0 1 0,0 0 0,1-1 0,-1-1 0,0 1 0,2-1 0,-3 2 0,2 0 0,-2 1 0,1 4 0,-1 1 0,0 0 0,0 0 0,1-2 0,0-2 0,0 0 0,0-2 0,-1 2 0,1-2 0,0 1 0,1 0 0,-1-1 0,0 3 0,-1-1 0,1 4 0,0 1 0,0 0 0,-1-1 0,0 1 0,1-1 0,-1 0 0,2-2 0,-1 2 0,0 2 0,-1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4.232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12785.73145"/>
      <inkml:brushProperty name="anchorY" value="-11858.65625"/>
      <inkml:brushProperty name="scaleFactor" value="0.5"/>
    </inkml:brush>
  </inkml:definitions>
  <inkml:trace contextRef="#ctx0" brushRef="#br0">558 0 24575,'-4'5'0,"-1"2"0,-2 7 0,-5 14 0,-7 12 0,-3 25 0,-3 5 0,0 9 0,4-6 0,-1 2 0,7 0 0,-2 9 0,0-8 0,-4 10 0,-3-13 0,-4 11 0,2-15 0,2 7 0,2-8 0,3 4 0,1-6 0,4-3 0,0-9 0,2-5 0,2-6 0,4-11 0,0-2 0,3-8 0,-2-1 0,3-3 0,-2 1 0,3-5 0,-1 3 0,0-4 0,0 1 0,1-3 0,-2 1 0,3 0 0,-1-1 0,-1 2 0,0-1 0,-2 3 0,2 0 0,-1-1 0,0 1 0,1-2 0,0 1 0,0-1 0,-1-1 0,0 4 0,-1 2 0,0 1 0,1 2 0,0-7 0,2-3 0,1-7 0,0-1 0,-1 1 0,1-2 0,-3 4 0,3-1 0,-1 1 0,1-1 0,0-3 0,-2 3 0,-1 2 0,-4 3 0,2-2 0,-1 0 0,3-6 0,1 1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5.4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6553.41797"/>
      <inkml:brushProperty name="anchorY" value="-23280.28516"/>
      <inkml:brushProperty name="scaleFactor" value="0.5"/>
    </inkml:brush>
  </inkml:definitions>
  <inkml:trace contextRef="#ctx0" brushRef="#br0">429 0 24575,'-16'28'0,"0"7"0,-3 19 0,-1 22 0,-6 19 0,14-46 0,-1 0 0,-1 3 0,0 0 0,-10 45 0,11-44 0,1 1 0,-5 43 0,9-43 0,2 0 0,-2 37 0,0 4 0,2-19 0,-1-10 0,1-15 0,-3-3 0,2-8 0,-2 7 0,3-5 0,-2 3 0,3-7 0,-1-7 0,2-4 0,-2-2 0,-1 5 0,0 7 0,1 10 0,-2 0 0,2 2 0,0-9 0,0-2 0,3-12 0,-3 0 0,2-7 0,-2 9 0,1 0 0,-1 9 0,1-1 0,-1-2 0,2-10 0,0-7 0,2-9 0,0-2 0,-1-3 0,2-1 0,6-11 0,-3 8 0,6-8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7.15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45178.17188"/>
      <inkml:brushProperty name="anchorY" value="-34673.07813"/>
      <inkml:brushProperty name="scaleFactor" value="0.5"/>
    </inkml:brush>
  </inkml:definitions>
  <inkml:trace contextRef="#ctx0" brushRef="#br0">1 0 24575,'2'52'0,"-1"0"0,1 23 0,-2 6 0,4 14 0,-2-5 0,3 0 0,-1-9 0,3 6 0,-1-7 0,0 6 0,1-6 0,-1 9 0,1-15 0,0 0 0,4-16 0,-2 2 0,1-12 0,-1-3 0,-1-13 0,-2-2 0,1-8 0,-4-6 0,0-3 0,0 2 0,-1 3 0,1 2 0,1 2 0,-1-4 0,1 0 0,-2-8 0,0-1 0,-1-4 0,-1 0 0,0 2 0,1 4 0,-1 0 0,1 5 0,-1-3 0,-1-1 0,1-1 0,-1 4 0,1 1 0,0 6 0,-2-1 0,2 1 0,-1-1 0,1 2 0,0-5 0,-1 0 0,0-10 0,-1-3 0,1-3 0,-2-2 0,1 2 0,0 1 0,1 6 0,-2-2 0,2 1 0,-1-4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10T15:54:49.05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71015.50781"/>
      <inkml:brushProperty name="anchorY" value="-48517.66016"/>
      <inkml:brushProperty name="scaleFactor" value="0.5"/>
    </inkml:brush>
  </inkml:definitions>
  <inkml:trace contextRef="#ctx0" brushRef="#br0">0 0 24575,'0'21'0,"0"12"0,0 15 0,6 29 0,-1-24 0,2 5 0,3 11 0,2 3-476,2 3 1,0 2 475,3 2 0,1-1 0,-4-17 0,-1-3 116,-3-6 1,-1-4-117,2 17 0,-6-14 0,-3-13 0,3-5 0,-2-1 718,4-2-718,4 8 0,-2-1 0,3 0 0,-7-12 0,1-4 0,-4-7 0,1-5 0,-2-1 0,1 1 0,0 1 0,0 4 0,0 1 0,1-4 0,-2-1 0,0-7 0,-1 2 0,0 1 0,0 4 0,0 2 0,0 10 0,-1 3 0,0 15 0,0-5 0,1 8 0,0-9 0,-1-2 0,-1-6 0,0-4 0,0-2 0,2-4 0,-2 1 0,2-5 0,0-1 0,0-4 0,0 0 0,2-4 0,-2 1 0,1 0 0,-1-1 0,0 2 0,0-1 0,0-1 0,0-2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2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24575,'3'54'0,"-1"17"0,0-13 0,1 2 0,0 36 0,0-29 0,7-72 0,0-25 0,11-34 0,7 0 0,16-20 0,13 6 0,-7 16 0,-6 28 0,-25 30 0,-4 10 0,-5 5 0,3 20 0,2 9 0,3 16 0,7 20 0,-10-20 0,-1 1 0,-11-24 0,-2-20 0,1-8 0,3-21 0,11-27 0,33-41 0,-10 21 0,-6 20 0,1 2 0,14 0 0,1 8 0,0 0 0,-18 18 0,-6 14 0,9 67 0,-15-19 0,0 4 0,4 12 0,-1-2 0,11 28 0,-13-40 0,-9-36 0,5-3 0,15-19 0,42-24 0,8-11 0,-35 11 0,-1-1 0,36-13 0,-10-1 0,-35 0 0,-31 25 0,-4 3 0,-3 4 0,-3 5 0,-2 1 0,1 4 0,-4 2 0,4 3 0,-9 2 0,1 1 0,-13 18 0,6 14 0,-2 11 0,6 40 0,13-39 0,4 16 0,21-34 0,-2-15 0,35 1 0,-14-11 0,49-18 0,-42 2 0,9-9 0,-36 6 0,-14 8 0,1-9 0,-8-5 0,1 4 0,-2 1 0,2 13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28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7 24575,'-16'-3'0,"2"0"0,4 2 0,-15 5 0,7-1 0,-10 4 0,15-3 0,2 1 0,0 2 0,0 1 0,-4 7 0,0 2 0,5 2 0,2 12 0,11 0 0,4-2 0,6-4 0,44 8 0,-5-8 0,35 13 0,-32-17 0,-12-3 0,-24-8 0,-10-2 0,-12-3 0,0-2 0,-4 4 0,3-3 0,-6 3 0,5-5 0,-2 1 0,-3-2 0,0-1 0,-5 2 0,1-1 0,1 2 0,-9-2 0,1 2 0,-11-2 0,2 2 0,8-2 0,2 1 0,13-2 0,0 1 0,3-1 0,1 0 0,0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2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 24575,'43'1'0,"15"1"0,7-4 0,3-2 0,31-4 0,-42-2 0,-6-2 0,-13 0 0,-20-2 0,-18 12 0,-1 1 0,-2 1 0,-10 9 0,2 1 0,-31 44 0,16-15 0,-14 26 0,7 13 0,9-3 0,10-26 0,2-1 0,-1 13 0,7-22 0,0-31 0,0-7 0,-5-8 0,-5-6 0,3 5 0,17 4 0,9 9 0,30 8 0,9-3 0,14-1 0,4-1 0,18-3 0,-20-1 0,-8-2 0,-26-9 0,-17-6 0,-18 5 0,-1 0 0,-10 4 0,8 3 0,-8-1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3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93 24575,'-3'31'0,"1"8"0,-2 21 0,0-4 0,-3 43 0,4-43 0,-1 21 0,4-41 0,0-9 0,0-13 0,0-12 0,-1-10 0,-7-54 0,-1-16 0,-1-9 0,7 33 0,3 5 0,3 12 0,6-25 0,2 32 0,4-8 0,-2 10 0,13-2 0,-5 18 0,19 0 0,-11 9 0,29 9 0,2 12 0,0 5 0,-5 11 0,-36-15 0,-7 3 0,-20 5 0,-4 3 0,-10 18 0,-8 5 0,-8-6 0,-2-1 0,3 6 0,-2-1 0,-8-9 0,1-8 0,9-13 0,-17 4 0,27-17 0,-3 2 0,13-5 0,6 3 0,6-6 0,1 1 0,4-4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4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8 24575,'-17'-4'0,"4"2"0,-1 1 0,1 3 0,1 1 0,-2 5 0,5 2 0,-4 7 0,3-2 0,-1 8 0,6-5 0,2-3 0,5 8 0,2-12 0,12 25 0,-2-15 0,17 19 0,-16-21 0,3 3 0,-13-14 0,-2-1 0,-3-3 0,-1 0 0,-1 3 0,-5 2 0,-5 5 0,-5 1 0,4-4 0,1-4 0,7-6 0,-3 1 0,2-1 0,-5 0 0,6 0 0,-8-2 0,6 0 0,-18-4 0,16 2 0,-6-1 0,39-8 0,-17 9 0,17-8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6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0 24575,'-1'25'0,"-1"25"0,1-15 0,0 60 0,1-26 0,1 17 0,0-17 0,2-39 0,-2-7 0,2-22 0,-3-1 0,2-3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4-01T16:07:37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246 0 24575,'-60'12'0,"3"8"0,-1 1 0,19 2 0,28-13 0,5-3 0,2-1 0,2-3 0,-3 5 0,4-5 0,-1 2 0,2-2 0,0 0 0,1 2 0,6 5 0,14 11 0,12 6 0,41 18 0,-30-19 0,17 7 0,-49-24 0,3 1 0,-13-7 0,3 1 0,-7-4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linked list is a sequence of items arranged one after another.</a:t>
            </a:r>
          </a:p>
          <a:p>
            <a:endParaRPr lang="en-US" dirty="0"/>
          </a:p>
          <a:p>
            <a:r>
              <a:rPr lang="en-US" dirty="0"/>
              <a:t> • Each item in list is connected to the next item via a link</a:t>
            </a:r>
          </a:p>
          <a:p>
            <a:endParaRPr lang="en-US" dirty="0"/>
          </a:p>
          <a:p>
            <a:r>
              <a:rPr lang="en-US" dirty="0"/>
              <a:t>• Each item is placed together with the link to the next item, resulting in a simple component called a node.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67494-5CD2-4A8C-BB45-7F1FAACBB45B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18010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struct is a special kind of class where all members are public</a:t>
            </a:r>
          </a:p>
          <a:p>
            <a:endParaRPr lang="en-US" dirty="0"/>
          </a:p>
          <a:p>
            <a:r>
              <a:rPr lang="en-US" dirty="0"/>
              <a:t>e two public member variables: data, link</a:t>
            </a:r>
          </a:p>
          <a:p>
            <a:endParaRPr lang="en-US" dirty="0"/>
          </a:p>
          <a:p>
            <a:r>
              <a:rPr lang="en-US" dirty="0"/>
              <a:t>Whenever a program needs to refer to the item type, we can use the expression Node::Item.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67494-5CD2-4A8C-BB45-7F1FAACBB45B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0413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Usually, programs do not actually declare node variables. Instead, the list is accessed through one or more pointers to nodes.</a:t>
            </a:r>
          </a:p>
          <a:p>
            <a:endParaRPr lang="en-US" dirty="0"/>
          </a:p>
          <a:p>
            <a:r>
              <a:rPr lang="en-US" dirty="0" err="1"/>
              <a:t>Head_pointer</a:t>
            </a:r>
            <a:endParaRPr lang="en-US" dirty="0"/>
          </a:p>
          <a:p>
            <a:r>
              <a:rPr lang="en-US" dirty="0" err="1"/>
              <a:t>Tail_pointer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967494-5CD2-4A8C-BB45-7F1FAACBB45B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676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1/17/23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w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wmf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customXml" Target="../ink/ink9.xml"/><Relationship Id="rId26" Type="http://schemas.openxmlformats.org/officeDocument/2006/relationships/customXml" Target="../ink/ink13.xml"/><Relationship Id="rId21" Type="http://schemas.openxmlformats.org/officeDocument/2006/relationships/image" Target="../media/image10.png"/><Relationship Id="rId34" Type="http://schemas.openxmlformats.org/officeDocument/2006/relationships/customXml" Target="../ink/ink17.xml"/><Relationship Id="rId7" Type="http://schemas.openxmlformats.org/officeDocument/2006/relationships/image" Target="../media/image3.png"/><Relationship Id="rId12" Type="http://schemas.openxmlformats.org/officeDocument/2006/relationships/customXml" Target="../ink/ink6.xml"/><Relationship Id="rId17" Type="http://schemas.openxmlformats.org/officeDocument/2006/relationships/image" Target="../media/image8.png"/><Relationship Id="rId25" Type="http://schemas.openxmlformats.org/officeDocument/2006/relationships/image" Target="../media/image12.png"/><Relationship Id="rId33" Type="http://schemas.openxmlformats.org/officeDocument/2006/relationships/image" Target="../media/image16.png"/><Relationship Id="rId2" Type="http://schemas.openxmlformats.org/officeDocument/2006/relationships/customXml" Target="../ink/ink1.xml"/><Relationship Id="rId16" Type="http://schemas.openxmlformats.org/officeDocument/2006/relationships/customXml" Target="../ink/ink8.xml"/><Relationship Id="rId20" Type="http://schemas.openxmlformats.org/officeDocument/2006/relationships/customXml" Target="../ink/ink10.xml"/><Relationship Id="rId29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24" Type="http://schemas.openxmlformats.org/officeDocument/2006/relationships/customXml" Target="../ink/ink12.xml"/><Relationship Id="rId32" Type="http://schemas.openxmlformats.org/officeDocument/2006/relationships/customXml" Target="../ink/ink16.xml"/><Relationship Id="rId37" Type="http://schemas.openxmlformats.org/officeDocument/2006/relationships/image" Target="../media/image18.png"/><Relationship Id="rId5" Type="http://schemas.openxmlformats.org/officeDocument/2006/relationships/image" Target="../media/image2.png"/><Relationship Id="rId15" Type="http://schemas.openxmlformats.org/officeDocument/2006/relationships/image" Target="../media/image7.png"/><Relationship Id="rId23" Type="http://schemas.openxmlformats.org/officeDocument/2006/relationships/image" Target="../media/image11.png"/><Relationship Id="rId28" Type="http://schemas.openxmlformats.org/officeDocument/2006/relationships/customXml" Target="../ink/ink14.xml"/><Relationship Id="rId36" Type="http://schemas.openxmlformats.org/officeDocument/2006/relationships/customXml" Target="../ink/ink18.xml"/><Relationship Id="rId10" Type="http://schemas.openxmlformats.org/officeDocument/2006/relationships/customXml" Target="../ink/ink5.xml"/><Relationship Id="rId19" Type="http://schemas.openxmlformats.org/officeDocument/2006/relationships/image" Target="../media/image9.png"/><Relationship Id="rId31" Type="http://schemas.openxmlformats.org/officeDocument/2006/relationships/image" Target="../media/image15.png"/><Relationship Id="rId4" Type="http://schemas.openxmlformats.org/officeDocument/2006/relationships/customXml" Target="../ink/ink2.xml"/><Relationship Id="rId9" Type="http://schemas.openxmlformats.org/officeDocument/2006/relationships/image" Target="../media/image4.png"/><Relationship Id="rId14" Type="http://schemas.openxmlformats.org/officeDocument/2006/relationships/customXml" Target="../ink/ink7.xml"/><Relationship Id="rId22" Type="http://schemas.openxmlformats.org/officeDocument/2006/relationships/customXml" Target="../ink/ink11.xml"/><Relationship Id="rId27" Type="http://schemas.openxmlformats.org/officeDocument/2006/relationships/image" Target="../media/image13.png"/><Relationship Id="rId30" Type="http://schemas.openxmlformats.org/officeDocument/2006/relationships/customXml" Target="../ink/ink15.xml"/><Relationship Id="rId35" Type="http://schemas.openxmlformats.org/officeDocument/2006/relationships/image" Target="../media/image17.png"/><Relationship Id="rId8" Type="http://schemas.openxmlformats.org/officeDocument/2006/relationships/customXml" Target="../ink/ink4.xml"/><Relationship Id="rId3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1.png"/><Relationship Id="rId2" Type="http://schemas.openxmlformats.org/officeDocument/2006/relationships/customXml" Target="../ink/ink1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1.xml"/><Relationship Id="rId5" Type="http://schemas.openxmlformats.org/officeDocument/2006/relationships/image" Target="../media/image20.png"/><Relationship Id="rId4" Type="http://schemas.openxmlformats.org/officeDocument/2006/relationships/customXml" Target="../ink/ink20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110.png"/><Relationship Id="rId7" Type="http://schemas.openxmlformats.org/officeDocument/2006/relationships/image" Target="../media/image310.png"/><Relationship Id="rId2" Type="http://schemas.openxmlformats.org/officeDocument/2006/relationships/customXml" Target="../ink/ink2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4.xml"/><Relationship Id="rId11" Type="http://schemas.openxmlformats.org/officeDocument/2006/relationships/image" Target="../media/image510.png"/><Relationship Id="rId5" Type="http://schemas.openxmlformats.org/officeDocument/2006/relationships/image" Target="../media/image210.png"/><Relationship Id="rId10" Type="http://schemas.openxmlformats.org/officeDocument/2006/relationships/customXml" Target="../ink/ink26.xml"/><Relationship Id="rId4" Type="http://schemas.openxmlformats.org/officeDocument/2006/relationships/customXml" Target="../ink/ink23.xml"/><Relationship Id="rId9" Type="http://schemas.openxmlformats.org/officeDocument/2006/relationships/image" Target="../media/image410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33600"/>
            <a:ext cx="8229600" cy="1143000"/>
          </a:xfrm>
        </p:spPr>
        <p:txBody>
          <a:bodyPr/>
          <a:lstStyle/>
          <a:p>
            <a:r>
              <a:rPr lang="en-US" dirty="0"/>
              <a:t>Class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Using class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305800" cy="5181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With arrays, you always have to indicate which element in the array you want to use</a:t>
            </a:r>
          </a:p>
          <a:p>
            <a:pPr lvl="1">
              <a:defRPr/>
            </a:pPr>
            <a:r>
              <a:rPr lang="en-US" sz="2400" dirty="0"/>
              <a:t>Using the array subscript operator []</a:t>
            </a:r>
          </a:p>
          <a:p>
            <a:pPr lvl="1">
              <a:defRPr/>
            </a:pPr>
            <a:r>
              <a:rPr lang="en-US" sz="2400" dirty="0"/>
              <a:t>E.g.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this_array</a:t>
            </a:r>
            <a:r>
              <a:rPr lang="en-US" sz="2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[15]</a:t>
            </a:r>
          </a:p>
          <a:p>
            <a:pPr>
              <a:defRPr/>
            </a:pPr>
            <a:r>
              <a:rPr lang="en-US" sz="2800" dirty="0"/>
              <a:t>With class objects, you have to indicate which part of the class you want to use</a:t>
            </a:r>
          </a:p>
          <a:p>
            <a:pPr lvl="1">
              <a:defRPr/>
            </a:pPr>
            <a:r>
              <a:rPr lang="en-US" dirty="0"/>
              <a:t>T</a:t>
            </a:r>
            <a:r>
              <a:rPr lang="en-US" sz="2400" dirty="0"/>
              <a:t>he </a:t>
            </a:r>
            <a:r>
              <a:rPr lang="en-US" sz="2400" i="1" dirty="0"/>
              <a:t>member access operator </a:t>
            </a:r>
            <a:r>
              <a:rPr lang="en-US" sz="2400" dirty="0"/>
              <a:t>(</a:t>
            </a:r>
            <a:r>
              <a:rPr lang="en-US" sz="2400" b="1" dirty="0">
                <a:solidFill>
                  <a:srgbClr val="00B0F0"/>
                </a:solidFill>
              </a:rPr>
              <a:t>.</a:t>
            </a:r>
            <a:r>
              <a:rPr lang="en-US" sz="2400" dirty="0"/>
              <a:t>) indicates part of an object</a:t>
            </a:r>
          </a:p>
          <a:p>
            <a:pPr lvl="1">
              <a:defRPr/>
            </a:pPr>
            <a:r>
              <a:rPr lang="en-US" sz="2400" dirty="0"/>
              <a:t>The parts are used like any other variable:</a:t>
            </a:r>
          </a:p>
          <a:p>
            <a:pPr lvl="1">
              <a:defRPr/>
            </a:pPr>
            <a:endParaRPr lang="en-US" sz="2400" dirty="0"/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e1.name = “peter”;</a:t>
            </a:r>
          </a:p>
          <a:p>
            <a:pPr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cin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&gt;&gt; </a:t>
            </a:r>
            <a:r>
              <a:rPr lang="en-US" sz="1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emp.id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e1.kpi= e1.kpi + 1;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31D6E301-B858-A164-0D9F-0CE7E64C3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/>
              <a:t>Linked</a:t>
            </a:r>
            <a:r>
              <a:rPr lang="tr-TR" dirty="0"/>
              <a:t> </a:t>
            </a:r>
            <a:r>
              <a:rPr lang="tr-TR" dirty="0" err="1"/>
              <a:t>List</a:t>
            </a:r>
            <a:endParaRPr lang="en-US" dirty="0"/>
          </a:p>
        </p:txBody>
      </p:sp>
      <p:graphicFrame>
        <p:nvGraphicFramePr>
          <p:cNvPr id="2050" name="Object 4">
            <a:extLst>
              <a:ext uri="{FF2B5EF4-FFF2-40B4-BE49-F238E27FC236}">
                <a16:creationId xmlns:a16="http://schemas.microsoft.com/office/drawing/2014/main" id="{1DBDA9BA-DA77-15CA-1D0A-CABB0F8B85B8}"/>
              </a:ext>
            </a:extLst>
          </p:cNvPr>
          <p:cNvGraphicFramePr>
            <a:graphicFrameLocks noGrp="1" noChangeAspect="1"/>
          </p:cNvGraphicFramePr>
          <p:nvPr>
            <p:ph sz="quarter" idx="1"/>
          </p:nvPr>
        </p:nvGraphicFramePr>
        <p:xfrm>
          <a:off x="1189038" y="2708275"/>
          <a:ext cx="6407150" cy="1165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RFFlow" r:id="rId3" imgW="3175000" imgH="584200" progId="RFFlow4">
                  <p:embed/>
                </p:oleObj>
              </mc:Choice>
              <mc:Fallback>
                <p:oleObj name="RFFlow" r:id="rId3" imgW="3175000" imgH="584200" progId="RFFlow4">
                  <p:embed/>
                  <p:pic>
                    <p:nvPicPr>
                      <p:cNvPr id="2050" name="Object 4">
                        <a:extLst>
                          <a:ext uri="{FF2B5EF4-FFF2-40B4-BE49-F238E27FC236}">
                            <a16:creationId xmlns:a16="http://schemas.microsoft.com/office/drawing/2014/main" id="{1DBDA9BA-DA77-15CA-1D0A-CABB0F8B85B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89038" y="2708275"/>
                        <a:ext cx="6407150" cy="1165225"/>
                      </a:xfrm>
                      <a:prstGeom prst="rect">
                        <a:avLst/>
                      </a:prstGeom>
                      <a:solidFill>
                        <a:srgbClr val="CCFFCC"/>
                      </a:solidFill>
                      <a:ln>
                        <a:noFill/>
                      </a:ln>
                      <a:effectLst/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998545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31D6E301-B858-A164-0D9F-0CE7E64C3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/>
              <a:t>Declare</a:t>
            </a:r>
            <a:r>
              <a:rPr lang="tr-TR" dirty="0"/>
              <a:t> a Call </a:t>
            </a:r>
            <a:r>
              <a:rPr lang="tr-TR" dirty="0" err="1"/>
              <a:t>for</a:t>
            </a:r>
            <a:r>
              <a:rPr lang="tr-TR" dirty="0"/>
              <a:t> </a:t>
            </a:r>
            <a:r>
              <a:rPr lang="tr-TR" dirty="0" err="1"/>
              <a:t>Node</a:t>
            </a:r>
            <a:endParaRPr lang="en-US" dirty="0"/>
          </a:p>
        </p:txBody>
      </p:sp>
      <p:pic>
        <p:nvPicPr>
          <p:cNvPr id="5" name="Content Placeholder 4" descr="Text, letter&#10;&#10;Description automatically generated">
            <a:extLst>
              <a:ext uri="{FF2B5EF4-FFF2-40B4-BE49-F238E27FC236}">
                <a16:creationId xmlns:a16="http://schemas.microsoft.com/office/drawing/2014/main" id="{510576BE-3A56-3798-F9C2-578698ECD5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1621366"/>
            <a:ext cx="8032674" cy="3103033"/>
          </a:xfrm>
        </p:spPr>
      </p:pic>
    </p:spTree>
    <p:extLst>
      <p:ext uri="{BB962C8B-B14F-4D97-AF65-F5344CB8AC3E}">
        <p14:creationId xmlns:p14="http://schemas.microsoft.com/office/powerpoint/2010/main" val="22299461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>
            <a:extLst>
              <a:ext uri="{FF2B5EF4-FFF2-40B4-BE49-F238E27FC236}">
                <a16:creationId xmlns:a16="http://schemas.microsoft.com/office/drawing/2014/main" id="{31D6E301-B858-A164-0D9F-0CE7E64C344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tr-TR" dirty="0" err="1"/>
              <a:t>Linked</a:t>
            </a:r>
            <a:r>
              <a:rPr lang="tr-TR" dirty="0"/>
              <a:t> </a:t>
            </a:r>
            <a:r>
              <a:rPr lang="tr-TR" dirty="0" err="1"/>
              <a:t>List</a:t>
            </a:r>
            <a:endParaRPr lang="en-US" dirty="0"/>
          </a:p>
        </p:txBody>
      </p:sp>
      <p:pic>
        <p:nvPicPr>
          <p:cNvPr id="5" name="Content Placeholder 4" descr="A picture containing text, clock&#10;&#10;Description automatically generated">
            <a:extLst>
              <a:ext uri="{FF2B5EF4-FFF2-40B4-BE49-F238E27FC236}">
                <a16:creationId xmlns:a16="http://schemas.microsoft.com/office/drawing/2014/main" id="{C8C6AB51-B8CF-8429-7D8E-57C0A6442C5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800" y="2209800"/>
            <a:ext cx="3771900" cy="825500"/>
          </a:xfr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4F6704D2-0B45-4C08-25A7-85954C604D5B}"/>
              </a:ext>
            </a:extLst>
          </p:cNvPr>
          <p:cNvGrpSpPr/>
          <p:nvPr/>
        </p:nvGrpSpPr>
        <p:grpSpPr>
          <a:xfrm>
            <a:off x="457200" y="1417638"/>
            <a:ext cx="2438400" cy="1020762"/>
            <a:chOff x="457200" y="1417638"/>
            <a:chExt cx="2438400" cy="102076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BFD03DC-7AF8-9B26-7CCB-11D9BD7D95BD}"/>
                </a:ext>
              </a:extLst>
            </p:cNvPr>
            <p:cNvCxnSpPr/>
            <p:nvPr/>
          </p:nvCxnSpPr>
          <p:spPr>
            <a:xfrm>
              <a:off x="1828800" y="1828800"/>
              <a:ext cx="1066800" cy="609600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641CDF64-976F-9276-099D-7328766FA613}"/>
                </a:ext>
              </a:extLst>
            </p:cNvPr>
            <p:cNvSpPr/>
            <p:nvPr/>
          </p:nvSpPr>
          <p:spPr>
            <a:xfrm>
              <a:off x="457200" y="1417638"/>
              <a:ext cx="167640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Head_ptr</a:t>
              </a:r>
              <a:endParaRPr lang="en-US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16C0106-AF5F-2782-8D31-EE67F862F7E6}"/>
              </a:ext>
            </a:extLst>
          </p:cNvPr>
          <p:cNvGrpSpPr/>
          <p:nvPr/>
        </p:nvGrpSpPr>
        <p:grpSpPr>
          <a:xfrm>
            <a:off x="6096000" y="1432719"/>
            <a:ext cx="1943100" cy="1005681"/>
            <a:chOff x="6096000" y="1432719"/>
            <a:chExt cx="1943100" cy="1005681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B5DC924-363F-5AB4-75A1-C3482C40DB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096000" y="1798638"/>
              <a:ext cx="838200" cy="639762"/>
            </a:xfrm>
            <a:prstGeom prst="straightConnector1">
              <a:avLst/>
            </a:prstGeom>
            <a:ln w="412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434C3D4-6DB8-519E-2599-697300611E72}"/>
                </a:ext>
              </a:extLst>
            </p:cNvPr>
            <p:cNvSpPr/>
            <p:nvPr/>
          </p:nvSpPr>
          <p:spPr>
            <a:xfrm>
              <a:off x="6362700" y="1432719"/>
              <a:ext cx="1676400" cy="381000"/>
            </a:xfrm>
            <a:prstGeom prst="rect">
              <a:avLst/>
            </a:prstGeom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 err="1"/>
                <a:t>tail_ptr</a:t>
              </a:r>
              <a:endParaRPr lang="en-US" dirty="0"/>
            </a:p>
          </p:txBody>
        </p:sp>
      </p:grpSp>
      <p:pic>
        <p:nvPicPr>
          <p:cNvPr id="14" name="Picture 13" descr="Text&#10;&#10;Description automatically generated">
            <a:extLst>
              <a:ext uri="{FF2B5EF4-FFF2-40B4-BE49-F238E27FC236}">
                <a16:creationId xmlns:a16="http://schemas.microsoft.com/office/drawing/2014/main" id="{C997D658-56D6-CFB4-9D45-8D24727B8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24" y="3230562"/>
            <a:ext cx="2911476" cy="36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90867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dirty="0"/>
              <a:t>A variable is a named piece of memory</a:t>
            </a:r>
          </a:p>
          <a:p>
            <a:pPr lvl="1">
              <a:defRPr/>
            </a:pPr>
            <a:r>
              <a:rPr lang="en-US" dirty="0"/>
              <a:t>The name stands in for the </a:t>
            </a:r>
            <a:r>
              <a:rPr lang="en-US" i="1" dirty="0"/>
              <a:t>memory address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num;//allocate memory to it first</a:t>
            </a: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10;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8196" name="Picture 1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57600"/>
            <a:ext cx="7134225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C06523B-B4DE-BA48-889D-263B957269AF}"/>
              </a:ext>
            </a:extLst>
          </p:cNvPr>
          <p:cNvSpPr txBox="1"/>
          <p:nvPr/>
        </p:nvSpPr>
        <p:spPr>
          <a:xfrm>
            <a:off x="4648200" y="5291463"/>
            <a:ext cx="6858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2"/>
                </a:solidFill>
              </a:rPr>
              <a:t>10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41725"/>
            <a:ext cx="71056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dirty="0"/>
              <a:t>When a value is assigned to a variable, it is stored at that address in memory</a:t>
            </a:r>
          </a:p>
          <a:p>
            <a:pPr lvl="1">
              <a:buFont typeface="Arial" charset="0"/>
              <a:buNone/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78;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A </a:t>
            </a:r>
            <a:r>
              <a:rPr lang="en-US" i="1" dirty="0"/>
              <a:t>pointer</a:t>
            </a:r>
            <a:r>
              <a:rPr lang="en-US" dirty="0"/>
              <a:t> is a variable that holds the address of another variable</a:t>
            </a:r>
          </a:p>
          <a:p>
            <a:pPr lvl="1">
              <a:defRPr/>
            </a:pPr>
            <a:r>
              <a:rPr lang="en-US" dirty="0"/>
              <a:t>It is declared in terms of the type of variable it points at: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*p; // </a:t>
            </a: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given a * in front of a variable, it means that this variable is a pointer. </a:t>
            </a:r>
          </a:p>
          <a:p>
            <a:pPr>
              <a:defRPr/>
            </a:pPr>
            <a:r>
              <a:rPr lang="en-US" dirty="0"/>
              <a:t>int num; num = 78;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0244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41725"/>
            <a:ext cx="7105650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The operator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</a:t>
            </a:r>
            <a:r>
              <a:rPr lang="en-US" dirty="0"/>
              <a:t> returns the address of a variable</a:t>
            </a:r>
          </a:p>
          <a:p>
            <a:pPr lvl="1">
              <a:defRPr/>
            </a:pPr>
            <a:r>
              <a:rPr lang="en-US" dirty="0"/>
              <a:t>It can then be assigned to a pointer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&amp;num;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&amp;num =&gt; the address of the variable num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1800 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assign </a:t>
            </a: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the address of num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to the </a:t>
            </a: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value of p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. 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1268" name="Picture 1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657600"/>
            <a:ext cx="7124700" cy="301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27059544-8738-7C42-BB24-39F73DC2EF25}"/>
              </a:ext>
            </a:extLst>
          </p:cNvPr>
          <p:cNvGrpSpPr/>
          <p:nvPr/>
        </p:nvGrpSpPr>
        <p:grpSpPr>
          <a:xfrm>
            <a:off x="3886200" y="4724400"/>
            <a:ext cx="762000" cy="990600"/>
            <a:chOff x="3886200" y="4724400"/>
            <a:chExt cx="762000" cy="990600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1510501-D510-5642-B136-9035A314E32D}"/>
                </a:ext>
              </a:extLst>
            </p:cNvPr>
            <p:cNvSpPr/>
            <p:nvPr/>
          </p:nvSpPr>
          <p:spPr>
            <a:xfrm>
              <a:off x="3886200" y="5105400"/>
              <a:ext cx="457200" cy="609600"/>
            </a:xfrm>
            <a:prstGeom prst="ellipse">
              <a:avLst/>
            </a:prstGeom>
            <a:noFill/>
            <a:ln w="6985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F27B81F9-41BA-FE48-AFEA-627B93B78F40}"/>
                </a:ext>
              </a:extLst>
            </p:cNvPr>
            <p:cNvCxnSpPr>
              <a:stCxn id="4" idx="7"/>
            </p:cNvCxnSpPr>
            <p:nvPr/>
          </p:nvCxnSpPr>
          <p:spPr>
            <a:xfrm flipV="1">
              <a:off x="4276445" y="4724400"/>
              <a:ext cx="371755" cy="470274"/>
            </a:xfrm>
            <a:prstGeom prst="straightConnector1">
              <a:avLst/>
            </a:prstGeom>
            <a:ln w="50800">
              <a:solidFill>
                <a:srgbClr val="00B05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Rounded Rectangular Callout 7">
            <a:extLst>
              <a:ext uri="{FF2B5EF4-FFF2-40B4-BE49-F238E27FC236}">
                <a16:creationId xmlns:a16="http://schemas.microsoft.com/office/drawing/2014/main" id="{D5F98C04-E2F2-9647-B9D7-05AE263B8B5D}"/>
              </a:ext>
            </a:extLst>
          </p:cNvPr>
          <p:cNvSpPr/>
          <p:nvPr/>
        </p:nvSpPr>
        <p:spPr>
          <a:xfrm>
            <a:off x="2362200" y="2743200"/>
            <a:ext cx="2514600" cy="457200"/>
          </a:xfrm>
          <a:prstGeom prst="wedgeRoundRectCallou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9E03E-0DB2-EB45-BFAB-3AE96300B2AF}"/>
              </a:ext>
            </a:extLst>
          </p:cNvPr>
          <p:cNvSpPr/>
          <p:nvPr/>
        </p:nvSpPr>
        <p:spPr>
          <a:xfrm>
            <a:off x="2667000" y="3381375"/>
            <a:ext cx="1752600" cy="428625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546782B-53F5-1743-AF9F-F39263EDC545}"/>
              </a:ext>
            </a:extLst>
          </p:cNvPr>
          <p:cNvSpPr txBox="1"/>
          <p:nvPr/>
        </p:nvSpPr>
        <p:spPr>
          <a:xfrm>
            <a:off x="3124200" y="34290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&amp;num</a:t>
            </a:r>
          </a:p>
        </p:txBody>
      </p:sp>
      <p:sp>
        <p:nvSpPr>
          <p:cNvPr id="12" name="Rounded Rectangular Callout 11">
            <a:extLst>
              <a:ext uri="{FF2B5EF4-FFF2-40B4-BE49-F238E27FC236}">
                <a16:creationId xmlns:a16="http://schemas.microsoft.com/office/drawing/2014/main" id="{953B7C79-D63F-6E46-9052-3355D9E59D91}"/>
              </a:ext>
            </a:extLst>
          </p:cNvPr>
          <p:cNvSpPr/>
          <p:nvPr/>
        </p:nvSpPr>
        <p:spPr>
          <a:xfrm>
            <a:off x="5638800" y="2766219"/>
            <a:ext cx="2514600" cy="457200"/>
          </a:xfrm>
          <a:prstGeom prst="wedgeRoundRectCallout">
            <a:avLst/>
          </a:prstGeom>
          <a:noFill/>
          <a:ln w="635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7658624-C828-B74C-A9E5-5FA53AD5FA9F}"/>
              </a:ext>
            </a:extLst>
          </p:cNvPr>
          <p:cNvSpPr/>
          <p:nvPr/>
        </p:nvSpPr>
        <p:spPr>
          <a:xfrm>
            <a:off x="6019800" y="3399353"/>
            <a:ext cx="1752600" cy="428625"/>
          </a:xfrm>
          <a:prstGeom prst="rect">
            <a:avLst/>
          </a:prstGeom>
          <a:noFill/>
          <a:ln w="539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7FF751-1EEE-6E40-8CFB-C45B3A844B08}"/>
              </a:ext>
            </a:extLst>
          </p:cNvPr>
          <p:cNvSpPr txBox="1"/>
          <p:nvPr/>
        </p:nvSpPr>
        <p:spPr>
          <a:xfrm>
            <a:off x="6438900" y="3458646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>
            <a:normAutofit fontScale="90000"/>
          </a:bodyPr>
          <a:lstStyle/>
          <a:p>
            <a:pPr>
              <a:defRPr/>
            </a:pPr>
            <a:r>
              <a:rPr lang="en-US" dirty="0"/>
              <a:t>Variables, Memory and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dirty="0"/>
              <a:t>The operator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/>
              <a:t> takes an address (a pointer) and returns the location in memory being pointed to</a:t>
            </a:r>
          </a:p>
          <a:p>
            <a:pPr lvl="1">
              <a:defRPr/>
            </a:pPr>
            <a:r>
              <a:rPr lang="en-US" dirty="0"/>
              <a:t>Can only be applied to a pointer</a:t>
            </a: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= 24;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int *q;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define a pointer;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*q = 30;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assign 30 to the variable that the pointer pointed to. </a:t>
            </a:r>
          </a:p>
          <a:p>
            <a:pPr>
              <a:defRPr/>
            </a:pPr>
            <a:endParaRPr lang="en-US" dirty="0"/>
          </a:p>
        </p:txBody>
      </p:sp>
      <p:pic>
        <p:nvPicPr>
          <p:cNvPr id="12292" name="Picture 1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3781425"/>
            <a:ext cx="7124700" cy="3076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5EA4C23-9800-438C-B18F-F248AD620655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8196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Declaring Pointer Variables</a:t>
            </a:r>
          </a:p>
        </p:txBody>
      </p:sp>
      <p:sp>
        <p:nvSpPr>
          <p:cNvPr id="13317" name="Rectangle 6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Syntax:</a:t>
            </a:r>
          </a:p>
          <a:p>
            <a:pPr lvl="1" eaLnBrk="1" hangingPunct="1">
              <a:lnSpc>
                <a:spcPct val="30000"/>
              </a:lnSpc>
              <a:buFont typeface="Arial" charset="0"/>
              <a:buNone/>
            </a:pPr>
            <a:endParaRPr lang="en-US" dirty="0"/>
          </a:p>
          <a:p>
            <a:pPr lvl="1" eaLnBrk="1" hangingPunct="1"/>
            <a:endParaRPr lang="en-US" dirty="0"/>
          </a:p>
          <a:p>
            <a:pPr eaLnBrk="1" hangingPunct="1"/>
            <a:r>
              <a:rPr lang="en-US" dirty="0"/>
              <a:t>Examples: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*p;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char</a:t>
            </a:r>
            <a:r>
              <a:rPr lang="en-US" dirty="0">
                <a:latin typeface="Courier New" pitchFamily="49" charset="0"/>
              </a:rPr>
              <a:t> *</a:t>
            </a:r>
            <a:r>
              <a:rPr lang="en-US" dirty="0" err="1">
                <a:latin typeface="Courier New" pitchFamily="49" charset="0"/>
              </a:rPr>
              <a:t>ch</a:t>
            </a:r>
            <a:r>
              <a:rPr lang="en-US" dirty="0">
                <a:latin typeface="Courier New" pitchFamily="49" charset="0"/>
              </a:rPr>
              <a:t>;</a:t>
            </a:r>
          </a:p>
          <a:p>
            <a:pPr eaLnBrk="1" hangingPunct="1"/>
            <a:r>
              <a:rPr lang="en-US" dirty="0"/>
              <a:t>These statements are equivalent: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 </a:t>
            </a:r>
            <a:r>
              <a:rPr lang="en-US" dirty="0">
                <a:latin typeface="Courier New" pitchFamily="49" charset="0"/>
              </a:rPr>
              <a:t> *p;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*  p; </a:t>
            </a:r>
          </a:p>
          <a:p>
            <a:pPr lvl="1" eaLnBrk="1" hangingPunct="1">
              <a:lnSpc>
                <a:spcPct val="90000"/>
              </a:lnSpc>
              <a:buFont typeface="Arial" charset="0"/>
              <a:buNone/>
            </a:pP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>
                <a:latin typeface="Courier New" pitchFamily="49" charset="0"/>
              </a:rPr>
              <a:t> * p;</a:t>
            </a:r>
          </a:p>
        </p:txBody>
      </p:sp>
      <p:pic>
        <p:nvPicPr>
          <p:cNvPr id="1331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295400" y="1981200"/>
            <a:ext cx="3609975" cy="647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Array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C0C72C-F6CA-BB45-B820-0747EA0E3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7918070"/>
              </p:ext>
            </p:extLst>
          </p:nvPr>
        </p:nvGraphicFramePr>
        <p:xfrm>
          <a:off x="1104900" y="3352800"/>
          <a:ext cx="6934200" cy="838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1335611274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82586886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407084446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274693737"/>
                    </a:ext>
                  </a:extLst>
                </a:gridCol>
              </a:tblGrid>
              <a:tr h="838200">
                <a:tc>
                  <a:txBody>
                    <a:bodyPr/>
                    <a:lstStyle/>
                    <a:p>
                      <a:r>
                        <a:rPr lang="en-US" sz="30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Katy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C53B1A-A078-EC49-98F5-4496441157AF}"/>
              </a:ext>
            </a:extLst>
          </p:cNvPr>
          <p:cNvSpPr txBox="1"/>
          <p:nvPr/>
        </p:nvSpPr>
        <p:spPr>
          <a:xfrm>
            <a:off x="457200" y="1752600"/>
            <a:ext cx="30540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Students in a class: </a:t>
            </a:r>
          </a:p>
        </p:txBody>
      </p:sp>
    </p:spTree>
    <p:extLst>
      <p:ext uri="{BB962C8B-B14F-4D97-AF65-F5344CB8AC3E}">
        <p14:creationId xmlns:p14="http://schemas.microsoft.com/office/powerpoint/2010/main" val="208923481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4E068913-7CE6-42DB-B0C9-FB934626FE7D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9220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n-US"/>
              <a:t>Declaring Pointer Variables (continued)</a:t>
            </a:r>
          </a:p>
        </p:txBody>
      </p:sp>
      <p:sp>
        <p:nvSpPr>
          <p:cNvPr id="14341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In the statement:</a:t>
            </a:r>
          </a:p>
          <a:p>
            <a:pPr lvl="1" eaLnBrk="1" hangingPunct="1">
              <a:buFont typeface="Arial" charset="0"/>
              <a:buNone/>
            </a:pP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* p, q; // p is a pointer; q is variable</a:t>
            </a:r>
          </a:p>
          <a:p>
            <a:pPr lvl="1" eaLnBrk="1" hangingPunct="1">
              <a:buFont typeface="Arial" charset="0"/>
              <a:buNone/>
            </a:pPr>
            <a:r>
              <a:rPr lang="en-US" sz="2200" dirty="0">
                <a:latin typeface="Courier New" pitchFamily="49" charset="0"/>
              </a:rPr>
              <a:t>int num1, num2; </a:t>
            </a:r>
            <a:r>
              <a:rPr lang="en-US" sz="2200" dirty="0">
                <a:latin typeface="Courier New" pitchFamily="49" charset="0"/>
                <a:sym typeface="Wingdings" pitchFamily="2" charset="2"/>
              </a:rPr>
              <a:t> int num1; int num2;</a:t>
            </a:r>
            <a:r>
              <a:rPr lang="en-US" dirty="0">
                <a:latin typeface="Courier New" pitchFamily="49" charset="0"/>
                <a:sym typeface="Wingdings" pitchFamily="2" charset="2"/>
              </a:rPr>
              <a:t> </a:t>
            </a:r>
            <a:endParaRPr lang="en-US" dirty="0">
              <a:latin typeface="Courier New" pitchFamily="49" charset="0"/>
            </a:endParaRPr>
          </a:p>
          <a:p>
            <a:pPr eaLnBrk="1" hangingPunct="1">
              <a:buFontTx/>
              <a:buNone/>
            </a:pPr>
            <a:r>
              <a:rPr lang="en-US" dirty="0"/>
              <a:t>	only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 is the pointer variable, not </a:t>
            </a:r>
            <a:r>
              <a:rPr lang="en-US" dirty="0">
                <a:latin typeface="Courier New" pitchFamily="49" charset="0"/>
              </a:rPr>
              <a:t>q</a:t>
            </a:r>
            <a:r>
              <a:rPr lang="en-US" dirty="0"/>
              <a:t>; here </a:t>
            </a:r>
            <a:r>
              <a:rPr lang="en-US" dirty="0">
                <a:latin typeface="Courier New" pitchFamily="49" charset="0"/>
              </a:rPr>
              <a:t>q</a:t>
            </a:r>
            <a:r>
              <a:rPr lang="en-US" dirty="0"/>
              <a:t> is an </a:t>
            </a:r>
            <a:r>
              <a:rPr lang="en-US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dirty="0"/>
              <a:t> variable </a:t>
            </a:r>
          </a:p>
          <a:p>
            <a:pPr eaLnBrk="1" hangingPunct="1">
              <a:lnSpc>
                <a:spcPct val="10000"/>
              </a:lnSpc>
              <a:buFontTx/>
              <a:buNone/>
            </a:pPr>
            <a:endParaRPr lang="en-US" dirty="0"/>
          </a:p>
          <a:p>
            <a:pPr eaLnBrk="1" hangingPunct="1"/>
            <a:r>
              <a:rPr lang="en-US" dirty="0"/>
              <a:t>To avoid confusion, attach the character </a:t>
            </a:r>
            <a:r>
              <a:rPr lang="en-US" dirty="0">
                <a:latin typeface="Courier New" pitchFamily="49" charset="0"/>
              </a:rPr>
              <a:t>*</a:t>
            </a:r>
            <a:r>
              <a:rPr lang="en-US" dirty="0"/>
              <a:t> to the variable name:</a:t>
            </a:r>
          </a:p>
          <a:p>
            <a:pPr eaLnBrk="1" hangingPunct="1">
              <a:buFontTx/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  *p, q;</a:t>
            </a:r>
          </a:p>
          <a:p>
            <a:pPr eaLnBrk="1" hangingPunct="1">
              <a:buFontTx/>
              <a:buNone/>
            </a:pPr>
            <a:r>
              <a:rPr lang="en-US" sz="2200" dirty="0"/>
              <a:t>	</a:t>
            </a:r>
            <a:r>
              <a:rPr lang="en-US" sz="2200" dirty="0">
                <a:solidFill>
                  <a:srgbClr val="3333FF"/>
                </a:solidFill>
                <a:latin typeface="Courier New" pitchFamily="49" charset="0"/>
              </a:rPr>
              <a:t>int</a:t>
            </a:r>
            <a:r>
              <a:rPr lang="en-US" sz="2200" dirty="0">
                <a:latin typeface="Courier New" pitchFamily="49" charset="0"/>
              </a:rPr>
              <a:t>   *p, *q;</a:t>
            </a:r>
          </a:p>
          <a:p>
            <a:pPr eaLnBrk="1" hangingPunct="1">
              <a:buFontTx/>
              <a:buNone/>
            </a:pPr>
            <a:r>
              <a:rPr lang="en-US" sz="2200" dirty="0">
                <a:latin typeface="Courier New" pitchFamily="49" charset="0"/>
              </a:rPr>
              <a:t>	int array1[100], array2[20];</a:t>
            </a:r>
            <a:endParaRPr lang="en-US" sz="22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6BCDAD8-7A5F-477D-910F-6C3BCBEB1CE5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1024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/>
              <a:t>Address of Operator (</a:t>
            </a:r>
            <a:r>
              <a:rPr lang="en-US">
                <a:latin typeface="Courier New" pitchFamily="49" charset="0"/>
              </a:rPr>
              <a:t>&amp;</a:t>
            </a:r>
            <a:r>
              <a:rPr lang="en-US"/>
              <a:t>)</a:t>
            </a:r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dirty="0"/>
              <a:t>The ampersand, </a:t>
            </a:r>
            <a:r>
              <a:rPr lang="en-US" dirty="0">
                <a:latin typeface="Courier New" pitchFamily="49" charset="0"/>
              </a:rPr>
              <a:t>&amp;</a:t>
            </a:r>
            <a:r>
              <a:rPr lang="en-US" dirty="0"/>
              <a:t>, is called the </a:t>
            </a:r>
            <a:r>
              <a:rPr lang="en-US" b="1" i="1" dirty="0">
                <a:solidFill>
                  <a:srgbClr val="00B0F0"/>
                </a:solidFill>
              </a:rPr>
              <a:t>address of operator</a:t>
            </a:r>
          </a:p>
          <a:p>
            <a:pPr eaLnBrk="1" hangingPunct="1"/>
            <a:r>
              <a:rPr lang="en-US" dirty="0"/>
              <a:t>The address of operator is a unary operator that returns the </a:t>
            </a:r>
            <a:r>
              <a:rPr lang="en-US" b="1" i="1" dirty="0">
                <a:solidFill>
                  <a:srgbClr val="00B0F0"/>
                </a:solidFill>
              </a:rPr>
              <a:t>address of its operand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C++ Programming: Program Design Including Data Structures, Fourth Edition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13EAFDD-EBD2-4845-B8BD-F9C217901B6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en-US" dirty="0"/>
              <a:t>Dereferencing Operator (</a:t>
            </a:r>
            <a:r>
              <a:rPr lang="en-US" dirty="0">
                <a:latin typeface="Courier New" pitchFamily="49" charset="0"/>
              </a:rPr>
              <a:t>*</a:t>
            </a:r>
            <a:r>
              <a:rPr lang="en-US" dirty="0"/>
              <a:t>)</a:t>
            </a:r>
          </a:p>
        </p:txBody>
      </p:sp>
      <p:sp>
        <p:nvSpPr>
          <p:cNvPr id="1638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533400" y="1295400"/>
            <a:ext cx="8153400" cy="5181600"/>
          </a:xfrm>
        </p:spPr>
        <p:txBody>
          <a:bodyPr/>
          <a:lstStyle/>
          <a:p>
            <a:pPr eaLnBrk="1" hangingPunct="1"/>
            <a:r>
              <a:rPr lang="en-US" sz="2800" dirty="0"/>
              <a:t>When used as a unary operator, </a:t>
            </a:r>
            <a:r>
              <a:rPr lang="en-US" sz="2800" dirty="0">
                <a:latin typeface="Courier New" pitchFamily="49" charset="0"/>
              </a:rPr>
              <a:t>*</a:t>
            </a:r>
            <a:r>
              <a:rPr lang="en-US" sz="2800" dirty="0"/>
              <a:t> is the dereferencing operator or indirection operator</a:t>
            </a:r>
          </a:p>
          <a:p>
            <a:pPr lvl="1" eaLnBrk="1" hangingPunct="1"/>
            <a:r>
              <a:rPr lang="en-US" dirty="0"/>
              <a:t>Refers to object to which its operand points</a:t>
            </a:r>
          </a:p>
          <a:p>
            <a:pPr eaLnBrk="1" hangingPunct="1"/>
            <a:r>
              <a:rPr lang="en-US" sz="2800" dirty="0"/>
              <a:t>Example:</a:t>
            </a:r>
          </a:p>
          <a:p>
            <a:pPr eaLnBrk="1" hangingPunct="1"/>
            <a:endParaRPr lang="en-US" sz="2800" dirty="0"/>
          </a:p>
          <a:p>
            <a:pPr eaLnBrk="1" hangingPunct="1">
              <a:lnSpc>
                <a:spcPct val="90000"/>
              </a:lnSpc>
            </a:pPr>
            <a:endParaRPr lang="en-US" sz="2800" dirty="0"/>
          </a:p>
          <a:p>
            <a:pPr lvl="1" eaLnBrk="1" hangingPunct="1"/>
            <a:r>
              <a:rPr lang="en-US" dirty="0"/>
              <a:t>To print the value of </a:t>
            </a:r>
            <a:r>
              <a:rPr lang="en-US" dirty="0">
                <a:latin typeface="Courier New" pitchFamily="49" charset="0"/>
              </a:rPr>
              <a:t>x</a:t>
            </a:r>
            <a:r>
              <a:rPr lang="en-US" dirty="0"/>
              <a:t>, using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:</a:t>
            </a:r>
          </a:p>
          <a:p>
            <a:pPr lvl="1" eaLnBrk="1" hangingPunct="1"/>
            <a:endParaRPr lang="en-US" dirty="0"/>
          </a:p>
          <a:p>
            <a:pPr lvl="1" eaLnBrk="1" hangingPunct="1"/>
            <a:r>
              <a:rPr lang="en-US" dirty="0"/>
              <a:t>To store a value in </a:t>
            </a:r>
            <a:r>
              <a:rPr lang="en-US" dirty="0">
                <a:latin typeface="Courier New" pitchFamily="49" charset="0"/>
              </a:rPr>
              <a:t>x</a:t>
            </a:r>
            <a:r>
              <a:rPr lang="en-US" dirty="0"/>
              <a:t>, using </a:t>
            </a:r>
            <a:r>
              <a:rPr lang="en-US" dirty="0">
                <a:latin typeface="Courier New" pitchFamily="49" charset="0"/>
              </a:rPr>
              <a:t>p</a:t>
            </a:r>
            <a:r>
              <a:rPr lang="en-US" dirty="0"/>
              <a:t>:</a:t>
            </a:r>
          </a:p>
        </p:txBody>
      </p:sp>
      <p:pic>
        <p:nvPicPr>
          <p:cNvPr id="16390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371600" y="3276600"/>
            <a:ext cx="6124575" cy="996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1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371600" y="4572000"/>
            <a:ext cx="2970213" cy="447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6392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371600" y="5486400"/>
            <a:ext cx="139858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CD852FE-74C5-CA47-9F0E-9FFB9D1FC14A}"/>
              </a:ext>
            </a:extLst>
          </p:cNvPr>
          <p:cNvGraphicFramePr>
            <a:graphicFrameLocks noGrp="1"/>
          </p:cNvGraphicFramePr>
          <p:nvPr/>
        </p:nvGraphicFramePr>
        <p:xfrm>
          <a:off x="5402707" y="2806089"/>
          <a:ext cx="3234474" cy="24231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58">
                  <a:extLst>
                    <a:ext uri="{9D8B030D-6E8A-4147-A177-3AD203B41FA5}">
                      <a16:colId xmlns:a16="http://schemas.microsoft.com/office/drawing/2014/main" val="1239361436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1279651292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3674910919"/>
                    </a:ext>
                  </a:extLst>
                </a:gridCol>
              </a:tblGrid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1860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1888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p (pointer)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00B0F0"/>
                          </a:solidFill>
                        </a:rPr>
                        <a:t>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8893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1521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txBody>
          <a:bodyPr/>
          <a:lstStyle/>
          <a:p>
            <a:pPr>
              <a:defRPr/>
            </a:pPr>
            <a:r>
              <a:rPr lang="en-US" sz="1800" dirty="0"/>
              <a:t>Assuming the memory layout provided, after this code executes:</a:t>
            </a: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num; // declare an integer variable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*p; // declare a pointer named: p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50; // assign 50 to variable num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 = &amp;num;  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//1. assign a pointer p to the variable num; </a:t>
            </a:r>
          </a:p>
          <a:p>
            <a:pPr lvl="1">
              <a:buFont typeface="Arial" charset="0"/>
              <a:buNone/>
              <a:defRPr/>
            </a:pPr>
            <a:r>
              <a:rPr lang="en-US" sz="1800" b="1" i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//2. assign the address of num (1800) to the value of the pointer p 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= 38; 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</a:t>
            </a:r>
            <a:r>
              <a:rPr lang="en-US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assign 38 to *p (the value of the pointer pointed to)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// the value of num = 38</a:t>
            </a:r>
            <a:endParaRPr lang="en-US" sz="1400" dirty="0"/>
          </a:p>
          <a:p>
            <a:pPr>
              <a:defRPr/>
            </a:pPr>
            <a:r>
              <a:rPr lang="en-US" sz="1800" dirty="0"/>
              <a:t>What are the values of these expressions?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&amp;num = 1800; // &amp;num: the address of the variable num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? // value of num = 38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&amp;p = ? // </a:t>
            </a:r>
            <a:r>
              <a:rPr lang="en-US" sz="12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&amp;: address of something; &amp;p: the address of the pointer p 1200</a:t>
            </a: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? </a:t>
            </a:r>
            <a:r>
              <a:rPr lang="en-US" sz="12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 the value of p </a:t>
            </a:r>
            <a:r>
              <a:rPr lang="en-US" sz="12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the address that the pointer pointed to, 1800.</a:t>
            </a:r>
            <a:endParaRPr lang="en-US" sz="12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Font typeface="Arial" charset="0"/>
              <a:buNone/>
              <a:defRPr/>
            </a:pPr>
            <a:r>
              <a:rPr lang="en-US" sz="14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= ? // *p: the value of the pointer pointed to, 38. 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</p:txBody>
      </p:sp>
      <p:pic>
        <p:nvPicPr>
          <p:cNvPr id="1741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86600" y="817639"/>
            <a:ext cx="1961780" cy="19298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Assigning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610600" cy="4876800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can be assigned to pointers of the same type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x, *p, *q; //declare one variable x, and 2 pointers p, q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 = 50; // the value of x = 50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 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//1. a pointer p points to the variable x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//2. assign the address of x to the value of the pointer p</a:t>
            </a:r>
          </a:p>
          <a:p>
            <a:pPr lvl="1">
              <a:buFont typeface="Arial" charset="0"/>
              <a:buNone/>
              <a:defRPr/>
            </a:pP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p; // q is a pointer; assign the value of p to the value of q </a:t>
            </a: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 </a:t>
            </a:r>
            <a:r>
              <a:rPr lang="en-US" sz="1700" b="1" i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both pointers p and q are assigned to variable x</a:t>
            </a:r>
            <a:r>
              <a:rPr lang="en-US" sz="17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  <a:sym typeface="Wingdings" pitchFamily="2" charset="2"/>
              </a:rPr>
              <a:t>. </a:t>
            </a:r>
            <a:endParaRPr lang="en-US" sz="17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dirty="0"/>
              <a:t>The value of *q is?</a:t>
            </a:r>
          </a:p>
          <a:p>
            <a:pPr>
              <a:buFont typeface="Arial" charset="0"/>
              <a:buNone/>
              <a:defRPr/>
            </a:pPr>
            <a:r>
              <a:rPr lang="en-US" sz="2200" dirty="0"/>
              <a:t>*q: the value that the pointer q pointed to</a:t>
            </a:r>
          </a:p>
          <a:p>
            <a:pPr>
              <a:buFont typeface="Arial" charset="0"/>
              <a:buNone/>
              <a:defRPr/>
            </a:pPr>
            <a:r>
              <a:rPr lang="en-US" sz="2200" dirty="0"/>
              <a:t>So *q is 50 </a:t>
            </a:r>
          </a:p>
          <a:p>
            <a:pPr>
              <a:defRPr/>
            </a:pPr>
            <a:endParaRPr lang="en-US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C54EEB6-5468-E74E-B7C7-1C7A1FB4DFA8}"/>
              </a:ext>
            </a:extLst>
          </p:cNvPr>
          <p:cNvGraphicFramePr>
            <a:graphicFrameLocks noGrp="1"/>
          </p:cNvGraphicFramePr>
          <p:nvPr/>
        </p:nvGraphicFramePr>
        <p:xfrm>
          <a:off x="5468275" y="4267200"/>
          <a:ext cx="3234474" cy="24917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78158">
                  <a:extLst>
                    <a:ext uri="{9D8B030D-6E8A-4147-A177-3AD203B41FA5}">
                      <a16:colId xmlns:a16="http://schemas.microsoft.com/office/drawing/2014/main" val="1239361436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1279651292"/>
                    </a:ext>
                  </a:extLst>
                </a:gridCol>
                <a:gridCol w="1078158">
                  <a:extLst>
                    <a:ext uri="{9D8B030D-6E8A-4147-A177-3AD203B41FA5}">
                      <a16:colId xmlns:a16="http://schemas.microsoft.com/office/drawing/2014/main" val="3674910919"/>
                    </a:ext>
                  </a:extLst>
                </a:gridCol>
              </a:tblGrid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Variable </a:t>
                      </a:r>
                    </a:p>
                    <a:p>
                      <a:r>
                        <a:rPr lang="en-US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401860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153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01888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p (pointer)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1008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i="1" dirty="0">
                          <a:solidFill>
                            <a:srgbClr val="00B0F0"/>
                          </a:solidFill>
                        </a:rPr>
                        <a:t>153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6488935"/>
                  </a:ext>
                </a:extLst>
              </a:tr>
              <a:tr h="571501">
                <a:tc>
                  <a:txBody>
                    <a:bodyPr/>
                    <a:lstStyle/>
                    <a:p>
                      <a:r>
                        <a:rPr lang="en-US" dirty="0"/>
                        <a:t>q</a:t>
                      </a:r>
                    </a:p>
                    <a:p>
                      <a:r>
                        <a:rPr lang="en-US" dirty="0"/>
                        <a:t>(pointer)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i="1" dirty="0">
                          <a:solidFill>
                            <a:srgbClr val="00B0F0"/>
                          </a:solidFill>
                        </a:rPr>
                        <a:t>153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081521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Assigning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can be assigned to pointers of the same type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x,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x = 50;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p;</a:t>
            </a:r>
          </a:p>
          <a:p>
            <a:pPr>
              <a:defRPr/>
            </a:pPr>
            <a:r>
              <a:rPr lang="en-US" dirty="0"/>
              <a:t>The value of *q is 50</a:t>
            </a:r>
          </a:p>
          <a:p>
            <a:pPr>
              <a:buFont typeface="Arial" charset="0"/>
              <a:buNone/>
              <a:defRPr/>
            </a:pPr>
            <a:endParaRPr lang="en-US" dirty="0"/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pPr>
              <a:defRPr/>
            </a:pPr>
            <a:r>
              <a:rPr lang="en-US" dirty="0"/>
              <a:t>The Null Pointer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5105400"/>
          </a:xfrm>
        </p:spPr>
        <p:txBody>
          <a:bodyPr/>
          <a:lstStyle/>
          <a:p>
            <a:pPr>
              <a:defRPr/>
            </a:pPr>
            <a:r>
              <a:rPr lang="en-US" dirty="0"/>
              <a:t>In addition to variable addresses and other pointers, a pointer can be assigned to the </a:t>
            </a:r>
            <a:r>
              <a:rPr lang="en-US" i="1" dirty="0"/>
              <a:t>null pointer</a:t>
            </a:r>
            <a:endParaRPr lang="en-US" dirty="0"/>
          </a:p>
          <a:p>
            <a:pPr lvl="1">
              <a:defRPr/>
            </a:pPr>
            <a:r>
              <a:rPr lang="en-US" dirty="0"/>
              <a:t>Either the number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dirty="0"/>
              <a:t> or the constant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NULL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Used to indicate an invalid pointer (pointing to nothing)</a:t>
            </a:r>
          </a:p>
          <a:p>
            <a:pPr lvl="1">
              <a:defRPr/>
            </a:pPr>
            <a:r>
              <a:rPr lang="en-US" dirty="0">
                <a:cs typeface="Courier New" pitchFamily="49" charset="0"/>
              </a:rPr>
              <a:t>Dereferencing a null pointer causes </a:t>
            </a:r>
            <a:r>
              <a:rPr lang="en-US" b="1" i="1" dirty="0">
                <a:cs typeface="Courier New" pitchFamily="49" charset="0"/>
              </a:rPr>
              <a:t>a hard error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8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*p = 0;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NULL;</a:t>
            </a:r>
          </a:p>
          <a:p>
            <a:pPr marL="742950" lvl="2" indent="-342900">
              <a:buFont typeface="Arial" charset="0"/>
              <a:buNone/>
              <a:defRPr/>
            </a:pP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*p //dereferencing</a:t>
            </a:r>
          </a:p>
          <a:p>
            <a:pPr marL="742950" lvl="2" indent="-342900">
              <a:buFont typeface="Arial" charset="0"/>
              <a:buNone/>
              <a:defRPr/>
            </a:pPr>
            <a:endParaRPr lang="en-US" sz="2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Comparing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Be careful of the difference between comparing two pointers and comparing their values: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x = 50, y = 50,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&amp;y;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*q == *p </a:t>
            </a:r>
            <a:r>
              <a:rPr lang="en-US" dirty="0"/>
              <a:t>evaluates to?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== p </a:t>
            </a:r>
            <a:r>
              <a:rPr lang="en-US" dirty="0"/>
              <a:t>evaluates to?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Comparing 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24000"/>
            <a:ext cx="8229600" cy="4800600"/>
          </a:xfrm>
        </p:spPr>
        <p:txBody>
          <a:bodyPr/>
          <a:lstStyle/>
          <a:p>
            <a:pPr>
              <a:defRPr/>
            </a:pPr>
            <a:r>
              <a:rPr lang="en-US" dirty="0"/>
              <a:t>Be careful of the difference between comparing two pointers and comparing their values: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x = 50, y = 50, *p, *q;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 = &amp;x;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 &amp;y;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*q == *p </a:t>
            </a:r>
            <a:r>
              <a:rPr lang="en-US" dirty="0"/>
              <a:t>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true</a:t>
            </a:r>
          </a:p>
          <a:p>
            <a:pPr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q == p </a:t>
            </a:r>
            <a:r>
              <a:rPr lang="en-US" dirty="0"/>
              <a:t>evaluates to 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false</a:t>
            </a:r>
          </a:p>
          <a:p>
            <a:pPr>
              <a:defRPr/>
            </a:pPr>
            <a:endParaRPr lang="en-US"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53BCE8-583D-1C4A-8514-D91D26C3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1970552-1920-EB42-AC59-DD989D35DF8E}"/>
              </a:ext>
            </a:extLst>
          </p:cNvPr>
          <p:cNvSpPr txBox="1"/>
          <p:nvPr/>
        </p:nvSpPr>
        <p:spPr>
          <a:xfrm>
            <a:off x="435935" y="1371600"/>
            <a:ext cx="4876800" cy="17704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class</a:t>
            </a:r>
            <a:r>
              <a:rPr lang="en-US" dirty="0"/>
              <a:t> </a:t>
            </a:r>
            <a:r>
              <a:rPr lang="en-US" u="sng" dirty="0"/>
              <a:t>A</a:t>
            </a:r>
            <a:endParaRPr lang="en-US" dirty="0"/>
          </a:p>
          <a:p>
            <a:r>
              <a:rPr lang="en-US" dirty="0"/>
              <a:t>{</a:t>
            </a:r>
          </a:p>
          <a:p>
            <a:r>
              <a:rPr lang="en-US" i="1" dirty="0"/>
              <a:t>public:</a:t>
            </a:r>
            <a:endParaRPr lang="en-US" dirty="0"/>
          </a:p>
          <a:p>
            <a:pPr lvl="1"/>
            <a:r>
              <a:rPr lang="en-US" i="1" dirty="0"/>
              <a:t>char</a:t>
            </a:r>
            <a:r>
              <a:rPr lang="en-US" dirty="0"/>
              <a:t> a, b, c;</a:t>
            </a:r>
          </a:p>
          <a:p>
            <a:pPr lvl="1"/>
            <a:r>
              <a:rPr lang="en-US" i="1" dirty="0"/>
              <a:t>int</a:t>
            </a:r>
            <a:r>
              <a:rPr lang="en-US" dirty="0"/>
              <a:t> r[7];</a:t>
            </a:r>
          </a:p>
          <a:p>
            <a:r>
              <a:rPr lang="en-US" dirty="0"/>
              <a:t>};</a:t>
            </a:r>
          </a:p>
        </p:txBody>
      </p:sp>
      <p:graphicFrame>
        <p:nvGraphicFramePr>
          <p:cNvPr id="9" name="Table 9">
            <a:extLst>
              <a:ext uri="{FF2B5EF4-FFF2-40B4-BE49-F238E27FC236}">
                <a16:creationId xmlns:a16="http://schemas.microsoft.com/office/drawing/2014/main" id="{37073CD8-7581-D543-8CB8-398F42B74183}"/>
              </a:ext>
            </a:extLst>
          </p:cNvPr>
          <p:cNvGraphicFramePr>
            <a:graphicFrameLocks noGrp="1"/>
          </p:cNvGraphicFramePr>
          <p:nvPr/>
        </p:nvGraphicFramePr>
        <p:xfrm>
          <a:off x="2460172" y="1837222"/>
          <a:ext cx="3635828" cy="3430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08957">
                  <a:extLst>
                    <a:ext uri="{9D8B030D-6E8A-4147-A177-3AD203B41FA5}">
                      <a16:colId xmlns:a16="http://schemas.microsoft.com/office/drawing/2014/main" val="3645751689"/>
                    </a:ext>
                  </a:extLst>
                </a:gridCol>
                <a:gridCol w="908957">
                  <a:extLst>
                    <a:ext uri="{9D8B030D-6E8A-4147-A177-3AD203B41FA5}">
                      <a16:colId xmlns:a16="http://schemas.microsoft.com/office/drawing/2014/main" val="701020331"/>
                    </a:ext>
                  </a:extLst>
                </a:gridCol>
                <a:gridCol w="908957">
                  <a:extLst>
                    <a:ext uri="{9D8B030D-6E8A-4147-A177-3AD203B41FA5}">
                      <a16:colId xmlns:a16="http://schemas.microsoft.com/office/drawing/2014/main" val="2965889658"/>
                    </a:ext>
                  </a:extLst>
                </a:gridCol>
                <a:gridCol w="908957">
                  <a:extLst>
                    <a:ext uri="{9D8B030D-6E8A-4147-A177-3AD203B41FA5}">
                      <a16:colId xmlns:a16="http://schemas.microsoft.com/office/drawing/2014/main" val="1665955291"/>
                    </a:ext>
                  </a:extLst>
                </a:gridCol>
              </a:tblGrid>
              <a:tr h="612937"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7427717"/>
                  </a:ext>
                </a:extLst>
              </a:tr>
              <a:tr h="33891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3">
                  <a:txBody>
                    <a:bodyPr/>
                    <a:lstStyle/>
                    <a:p>
                      <a:r>
                        <a:rPr lang="en-US" dirty="0"/>
                        <a:t>Public variables: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81942056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 = ‘7’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7365289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 = ‘a’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0489899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char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 = ‘a’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1997432"/>
                  </a:ext>
                </a:extLst>
              </a:tr>
              <a:tr h="61293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int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r[7]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0831073"/>
                  </a:ext>
                </a:extLst>
              </a:tr>
            </a:tbl>
          </a:graphicData>
        </a:graphic>
      </p:graphicFrame>
      <p:graphicFrame>
        <p:nvGraphicFramePr>
          <p:cNvPr id="10" name="Table 10">
            <a:extLst>
              <a:ext uri="{FF2B5EF4-FFF2-40B4-BE49-F238E27FC236}">
                <a16:creationId xmlns:a16="http://schemas.microsoft.com/office/drawing/2014/main" id="{3AC65F68-3C95-9947-857C-B9C2C4B923F0}"/>
              </a:ext>
            </a:extLst>
          </p:cNvPr>
          <p:cNvGraphicFramePr>
            <a:graphicFrameLocks noGrp="1"/>
          </p:cNvGraphicFramePr>
          <p:nvPr/>
        </p:nvGraphicFramePr>
        <p:xfrm>
          <a:off x="4648201" y="5232400"/>
          <a:ext cx="4495799" cy="50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2257">
                  <a:extLst>
                    <a:ext uri="{9D8B030D-6E8A-4147-A177-3AD203B41FA5}">
                      <a16:colId xmlns:a16="http://schemas.microsoft.com/office/drawing/2014/main" val="1496229740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98617701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1171526136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4008200846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1754968178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682039206"/>
                    </a:ext>
                  </a:extLst>
                </a:gridCol>
                <a:gridCol w="642257">
                  <a:extLst>
                    <a:ext uri="{9D8B030D-6E8A-4147-A177-3AD203B41FA5}">
                      <a16:colId xmlns:a16="http://schemas.microsoft.com/office/drawing/2014/main" val="2602295544"/>
                    </a:ext>
                  </a:extLst>
                </a:gridCol>
              </a:tblGrid>
              <a:tr h="254000">
                <a:tc>
                  <a:txBody>
                    <a:bodyPr/>
                    <a:lstStyle/>
                    <a:p>
                      <a:r>
                        <a:rPr lang="en-US" sz="1000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5592706"/>
                  </a:ext>
                </a:extLst>
              </a:tr>
              <a:tr h="254000">
                <a:tc>
                  <a:txBody>
                    <a:bodyPr/>
                    <a:lstStyle/>
                    <a:p>
                      <a:r>
                        <a:rPr lang="en-US" sz="1000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295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102463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Parallel Array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C0C72C-F6CA-BB45-B820-0747EA0E3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5955015"/>
              </p:ext>
            </p:extLst>
          </p:nvPr>
        </p:nvGraphicFramePr>
        <p:xfrm>
          <a:off x="1104900" y="3352800"/>
          <a:ext cx="69342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1335611274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82586886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407084446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274693737"/>
                    </a:ext>
                  </a:extLst>
                </a:gridCol>
              </a:tblGrid>
              <a:tr h="533400">
                <a:tc>
                  <a:txBody>
                    <a:bodyPr/>
                    <a:lstStyle/>
                    <a:p>
                      <a:r>
                        <a:rPr lang="en-US" sz="3000" dirty="0"/>
                        <a:t>Mary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John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Eric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Katy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Tim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C53B1A-A078-EC49-98F5-4496441157AF}"/>
              </a:ext>
            </a:extLst>
          </p:cNvPr>
          <p:cNvSpPr txBox="1"/>
          <p:nvPr/>
        </p:nvSpPr>
        <p:spPr>
          <a:xfrm>
            <a:off x="1104900" y="2362200"/>
            <a:ext cx="3054041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Students in a class: </a:t>
            </a:r>
          </a:p>
        </p:txBody>
      </p:sp>
      <p:graphicFrame>
        <p:nvGraphicFramePr>
          <p:cNvPr id="5" name="Table 6">
            <a:extLst>
              <a:ext uri="{FF2B5EF4-FFF2-40B4-BE49-F238E27FC236}">
                <a16:creationId xmlns:a16="http://schemas.microsoft.com/office/drawing/2014/main" id="{A041DBDF-5135-D040-9B08-F4758FC787F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4896797"/>
              </p:ext>
            </p:extLst>
          </p:nvPr>
        </p:nvGraphicFramePr>
        <p:xfrm>
          <a:off x="1104900" y="4378494"/>
          <a:ext cx="69342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1335611274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82586886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407084446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27469373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1111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1121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1234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3214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1232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graphicFrame>
        <p:nvGraphicFramePr>
          <p:cNvPr id="8" name="Table 6">
            <a:extLst>
              <a:ext uri="{FF2B5EF4-FFF2-40B4-BE49-F238E27FC236}">
                <a16:creationId xmlns:a16="http://schemas.microsoft.com/office/drawing/2014/main" id="{BB1EFC5B-C5B0-F14F-B900-5B2523D42D4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9467275"/>
              </p:ext>
            </p:extLst>
          </p:nvPr>
        </p:nvGraphicFramePr>
        <p:xfrm>
          <a:off x="1104900" y="5393302"/>
          <a:ext cx="6934200" cy="54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84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1335611274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2825868861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4070844462"/>
                    </a:ext>
                  </a:extLst>
                </a:gridCol>
                <a:gridCol w="1386840">
                  <a:extLst>
                    <a:ext uri="{9D8B030D-6E8A-4147-A177-3AD203B41FA5}">
                      <a16:colId xmlns:a16="http://schemas.microsoft.com/office/drawing/2014/main" val="3274693737"/>
                    </a:ext>
                  </a:extLst>
                </a:gridCol>
              </a:tblGrid>
              <a:tr h="548640">
                <a:tc>
                  <a:txBody>
                    <a:bodyPr/>
                    <a:lstStyle/>
                    <a:p>
                      <a:r>
                        <a:rPr lang="en-US" sz="3000" dirty="0"/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3000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grpSp>
        <p:nvGrpSpPr>
          <p:cNvPr id="11" name="Group 10">
            <a:extLst>
              <a:ext uri="{FF2B5EF4-FFF2-40B4-BE49-F238E27FC236}">
                <a16:creationId xmlns:a16="http://schemas.microsoft.com/office/drawing/2014/main" id="{43CED704-E370-CB42-834D-538E1A62AC6E}"/>
              </a:ext>
            </a:extLst>
          </p:cNvPr>
          <p:cNvGrpSpPr/>
          <p:nvPr/>
        </p:nvGrpSpPr>
        <p:grpSpPr>
          <a:xfrm>
            <a:off x="240504" y="2977320"/>
            <a:ext cx="1073880" cy="229680"/>
            <a:chOff x="240504" y="2977320"/>
            <a:chExt cx="1073880" cy="229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76B6A235-DC7E-054C-8E05-B8F5CBA85073}"/>
                    </a:ext>
                  </a:extLst>
                </p14:cNvPr>
                <p14:cNvContentPartPr/>
                <p14:nvPr/>
              </p14:nvContentPartPr>
              <p14:xfrm>
                <a:off x="240504" y="2977320"/>
                <a:ext cx="97920" cy="200520"/>
              </p14:xfrm>
            </p:contentPart>
          </mc:Choice>
          <mc:Fallback xmlns=""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76B6A235-DC7E-054C-8E05-B8F5CBA85073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231864" y="2968320"/>
                  <a:ext cx="115560" cy="21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08F2A992-528E-444C-B37C-47C0C3AE0926}"/>
                    </a:ext>
                  </a:extLst>
                </p14:cNvPr>
                <p14:cNvContentPartPr/>
                <p14:nvPr/>
              </p14:nvContentPartPr>
              <p14:xfrm>
                <a:off x="393504" y="3021240"/>
                <a:ext cx="159840" cy="142920"/>
              </p14:xfrm>
            </p:contentPart>
          </mc:Choice>
          <mc:Fallback xmlns=""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08F2A992-528E-444C-B37C-47C0C3AE0926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384504" y="3012240"/>
                  <a:ext cx="17748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E09951F-F5BB-3C45-9C46-5CE61C4241CF}"/>
                    </a:ext>
                  </a:extLst>
                </p14:cNvPr>
                <p14:cNvContentPartPr/>
                <p14:nvPr/>
              </p14:nvContentPartPr>
              <p14:xfrm>
                <a:off x="606264" y="3030600"/>
                <a:ext cx="604080" cy="16380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09951F-F5BB-3C45-9C46-5CE61C4241C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97264" y="3021960"/>
                  <a:ext cx="621720" cy="18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061709D-F58B-E345-8B01-584ABF12870C}"/>
                    </a:ext>
                  </a:extLst>
                </p14:cNvPr>
                <p14:cNvContentPartPr/>
                <p14:nvPr/>
              </p14:nvContentPartPr>
              <p14:xfrm>
                <a:off x="1190184" y="3059760"/>
                <a:ext cx="124200" cy="147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061709D-F58B-E345-8B01-584ABF12870C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181184" y="3050760"/>
                  <a:ext cx="141840" cy="164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3C38959-0312-FD4A-8AF6-7E1C77BBF0EC}"/>
              </a:ext>
            </a:extLst>
          </p:cNvPr>
          <p:cNvGrpSpPr/>
          <p:nvPr/>
        </p:nvGrpSpPr>
        <p:grpSpPr>
          <a:xfrm>
            <a:off x="224664" y="4143720"/>
            <a:ext cx="464400" cy="285120"/>
            <a:chOff x="224664" y="4143720"/>
            <a:chExt cx="464400" cy="2851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4ACE206-C923-EF43-92D1-68C3926D9702}"/>
                    </a:ext>
                  </a:extLst>
                </p14:cNvPr>
                <p14:cNvContentPartPr/>
                <p14:nvPr/>
              </p14:nvContentPartPr>
              <p14:xfrm>
                <a:off x="224664" y="4154160"/>
                <a:ext cx="260280" cy="20196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4ACE206-C923-EF43-92D1-68C3926D970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6024" y="4145520"/>
                  <a:ext cx="2779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05D6B82-B83D-9D44-8CE2-4C4F47510B25}"/>
                    </a:ext>
                  </a:extLst>
                </p14:cNvPr>
                <p14:cNvContentPartPr/>
                <p14:nvPr/>
              </p14:nvContentPartPr>
              <p14:xfrm>
                <a:off x="450024" y="4143720"/>
                <a:ext cx="181800" cy="22860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05D6B82-B83D-9D44-8CE2-4C4F47510B25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41384" y="4134720"/>
                  <a:ext cx="19944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58FC850-300A-604F-B34B-96C36FF6683E}"/>
                    </a:ext>
                  </a:extLst>
                </p14:cNvPr>
                <p14:cNvContentPartPr/>
                <p14:nvPr/>
              </p14:nvContentPartPr>
              <p14:xfrm>
                <a:off x="619224" y="4293480"/>
                <a:ext cx="69840" cy="13536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58FC850-300A-604F-B34B-96C36FF6683E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610224" y="4284840"/>
                  <a:ext cx="87480" cy="153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2D89D93-A302-B540-A348-168E3713BEE3}"/>
              </a:ext>
            </a:extLst>
          </p:cNvPr>
          <p:cNvGrpSpPr/>
          <p:nvPr/>
        </p:nvGrpSpPr>
        <p:grpSpPr>
          <a:xfrm>
            <a:off x="279024" y="5253600"/>
            <a:ext cx="480240" cy="279720"/>
            <a:chOff x="279024" y="5253600"/>
            <a:chExt cx="480240" cy="2797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31F60655-25E2-8F49-A65D-56450E8A3C55}"/>
                    </a:ext>
                  </a:extLst>
                </p14:cNvPr>
                <p14:cNvContentPartPr/>
                <p14:nvPr/>
              </p14:nvContentPartPr>
              <p14:xfrm>
                <a:off x="279024" y="5253600"/>
                <a:ext cx="4680" cy="17424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31F60655-25E2-8F49-A65D-56450E8A3C5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70384" y="5244600"/>
                  <a:ext cx="22320" cy="1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C8291C23-9EE8-5447-9B37-C97FB49992D2}"/>
                    </a:ext>
                  </a:extLst>
                </p14:cNvPr>
                <p14:cNvContentPartPr/>
                <p14:nvPr/>
              </p14:nvContentPartPr>
              <p14:xfrm>
                <a:off x="303504" y="5277720"/>
                <a:ext cx="99360" cy="114120"/>
              </p14:xfrm>
            </p:contentPart>
          </mc:Choice>
          <mc:Fallback xmlns=""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C8291C23-9EE8-5447-9B37-C97FB49992D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94864" y="5268720"/>
                  <a:ext cx="117000" cy="13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69219713-B465-C141-9355-BF7B58B4121D}"/>
                    </a:ext>
                  </a:extLst>
                </p14:cNvPr>
                <p14:cNvContentPartPr/>
                <p14:nvPr/>
              </p14:nvContentPartPr>
              <p14:xfrm>
                <a:off x="460104" y="5278800"/>
                <a:ext cx="2520" cy="254520"/>
              </p14:xfrm>
            </p:contentPart>
          </mc:Choice>
          <mc:Fallback xmlns=""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69219713-B465-C141-9355-BF7B58B4121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1104" y="5269800"/>
                  <a:ext cx="20160" cy="27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7232CE27-B0BA-4A42-BC73-7A78BC53F84A}"/>
                    </a:ext>
                  </a:extLst>
                </p14:cNvPr>
                <p14:cNvContentPartPr/>
                <p14:nvPr/>
              </p14:nvContentPartPr>
              <p14:xfrm>
                <a:off x="487104" y="5304360"/>
                <a:ext cx="48240" cy="108360"/>
              </p14:xfrm>
            </p:contentPart>
          </mc:Choice>
          <mc:Fallback xmlns=""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7232CE27-B0BA-4A42-BC73-7A78BC53F84A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78464" y="5295720"/>
                  <a:ext cx="6588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86775AB8-5FBB-494A-A47B-61FA7DBEAED4}"/>
                    </a:ext>
                  </a:extLst>
                </p14:cNvPr>
                <p14:cNvContentPartPr/>
                <p14:nvPr/>
              </p14:nvContentPartPr>
              <p14:xfrm>
                <a:off x="614544" y="5322000"/>
                <a:ext cx="144720" cy="19044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86775AB8-5FBB-494A-A47B-61FA7DBEAED4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05544" y="5313360"/>
                  <a:ext cx="162360" cy="208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4BD9289-9266-C645-BA38-0DDEABC615DC}"/>
                  </a:ext>
                </a:extLst>
              </p14:cNvPr>
              <p14:cNvContentPartPr/>
              <p14:nvPr/>
            </p14:nvContentPartPr>
            <p14:xfrm>
              <a:off x="2001624" y="3075240"/>
              <a:ext cx="151560" cy="16920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4BD9289-9266-C645-BA38-0DDEABC615DC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83984" y="3057600"/>
                <a:ext cx="187200" cy="204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B721F34B-B40B-4B4B-9A01-4D587562542F}"/>
                  </a:ext>
                </a:extLst>
              </p14:cNvPr>
              <p14:cNvContentPartPr/>
              <p14:nvPr/>
            </p14:nvContentPartPr>
            <p14:xfrm>
              <a:off x="2957784" y="3075600"/>
              <a:ext cx="2880" cy="12168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B721F34B-B40B-4B4B-9A01-4D587562542F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2940144" y="3057960"/>
                <a:ext cx="38520" cy="157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0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230BE845-1EA9-3E43-B3E2-452D5AF35024}"/>
                  </a:ext>
                </a:extLst>
              </p14:cNvPr>
              <p14:cNvContentPartPr/>
              <p14:nvPr/>
            </p14:nvContentPartPr>
            <p14:xfrm>
              <a:off x="4315704" y="3075240"/>
              <a:ext cx="249840" cy="12780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230BE845-1EA9-3E43-B3E2-452D5AF35024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4298064" y="3057240"/>
                <a:ext cx="285480" cy="16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2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20063B4B-EB35-1B4D-9831-72908E41A708}"/>
                  </a:ext>
                </a:extLst>
              </p14:cNvPr>
              <p14:cNvContentPartPr/>
              <p14:nvPr/>
            </p14:nvContentPartPr>
            <p14:xfrm>
              <a:off x="5612784" y="3035640"/>
              <a:ext cx="180000" cy="19944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20063B4B-EB35-1B4D-9831-72908E41A708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594784" y="3017640"/>
                <a:ext cx="215640" cy="23508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856520D4-BB05-6546-90BC-192A9E41AD7A}"/>
              </a:ext>
            </a:extLst>
          </p:cNvPr>
          <p:cNvGrpSpPr/>
          <p:nvPr/>
        </p:nvGrpSpPr>
        <p:grpSpPr>
          <a:xfrm>
            <a:off x="6837504" y="2959680"/>
            <a:ext cx="390240" cy="266400"/>
            <a:chOff x="6837504" y="2959680"/>
            <a:chExt cx="390240" cy="266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2F8E9026-1AB0-5445-AAA3-06B1F0785D67}"/>
                    </a:ext>
                  </a:extLst>
                </p14:cNvPr>
                <p14:cNvContentPartPr/>
                <p14:nvPr/>
              </p14:nvContentPartPr>
              <p14:xfrm>
                <a:off x="6837504" y="2959680"/>
                <a:ext cx="390240" cy="16524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2F8E9026-1AB0-5445-AAA3-06B1F0785D67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819864" y="2941680"/>
                  <a:ext cx="42588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15AB9302-35DC-3B4A-9174-A81F921F52C1}"/>
                    </a:ext>
                  </a:extLst>
                </p14:cNvPr>
                <p14:cNvContentPartPr/>
                <p14:nvPr/>
              </p14:nvContentPartPr>
              <p14:xfrm>
                <a:off x="7060344" y="2998920"/>
                <a:ext cx="11160" cy="22716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15AB9302-35DC-3B4A-9174-A81F921F52C1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042704" y="2980920"/>
                  <a:ext cx="46800" cy="26280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91281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353BCE8-583D-1C4A-8514-D91D26C3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672705-FD01-0B4E-B2A7-7B80BAFB7369}"/>
              </a:ext>
            </a:extLst>
          </p:cNvPr>
          <p:cNvSpPr txBox="1"/>
          <p:nvPr/>
        </p:nvSpPr>
        <p:spPr>
          <a:xfrm>
            <a:off x="914400" y="1305341"/>
            <a:ext cx="70104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u="sng" dirty="0">
                <a:solidFill>
                  <a:srgbClr val="00B0F0"/>
                </a:solidFill>
              </a:rPr>
              <a:t>A</a:t>
            </a:r>
            <a:r>
              <a:rPr lang="en-US" b="1" i="1" dirty="0">
                <a:solidFill>
                  <a:srgbClr val="00B0F0"/>
                </a:solidFill>
              </a:rPr>
              <a:t> x; </a:t>
            </a:r>
            <a:r>
              <a:rPr lang="en-US" dirty="0"/>
              <a:t>// declare an object named x with the type of the class A.</a:t>
            </a:r>
          </a:p>
          <a:p>
            <a:br>
              <a:rPr lang="en-US" dirty="0"/>
            </a:br>
            <a:r>
              <a:rPr lang="en-US" dirty="0" err="1"/>
              <a:t>x.a</a:t>
            </a:r>
            <a:r>
              <a:rPr lang="en-US" dirty="0"/>
              <a:t> = '7';</a:t>
            </a:r>
          </a:p>
          <a:p>
            <a:r>
              <a:rPr lang="en-US" dirty="0" err="1"/>
              <a:t>x.b</a:t>
            </a:r>
            <a:r>
              <a:rPr lang="en-US" dirty="0"/>
              <a:t> = 'b';</a:t>
            </a:r>
          </a:p>
          <a:p>
            <a:r>
              <a:rPr lang="en-US" dirty="0" err="1"/>
              <a:t>x.c</a:t>
            </a:r>
            <a:r>
              <a:rPr lang="en-US" dirty="0"/>
              <a:t> = 'a’;</a:t>
            </a:r>
          </a:p>
          <a:p>
            <a:endParaRPr lang="en-US" dirty="0"/>
          </a:p>
          <a:p>
            <a:r>
              <a:rPr lang="en-US" u="sng" dirty="0"/>
              <a:t>A</a:t>
            </a:r>
            <a:r>
              <a:rPr lang="en-US" dirty="0"/>
              <a:t> *p; // declare a pointer named p with the type A.</a:t>
            </a:r>
            <a:br>
              <a:rPr lang="en-US" dirty="0"/>
            </a:br>
            <a:r>
              <a:rPr lang="en-US" b="1" i="1" dirty="0">
                <a:solidFill>
                  <a:srgbClr val="00B0F0"/>
                </a:solidFill>
              </a:rPr>
              <a:t>p = &amp;x;</a:t>
            </a:r>
          </a:p>
          <a:p>
            <a:br>
              <a:rPr lang="en-US" dirty="0"/>
            </a:br>
            <a:r>
              <a:rPr lang="en-US" dirty="0"/>
              <a:t>(</a:t>
            </a:r>
            <a:r>
              <a:rPr lang="en-US" b="1" i="1" dirty="0">
                <a:solidFill>
                  <a:srgbClr val="00B0F0"/>
                </a:solidFill>
              </a:rPr>
              <a:t>*p</a:t>
            </a:r>
            <a:r>
              <a:rPr lang="en-US" dirty="0"/>
              <a:t>).a = '8';</a:t>
            </a:r>
          </a:p>
          <a:p>
            <a:r>
              <a:rPr lang="en-US" dirty="0"/>
              <a:t>(</a:t>
            </a:r>
            <a:r>
              <a:rPr lang="en-US" b="1" i="1" dirty="0">
                <a:solidFill>
                  <a:srgbClr val="00B0F0"/>
                </a:solidFill>
              </a:rPr>
              <a:t>*p</a:t>
            </a:r>
            <a:r>
              <a:rPr lang="en-US" dirty="0"/>
              <a:t>).b = 'b';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p-&gt;b = 'a’; // 1. p is a pointer; 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	  // 2. p points to an object; 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	  // 3. one element of this object is b; 	</a:t>
            </a:r>
          </a:p>
          <a:p>
            <a:r>
              <a:rPr lang="en-US" b="1" i="1" dirty="0">
                <a:solidFill>
                  <a:srgbClr val="00B050"/>
                </a:solidFill>
              </a:rPr>
              <a:t>	  // 4. we are updated the value of the element b for this object ( the object that the pointer p points to). </a:t>
            </a:r>
          </a:p>
          <a:p>
            <a:br>
              <a:rPr lang="en-US" dirty="0"/>
            </a:br>
            <a:r>
              <a:rPr lang="en-US" dirty="0"/>
              <a:t>p-&gt;r[6] = 5;</a:t>
            </a:r>
          </a:p>
          <a:p>
            <a:r>
              <a:rPr lang="en-US" dirty="0" err="1"/>
              <a:t>cout</a:t>
            </a:r>
            <a:r>
              <a:rPr lang="en-US" dirty="0"/>
              <a:t> &lt;&lt; </a:t>
            </a:r>
            <a:r>
              <a:rPr lang="en-US" dirty="0" err="1"/>
              <a:t>x.r</a:t>
            </a:r>
            <a:r>
              <a:rPr lang="en-US" dirty="0"/>
              <a:t>[6]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518452-B05F-5049-8F65-39928246CD89}"/>
              </a:ext>
            </a:extLst>
          </p:cNvPr>
          <p:cNvSpPr txBox="1"/>
          <p:nvPr/>
        </p:nvSpPr>
        <p:spPr>
          <a:xfrm>
            <a:off x="7315200" y="3182709"/>
            <a:ext cx="16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p = &amp;num;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284988A-D4F4-6949-A7B0-37F4884CA1FD}"/>
              </a:ext>
            </a:extLst>
          </p:cNvPr>
          <p:cNvSpPr txBox="1"/>
          <p:nvPr/>
        </p:nvSpPr>
        <p:spPr>
          <a:xfrm>
            <a:off x="7315200" y="1314272"/>
            <a:ext cx="16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int num;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B93F1AF-3FFE-804D-A56C-080FB56BC05C}"/>
              </a:ext>
            </a:extLst>
          </p:cNvPr>
          <p:cNvSpPr txBox="1"/>
          <p:nvPr/>
        </p:nvSpPr>
        <p:spPr>
          <a:xfrm>
            <a:off x="7315200" y="1886667"/>
            <a:ext cx="16740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solidFill>
                  <a:srgbClr val="00B0F0"/>
                </a:solidFill>
              </a:rPr>
              <a:t>num = 78;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C8C2FA-1AF7-1447-B470-8767046799EF}"/>
              </a:ext>
            </a:extLst>
          </p:cNvPr>
          <p:cNvSpPr txBox="1"/>
          <p:nvPr/>
        </p:nvSpPr>
        <p:spPr>
          <a:xfrm>
            <a:off x="7290973" y="3657600"/>
            <a:ext cx="1674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err="1">
                <a:solidFill>
                  <a:srgbClr val="00B0F0"/>
                </a:solidFill>
              </a:rPr>
              <a:t>y.a</a:t>
            </a:r>
            <a:r>
              <a:rPr lang="en-US" b="1" i="1" dirty="0">
                <a:solidFill>
                  <a:srgbClr val="00B0F0"/>
                </a:solidFill>
              </a:rPr>
              <a:t> = ‘9’;</a:t>
            </a:r>
          </a:p>
          <a:p>
            <a:r>
              <a:rPr lang="en-US" b="1" i="1" dirty="0" err="1">
                <a:solidFill>
                  <a:srgbClr val="00B0F0"/>
                </a:solidFill>
              </a:rPr>
              <a:t>y.b</a:t>
            </a:r>
            <a:r>
              <a:rPr lang="en-US" b="1" i="1" dirty="0">
                <a:solidFill>
                  <a:srgbClr val="00B0F0"/>
                </a:solidFill>
              </a:rPr>
              <a:t> = ‘b’;</a:t>
            </a:r>
          </a:p>
        </p:txBody>
      </p:sp>
    </p:spTree>
    <p:extLst>
      <p:ext uri="{BB962C8B-B14F-4D97-AF65-F5344CB8AC3E}">
        <p14:creationId xmlns:p14="http://schemas.microsoft.com/office/powerpoint/2010/main" val="37248508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 pointer to a class object is no different than a pointer to any other type of variable</a:t>
            </a:r>
          </a:p>
          <a:p>
            <a:pPr>
              <a:defRPr/>
            </a:pPr>
            <a:r>
              <a:rPr lang="en-US" sz="2800" dirty="0"/>
              <a:t>Given: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class album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string title;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string artist;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 tracks;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double price;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 stock[100];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album *pick;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>
              <a:defRPr/>
            </a:pPr>
            <a:r>
              <a:rPr lang="en-US" dirty="0"/>
              <a:t>Pointers and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A particular album can be selected by assignment: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pick = album;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pick = pick + 49;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latin typeface="Courier New" pitchFamily="49" charset="0"/>
                <a:cs typeface="Courier New" pitchFamily="49" charset="0"/>
              </a:rPr>
              <a:t>or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pick = &amp;(album[49]);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2800" dirty="0"/>
              <a:t>The members of that album are accessed by a combination of dereference (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*</a:t>
            </a:r>
            <a:r>
              <a:rPr lang="en-US" sz="2800" dirty="0"/>
              <a:t>) and membership (</a:t>
            </a:r>
            <a:r>
              <a:rPr lang="en-US" sz="2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.</a:t>
            </a:r>
            <a:r>
              <a:rPr lang="en-US" sz="2800" dirty="0"/>
              <a:t>):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(*pick).title = “Listener Supported”;</a:t>
            </a:r>
          </a:p>
          <a:p>
            <a:pPr>
              <a:defRPr/>
            </a:pPr>
            <a:r>
              <a:rPr lang="en-US" sz="2800" dirty="0"/>
              <a:t>There is also a syntactic shortcut:</a:t>
            </a:r>
          </a:p>
          <a:p>
            <a:pPr lvl="1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pick-&gt;title = “Listener Supported”;</a:t>
            </a:r>
          </a:p>
          <a:p>
            <a:pPr lvl="1">
              <a:buFont typeface="Arial" charset="0"/>
              <a:buNone/>
              <a:defRPr/>
            </a:pP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C0C72C-F6CA-BB45-B820-0747EA0E3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8618288"/>
              </p:ext>
            </p:extLst>
          </p:nvPr>
        </p:nvGraphicFramePr>
        <p:xfrm>
          <a:off x="3962400" y="2706719"/>
          <a:ext cx="1516380" cy="64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8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</a:tblGrid>
              <a:tr h="640081">
                <a:tc>
                  <a:txBody>
                    <a:bodyPr/>
                    <a:lstStyle/>
                    <a:p>
                      <a:r>
                        <a:rPr lang="en-US" sz="2500" dirty="0"/>
                        <a:t>e1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C53B1A-A078-EC49-98F5-4496441157AF}"/>
              </a:ext>
            </a:extLst>
          </p:cNvPr>
          <p:cNvSpPr txBox="1"/>
          <p:nvPr/>
        </p:nvSpPr>
        <p:spPr>
          <a:xfrm>
            <a:off x="1109196" y="1828800"/>
            <a:ext cx="178766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Employee: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D3954D3-7897-F644-8C7F-CA74A1778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4730235"/>
              </p:ext>
            </p:extLst>
          </p:nvPr>
        </p:nvGraphicFramePr>
        <p:xfrm>
          <a:off x="3957637" y="4128335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KPI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92090C-01A3-7F40-8AA2-F813143D8F29}"/>
                  </a:ext>
                </a:extLst>
              </p14:cNvPr>
              <p14:cNvContentPartPr/>
              <p14:nvPr/>
            </p14:nvContentPartPr>
            <p14:xfrm>
              <a:off x="4642839" y="3358808"/>
              <a:ext cx="136800" cy="75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92090C-01A3-7F40-8AA2-F813143D8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633839" y="3349804"/>
                <a:ext cx="154440" cy="77148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5" name="Table 6">
            <a:extLst>
              <a:ext uri="{FF2B5EF4-FFF2-40B4-BE49-F238E27FC236}">
                <a16:creationId xmlns:a16="http://schemas.microsoft.com/office/drawing/2014/main" id="{44C2B34D-6CF7-D14D-B9E1-E65E8FC305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05146"/>
              </p:ext>
            </p:extLst>
          </p:nvPr>
        </p:nvGraphicFramePr>
        <p:xfrm>
          <a:off x="6019800" y="1508759"/>
          <a:ext cx="1516380" cy="64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8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</a:tblGrid>
              <a:tr h="640081">
                <a:tc>
                  <a:txBody>
                    <a:bodyPr/>
                    <a:lstStyle/>
                    <a:p>
                      <a:r>
                        <a:rPr lang="en-US" sz="2500" dirty="0"/>
                        <a:t>e2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graphicFrame>
        <p:nvGraphicFramePr>
          <p:cNvPr id="16" name="Table 3">
            <a:extLst>
              <a:ext uri="{FF2B5EF4-FFF2-40B4-BE49-F238E27FC236}">
                <a16:creationId xmlns:a16="http://schemas.microsoft.com/office/drawing/2014/main" id="{228A2842-E31C-824A-A652-7CD8F2F893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8485912"/>
              </p:ext>
            </p:extLst>
          </p:nvPr>
        </p:nvGraphicFramePr>
        <p:xfrm>
          <a:off x="6015037" y="2930375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KPI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67F7A24A-639E-3547-84EC-076891D7EB19}"/>
                  </a:ext>
                </a:extLst>
              </p14:cNvPr>
              <p14:cNvContentPartPr/>
              <p14:nvPr/>
            </p14:nvContentPartPr>
            <p14:xfrm>
              <a:off x="6700239" y="2160848"/>
              <a:ext cx="136800" cy="753840"/>
            </p14:xfrm>
          </p:contentPart>
        </mc:Choice>
        <mc:Fallback xmlns=""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67F7A24A-639E-3547-84EC-076891D7EB1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691239" y="2151844"/>
                <a:ext cx="154440" cy="771488"/>
              </a:xfrm>
              <a:prstGeom prst="rect">
                <a:avLst/>
              </a:prstGeom>
            </p:spPr>
          </p:pic>
        </mc:Fallback>
      </mc:AlternateContent>
      <p:graphicFrame>
        <p:nvGraphicFramePr>
          <p:cNvPr id="18" name="Table 6">
            <a:extLst>
              <a:ext uri="{FF2B5EF4-FFF2-40B4-BE49-F238E27FC236}">
                <a16:creationId xmlns:a16="http://schemas.microsoft.com/office/drawing/2014/main" id="{A802641E-F0FB-8D48-9A6B-C6942152800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186180"/>
              </p:ext>
            </p:extLst>
          </p:nvPr>
        </p:nvGraphicFramePr>
        <p:xfrm>
          <a:off x="1380485" y="2594647"/>
          <a:ext cx="1516380" cy="64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8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</a:tblGrid>
              <a:tr h="640081">
                <a:tc>
                  <a:txBody>
                    <a:bodyPr/>
                    <a:lstStyle/>
                    <a:p>
                      <a:r>
                        <a:rPr lang="en-US" sz="2500" dirty="0"/>
                        <a:t>e3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graphicFrame>
        <p:nvGraphicFramePr>
          <p:cNvPr id="19" name="Table 3">
            <a:extLst>
              <a:ext uri="{FF2B5EF4-FFF2-40B4-BE49-F238E27FC236}">
                <a16:creationId xmlns:a16="http://schemas.microsoft.com/office/drawing/2014/main" id="{4E8ADA2B-C1A4-7548-B4E4-C9DA6AFA4F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6944565"/>
              </p:ext>
            </p:extLst>
          </p:nvPr>
        </p:nvGraphicFramePr>
        <p:xfrm>
          <a:off x="1375722" y="4016263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KPI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280E7B4-B893-2540-A8ED-B7D6D08487B9}"/>
                  </a:ext>
                </a:extLst>
              </p14:cNvPr>
              <p14:cNvContentPartPr/>
              <p14:nvPr/>
            </p14:nvContentPartPr>
            <p14:xfrm>
              <a:off x="2060924" y="3246736"/>
              <a:ext cx="136800" cy="75384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280E7B4-B893-2540-A8ED-B7D6D08487B9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051924" y="3237732"/>
                <a:ext cx="154440" cy="771488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35178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</a:t>
            </a:r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3FC0C72C-F6CA-BB45-B820-0747EA0E3D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3927462"/>
              </p:ext>
            </p:extLst>
          </p:nvPr>
        </p:nvGraphicFramePr>
        <p:xfrm>
          <a:off x="613896" y="2845266"/>
          <a:ext cx="7581900" cy="6400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16380">
                  <a:extLst>
                    <a:ext uri="{9D8B030D-6E8A-4147-A177-3AD203B41FA5}">
                      <a16:colId xmlns:a16="http://schemas.microsoft.com/office/drawing/2014/main" val="2840974855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1335611274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2825868861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4070844462"/>
                    </a:ext>
                  </a:extLst>
                </a:gridCol>
                <a:gridCol w="1516380">
                  <a:extLst>
                    <a:ext uri="{9D8B030D-6E8A-4147-A177-3AD203B41FA5}">
                      <a16:colId xmlns:a16="http://schemas.microsoft.com/office/drawing/2014/main" val="3274693737"/>
                    </a:ext>
                  </a:extLst>
                </a:gridCol>
              </a:tblGrid>
              <a:tr h="640081">
                <a:tc>
                  <a:txBody>
                    <a:bodyPr/>
                    <a:lstStyle/>
                    <a:p>
                      <a:r>
                        <a:rPr lang="en-US" sz="2500" dirty="0"/>
                        <a:t>e[0]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e[1]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e[2]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e[3]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500" dirty="0"/>
                        <a:t>e[4]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0379760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AC53B1A-A078-EC49-98F5-4496441157AF}"/>
              </a:ext>
            </a:extLst>
          </p:cNvPr>
          <p:cNvSpPr txBox="1"/>
          <p:nvPr/>
        </p:nvSpPr>
        <p:spPr>
          <a:xfrm>
            <a:off x="1109196" y="1828800"/>
            <a:ext cx="3212739" cy="477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500" dirty="0"/>
              <a:t>Employee in a class: 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DD3954D3-7897-F644-8C7F-CA74A17788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613009"/>
              </p:ext>
            </p:extLst>
          </p:nvPr>
        </p:nvGraphicFramePr>
        <p:xfrm>
          <a:off x="609133" y="4266882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 err="1"/>
                        <a:t>kpi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p:graphicFrame>
        <p:nvGraphicFramePr>
          <p:cNvPr id="8" name="Table 3">
            <a:extLst>
              <a:ext uri="{FF2B5EF4-FFF2-40B4-BE49-F238E27FC236}">
                <a16:creationId xmlns:a16="http://schemas.microsoft.com/office/drawing/2014/main" id="{CFCF7767-4A5D-1948-9C7B-855F02A6BC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6098191"/>
              </p:ext>
            </p:extLst>
          </p:nvPr>
        </p:nvGraphicFramePr>
        <p:xfrm>
          <a:off x="2290296" y="4276407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 err="1"/>
                        <a:t>kpi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p:graphicFrame>
        <p:nvGraphicFramePr>
          <p:cNvPr id="9" name="Table 3">
            <a:extLst>
              <a:ext uri="{FF2B5EF4-FFF2-40B4-BE49-F238E27FC236}">
                <a16:creationId xmlns:a16="http://schemas.microsoft.com/office/drawing/2014/main" id="{70BD809D-F910-9A46-AD8D-79D4B22E8EE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8304718"/>
              </p:ext>
            </p:extLst>
          </p:nvPr>
        </p:nvGraphicFramePr>
        <p:xfrm>
          <a:off x="3971459" y="4276407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 err="1"/>
                        <a:t>kpi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p:graphicFrame>
        <p:nvGraphicFramePr>
          <p:cNvPr id="10" name="Table 3">
            <a:extLst>
              <a:ext uri="{FF2B5EF4-FFF2-40B4-BE49-F238E27FC236}">
                <a16:creationId xmlns:a16="http://schemas.microsoft.com/office/drawing/2014/main" id="{C6CC15A1-C9A6-044A-BA41-3956564EFB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5371380"/>
              </p:ext>
            </p:extLst>
          </p:nvPr>
        </p:nvGraphicFramePr>
        <p:xfrm>
          <a:off x="5649602" y="4257357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 err="1"/>
                        <a:t>kpi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p:graphicFrame>
        <p:nvGraphicFramePr>
          <p:cNvPr id="11" name="Table 3">
            <a:extLst>
              <a:ext uri="{FF2B5EF4-FFF2-40B4-BE49-F238E27FC236}">
                <a16:creationId xmlns:a16="http://schemas.microsoft.com/office/drawing/2014/main" id="{32054482-A01E-D740-ACA8-409D843CC1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1969668"/>
              </p:ext>
            </p:extLst>
          </p:nvPr>
        </p:nvGraphicFramePr>
        <p:xfrm>
          <a:off x="7327745" y="4257356"/>
          <a:ext cx="1330480" cy="1442253"/>
        </p:xfrm>
        <a:graphic>
          <a:graphicData uri="http://schemas.openxmlformats.org/drawingml/2006/table">
            <a:tbl>
              <a:tblPr firstRow="1" bandRow="1">
                <a:tableStyleId>{E269D01E-BC32-4049-B463-5C60D7B0CCD2}</a:tableStyleId>
              </a:tblPr>
              <a:tblGrid>
                <a:gridCol w="1330480">
                  <a:extLst>
                    <a:ext uri="{9D8B030D-6E8A-4147-A177-3AD203B41FA5}">
                      <a16:colId xmlns:a16="http://schemas.microsoft.com/office/drawing/2014/main" val="3640797358"/>
                    </a:ext>
                  </a:extLst>
                </a:gridCol>
              </a:tblGrid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5887183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/>
                        <a:t>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1801817"/>
                  </a:ext>
                </a:extLst>
              </a:tr>
              <a:tr h="480751">
                <a:tc>
                  <a:txBody>
                    <a:bodyPr/>
                    <a:lstStyle/>
                    <a:p>
                      <a:r>
                        <a:rPr lang="en-US" sz="2000" dirty="0" err="1"/>
                        <a:t>kpi</a:t>
                      </a:r>
                      <a:endParaRPr lang="en-US" sz="2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8739642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3892090C-01A3-7F40-8AA2-F813143D8F29}"/>
                  </a:ext>
                </a:extLst>
              </p14:cNvPr>
              <p14:cNvContentPartPr/>
              <p14:nvPr/>
            </p14:nvContentPartPr>
            <p14:xfrm>
              <a:off x="1294335" y="3497355"/>
              <a:ext cx="136800" cy="7538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3892090C-01A3-7F40-8AA2-F813143D8F2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85695" y="3488715"/>
                <a:ext cx="154440" cy="77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C2B5BE3-7B67-1647-B744-4B2E0434ACE2}"/>
                  </a:ext>
                </a:extLst>
              </p14:cNvPr>
              <p14:cNvContentPartPr/>
              <p14:nvPr/>
            </p14:nvContentPartPr>
            <p14:xfrm>
              <a:off x="2698695" y="3514995"/>
              <a:ext cx="200880" cy="73980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C2B5BE3-7B67-1647-B744-4B2E0434ACE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690055" y="3505995"/>
                <a:ext cx="218520" cy="75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6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9CC0A3FF-C564-D54A-95D7-94C60A7B7701}"/>
                  </a:ext>
                </a:extLst>
              </p14:cNvPr>
              <p14:cNvContentPartPr/>
              <p14:nvPr/>
            </p14:nvContentPartPr>
            <p14:xfrm>
              <a:off x="4441815" y="3458115"/>
              <a:ext cx="154800" cy="793440"/>
            </p14:xfrm>
          </p:contentPart>
        </mc:Choice>
        <mc:Fallback xmlns=""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9CC0A3FF-C564-D54A-95D7-94C60A7B7701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33175" y="3449115"/>
                <a:ext cx="172440" cy="81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8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E4AE7317-DD70-E340-A0C3-41A7908C468C}"/>
                  </a:ext>
                </a:extLst>
              </p14:cNvPr>
              <p14:cNvContentPartPr/>
              <p14:nvPr/>
            </p14:nvContentPartPr>
            <p14:xfrm>
              <a:off x="6080895" y="3508875"/>
              <a:ext cx="57240" cy="70380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E4AE7317-DD70-E340-A0C3-41A7908C468C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72255" y="3499875"/>
                <a:ext cx="74880" cy="72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10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17191C9A-4477-5848-B39F-22DBC9F9CC9B}"/>
                  </a:ext>
                </a:extLst>
              </p14:cNvPr>
              <p14:cNvContentPartPr/>
              <p14:nvPr/>
            </p14:nvContentPartPr>
            <p14:xfrm>
              <a:off x="7638615" y="3527955"/>
              <a:ext cx="88200" cy="683280"/>
            </p14:xfrm>
          </p:contentPart>
        </mc:Choice>
        <mc:Fallback xmlns=""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17191C9A-4477-5848-B39F-22DBC9F9CC9B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629615" y="3518955"/>
                <a:ext cx="105840" cy="700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3021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181600"/>
          </a:xfrm>
        </p:spPr>
        <p:txBody>
          <a:bodyPr/>
          <a:lstStyle/>
          <a:p>
            <a:r>
              <a:rPr lang="en-US" dirty="0"/>
              <a:t>Parallel arrays aren’t a natural fit for </a:t>
            </a:r>
            <a:r>
              <a:rPr lang="en-US" i="1" dirty="0"/>
              <a:t>heterogeneous </a:t>
            </a:r>
            <a:r>
              <a:rPr lang="en-US" dirty="0"/>
              <a:t>rows of data</a:t>
            </a:r>
          </a:p>
          <a:p>
            <a:pPr lvl="1"/>
            <a:r>
              <a:rPr lang="en-US" dirty="0"/>
              <a:t>One set of names, one set of ID, one set of GPAs</a:t>
            </a:r>
          </a:p>
          <a:p>
            <a:r>
              <a:rPr lang="en-US" dirty="0"/>
              <a:t>What we have is structured data</a:t>
            </a:r>
          </a:p>
          <a:p>
            <a:pPr lvl="1"/>
            <a:r>
              <a:rPr lang="en-US" dirty="0"/>
              <a:t>Name, ID, GPA for each employee</a:t>
            </a:r>
          </a:p>
          <a:p>
            <a:pPr lvl="1"/>
            <a:r>
              <a:rPr lang="en-US" dirty="0"/>
              <a:t>One set of employees</a:t>
            </a:r>
          </a:p>
          <a:p>
            <a:pPr>
              <a:defRPr/>
            </a:pPr>
            <a:r>
              <a:rPr lang="en-US" dirty="0"/>
              <a:t>For a single employee we could do:</a:t>
            </a:r>
            <a:endParaRPr lang="en-US" sz="20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 lvl="1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string name;</a:t>
            </a:r>
          </a:p>
          <a:p>
            <a:pPr lvl="1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id;</a:t>
            </a:r>
          </a:p>
          <a:p>
            <a:pPr lvl="1"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double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kpi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1">
              <a:defRPr/>
            </a:pPr>
            <a:r>
              <a:rPr lang="en-US" dirty="0"/>
              <a:t>Allocates memory space for 1 strings and 2 double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44918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C++ provides </a:t>
            </a:r>
            <a:r>
              <a:rPr lang="en-US" i="1" dirty="0">
                <a:highlight>
                  <a:srgbClr val="00FF00"/>
                </a:highlight>
              </a:rPr>
              <a:t>classes</a:t>
            </a:r>
            <a:r>
              <a:rPr lang="en-US" dirty="0"/>
              <a:t> to group structured data together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class </a:t>
            </a:r>
            <a:r>
              <a:rPr lang="en-US" sz="2000" dirty="0">
                <a:solidFill>
                  <a:schemeClr val="accent4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Employee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 public: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string name;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int id;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int </a:t>
            </a:r>
            <a:r>
              <a:rPr lang="en-US" sz="2000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kpi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}; </a:t>
            </a:r>
          </a:p>
          <a:p>
            <a:pPr>
              <a:defRPr/>
            </a:pPr>
            <a:r>
              <a:rPr lang="en-US" dirty="0"/>
              <a:t>This is a </a:t>
            </a:r>
            <a:r>
              <a:rPr lang="en-US" i="1" dirty="0">
                <a:highlight>
                  <a:srgbClr val="00FF00"/>
                </a:highlight>
              </a:rPr>
              <a:t>class definition</a:t>
            </a:r>
          </a:p>
          <a:p>
            <a:pPr lvl="1">
              <a:defRPr/>
            </a:pPr>
            <a:r>
              <a:rPr lang="en-US" dirty="0"/>
              <a:t>Give the class a name  - Employee</a:t>
            </a:r>
          </a:p>
          <a:p>
            <a:pPr lvl="1">
              <a:defRPr/>
            </a:pPr>
            <a:r>
              <a:rPr lang="en-US" dirty="0"/>
              <a:t>Tell the compiler what the parts of the class are</a:t>
            </a:r>
          </a:p>
          <a:p>
            <a:pPr lvl="2">
              <a:defRPr/>
            </a:pPr>
            <a:r>
              <a:rPr lang="en-US" dirty="0"/>
              <a:t>Each part has a type and a name (looks just like a variable)</a:t>
            </a:r>
          </a:p>
          <a:p>
            <a:pPr lvl="2">
              <a:defRPr/>
            </a:pPr>
            <a:r>
              <a:rPr lang="en-US" dirty="0"/>
              <a:t>The parts of a class are called </a:t>
            </a:r>
            <a:r>
              <a:rPr lang="en-US" i="1" dirty="0">
                <a:highlight>
                  <a:srgbClr val="00FF00"/>
                </a:highlight>
              </a:rPr>
              <a:t>members</a:t>
            </a:r>
            <a:endParaRPr lang="en-US" dirty="0">
              <a:highlight>
                <a:srgbClr val="00FF00"/>
              </a:highlight>
            </a:endParaRPr>
          </a:p>
          <a:p>
            <a:pPr lvl="1">
              <a:defRPr/>
            </a:pP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52710EF-D918-424A-BFFA-34798CC6898A}"/>
              </a:ext>
            </a:extLst>
          </p:cNvPr>
          <p:cNvSpPr/>
          <p:nvPr/>
        </p:nvSpPr>
        <p:spPr>
          <a:xfrm>
            <a:off x="852487" y="3048000"/>
            <a:ext cx="3733800" cy="129540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C++ provides </a:t>
            </a:r>
            <a:r>
              <a:rPr lang="en-US" i="1" dirty="0">
                <a:highlight>
                  <a:srgbClr val="00FF00"/>
                </a:highlight>
              </a:rPr>
              <a:t>classes</a:t>
            </a:r>
            <a:r>
              <a:rPr lang="en-US" dirty="0"/>
              <a:t> to group structured data together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class </a:t>
            </a:r>
            <a:r>
              <a:rPr lang="en-US" sz="2000" dirty="0">
                <a:solidFill>
                  <a:schemeClr val="accent4"/>
                </a:solidFill>
                <a:highlight>
                  <a:srgbClr val="FFFF00"/>
                </a:highlight>
                <a:latin typeface="Courier New" pitchFamily="49" charset="0"/>
                <a:cs typeface="Courier New" pitchFamily="49" charset="0"/>
              </a:rPr>
              <a:t>Employee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marL="742950" lvl="2" indent="-342900">
              <a:buNone/>
              <a:defRPr/>
            </a:pPr>
            <a:r>
              <a:rPr lang="en-US" sz="16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 </a:t>
            </a: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public:</a:t>
            </a:r>
          </a:p>
          <a:p>
            <a:pPr marL="1200150" lvl="3" indent="-342900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string name;</a:t>
            </a:r>
          </a:p>
          <a:p>
            <a:pPr marL="1200150" lvl="3" indent="-342900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int id;</a:t>
            </a:r>
          </a:p>
          <a:p>
            <a:pPr marL="1200150" lvl="3" indent="-342900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int </a:t>
            </a:r>
            <a:r>
              <a:rPr lang="en-US" dirty="0" err="1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kpi</a:t>
            </a: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342900" lvl="1" indent="-342900">
              <a:buFont typeface="Arial" charset="0"/>
              <a:buNone/>
              <a:defRPr/>
            </a:pP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}; </a:t>
            </a:r>
          </a:p>
          <a:p>
            <a:pPr marL="457200" lvl="1" indent="0">
              <a:buNone/>
              <a:defRPr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3717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93133"/>
            <a:ext cx="8229600" cy="1143000"/>
          </a:xfrm>
        </p:spPr>
        <p:txBody>
          <a:bodyPr/>
          <a:lstStyle/>
          <a:p>
            <a:pPr>
              <a:defRPr/>
            </a:pPr>
            <a:r>
              <a:rPr lang="en-US" dirty="0"/>
              <a:t>Using classes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181600"/>
          </a:xfrm>
        </p:spPr>
        <p:txBody>
          <a:bodyPr/>
          <a:lstStyle/>
          <a:p>
            <a:pPr>
              <a:defRPr/>
            </a:pPr>
            <a:r>
              <a:rPr lang="en-US" sz="2800" dirty="0"/>
              <a:t>Defining the class creates a blueprint</a:t>
            </a:r>
          </a:p>
          <a:p>
            <a:pPr lvl="1">
              <a:defRPr/>
            </a:pPr>
            <a:r>
              <a:rPr lang="en-US" sz="2400" dirty="0"/>
              <a:t>No memory is allocated yet</a:t>
            </a:r>
          </a:p>
          <a:p>
            <a:pPr lvl="1">
              <a:defRPr/>
            </a:pPr>
            <a:r>
              <a:rPr lang="en-US" sz="2400" dirty="0"/>
              <a:t>The class is used as a data type</a:t>
            </a:r>
            <a:r>
              <a:rPr lang="en-US" dirty="0"/>
              <a:t> in a variable declaration:</a:t>
            </a:r>
            <a:endParaRPr lang="en-US" sz="2400" dirty="0"/>
          </a:p>
          <a:p>
            <a:pPr lvl="2">
              <a:defRPr/>
            </a:pPr>
            <a:r>
              <a:rPr lang="en-US" sz="2000" dirty="0"/>
              <a:t>Variable declaration is always:</a:t>
            </a:r>
          </a:p>
          <a:p>
            <a:pPr lvl="2">
              <a:buNone/>
              <a:defRPr/>
            </a:pPr>
            <a:r>
              <a:rPr lang="en-US" sz="2000" i="1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type name</a:t>
            </a:r>
            <a:r>
              <a:rPr lang="en-US" sz="20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;</a:t>
            </a:r>
          </a:p>
          <a:p>
            <a:pPr lvl="2">
              <a:defRPr/>
            </a:pPr>
            <a:r>
              <a:rPr lang="en-US" dirty="0"/>
              <a:t>So in this example:</a:t>
            </a:r>
          </a:p>
          <a:p>
            <a:pPr lvl="2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int num;</a:t>
            </a:r>
          </a:p>
          <a:p>
            <a:pPr lvl="2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num = 10; </a:t>
            </a:r>
          </a:p>
          <a:p>
            <a:pPr lvl="2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Employee e1;</a:t>
            </a:r>
          </a:p>
          <a:p>
            <a:pPr lvl="2">
              <a:buNone/>
              <a:defRPr/>
            </a:pPr>
            <a:r>
              <a:rPr lang="en-US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e1.name = “peter”;</a:t>
            </a:r>
          </a:p>
          <a:p>
            <a:pPr lvl="2">
              <a:buNone/>
              <a:defRPr/>
            </a:pPr>
            <a:endParaRPr lang="en-US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  <a:p>
            <a:pPr>
              <a:defRPr/>
            </a:pPr>
            <a:r>
              <a:rPr lang="en-US" sz="1900" dirty="0"/>
              <a:t>This variable declaration:</a:t>
            </a:r>
          </a:p>
          <a:p>
            <a:pPr lvl="1">
              <a:defRPr/>
            </a:pPr>
            <a:r>
              <a:rPr lang="en-US" sz="1900" dirty="0"/>
              <a:t>Allocates memory space for an </a:t>
            </a:r>
            <a:r>
              <a:rPr lang="en-US" sz="1900" i="1" dirty="0"/>
              <a:t>instance</a:t>
            </a:r>
            <a:r>
              <a:rPr lang="en-US" sz="1900" dirty="0"/>
              <a:t> of the class</a:t>
            </a:r>
          </a:p>
          <a:p>
            <a:pPr lvl="2">
              <a:defRPr/>
            </a:pPr>
            <a:r>
              <a:rPr lang="en-US" sz="1900" dirty="0"/>
              <a:t>2 strings, 1 </a:t>
            </a:r>
            <a:r>
              <a:rPr lang="en-US" sz="1900" dirty="0" err="1"/>
              <a:t>int</a:t>
            </a:r>
            <a:endParaRPr lang="en-US" sz="1900" dirty="0"/>
          </a:p>
          <a:p>
            <a:pPr lvl="1">
              <a:defRPr/>
            </a:pPr>
            <a:r>
              <a:rPr lang="en-US" sz="1900" dirty="0"/>
              <a:t>Names that memory space</a:t>
            </a:r>
          </a:p>
          <a:p>
            <a:pPr lvl="1">
              <a:defRPr/>
            </a:pPr>
            <a:r>
              <a:rPr lang="en-US" sz="1900" dirty="0"/>
              <a:t>A class instance is also called an </a:t>
            </a:r>
            <a:r>
              <a:rPr lang="en-US" sz="1900" b="1" i="1" u="sng" dirty="0">
                <a:solidFill>
                  <a:srgbClr val="00B0F0"/>
                </a:solidFill>
              </a:rPr>
              <a:t>object</a:t>
            </a:r>
            <a:endParaRPr lang="en-US" sz="1900" b="1" u="sng" dirty="0">
              <a:solidFill>
                <a:srgbClr val="00B0F0"/>
              </a:solidFill>
            </a:endParaRPr>
          </a:p>
          <a:p>
            <a:pPr lvl="1">
              <a:defRPr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1524</TotalTime>
  <Words>2029</Words>
  <Application>Microsoft Macintosh PowerPoint</Application>
  <PresentationFormat>On-screen Show (4:3)</PresentationFormat>
  <Paragraphs>368</Paragraphs>
  <Slides>32</Slides>
  <Notes>3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Courier New</vt:lpstr>
      <vt:lpstr>Verdana</vt:lpstr>
      <vt:lpstr>Office Theme</vt:lpstr>
      <vt:lpstr>RFFlow</vt:lpstr>
      <vt:lpstr>Class</vt:lpstr>
      <vt:lpstr>Review: Array</vt:lpstr>
      <vt:lpstr>Review: Parallel Array</vt:lpstr>
      <vt:lpstr>Class</vt:lpstr>
      <vt:lpstr>Class</vt:lpstr>
      <vt:lpstr>Structured data</vt:lpstr>
      <vt:lpstr>Using classes</vt:lpstr>
      <vt:lpstr>Using classes</vt:lpstr>
      <vt:lpstr>Using classes</vt:lpstr>
      <vt:lpstr>Using class objects</vt:lpstr>
      <vt:lpstr>Linked List</vt:lpstr>
      <vt:lpstr>Declare a Call for Node</vt:lpstr>
      <vt:lpstr>Linked List</vt:lpstr>
      <vt:lpstr>Variables, Memory and Pointers</vt:lpstr>
      <vt:lpstr>Variables, Memory and Pointers</vt:lpstr>
      <vt:lpstr>Variables, Memory and Pointers</vt:lpstr>
      <vt:lpstr>Variables, Memory and Pointers</vt:lpstr>
      <vt:lpstr>Variables, Memory and Pointers</vt:lpstr>
      <vt:lpstr>Declaring Pointer Variables</vt:lpstr>
      <vt:lpstr>Declaring Pointer Variables (continued)</vt:lpstr>
      <vt:lpstr>Address of Operator (&amp;)</vt:lpstr>
      <vt:lpstr>Dereferencing Operator (*)</vt:lpstr>
      <vt:lpstr>Exercise</vt:lpstr>
      <vt:lpstr>Assigning Pointers</vt:lpstr>
      <vt:lpstr>Assigning Pointers</vt:lpstr>
      <vt:lpstr>The Null Pointer</vt:lpstr>
      <vt:lpstr>Comparing Pointers</vt:lpstr>
      <vt:lpstr>Comparing Pointers</vt:lpstr>
      <vt:lpstr>Pointers and Class</vt:lpstr>
      <vt:lpstr>Pointers and Class</vt:lpstr>
      <vt:lpstr>Pointers and Classes</vt:lpstr>
      <vt:lpstr>Pointers and Classes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317</cp:revision>
  <dcterms:created xsi:type="dcterms:W3CDTF">2009-09-01T00:23:15Z</dcterms:created>
  <dcterms:modified xsi:type="dcterms:W3CDTF">2023-01-18T03:12:11Z</dcterms:modified>
</cp:coreProperties>
</file>