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5"/>
  </p:notesMasterIdLst>
  <p:sldIdLst>
    <p:sldId id="466" r:id="rId2"/>
    <p:sldId id="467" r:id="rId3"/>
    <p:sldId id="350" r:id="rId4"/>
    <p:sldId id="257" r:id="rId5"/>
    <p:sldId id="258" r:id="rId6"/>
    <p:sldId id="265" r:id="rId7"/>
    <p:sldId id="463" r:id="rId8"/>
    <p:sldId id="468" r:id="rId9"/>
    <p:sldId id="469" r:id="rId10"/>
    <p:sldId id="470" r:id="rId11"/>
    <p:sldId id="464" r:id="rId12"/>
    <p:sldId id="435" r:id="rId13"/>
    <p:sldId id="410" r:id="rId14"/>
    <p:sldId id="420" r:id="rId15"/>
    <p:sldId id="461" r:id="rId16"/>
    <p:sldId id="426" r:id="rId17"/>
    <p:sldId id="462" r:id="rId18"/>
    <p:sldId id="445" r:id="rId19"/>
    <p:sldId id="438" r:id="rId20"/>
    <p:sldId id="455" r:id="rId21"/>
    <p:sldId id="458" r:id="rId22"/>
    <p:sldId id="422" r:id="rId23"/>
    <p:sldId id="42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2012" autoAdjust="0"/>
  </p:normalViewPr>
  <p:slideViewPr>
    <p:cSldViewPr>
      <p:cViewPr varScale="1">
        <p:scale>
          <a:sx n="95" d="100"/>
          <a:sy n="95" d="100"/>
        </p:scale>
        <p:origin x="1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When we say that the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is </a:t>
            </a:r>
            <a:r>
              <a:rPr lang="el-GR" b="1" i="0" dirty="0" err="1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Ω</a:t>
            </a:r>
            <a:r>
              <a:rPr lang="el-GR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)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This means that the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function will never have a lower growth behavior than a function with the linear behavior. 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Thus, </a:t>
            </a:r>
            <a:r>
              <a:rPr lang="el-GR" b="1" i="0" dirty="0" err="1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Ω</a:t>
            </a:r>
            <a:r>
              <a:rPr lang="el-GR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)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is presented as a lower limit, and we know that the function will never exhibit growth behavior that is exceeded by this lower limit.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Example: for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 there is another function of linear behavior that limits it inferiorly. Note in the graph below that, for values of 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n≥1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outperforms function 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A0D242A-FD37-36C0-09DD-88F336B5C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64C74C95-F88B-D5A7-44C5-8D9F5C3C6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7EBE4FBE-0211-71D7-4298-FACBA8D7C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B6E7CAAF-886C-9A42-5E70-7A4240562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complexities: </a:t>
            </a:r>
          </a:p>
          <a:p>
            <a:r>
              <a:rPr lang="en-US" dirty="0"/>
              <a:t>Function: </a:t>
            </a:r>
          </a:p>
          <a:p>
            <a:pPr marL="228600" indent="-228600">
              <a:buAutoNum type="arabicPeriod"/>
            </a:pPr>
            <a:r>
              <a:rPr lang="en-US" dirty="0"/>
              <a:t>Recursive method</a:t>
            </a:r>
          </a:p>
          <a:p>
            <a:pPr marL="228600" indent="-228600">
              <a:buAutoNum type="arabicPeriod"/>
            </a:pPr>
            <a:r>
              <a:rPr lang="en-US" dirty="0"/>
              <a:t>Iteration method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Assohole</a:t>
            </a:r>
            <a:r>
              <a:rPr lang="en-US" dirty="0"/>
              <a:t> =&gt; ass - </a:t>
            </a:r>
            <a:r>
              <a:rPr lang="en-US" dirty="0" err="1"/>
              <a:t>sym</a:t>
            </a:r>
            <a:r>
              <a:rPr lang="en-US" dirty="0"/>
              <a:t> </a:t>
            </a:r>
            <a:r>
              <a:rPr lang="en-US" dirty="0" err="1"/>
              <a:t>totic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FF0B9B75-8E73-366E-CD5E-2EC3F85A4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F5A315F1-2A69-559C-72F6-D5540B813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9C83C8B-902A-ED34-5657-9CCF212CD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6C290219-4033-D48B-FA65-2E0168153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87FBCC47-403D-7053-8252-60A573F3E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3EB42011-C8A4-2662-B1EB-A07B9766D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335D3587-7658-F608-1995-31115D1FE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1959A974-E968-C4E6-400B-098D33535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69C4645A-DD3C-41A4-8586-4E1C8DCD2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59713C4-4134-C337-AA47-F394F17A6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88D3C324-FBA0-BAC4-F15C-06E75B771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795F89FB-F5A0-AEBC-9F8D-DF2F0DD3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5307-C368-D4F2-A5BE-4A4144E9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DB3F4-4C35-A05C-3119-A241544B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66461"/>
            <a:ext cx="8305800" cy="305794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Mining dataset for evictions in LV ($20 per hour X 15 hours per week) for this semester.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Working with me and social science. </a:t>
            </a:r>
          </a:p>
        </p:txBody>
      </p:sp>
    </p:spTree>
    <p:extLst>
      <p:ext uri="{BB962C8B-B14F-4D97-AF65-F5344CB8AC3E}">
        <p14:creationId xmlns:p14="http://schemas.microsoft.com/office/powerpoint/2010/main" val="420286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26-97E5-9DFE-004C-74F3F24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24F-D2A0-76E5-E80D-649174F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362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marL="0" indent="0" algn="l">
              <a:buNone/>
            </a:pPr>
            <a:r>
              <a:rPr lang="en-US" dirty="0"/>
              <a:t>	for (let j = 0; j &lt; m;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pPr marL="0" indent="0" algn="l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“ ” &lt;&lt; j;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r>
              <a:rPr lang="en-US" dirty="0"/>
              <a:t>}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10E4-A430-D1C4-175E-747AD6C0BCA8}"/>
              </a:ext>
            </a:extLst>
          </p:cNvPr>
          <p:cNvSpPr txBox="1"/>
          <p:nvPr/>
        </p:nvSpPr>
        <p:spPr>
          <a:xfrm>
            <a:off x="405848" y="5070684"/>
            <a:ext cx="833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" pitchFamily="2" charset="0"/>
              </a:rPr>
              <a:t>O(n</a:t>
            </a:r>
            <a:r>
              <a:rPr lang="en-US" sz="3200" b="0" i="0" baseline="30000" dirty="0">
                <a:solidFill>
                  <a:srgbClr val="000000"/>
                </a:solidFill>
                <a:effectLst/>
                <a:latin typeface="Times" pitchFamily="2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" pitchFamily="2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39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1F1-6611-878A-414B-15046BC6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FE9F-65D9-5CBC-D783-2FCD1284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588478"/>
            <a:ext cx="4953000" cy="1143000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Binary search: </a:t>
            </a:r>
          </a:p>
          <a:p>
            <a:endParaRPr lang="en-US" dirty="0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E06A8593-DF2B-5503-D6FE-E7CB9F80F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2192" r="8988" b="60071"/>
          <a:stretch/>
        </p:blipFill>
        <p:spPr bwMode="auto">
          <a:xfrm>
            <a:off x="3606465" y="1450295"/>
            <a:ext cx="5248275" cy="60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28CEDAB-FE56-6A67-AE57-730D8FFF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92752"/>
            <a:ext cx="5073650" cy="29822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A018BD3-DFD4-D377-66E2-ADD4F9AF8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39761" r="8988" b="44415"/>
          <a:stretch/>
        </p:blipFill>
        <p:spPr bwMode="auto">
          <a:xfrm>
            <a:off x="3606465" y="2220325"/>
            <a:ext cx="5248274" cy="5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A4CDA6B-BA42-8330-285E-BE9BE0C23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55196" r="8988" b="28727"/>
          <a:stretch/>
        </p:blipFill>
        <p:spPr bwMode="auto">
          <a:xfrm>
            <a:off x="3606465" y="2932153"/>
            <a:ext cx="5248274" cy="5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D87F803-F04C-F788-6449-74B237049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" t="71368" r="8988" b="13249"/>
          <a:stretch/>
        </p:blipFill>
        <p:spPr bwMode="auto">
          <a:xfrm>
            <a:off x="3613150" y="3652341"/>
            <a:ext cx="5277960" cy="5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9FB93E5F-F636-FDF2-FEBE-5EB2E127E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Complexity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292DFECA-54E8-A119-48D3-F05F061BC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of an algorithm as a function of </a:t>
            </a:r>
            <a:r>
              <a:rPr lang="en-US" altLang="en-US">
                <a:solidFill>
                  <a:schemeClr val="tx1"/>
                </a:solidFill>
              </a:rPr>
              <a:t>input size </a:t>
            </a:r>
            <a:r>
              <a:rPr lang="en-US" altLang="en-US" i="1">
                <a:solidFill>
                  <a:schemeClr val="tx1"/>
                </a:solidFill>
              </a:rPr>
              <a:t>n</a:t>
            </a:r>
            <a:r>
              <a:rPr lang="en-US" altLang="en-US" b="1">
                <a:solidFill>
                  <a:srgbClr val="CC0000"/>
                </a:solidFill>
              </a:rPr>
              <a:t> for large </a:t>
            </a:r>
            <a:r>
              <a:rPr lang="en-US" altLang="en-US" b="1" i="1">
                <a:solidFill>
                  <a:srgbClr val="CC0000"/>
                </a:solidFill>
              </a:rPr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Expressed using only the </a:t>
            </a:r>
            <a:r>
              <a:rPr lang="en-US" altLang="en-US" b="1">
                <a:solidFill>
                  <a:srgbClr val="CC0000"/>
                </a:solidFill>
              </a:rPr>
              <a:t>highest-order term</a:t>
            </a:r>
            <a:r>
              <a:rPr lang="en-US" altLang="en-US"/>
              <a:t> in the expression for the exact running time.</a:t>
            </a:r>
          </a:p>
          <a:p>
            <a:pPr lvl="1"/>
            <a:r>
              <a:rPr lang="en-US" altLang="en-US" sz="3000"/>
              <a:t>Instead of exact running time, say </a:t>
            </a:r>
            <a:r>
              <a:rPr lang="en-US" altLang="en-US" sz="3000">
                <a:latin typeface="Symbol" pitchFamily="2" charset="2"/>
              </a:rPr>
              <a:t>Q</a:t>
            </a:r>
            <a:r>
              <a:rPr lang="en-US" altLang="en-US" sz="3000"/>
              <a:t>(</a:t>
            </a:r>
            <a:r>
              <a:rPr lang="en-US" altLang="en-US" sz="3000" i="1"/>
              <a:t>n</a:t>
            </a:r>
            <a:r>
              <a:rPr lang="en-US" altLang="en-US" sz="3000" baseline="30000"/>
              <a:t>2</a:t>
            </a:r>
            <a:r>
              <a:rPr lang="en-US" altLang="en-US" sz="3000"/>
              <a:t>).</a:t>
            </a:r>
            <a:endParaRPr lang="en-US" altLang="en-US"/>
          </a:p>
          <a:p>
            <a:r>
              <a:rPr lang="en-US" alt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altLang="en-US"/>
              <a:t>Written using </a:t>
            </a:r>
            <a:r>
              <a:rPr lang="en-US" altLang="en-US" b="1" i="1">
                <a:solidFill>
                  <a:srgbClr val="CC0000"/>
                </a:solidFill>
              </a:rPr>
              <a:t>Asymptotic Notation</a:t>
            </a:r>
            <a:r>
              <a:rPr lang="en-US" altLang="en-US" i="1">
                <a:solidFill>
                  <a:srgbClr val="CC0000"/>
                </a:solidFill>
              </a:rPr>
              <a:t>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E159E85B-22B7-FDD7-30A6-9F23E3365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Notation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828AA0A1-DA9F-6059-37F2-A651CC22C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Q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W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w</a:t>
            </a:r>
            <a:endParaRPr lang="en-US" altLang="en-US" sz="2800" b="1" dirty="0">
              <a:solidFill>
                <a:srgbClr val="CC0000"/>
              </a:solidFill>
            </a:endParaRPr>
          </a:p>
          <a:p>
            <a:r>
              <a:rPr lang="en-US" altLang="en-US" sz="2800" dirty="0"/>
              <a:t>Defined for functions over the natural numbers.</a:t>
            </a:r>
          </a:p>
          <a:p>
            <a:pPr lvl="1"/>
            <a:r>
              <a:rPr lang="en-US" altLang="en-US" b="1" u="sng" dirty="0">
                <a:solidFill>
                  <a:schemeClr val="hlink"/>
                </a:solidFill>
              </a:rPr>
              <a:t>Ex: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 =  </a:t>
            </a:r>
            <a:r>
              <a:rPr lang="en-US" altLang="en-US" dirty="0">
                <a:latin typeface="Symbol" pitchFamily="2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Describes how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grows in comparison to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  <a:p>
            <a:r>
              <a:rPr lang="en-US" altLang="en-US" sz="2800" dirty="0"/>
              <a:t>Define a </a:t>
            </a:r>
            <a:r>
              <a:rPr lang="en-US" altLang="en-US" sz="2800" b="1" i="1" dirty="0">
                <a:solidFill>
                  <a:srgbClr val="CC0000"/>
                </a:solidFill>
              </a:rPr>
              <a:t>set</a:t>
            </a:r>
            <a:r>
              <a:rPr lang="en-US" altLang="en-US" sz="2800" dirty="0"/>
              <a:t> of functions; in practice used to compare two function sizes.</a:t>
            </a:r>
          </a:p>
          <a:p>
            <a:r>
              <a:rPr lang="en-US" altLang="en-US" sz="2800" dirty="0"/>
              <a:t>The notations describe different rate-of-growth relations between the defining function and the defined set of functions.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7346DFD4-87A4-552E-DD26-6DC3822AF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-notation</a:t>
            </a:r>
          </a:p>
        </p:txBody>
      </p:sp>
      <p:pic>
        <p:nvPicPr>
          <p:cNvPr id="394261" name="Picture 21">
            <a:extLst>
              <a:ext uri="{FF2B5EF4-FFF2-40B4-BE49-F238E27FC236}">
                <a16:creationId xmlns:a16="http://schemas.microsoft.com/office/drawing/2014/main" id="{9EC66BC4-C84E-9336-7200-8D20C716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>
            <a:extLst>
              <a:ext uri="{FF2B5EF4-FFF2-40B4-BE49-F238E27FC236}">
                <a16:creationId xmlns:a16="http://schemas.microsoft.com/office/drawing/2014/main" id="{318939E0-987A-82C9-ECA0-A154BFD0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791075" cy="277614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>
            <a:extLst>
              <a:ext uri="{FF2B5EF4-FFF2-40B4-BE49-F238E27FC236}">
                <a16:creationId xmlns:a16="http://schemas.microsoft.com/office/drawing/2014/main" id="{61FD1338-BFE7-CB25-0C65-D0A8453C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itchFamily="2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394264" name="Rectangle 24">
            <a:extLst>
              <a:ext uri="{FF2B5EF4-FFF2-40B4-BE49-F238E27FC236}">
                <a16:creationId xmlns:a16="http://schemas.microsoft.com/office/drawing/2014/main" id="{66AFAEC0-71C0-7512-6826-59C9CEB6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394265" name="Text Box 25">
            <a:extLst>
              <a:ext uri="{FF2B5EF4-FFF2-40B4-BE49-F238E27FC236}">
                <a16:creationId xmlns:a16="http://schemas.microsoft.com/office/drawing/2014/main" id="{CE58717B-6951-CCB8-436C-2BBE1995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49430"/>
            <a:ext cx="471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that</a:t>
            </a:r>
          </a:p>
          <a:p>
            <a:r>
              <a:rPr lang="en-US" altLang="en-US" dirty="0"/>
              <a:t>have the same </a:t>
            </a:r>
            <a:r>
              <a:rPr lang="en-US" altLang="en-US" i="1" dirty="0"/>
              <a:t>rate of growth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8BC4DC20-03E1-8DCD-63AF-5B76F87CA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-notation</a:t>
            </a:r>
          </a:p>
        </p:txBody>
      </p:sp>
      <p:pic>
        <p:nvPicPr>
          <p:cNvPr id="485379" name="Picture 3">
            <a:extLst>
              <a:ext uri="{FF2B5EF4-FFF2-40B4-BE49-F238E27FC236}">
                <a16:creationId xmlns:a16="http://schemas.microsoft.com/office/drawing/2014/main" id="{6F4F3CA9-1E0A-64F5-21F9-4BA1661E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0" name="Rectangle 4">
            <a:extLst>
              <a:ext uri="{FF2B5EF4-FFF2-40B4-BE49-F238E27FC236}">
                <a16:creationId xmlns:a16="http://schemas.microsoft.com/office/drawing/2014/main" id="{58B9C59C-D1A6-5C25-6532-AE2D0896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1954212"/>
            <a:ext cx="4930775" cy="277018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7636B731-1B4A-1B98-43F2-FCE0E44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itchFamily="2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485384" name="Text Box 8">
            <a:extLst>
              <a:ext uri="{FF2B5EF4-FFF2-40B4-BE49-F238E27FC236}">
                <a16:creationId xmlns:a16="http://schemas.microsoft.com/office/drawing/2014/main" id="{90018E47-B09F-0256-054A-718C14F6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836697"/>
            <a:ext cx="3897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Technically,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2" charset="2"/>
              </a:rPr>
              <a:t> (</a:t>
            </a:r>
            <a:r>
              <a:rPr lang="en-US" altLang="en-US" i="1" dirty="0">
                <a:sym typeface="Symbol" pitchFamily="2" charset="2"/>
              </a:rPr>
              <a:t>g</a:t>
            </a:r>
            <a:r>
              <a:rPr lang="en-US" altLang="en-US" dirty="0">
                <a:sym typeface="Symbol" pitchFamily="2" charset="2"/>
              </a:rPr>
              <a:t>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)).</a:t>
            </a:r>
          </a:p>
          <a:p>
            <a:r>
              <a:rPr lang="en-US" altLang="en-US" dirty="0">
                <a:sym typeface="Symbol" pitchFamily="2" charset="2"/>
              </a:rPr>
              <a:t>Older usage, 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2" charset="2"/>
              </a:rPr>
              <a:t>= (</a:t>
            </a:r>
            <a:r>
              <a:rPr lang="en-US" altLang="en-US" i="1" dirty="0">
                <a:sym typeface="Symbol" pitchFamily="2" charset="2"/>
              </a:rPr>
              <a:t>g</a:t>
            </a:r>
            <a:r>
              <a:rPr lang="en-US" altLang="en-US" dirty="0">
                <a:sym typeface="Symbol" pitchFamily="2" charset="2"/>
              </a:rPr>
              <a:t>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)).</a:t>
            </a:r>
          </a:p>
        </p:txBody>
      </p:sp>
      <p:sp>
        <p:nvSpPr>
          <p:cNvPr id="485385" name="Text Box 9">
            <a:extLst>
              <a:ext uri="{FF2B5EF4-FFF2-40B4-BE49-F238E27FC236}">
                <a16:creationId xmlns:a16="http://schemas.microsoft.com/office/drawing/2014/main" id="{EF5195EE-5B42-BD1F-A854-95129878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6007100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/>
              <a:t>f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and </a:t>
            </a:r>
            <a:r>
              <a:rPr lang="en-US" altLang="en-US" b="1" i="1"/>
              <a:t>g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are nonnegative, for large </a:t>
            </a:r>
            <a:r>
              <a:rPr lang="en-US" altLang="en-US" b="1" i="1"/>
              <a:t>n</a:t>
            </a:r>
            <a:r>
              <a:rPr lang="en-US" altLang="en-US" b="1"/>
              <a:t>. </a:t>
            </a:r>
            <a:endParaRPr lang="en-US" altLang="en-US" b="1" i="1"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042695EF-FCDC-7676-046A-55065F75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10B62022-4DFF-253B-5492-136B832BC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056" y="2958134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10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-</a:t>
            </a:r>
            <a:r>
              <a:rPr lang="en-US" altLang="en-US" i="1" dirty="0"/>
              <a:t> </a:t>
            </a:r>
            <a:r>
              <a:rPr lang="en-US" altLang="en-US" dirty="0"/>
              <a:t>3</a:t>
            </a:r>
            <a:r>
              <a:rPr lang="en-US" altLang="en-US" i="1" dirty="0"/>
              <a:t>n = </a:t>
            </a:r>
            <a:r>
              <a:rPr lang="en-US" altLang="en-US" dirty="0">
                <a:latin typeface="Symbol" pitchFamily="2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constants for </a:t>
            </a:r>
            <a:r>
              <a:rPr lang="en-US" altLang="en-US" i="1" dirty="0"/>
              <a:t>n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 will work?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a little smaller than the leading coefficient,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chemeClr val="hlink"/>
                </a:solidFill>
              </a:rPr>
              <a:t>Exercise:</a:t>
            </a:r>
            <a:r>
              <a:rPr lang="en-US" altLang="en-US" dirty="0">
                <a:solidFill>
                  <a:schemeClr val="tx1"/>
                </a:solidFill>
              </a:rPr>
              <a:t> Prove that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/2-3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= </a:t>
            </a:r>
            <a:r>
              <a:rPr lang="en-US" altLang="en-US" dirty="0">
                <a:latin typeface="Symbol" pitchFamily="2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dirty="0">
              <a:solidFill>
                <a:srgbClr val="CC0000"/>
              </a:solidFill>
            </a:endParaRP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9E94ABFA-7B1B-5FF6-E106-F6D487DB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73" y="1417638"/>
            <a:ext cx="7989887" cy="1015663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600" dirty="0">
                <a:solidFill>
                  <a:srgbClr val="CC0000"/>
                </a:solidFill>
              </a:rPr>
              <a:t>,   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C8A98364-3A06-FEA5-C460-BE0F36107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ym typeface="Symbol" pitchFamily="2" charset="2"/>
              </a:rPr>
              <a:t>O</a:t>
            </a:r>
            <a:r>
              <a:rPr lang="en-US" altLang="en-US">
                <a:sym typeface="Symbol" pitchFamily="2" charset="2"/>
              </a:rPr>
              <a:t>-notation</a:t>
            </a: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5D6B1103-E37D-253A-07DB-996A09B2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2056399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itchFamily="2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2650E70C-7B1E-A692-B091-3C8F565C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 i="1">
                <a:sym typeface="Symbol" pitchFamily="2" charset="2"/>
              </a:rPr>
              <a:t>O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pic>
        <p:nvPicPr>
          <p:cNvPr id="487432" name="Picture 8">
            <a:extLst>
              <a:ext uri="{FF2B5EF4-FFF2-40B4-BE49-F238E27FC236}">
                <a16:creationId xmlns:a16="http://schemas.microsoft.com/office/drawing/2014/main" id="{099E2028-3151-7214-8E97-F13558B9C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>
            <a:extLst>
              <a:ext uri="{FF2B5EF4-FFF2-40B4-BE49-F238E27FC236}">
                <a16:creationId xmlns:a16="http://schemas.microsoft.com/office/drawing/2014/main" id="{652B99E9-2C32-FA2E-48B0-4DA7293D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9" y="541175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/>
              <a:t>g</a:t>
            </a:r>
            <a:r>
              <a:rPr kumimoji="1" lang="en-US" altLang="en-US" sz="2600" b="1" dirty="0"/>
              <a:t>(</a:t>
            </a:r>
            <a:r>
              <a:rPr kumimoji="1" lang="en-US" altLang="en-US" sz="2600" b="1" i="1" dirty="0"/>
              <a:t>n</a:t>
            </a:r>
            <a:r>
              <a:rPr kumimoji="1" lang="en-US" altLang="en-US" sz="2600" b="1" dirty="0"/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asymptotic upper bound</a:t>
            </a:r>
            <a:r>
              <a:rPr kumimoji="1" lang="en-US" altLang="en-US" sz="2600" b="1" dirty="0"/>
              <a:t> for </a:t>
            </a:r>
            <a:r>
              <a:rPr kumimoji="1" lang="en-US" altLang="en-US" sz="2600" b="1" i="1" dirty="0"/>
              <a:t>f</a:t>
            </a:r>
            <a:r>
              <a:rPr kumimoji="1" lang="en-US" altLang="en-US" sz="2600" b="1" dirty="0"/>
              <a:t>(</a:t>
            </a:r>
            <a:r>
              <a:rPr kumimoji="1" lang="en-US" altLang="en-US" sz="2600" b="1" i="1" dirty="0"/>
              <a:t>n</a:t>
            </a:r>
            <a:r>
              <a:rPr kumimoji="1" lang="en-US" altLang="en-US" sz="2600" b="1" dirty="0"/>
              <a:t>).</a:t>
            </a:r>
          </a:p>
        </p:txBody>
      </p:sp>
      <p:sp>
        <p:nvSpPr>
          <p:cNvPr id="487435" name="Text Box 11">
            <a:extLst>
              <a:ext uri="{FF2B5EF4-FFF2-40B4-BE49-F238E27FC236}">
                <a16:creationId xmlns:a16="http://schemas.microsoft.com/office/drawing/2014/main" id="{FCFD0614-37E8-0B03-B91F-F37EACFC7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89" y="4151934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lower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8816526F-362E-E24C-F44F-19BD0DC6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5989637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 </a:t>
            </a:r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  <a:p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  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5942C6D9-1DD6-F977-C446-C9C77EAE0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Examples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FBD7BE4C-9FC4-541C-AC7F-24DE0334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042" y="3154362"/>
            <a:ext cx="8458200" cy="2286000"/>
          </a:xfrm>
        </p:spPr>
        <p:txBody>
          <a:bodyPr/>
          <a:lstStyle/>
          <a:p>
            <a:r>
              <a:rPr lang="en-US" altLang="en-US" dirty="0"/>
              <a:t>Any linear </a:t>
            </a:r>
            <a:r>
              <a:rPr lang="en-US" altLang="en-US" i="1" dirty="0"/>
              <a:t>function</a:t>
            </a:r>
            <a:r>
              <a:rPr lang="en-US" altLang="en-US" dirty="0"/>
              <a:t> </a:t>
            </a:r>
            <a:r>
              <a:rPr lang="en-US" altLang="en-US" i="1" dirty="0"/>
              <a:t>an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 </a:t>
            </a:r>
            <a:endParaRPr lang="en-US" altLang="en-US" u="sng" dirty="0">
              <a:solidFill>
                <a:srgbClr val="CC0000"/>
              </a:solidFill>
            </a:endParaRPr>
          </a:p>
          <a:p>
            <a:endParaRPr lang="en-US" altLang="en-US" dirty="0"/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E30C4A6B-3C81-A6C6-61E6-D281BDF5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17638"/>
            <a:ext cx="8229599" cy="95410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2800" b="1" i="1" dirty="0">
                <a:solidFill>
                  <a:schemeClr val="accent1"/>
                </a:solidFill>
                <a:sym typeface="Symbol" pitchFamily="2" charset="2"/>
              </a:rPr>
              <a:t>O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{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8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8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8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800" dirty="0">
                <a:solidFill>
                  <a:srgbClr val="CC0000"/>
                </a:solidFill>
              </a:rPr>
              <a:t>, 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we have 0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}</a:t>
            </a:r>
            <a:endParaRPr kumimoji="1" lang="en-US" altLang="en-US" sz="3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6D71A85C-BB9D-71EE-1A87-8232AEAA8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 -notation</a:t>
            </a:r>
          </a:p>
        </p:txBody>
      </p:sp>
      <p:sp>
        <p:nvSpPr>
          <p:cNvPr id="444422" name="Rectangle 6">
            <a:extLst>
              <a:ext uri="{FF2B5EF4-FFF2-40B4-BE49-F238E27FC236}">
                <a16:creationId xmlns:a16="http://schemas.microsoft.com/office/drawing/2014/main" id="{E0AA8281-B1D8-CBF0-2B69-E28F3ABD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64" y="5300662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444423" name="Text Box 7">
            <a:extLst>
              <a:ext uri="{FF2B5EF4-FFF2-40B4-BE49-F238E27FC236}">
                <a16:creationId xmlns:a16="http://schemas.microsoft.com/office/drawing/2014/main" id="{A81994D4-AF3C-F093-8338-C2ABA2EC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29" y="4170362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higher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  <p:pic>
        <p:nvPicPr>
          <p:cNvPr id="444426" name="Picture 10">
            <a:extLst>
              <a:ext uri="{FF2B5EF4-FFF2-40B4-BE49-F238E27FC236}">
                <a16:creationId xmlns:a16="http://schemas.microsoft.com/office/drawing/2014/main" id="{0E4366C3-138A-6DD6-7B4A-DA54162C6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>
            <a:extLst>
              <a:ext uri="{FF2B5EF4-FFF2-40B4-BE49-F238E27FC236}">
                <a16:creationId xmlns:a16="http://schemas.microsoft.com/office/drawing/2014/main" id="{A82C066B-7CC5-6D6C-7D16-F09995EED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02" y="5789612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 </a:t>
            </a:r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(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  <a:p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  (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</p:txBody>
      </p:sp>
      <p:sp>
        <p:nvSpPr>
          <p:cNvPr id="444428" name="Rectangle 12">
            <a:extLst>
              <a:ext uri="{FF2B5EF4-FFF2-40B4-BE49-F238E27FC236}">
                <a16:creationId xmlns:a16="http://schemas.microsoft.com/office/drawing/2014/main" id="{0231F90F-ACBE-8A45-1DA8-3CED7416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99" y="2177621"/>
            <a:ext cx="4908550" cy="1895904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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b="1" dirty="0">
                <a:solidFill>
                  <a:schemeClr val="hlink"/>
                </a:solidFill>
              </a:rPr>
              <a:t>c</a:t>
            </a:r>
            <a:r>
              <a:rPr kumimoji="1" lang="en-US" altLang="en-US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dirty="0"/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>
            <a:extLst>
              <a:ext uri="{FF2B5EF4-FFF2-40B4-BE49-F238E27FC236}">
                <a16:creationId xmlns:a16="http://schemas.microsoft.com/office/drawing/2014/main" id="{2C7E1E5F-A40B-B7E2-9904-8562DF33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lang="en-US" altLang="en-US">
                <a:sym typeface="Symbol" pitchFamily="2" charset="2"/>
              </a:rPr>
              <a:t>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big-Omega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5307-C368-D4F2-A5BE-4A4144E9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Up-to-date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DB3F4-4C35-A05C-3119-A241544B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66461"/>
            <a:ext cx="8305800" cy="305794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CEO Sundar: Google an AI first company </a:t>
            </a:r>
          </a:p>
          <a:p>
            <a:pPr marL="514350" indent="-514350" algn="l">
              <a:buAutoNum type="arabicPeriod"/>
            </a:pPr>
            <a:endParaRPr lang="en-US" sz="10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Microsoft is aggressively investing in healthcare AI</a:t>
            </a:r>
          </a:p>
        </p:txBody>
      </p:sp>
    </p:spTree>
    <p:extLst>
      <p:ext uri="{BB962C8B-B14F-4D97-AF65-F5344CB8AC3E}">
        <p14:creationId xmlns:p14="http://schemas.microsoft.com/office/powerpoint/2010/main" val="229062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CD274689-E04C-E006-88A9-747C5B960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68996" name="Rectangle 4">
            <a:extLst>
              <a:ext uri="{FF2B5EF4-FFF2-40B4-BE49-F238E27FC236}">
                <a16:creationId xmlns:a16="http://schemas.microsoft.com/office/drawing/2014/main" id="{1264C9EB-2CEF-716C-1B4F-9692B374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800">
                <a:solidFill>
                  <a:schemeClr val="accent1"/>
                </a:solidFill>
                <a:sym typeface="Symbol" pitchFamily="2" charset="2"/>
              </a:rPr>
              <a:t></a:t>
            </a:r>
            <a:r>
              <a:rPr kumimoji="1" lang="en-US" altLang="en-US" sz="2800">
                <a:solidFill>
                  <a:schemeClr val="accent1"/>
                </a:solidFill>
              </a:rPr>
              <a:t>(</a:t>
            </a:r>
            <a:r>
              <a:rPr kumimoji="1" lang="en-US" altLang="en-US" sz="2800" i="1">
                <a:solidFill>
                  <a:schemeClr val="accent1"/>
                </a:solidFill>
              </a:rPr>
              <a:t>g</a:t>
            </a:r>
            <a:r>
              <a:rPr kumimoji="1" lang="en-US" altLang="en-US" sz="2800">
                <a:solidFill>
                  <a:schemeClr val="accent1"/>
                </a:solidFill>
              </a:rPr>
              <a:t>(</a:t>
            </a:r>
            <a:r>
              <a:rPr kumimoji="1" lang="en-US" altLang="en-US" sz="2800" i="1">
                <a:solidFill>
                  <a:schemeClr val="accent1"/>
                </a:solidFill>
              </a:rPr>
              <a:t>n</a:t>
            </a:r>
            <a:r>
              <a:rPr kumimoji="1" lang="en-US" altLang="en-US" sz="2800">
                <a:solidFill>
                  <a:schemeClr val="accent1"/>
                </a:solidFill>
              </a:rPr>
              <a:t>)) =</a:t>
            </a:r>
            <a:r>
              <a:rPr kumimoji="1" lang="en-US" altLang="en-US" sz="2800">
                <a:solidFill>
                  <a:schemeClr val="hlink"/>
                </a:solidFill>
              </a:rPr>
              <a:t> {</a:t>
            </a:r>
            <a:r>
              <a:rPr kumimoji="1" lang="en-US" altLang="en-US" sz="2800" i="1">
                <a:solidFill>
                  <a:schemeClr val="hlink"/>
                </a:solidFill>
              </a:rPr>
              <a:t>f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 : </a:t>
            </a:r>
            <a:r>
              <a:rPr kumimoji="1" lang="en-US" altLang="en-US" sz="280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i="1">
                <a:solidFill>
                  <a:srgbClr val="FF3300"/>
                </a:solidFill>
              </a:rPr>
              <a:t>c</a:t>
            </a:r>
            <a:r>
              <a:rPr kumimoji="1" lang="en-US" altLang="en-US" sz="2800">
                <a:solidFill>
                  <a:srgbClr val="FF3300"/>
                </a:solidFill>
              </a:rPr>
              <a:t> and </a:t>
            </a:r>
            <a:r>
              <a:rPr kumimoji="1" lang="en-US" altLang="en-US" sz="2800" i="1">
                <a:solidFill>
                  <a:srgbClr val="FF3300"/>
                </a:solidFill>
              </a:rPr>
              <a:t>n</a:t>
            </a:r>
            <a:r>
              <a:rPr kumimoji="1" lang="en-US" alt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altLang="en-US" sz="2800">
                <a:solidFill>
                  <a:srgbClr val="FF3300"/>
                </a:solidFill>
              </a:rPr>
              <a:t>,</a:t>
            </a:r>
            <a:r>
              <a:rPr kumimoji="1" lang="en-US" altLang="en-US" sz="2800">
                <a:solidFill>
                  <a:schemeClr val="hlink"/>
                </a:solidFill>
              </a:rPr>
              <a:t> </a:t>
            </a:r>
            <a:r>
              <a:rPr kumimoji="1" lang="en-US" altLang="en-US" sz="2800">
                <a:solidFill>
                  <a:srgbClr val="CC0000"/>
                </a:solidFill>
              </a:rPr>
              <a:t>such that </a:t>
            </a:r>
            <a:r>
              <a:rPr kumimoji="1" lang="en-US" altLang="en-US" sz="280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sz="2800" i="1">
                <a:solidFill>
                  <a:srgbClr val="CC0000"/>
                </a:solidFill>
              </a:rPr>
              <a:t>n </a:t>
            </a:r>
            <a:r>
              <a:rPr kumimoji="1" lang="en-US" altLang="en-US" sz="280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sz="2800" i="1">
                <a:solidFill>
                  <a:srgbClr val="CC0000"/>
                </a:solidFill>
              </a:rPr>
              <a:t> n</a:t>
            </a:r>
            <a:r>
              <a:rPr kumimoji="1" lang="en-US" alt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2800">
                <a:solidFill>
                  <a:srgbClr val="CC0000"/>
                </a:solidFill>
              </a:rPr>
              <a:t>, </a:t>
            </a:r>
            <a:r>
              <a:rPr kumimoji="1" lang="en-US" altLang="en-US" sz="2800">
                <a:solidFill>
                  <a:schemeClr val="hlink"/>
                </a:solidFill>
              </a:rPr>
              <a:t>we have 0 </a:t>
            </a:r>
            <a:r>
              <a:rPr kumimoji="1" lang="en-US" altLang="en-US" sz="280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800">
                <a:solidFill>
                  <a:schemeClr val="hlink"/>
                </a:solidFill>
              </a:rPr>
              <a:t> c</a:t>
            </a:r>
            <a:r>
              <a:rPr kumimoji="1" lang="en-US" altLang="en-US" sz="2800" i="1">
                <a:solidFill>
                  <a:schemeClr val="hlink"/>
                </a:solidFill>
              </a:rPr>
              <a:t>g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</a:t>
            </a:r>
            <a:r>
              <a:rPr kumimoji="1" lang="en-US" altLang="en-US" sz="2800"/>
              <a:t> </a:t>
            </a:r>
            <a:r>
              <a:rPr kumimoji="1" lang="en-US" altLang="en-US" sz="280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800" i="1">
                <a:solidFill>
                  <a:schemeClr val="hlink"/>
                </a:solidFill>
              </a:rPr>
              <a:t>f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)}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CAE76FE-6142-0DE5-546A-1E1EC6E0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" y="3567445"/>
            <a:ext cx="84455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43958-E70A-7A61-8077-F1DB1F3C465F}"/>
              </a:ext>
            </a:extLst>
          </p:cNvPr>
          <p:cNvSpPr txBox="1"/>
          <p:nvPr/>
        </p:nvSpPr>
        <p:spPr>
          <a:xfrm>
            <a:off x="467139" y="25395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When we say that the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is </a:t>
            </a:r>
            <a:r>
              <a:rPr lang="el-GR" b="1" i="0" dirty="0" err="1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Ω</a:t>
            </a:r>
            <a:r>
              <a:rPr lang="el-GR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)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2A77EFE1-43CF-A766-2586-CDE763CD5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itchFamily="2" charset="2"/>
              </a:rPr>
              <a:t>W</a:t>
            </a:r>
            <a:endParaRPr lang="en-US" altLang="en-US"/>
          </a:p>
        </p:txBody>
      </p:sp>
      <p:pic>
        <p:nvPicPr>
          <p:cNvPr id="478211" name="Picture 3">
            <a:extLst>
              <a:ext uri="{FF2B5EF4-FFF2-40B4-BE49-F238E27FC236}">
                <a16:creationId xmlns:a16="http://schemas.microsoft.com/office/drawing/2014/main" id="{145F6979-A5DE-0CA5-B8C6-4606C4D4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>
            <a:extLst>
              <a:ext uri="{FF2B5EF4-FFF2-40B4-BE49-F238E27FC236}">
                <a16:creationId xmlns:a16="http://schemas.microsoft.com/office/drawing/2014/main" id="{CB1BE974-CE04-5F9B-F035-6597FDC2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>
            <a:extLst>
              <a:ext uri="{FF2B5EF4-FFF2-40B4-BE49-F238E27FC236}">
                <a16:creationId xmlns:a16="http://schemas.microsoft.com/office/drawing/2014/main" id="{31621302-2117-0573-1506-0C968639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1EDF8385-BBF9-37F2-CA90-1AAE7747A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 </a:t>
            </a:r>
            <a:r>
              <a:rPr lang="en-US" altLang="en-US">
                <a:latin typeface="Symbol" pitchFamily="2" charset="2"/>
              </a:rPr>
              <a:t>W</a:t>
            </a:r>
            <a:r>
              <a:rPr lang="en-US" altLang="en-US"/>
              <a:t>, </a:t>
            </a:r>
            <a:r>
              <a:rPr lang="en-US" altLang="en-US" i="1"/>
              <a:t>O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BABBE40-A758-8F9B-1224-FCC90D082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3810000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000" dirty="0">
                <a:sym typeface="Symbol" pitchFamily="2" charset="2"/>
              </a:rPr>
              <a:t>I.e., 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 = </a:t>
            </a:r>
            <a:r>
              <a:rPr lang="en-US" altLang="en-US" sz="3000" i="1" dirty="0">
                <a:sym typeface="Symbol" pitchFamily="2" charset="2"/>
              </a:rPr>
              <a:t>O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 </a:t>
            </a:r>
            <a:r>
              <a:rPr lang="en-US" altLang="en-US" sz="3000" dirty="0" err="1">
                <a:latin typeface="Symbol" pitchFamily="2" charset="2"/>
              </a:rPr>
              <a:t>Ç</a:t>
            </a:r>
            <a:r>
              <a:rPr lang="en-US" altLang="en-US" sz="3000" dirty="0"/>
              <a:t> </a:t>
            </a:r>
            <a:r>
              <a:rPr lang="en-US" altLang="en-US" sz="3000" dirty="0"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</a:t>
            </a:r>
          </a:p>
          <a:p>
            <a:pPr>
              <a:spcBef>
                <a:spcPct val="100000"/>
              </a:spcBef>
            </a:pPr>
            <a:r>
              <a:rPr lang="en-US" altLang="en-US" sz="3000" dirty="0"/>
              <a:t>In practice, asymptotically tight bounds are obtained from asymptotic upper and lower bounds.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B91C9C7A-8194-598C-E60C-81808274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3420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2900" b="1" u="sng" dirty="0">
                <a:solidFill>
                  <a:schemeClr val="hlink"/>
                </a:solidFill>
              </a:rPr>
              <a:t>Theorem :</a:t>
            </a:r>
            <a:r>
              <a:rPr lang="en-US" altLang="en-US" sz="2900" dirty="0">
                <a:solidFill>
                  <a:srgbClr val="010000"/>
                </a:solidFill>
              </a:rPr>
              <a:t>  For any two functions </a:t>
            </a:r>
            <a:r>
              <a:rPr lang="en-US" altLang="en-US" sz="2900" i="1" dirty="0">
                <a:solidFill>
                  <a:srgbClr val="010000"/>
                </a:solidFill>
              </a:rPr>
              <a:t>g</a:t>
            </a:r>
            <a:r>
              <a:rPr lang="en-US" altLang="en-US" sz="2900" dirty="0">
                <a:solidFill>
                  <a:srgbClr val="010000"/>
                </a:solidFill>
              </a:rPr>
              <a:t>(</a:t>
            </a:r>
            <a:r>
              <a:rPr lang="en-US" altLang="en-US" sz="2900" i="1" dirty="0">
                <a:solidFill>
                  <a:srgbClr val="010000"/>
                </a:solidFill>
              </a:rPr>
              <a:t>n</a:t>
            </a:r>
            <a:r>
              <a:rPr lang="en-US" altLang="en-US" sz="2900" dirty="0">
                <a:solidFill>
                  <a:srgbClr val="010000"/>
                </a:solidFill>
              </a:rPr>
              <a:t>) and </a:t>
            </a:r>
            <a:r>
              <a:rPr lang="en-US" altLang="en-US" sz="2900" i="1" dirty="0">
                <a:solidFill>
                  <a:srgbClr val="010000"/>
                </a:solidFill>
              </a:rPr>
              <a:t>f</a:t>
            </a:r>
            <a:r>
              <a:rPr lang="en-US" altLang="en-US" sz="2900" dirty="0">
                <a:solidFill>
                  <a:srgbClr val="010000"/>
                </a:solidFill>
              </a:rPr>
              <a:t>(</a:t>
            </a:r>
            <a:r>
              <a:rPr lang="en-US" altLang="en-US" sz="2900" i="1" dirty="0">
                <a:solidFill>
                  <a:srgbClr val="010000"/>
                </a:solidFill>
              </a:rPr>
              <a:t>n</a:t>
            </a:r>
            <a:r>
              <a:rPr lang="en-US" altLang="en-US" sz="2900" dirty="0">
                <a:solidFill>
                  <a:srgbClr val="010000"/>
                </a:solidFill>
              </a:rPr>
              <a:t>), </a:t>
            </a:r>
            <a:br>
              <a:rPr lang="en-US" altLang="en-US" sz="2900" dirty="0">
                <a:solidFill>
                  <a:srgbClr val="010000"/>
                </a:solidFill>
              </a:rPr>
            </a:br>
            <a:r>
              <a:rPr lang="en-US" altLang="en-US" sz="2900" dirty="0">
                <a:solidFill>
                  <a:srgbClr val="010000"/>
                </a:solidFill>
              </a:rPr>
              <a:t>           </a:t>
            </a:r>
            <a:r>
              <a:rPr lang="en-US" altLang="en-US" sz="2900" b="1" i="1" dirty="0">
                <a:solidFill>
                  <a:schemeClr val="hlink"/>
                </a:solidFill>
              </a:rPr>
              <a:t>f</a:t>
            </a:r>
            <a:r>
              <a:rPr lang="en-US" altLang="en-US" sz="2900" b="1" dirty="0">
                <a:solidFill>
                  <a:schemeClr val="hlink"/>
                </a:solidFill>
              </a:rPr>
              <a:t>(</a:t>
            </a:r>
            <a:r>
              <a:rPr lang="en-US" altLang="en-US" sz="2900" b="1" i="1" dirty="0">
                <a:solidFill>
                  <a:schemeClr val="hlink"/>
                </a:solidFill>
              </a:rPr>
              <a:t>n</a:t>
            </a:r>
            <a:r>
              <a:rPr lang="en-US" altLang="en-US" sz="2900" b="1" dirty="0">
                <a:solidFill>
                  <a:schemeClr val="hlink"/>
                </a:solidFill>
              </a:rPr>
              <a:t>) = </a:t>
            </a:r>
            <a:r>
              <a:rPr lang="en-US" altLang="en-US" sz="2900" b="1" dirty="0">
                <a:solidFill>
                  <a:schemeClr val="hlink"/>
                </a:solidFill>
                <a:sym typeface="Symbol" pitchFamily="2" charset="2"/>
              </a:rPr>
              <a:t></a:t>
            </a:r>
            <a:r>
              <a:rPr lang="en-US" altLang="en-US" sz="2900" b="1" dirty="0">
                <a:solidFill>
                  <a:schemeClr val="hlink"/>
                </a:solidFill>
              </a:rPr>
              <a:t>(</a:t>
            </a:r>
            <a:r>
              <a:rPr lang="en-US" altLang="en-US" sz="2900" b="1" i="1" dirty="0">
                <a:solidFill>
                  <a:schemeClr val="hlink"/>
                </a:solidFill>
              </a:rPr>
              <a:t>g</a:t>
            </a:r>
            <a:r>
              <a:rPr lang="en-US" altLang="en-US" sz="2900" b="1" dirty="0">
                <a:solidFill>
                  <a:schemeClr val="hlink"/>
                </a:solidFill>
              </a:rPr>
              <a:t>(</a:t>
            </a:r>
            <a:r>
              <a:rPr lang="en-US" altLang="en-US" sz="2900" b="1" i="1" dirty="0">
                <a:solidFill>
                  <a:schemeClr val="hlink"/>
                </a:solidFill>
              </a:rPr>
              <a:t>n</a:t>
            </a:r>
            <a:r>
              <a:rPr lang="en-US" altLang="en-US" sz="2900" b="1" dirty="0">
                <a:solidFill>
                  <a:schemeClr val="hlink"/>
                </a:solidFill>
              </a:rPr>
              <a:t>))</a:t>
            </a:r>
            <a:r>
              <a:rPr lang="en-US" altLang="en-US" sz="2900" dirty="0">
                <a:solidFill>
                  <a:schemeClr val="hlink"/>
                </a:solidFill>
              </a:rPr>
              <a:t> </a:t>
            </a:r>
            <a:r>
              <a:rPr lang="en-US" altLang="en-US" sz="2900" dirty="0" err="1">
                <a:solidFill>
                  <a:schemeClr val="hlink"/>
                </a:solidFill>
              </a:rPr>
              <a:t>iff</a:t>
            </a:r>
            <a:r>
              <a:rPr lang="en-US" altLang="en-US" sz="2900" dirty="0">
                <a:solidFill>
                  <a:schemeClr val="hlink"/>
                </a:solidFill>
              </a:rPr>
              <a:t> </a:t>
            </a:r>
          </a:p>
          <a:p>
            <a:r>
              <a:rPr lang="en-US" altLang="en-US" sz="2900" b="1" i="1" dirty="0">
                <a:solidFill>
                  <a:srgbClr val="CC0000"/>
                </a:solidFill>
              </a:rPr>
              <a:t>	f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 =</a:t>
            </a:r>
            <a:r>
              <a:rPr lang="en-US" altLang="en-US" sz="2900" b="1" dirty="0">
                <a:solidFill>
                  <a:srgbClr val="CC0000"/>
                </a:solidFill>
                <a:sym typeface="Symbol" pitchFamily="2" charset="2"/>
              </a:rPr>
              <a:t> </a:t>
            </a:r>
            <a:r>
              <a:rPr lang="en-US" altLang="en-US" sz="2900" b="1" i="1" dirty="0">
                <a:solidFill>
                  <a:srgbClr val="CC0000"/>
                </a:solidFill>
                <a:sym typeface="Symbol" pitchFamily="2" charset="2"/>
              </a:rPr>
              <a:t>O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g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)) and </a:t>
            </a:r>
            <a:r>
              <a:rPr lang="en-US" altLang="en-US" sz="2900" b="1" i="1" dirty="0">
                <a:solidFill>
                  <a:srgbClr val="CC0000"/>
                </a:solidFill>
              </a:rPr>
              <a:t>f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 = </a:t>
            </a:r>
            <a:r>
              <a:rPr lang="en-US" altLang="en-US" sz="2900" b="1" dirty="0">
                <a:solidFill>
                  <a:srgbClr val="CC0000"/>
                </a:solidFill>
                <a:sym typeface="Symbol" pitchFamily="2" charset="2"/>
              </a:rPr>
              <a:t>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g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))</a:t>
            </a:r>
            <a:r>
              <a:rPr lang="en-US" altLang="en-US" sz="2900" dirty="0">
                <a:solidFill>
                  <a:srgbClr val="010000"/>
                </a:solidFill>
              </a:rPr>
              <a:t>.</a:t>
            </a:r>
            <a:endParaRPr lang="en-US" altLang="en-US" sz="29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07B1F47-070E-BC89-C55B-D0964A625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Times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E0958975-DC28-34FB-9D6A-435D33781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“Running time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 </a:t>
            </a:r>
            <a:r>
              <a:rPr lang="en-US" altLang="en-US" sz="2800">
                <a:latin typeface="Symbol" pitchFamily="2" charset="2"/>
              </a:rPr>
              <a:t>Þ</a:t>
            </a:r>
            <a:r>
              <a:rPr lang="en-US" altLang="en-US" sz="2800"/>
              <a:t> Worst case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bound on the worst-case running time </a:t>
            </a:r>
            <a:r>
              <a:rPr lang="en-US" altLang="en-US" sz="2800">
                <a:sym typeface="Symbol" pitchFamily="2" charset="2"/>
              </a:rPr>
              <a:t> </a:t>
            </a:r>
            <a:r>
              <a:rPr lang="en-US" altLang="en-US" sz="2800" i="1">
                <a:sym typeface="Symbol" pitchFamily="2" charset="2"/>
              </a:rPr>
              <a:t>O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f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n</a:t>
            </a:r>
            <a:r>
              <a:rPr lang="en-US" altLang="en-US" sz="2800">
                <a:sym typeface="Symbol" pitchFamily="2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Symbol" pitchFamily="2" charset="2"/>
              </a:rPr>
              <a:t>Q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bound on the worst-case running time </a:t>
            </a:r>
            <a:r>
              <a:rPr lang="en-US" altLang="en-US" sz="2800" b="1">
                <a:sym typeface="Symbol" pitchFamily="2" charset="2"/>
              </a:rPr>
              <a:t></a:t>
            </a:r>
            <a:r>
              <a:rPr lang="en-US" altLang="en-US" sz="2800">
                <a:sym typeface="Symbol" pitchFamily="2" charset="2"/>
              </a:rPr>
              <a:t> </a:t>
            </a:r>
            <a:r>
              <a:rPr lang="en-US" altLang="en-US" sz="2800">
                <a:latin typeface="Symbol" pitchFamily="2" charset="2"/>
              </a:rPr>
              <a:t>Q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f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n</a:t>
            </a:r>
            <a:r>
              <a:rPr lang="en-US" altLang="en-US" sz="2800">
                <a:sym typeface="Symbol" pitchFamily="2" charset="2"/>
              </a:rPr>
              <a:t>)) bound on the running time of every input.</a:t>
            </a:r>
            <a:endParaRPr lang="en-US" altLang="en-US" sz="28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“Running time is </a:t>
            </a:r>
            <a:r>
              <a:rPr lang="en-US" altLang="en-US" sz="2800">
                <a:latin typeface="Symbol" pitchFamily="2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 </a:t>
            </a:r>
            <a:r>
              <a:rPr lang="en-US" altLang="en-US" sz="2800">
                <a:latin typeface="Symbol" pitchFamily="2" charset="2"/>
              </a:rPr>
              <a:t>Þ</a:t>
            </a:r>
            <a:r>
              <a:rPr lang="en-US" altLang="en-US" sz="2800"/>
              <a:t> Best case is </a:t>
            </a:r>
            <a:r>
              <a:rPr lang="en-US" altLang="en-US" sz="2800">
                <a:latin typeface="Symbol" pitchFamily="2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  <a:r>
              <a:rPr lang="en-US" altLang="en-US" sz="2800" i="1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Can still say “Worst-case running time is </a:t>
            </a:r>
            <a:r>
              <a:rPr lang="en-US" altLang="en-US" sz="2800">
                <a:latin typeface="Symbol" pitchFamily="2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/>
              <a:t>Means worst-case running time is given by some unspecified function 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</a:t>
            </a:r>
            <a:r>
              <a:rPr lang="en-US" altLang="en-US" sz="2400">
                <a:latin typeface="Symbol" pitchFamily="2" charset="2"/>
              </a:rPr>
              <a:t>Î</a:t>
            </a:r>
            <a:r>
              <a:rPr lang="en-US" altLang="en-US" sz="2400"/>
              <a:t> </a:t>
            </a:r>
            <a:r>
              <a:rPr lang="en-US" altLang="en-US" sz="2400">
                <a:latin typeface="Symbol" pitchFamily="2" charset="2"/>
              </a:rPr>
              <a:t>W</a:t>
            </a:r>
            <a:r>
              <a:rPr lang="en-US" altLang="en-US" sz="2400"/>
              <a:t>(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)).</a:t>
            </a:r>
          </a:p>
        </p:txBody>
      </p:sp>
      <p:sp>
        <p:nvSpPr>
          <p:cNvPr id="399364" name="Line 4">
            <a:extLst>
              <a:ext uri="{FF2B5EF4-FFF2-40B4-BE49-F238E27FC236}">
                <a16:creationId xmlns:a16="http://schemas.microsoft.com/office/drawing/2014/main" id="{87D3D1DB-ACA9-EE40-1773-A2B0599F7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8C6AB51-B8CF-8429-7D8E-57C0A644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09800"/>
            <a:ext cx="3771900" cy="82550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F6704D2-0B45-4C08-25A7-85954C604D5B}"/>
              </a:ext>
            </a:extLst>
          </p:cNvPr>
          <p:cNvGrpSpPr/>
          <p:nvPr/>
        </p:nvGrpSpPr>
        <p:grpSpPr>
          <a:xfrm>
            <a:off x="457200" y="1417638"/>
            <a:ext cx="2438400" cy="1020762"/>
            <a:chOff x="457200" y="1417638"/>
            <a:chExt cx="2438400" cy="10207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FD03DC-7AF8-9B26-7CCB-11D9BD7D95BD}"/>
                </a:ext>
              </a:extLst>
            </p:cNvPr>
            <p:cNvCxnSpPr/>
            <p:nvPr/>
          </p:nvCxnSpPr>
          <p:spPr>
            <a:xfrm>
              <a:off x="1828800" y="1828800"/>
              <a:ext cx="1066800" cy="609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1CDF64-976F-9276-099D-7328766FA613}"/>
                </a:ext>
              </a:extLst>
            </p:cNvPr>
            <p:cNvSpPr/>
            <p:nvPr/>
          </p:nvSpPr>
          <p:spPr>
            <a:xfrm>
              <a:off x="457200" y="1417638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Head_ptr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C0106-AF5F-2782-8D31-EE67F862F7E6}"/>
              </a:ext>
            </a:extLst>
          </p:cNvPr>
          <p:cNvGrpSpPr/>
          <p:nvPr/>
        </p:nvGrpSpPr>
        <p:grpSpPr>
          <a:xfrm>
            <a:off x="6096000" y="1432719"/>
            <a:ext cx="1943100" cy="1005681"/>
            <a:chOff x="6096000" y="1432719"/>
            <a:chExt cx="1943100" cy="100568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5DC924-363F-5AB4-75A1-C3482C40D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798638"/>
              <a:ext cx="838200" cy="63976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34C3D4-6DB8-519E-2599-697300611E72}"/>
                </a:ext>
              </a:extLst>
            </p:cNvPr>
            <p:cNvSpPr/>
            <p:nvPr/>
          </p:nvSpPr>
          <p:spPr>
            <a:xfrm>
              <a:off x="6362700" y="1432719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tail_ptr</a:t>
              </a:r>
              <a:endParaRPr lang="en-US" dirty="0"/>
            </a:p>
          </p:txBody>
        </p: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997D658-56D6-CFB4-9D45-8D24727B8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4" y="3230562"/>
            <a:ext cx="291147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16" y="5621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Doubly Linked 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16" y="2973946"/>
            <a:ext cx="8636214" cy="91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81017"/>
            <a:ext cx="579773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158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Node</a:t>
            </a:r>
            <a:r>
              <a:rPr lang="en-US" spc="-5" dirty="0"/>
              <a:t> </a:t>
            </a:r>
            <a:r>
              <a:rPr lang="en-US" spc="-2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7150" y="1915795"/>
            <a:ext cx="6489700" cy="15132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user's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ts val="331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next,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pointer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next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list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1200" y="4552950"/>
            <a:ext cx="5257800" cy="1028700"/>
            <a:chOff x="1981200" y="4552950"/>
            <a:chExt cx="5257800" cy="1028700"/>
          </a:xfrm>
        </p:grpSpPr>
        <p:sp>
          <p:nvSpPr>
            <p:cNvPr id="6" name="object 6"/>
            <p:cNvSpPr/>
            <p:nvPr/>
          </p:nvSpPr>
          <p:spPr>
            <a:xfrm>
              <a:off x="2590800" y="45720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3962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962400" y="990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0800" y="45720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0" y="0"/>
                  </a:moveTo>
                  <a:lnTo>
                    <a:pt x="3962400" y="0"/>
                  </a:lnTo>
                  <a:lnTo>
                    <a:pt x="39624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1400" y="45720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2600" y="45720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4914912"/>
              <a:ext cx="5257800" cy="228600"/>
            </a:xfrm>
            <a:custGeom>
              <a:avLst/>
              <a:gdLst/>
              <a:ahLst/>
              <a:cxnLst/>
              <a:rect l="l" t="t" r="r" b="b"/>
              <a:pathLst>
                <a:path w="5257800" h="228600">
                  <a:moveTo>
                    <a:pt x="1066800" y="76187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066800" y="152387"/>
                  </a:lnTo>
                  <a:lnTo>
                    <a:pt x="1066800" y="76187"/>
                  </a:lnTo>
                  <a:close/>
                </a:path>
                <a:path w="5257800" h="228600">
                  <a:moveTo>
                    <a:pt x="5257800" y="114300"/>
                  </a:moveTo>
                  <a:lnTo>
                    <a:pt x="5029200" y="0"/>
                  </a:lnTo>
                  <a:lnTo>
                    <a:pt x="5029200" y="76200"/>
                  </a:lnTo>
                  <a:lnTo>
                    <a:pt x="4114800" y="76187"/>
                  </a:lnTo>
                  <a:lnTo>
                    <a:pt x="4114800" y="152387"/>
                  </a:lnTo>
                  <a:lnTo>
                    <a:pt x="5029200" y="152400"/>
                  </a:lnTo>
                  <a:lnTo>
                    <a:pt x="5029200" y="228600"/>
                  </a:lnTo>
                  <a:lnTo>
                    <a:pt x="5181600" y="152400"/>
                  </a:lnTo>
                  <a:lnTo>
                    <a:pt x="5067300" y="152400"/>
                  </a:lnTo>
                  <a:lnTo>
                    <a:pt x="5181600" y="152387"/>
                  </a:lnTo>
                  <a:lnTo>
                    <a:pt x="5257800" y="114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5741" y="237235"/>
            <a:ext cx="447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Doubly</a:t>
            </a:r>
            <a:r>
              <a:rPr sz="3600" spc="-50" dirty="0"/>
              <a:t> </a:t>
            </a:r>
            <a:r>
              <a:rPr sz="3600" dirty="0"/>
              <a:t>Linked</a:t>
            </a:r>
            <a:r>
              <a:rPr sz="3600" spc="-40" dirty="0"/>
              <a:t> </a:t>
            </a:r>
            <a:r>
              <a:rPr sz="3600" spc="-10" dirty="0"/>
              <a:t>Lists </a:t>
            </a:r>
            <a:r>
              <a:rPr sz="3600" dirty="0"/>
              <a:t>with</a:t>
            </a:r>
            <a:r>
              <a:rPr sz="3600" spc="-50" dirty="0"/>
              <a:t> </a:t>
            </a:r>
            <a:r>
              <a:rPr sz="3600" dirty="0"/>
              <a:t>Dummy</a:t>
            </a:r>
            <a:r>
              <a:rPr sz="3600" spc="-45" dirty="0"/>
              <a:t> </a:t>
            </a:r>
            <a:r>
              <a:rPr sz="3600" spc="-20" dirty="0"/>
              <a:t>Head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7745810" y="2555875"/>
            <a:ext cx="483870" cy="495300"/>
            <a:chOff x="7745810" y="2555875"/>
            <a:chExt cx="483870" cy="495300"/>
          </a:xfrm>
        </p:grpSpPr>
        <p:sp>
          <p:nvSpPr>
            <p:cNvPr id="7" name="object 7"/>
            <p:cNvSpPr/>
            <p:nvPr/>
          </p:nvSpPr>
          <p:spPr>
            <a:xfrm>
              <a:off x="7752160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2160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58510" y="2596388"/>
            <a:ext cx="45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2325" y="2555875"/>
            <a:ext cx="7642225" cy="1040130"/>
            <a:chOff x="822325" y="2555875"/>
            <a:chExt cx="7642225" cy="1040130"/>
          </a:xfrm>
        </p:grpSpPr>
        <p:sp>
          <p:nvSpPr>
            <p:cNvPr id="11" name="object 11"/>
            <p:cNvSpPr/>
            <p:nvPr/>
          </p:nvSpPr>
          <p:spPr>
            <a:xfrm>
              <a:off x="751681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1681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285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2285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9109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9109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376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3376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980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980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3075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9597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9597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94250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4250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0291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00291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8487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1672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1672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5632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5632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236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236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53100" y="2651137"/>
              <a:ext cx="1748789" cy="300355"/>
            </a:xfrm>
            <a:custGeom>
              <a:avLst/>
              <a:gdLst/>
              <a:ahLst/>
              <a:cxnLst/>
              <a:rect l="l" t="t" r="r" b="b"/>
              <a:pathLst>
                <a:path w="1748790" h="300355">
                  <a:moveTo>
                    <a:pt x="403339" y="47625"/>
                  </a:moveTo>
                  <a:lnTo>
                    <a:pt x="308089" y="0"/>
                  </a:lnTo>
                  <a:lnTo>
                    <a:pt x="308089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8089" y="63500"/>
                  </a:lnTo>
                  <a:lnTo>
                    <a:pt x="308089" y="95250"/>
                  </a:lnTo>
                  <a:lnTo>
                    <a:pt x="371589" y="63500"/>
                  </a:lnTo>
                  <a:lnTo>
                    <a:pt x="323964" y="63500"/>
                  </a:lnTo>
                  <a:lnTo>
                    <a:pt x="371589" y="63487"/>
                  </a:lnTo>
                  <a:lnTo>
                    <a:pt x="403339" y="47625"/>
                  </a:lnTo>
                  <a:close/>
                </a:path>
                <a:path w="1748790" h="300355">
                  <a:moveTo>
                    <a:pt x="403796" y="248234"/>
                  </a:moveTo>
                  <a:lnTo>
                    <a:pt x="95923" y="236537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590" y="279958"/>
                  </a:lnTo>
                  <a:lnTo>
                    <a:pt x="403796" y="248234"/>
                  </a:lnTo>
                  <a:close/>
                </a:path>
                <a:path w="1748790" h="300355">
                  <a:moveTo>
                    <a:pt x="1747837" y="47625"/>
                  </a:moveTo>
                  <a:lnTo>
                    <a:pt x="1652587" y="0"/>
                  </a:lnTo>
                  <a:lnTo>
                    <a:pt x="1652587" y="31750"/>
                  </a:lnTo>
                  <a:lnTo>
                    <a:pt x="1344485" y="31737"/>
                  </a:lnTo>
                  <a:lnTo>
                    <a:pt x="1344485" y="63487"/>
                  </a:lnTo>
                  <a:lnTo>
                    <a:pt x="1652587" y="63500"/>
                  </a:lnTo>
                  <a:lnTo>
                    <a:pt x="1652587" y="95250"/>
                  </a:lnTo>
                  <a:lnTo>
                    <a:pt x="1716087" y="63500"/>
                  </a:lnTo>
                  <a:lnTo>
                    <a:pt x="1668462" y="63500"/>
                  </a:lnTo>
                  <a:lnTo>
                    <a:pt x="1716087" y="63487"/>
                  </a:lnTo>
                  <a:lnTo>
                    <a:pt x="1747837" y="47625"/>
                  </a:lnTo>
                  <a:close/>
                </a:path>
                <a:path w="1748790" h="300355">
                  <a:moveTo>
                    <a:pt x="1748294" y="248234"/>
                  </a:moveTo>
                  <a:lnTo>
                    <a:pt x="1440408" y="236537"/>
                  </a:lnTo>
                  <a:lnTo>
                    <a:pt x="1440434" y="235940"/>
                  </a:lnTo>
                  <a:lnTo>
                    <a:pt x="1441615" y="204812"/>
                  </a:lnTo>
                  <a:lnTo>
                    <a:pt x="1344625" y="248793"/>
                  </a:lnTo>
                  <a:lnTo>
                    <a:pt x="1438008" y="299999"/>
                  </a:lnTo>
                  <a:lnTo>
                    <a:pt x="1439202" y="268274"/>
                  </a:lnTo>
                  <a:lnTo>
                    <a:pt x="1747088" y="279958"/>
                  </a:lnTo>
                  <a:lnTo>
                    <a:pt x="1748294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57835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7835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22487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2487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8528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8528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2538" y="3044825"/>
              <a:ext cx="95250" cy="551180"/>
            </a:xfrm>
            <a:custGeom>
              <a:avLst/>
              <a:gdLst/>
              <a:ahLst/>
              <a:cxnLst/>
              <a:rect l="l" t="t" r="r" b="b"/>
              <a:pathLst>
                <a:path w="95250" h="551179">
                  <a:moveTo>
                    <a:pt x="63500" y="79375"/>
                  </a:moveTo>
                  <a:lnTo>
                    <a:pt x="31750" y="79375"/>
                  </a:lnTo>
                  <a:lnTo>
                    <a:pt x="31748" y="550862"/>
                  </a:lnTo>
                  <a:lnTo>
                    <a:pt x="63498" y="550862"/>
                  </a:lnTo>
                  <a:lnTo>
                    <a:pt x="63500" y="79375"/>
                  </a:lnTo>
                  <a:close/>
                </a:path>
                <a:path w="95250" h="551179">
                  <a:moveTo>
                    <a:pt x="47625" y="0"/>
                  </a:moveTo>
                  <a:lnTo>
                    <a:pt x="0" y="95250"/>
                  </a:lnTo>
                  <a:lnTo>
                    <a:pt x="31749" y="95250"/>
                  </a:lnTo>
                  <a:lnTo>
                    <a:pt x="31750" y="79375"/>
                  </a:lnTo>
                  <a:lnTo>
                    <a:pt x="87312" y="79375"/>
                  </a:lnTo>
                  <a:lnTo>
                    <a:pt x="47625" y="0"/>
                  </a:lnTo>
                  <a:close/>
                </a:path>
                <a:path w="95250" h="551179">
                  <a:moveTo>
                    <a:pt x="87312" y="79375"/>
                  </a:moveTo>
                  <a:lnTo>
                    <a:pt x="63500" y="79375"/>
                  </a:lnTo>
                  <a:lnTo>
                    <a:pt x="63499" y="95250"/>
                  </a:lnTo>
                  <a:lnTo>
                    <a:pt x="95250" y="95250"/>
                  </a:lnTo>
                  <a:lnTo>
                    <a:pt x="87312" y="7937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4021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64021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67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867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3471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3471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70062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40739" y="1685035"/>
            <a:ext cx="596011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1400" dirty="0">
                <a:latin typeface="Arial"/>
                <a:cs typeface="Arial"/>
              </a:rPr>
              <a:t>Dummy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  <a:p>
            <a:pPr marL="1608455">
              <a:lnSpc>
                <a:spcPct val="100000"/>
              </a:lnSpc>
              <a:spcBef>
                <a:spcPts val="515"/>
              </a:spcBef>
              <a:tabLst>
                <a:tab pos="2919730" algn="l"/>
                <a:tab pos="4279900" algn="l"/>
                <a:tab pos="5641975" algn="l"/>
              </a:tabLst>
            </a:pP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4288" y="2317610"/>
            <a:ext cx="8143240" cy="1062990"/>
          </a:xfrm>
          <a:custGeom>
            <a:avLst/>
            <a:gdLst/>
            <a:ahLst/>
            <a:cxnLst/>
            <a:rect l="l" t="t" r="r" b="b"/>
            <a:pathLst>
              <a:path w="8143240" h="1062989">
                <a:moveTo>
                  <a:pt x="8118284" y="0"/>
                </a:moveTo>
                <a:lnTo>
                  <a:pt x="0" y="0"/>
                </a:lnTo>
                <a:lnTo>
                  <a:pt x="0" y="503377"/>
                </a:lnTo>
                <a:lnTo>
                  <a:pt x="149136" y="503377"/>
                </a:lnTo>
                <a:lnTo>
                  <a:pt x="149136" y="535127"/>
                </a:lnTo>
                <a:lnTo>
                  <a:pt x="212636" y="503377"/>
                </a:lnTo>
                <a:lnTo>
                  <a:pt x="244386" y="487502"/>
                </a:lnTo>
                <a:lnTo>
                  <a:pt x="212636" y="471627"/>
                </a:lnTo>
                <a:lnTo>
                  <a:pt x="149136" y="439877"/>
                </a:lnTo>
                <a:lnTo>
                  <a:pt x="149136" y="471627"/>
                </a:lnTo>
                <a:lnTo>
                  <a:pt x="31750" y="471627"/>
                </a:lnTo>
                <a:lnTo>
                  <a:pt x="31750" y="31750"/>
                </a:lnTo>
                <a:lnTo>
                  <a:pt x="8086534" y="31750"/>
                </a:lnTo>
                <a:lnTo>
                  <a:pt x="8086534" y="470039"/>
                </a:lnTo>
                <a:lnTo>
                  <a:pt x="7873898" y="470039"/>
                </a:lnTo>
                <a:lnTo>
                  <a:pt x="7873911" y="501789"/>
                </a:lnTo>
                <a:lnTo>
                  <a:pt x="8118284" y="501789"/>
                </a:lnTo>
                <a:lnTo>
                  <a:pt x="8118284" y="485914"/>
                </a:lnTo>
                <a:lnTo>
                  <a:pt x="8118284" y="470039"/>
                </a:lnTo>
                <a:lnTo>
                  <a:pt x="8118284" y="31750"/>
                </a:lnTo>
                <a:lnTo>
                  <a:pt x="8118284" y="15875"/>
                </a:lnTo>
                <a:lnTo>
                  <a:pt x="8118284" y="0"/>
                </a:lnTo>
                <a:close/>
              </a:path>
              <a:path w="8143240" h="1062989">
                <a:moveTo>
                  <a:pt x="8143126" y="561327"/>
                </a:moveTo>
                <a:lnTo>
                  <a:pt x="7993761" y="561327"/>
                </a:lnTo>
                <a:lnTo>
                  <a:pt x="7993761" y="529577"/>
                </a:lnTo>
                <a:lnTo>
                  <a:pt x="7898511" y="577202"/>
                </a:lnTo>
                <a:lnTo>
                  <a:pt x="7993761" y="624827"/>
                </a:lnTo>
                <a:lnTo>
                  <a:pt x="7993761" y="593077"/>
                </a:lnTo>
                <a:lnTo>
                  <a:pt x="8111376" y="593077"/>
                </a:lnTo>
                <a:lnTo>
                  <a:pt x="8111376" y="1031227"/>
                </a:lnTo>
                <a:lnTo>
                  <a:pt x="1108773" y="1031227"/>
                </a:lnTo>
                <a:lnTo>
                  <a:pt x="1108773" y="818502"/>
                </a:lnTo>
                <a:lnTo>
                  <a:pt x="1077023" y="818502"/>
                </a:lnTo>
                <a:lnTo>
                  <a:pt x="1077023" y="1062977"/>
                </a:lnTo>
                <a:lnTo>
                  <a:pt x="8143126" y="1062977"/>
                </a:lnTo>
                <a:lnTo>
                  <a:pt x="8143126" y="1047102"/>
                </a:lnTo>
                <a:lnTo>
                  <a:pt x="8143126" y="1031227"/>
                </a:lnTo>
                <a:lnTo>
                  <a:pt x="8143126" y="593077"/>
                </a:lnTo>
                <a:lnTo>
                  <a:pt x="8143126" y="577202"/>
                </a:lnTo>
                <a:lnTo>
                  <a:pt x="8143126" y="561327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7838" y="5578475"/>
            <a:ext cx="95250" cy="663575"/>
          </a:xfrm>
          <a:custGeom>
            <a:avLst/>
            <a:gdLst/>
            <a:ahLst/>
            <a:cxnLst/>
            <a:rect l="l" t="t" r="r" b="b"/>
            <a:pathLst>
              <a:path w="95250" h="663575">
                <a:moveTo>
                  <a:pt x="31749" y="95249"/>
                </a:moveTo>
                <a:lnTo>
                  <a:pt x="31748" y="663574"/>
                </a:lnTo>
                <a:lnTo>
                  <a:pt x="63498" y="663574"/>
                </a:lnTo>
                <a:lnTo>
                  <a:pt x="63499" y="95249"/>
                </a:lnTo>
                <a:lnTo>
                  <a:pt x="31749" y="95249"/>
                </a:lnTo>
                <a:close/>
              </a:path>
              <a:path w="95250" h="663575">
                <a:moveTo>
                  <a:pt x="87312" y="79374"/>
                </a:moveTo>
                <a:lnTo>
                  <a:pt x="63500" y="79374"/>
                </a:lnTo>
                <a:lnTo>
                  <a:pt x="63499" y="95249"/>
                </a:lnTo>
                <a:lnTo>
                  <a:pt x="95250" y="95249"/>
                </a:lnTo>
                <a:lnTo>
                  <a:pt x="87312" y="79374"/>
                </a:lnTo>
                <a:close/>
              </a:path>
              <a:path w="95250" h="663575">
                <a:moveTo>
                  <a:pt x="63500" y="79374"/>
                </a:moveTo>
                <a:lnTo>
                  <a:pt x="31750" y="79374"/>
                </a:lnTo>
                <a:lnTo>
                  <a:pt x="31749" y="95249"/>
                </a:lnTo>
                <a:lnTo>
                  <a:pt x="63499" y="95249"/>
                </a:lnTo>
                <a:lnTo>
                  <a:pt x="63500" y="79374"/>
                </a:lnTo>
                <a:close/>
              </a:path>
              <a:path w="95250" h="663575">
                <a:moveTo>
                  <a:pt x="47625" y="0"/>
                </a:moveTo>
                <a:lnTo>
                  <a:pt x="0" y="95249"/>
                </a:lnTo>
                <a:lnTo>
                  <a:pt x="31749" y="95249"/>
                </a:lnTo>
                <a:lnTo>
                  <a:pt x="31750" y="79374"/>
                </a:lnTo>
                <a:lnTo>
                  <a:pt x="87312" y="79374"/>
                </a:lnTo>
                <a:lnTo>
                  <a:pt x="47625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41140" y="620522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513137" y="5002212"/>
            <a:ext cx="1641475" cy="614680"/>
            <a:chOff x="3513137" y="5002212"/>
            <a:chExt cx="1641475" cy="614680"/>
          </a:xfrm>
        </p:grpSpPr>
        <p:sp>
          <p:nvSpPr>
            <p:cNvPr id="55" name="object 55"/>
            <p:cNvSpPr/>
            <p:nvPr/>
          </p:nvSpPr>
          <p:spPr>
            <a:xfrm>
              <a:off x="3926682" y="5008562"/>
              <a:ext cx="814705" cy="601980"/>
            </a:xfrm>
            <a:custGeom>
              <a:avLst/>
              <a:gdLst/>
              <a:ahLst/>
              <a:cxnLst/>
              <a:rect l="l" t="t" r="r" b="b"/>
              <a:pathLst>
                <a:path w="814704" h="601979">
                  <a:moveTo>
                    <a:pt x="814387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814387" y="601662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26682" y="5008562"/>
              <a:ext cx="814705" cy="601980"/>
            </a:xfrm>
            <a:custGeom>
              <a:avLst/>
              <a:gdLst/>
              <a:ahLst/>
              <a:cxnLst/>
              <a:rect l="l" t="t" r="r" b="b"/>
              <a:pathLst>
                <a:path w="814704" h="601979">
                  <a:moveTo>
                    <a:pt x="0" y="0"/>
                  </a:moveTo>
                  <a:lnTo>
                    <a:pt x="814388" y="0"/>
                  </a:lnTo>
                  <a:lnTo>
                    <a:pt x="814388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19487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407193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407193" y="601662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19487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0" y="0"/>
                  </a:moveTo>
                  <a:lnTo>
                    <a:pt x="407194" y="0"/>
                  </a:lnTo>
                  <a:lnTo>
                    <a:pt x="407194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1068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407193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407193" y="601662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41068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0" y="0"/>
                  </a:moveTo>
                  <a:lnTo>
                    <a:pt x="407194" y="0"/>
                  </a:lnTo>
                  <a:lnTo>
                    <a:pt x="407194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07414" y="3559555"/>
            <a:ext cx="4328160" cy="144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156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30822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Dummy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08109" y="4611903"/>
            <a:ext cx="3413125" cy="1379855"/>
          </a:xfrm>
          <a:custGeom>
            <a:avLst/>
            <a:gdLst/>
            <a:ahLst/>
            <a:cxnLst/>
            <a:rect l="l" t="t" r="r" b="b"/>
            <a:pathLst>
              <a:path w="3413125" h="1379854">
                <a:moveTo>
                  <a:pt x="2451519" y="760196"/>
                </a:moveTo>
                <a:lnTo>
                  <a:pt x="2135403" y="760196"/>
                </a:lnTo>
                <a:lnTo>
                  <a:pt x="2135403" y="728446"/>
                </a:lnTo>
                <a:lnTo>
                  <a:pt x="2040153" y="776071"/>
                </a:lnTo>
                <a:lnTo>
                  <a:pt x="2135403" y="823696"/>
                </a:lnTo>
                <a:lnTo>
                  <a:pt x="2135403" y="791946"/>
                </a:lnTo>
                <a:lnTo>
                  <a:pt x="2419769" y="791946"/>
                </a:lnTo>
                <a:lnTo>
                  <a:pt x="2419769" y="1347584"/>
                </a:lnTo>
                <a:lnTo>
                  <a:pt x="133324" y="1347584"/>
                </a:lnTo>
                <a:lnTo>
                  <a:pt x="133324" y="966571"/>
                </a:lnTo>
                <a:lnTo>
                  <a:pt x="411378" y="966571"/>
                </a:lnTo>
                <a:lnTo>
                  <a:pt x="411378" y="950696"/>
                </a:lnTo>
                <a:lnTo>
                  <a:pt x="411378" y="934821"/>
                </a:lnTo>
                <a:lnTo>
                  <a:pt x="101574" y="934821"/>
                </a:lnTo>
                <a:lnTo>
                  <a:pt x="101574" y="1379334"/>
                </a:lnTo>
                <a:lnTo>
                  <a:pt x="2451519" y="1379334"/>
                </a:lnTo>
                <a:lnTo>
                  <a:pt x="2451519" y="1363459"/>
                </a:lnTo>
                <a:lnTo>
                  <a:pt x="2451519" y="1347584"/>
                </a:lnTo>
                <a:lnTo>
                  <a:pt x="2451519" y="791946"/>
                </a:lnTo>
                <a:lnTo>
                  <a:pt x="2451519" y="776071"/>
                </a:lnTo>
                <a:lnTo>
                  <a:pt x="2451519" y="760196"/>
                </a:lnTo>
                <a:close/>
              </a:path>
              <a:path w="3413125" h="1379854">
                <a:moveTo>
                  <a:pt x="3412883" y="0"/>
                </a:moveTo>
                <a:lnTo>
                  <a:pt x="0" y="0"/>
                </a:lnTo>
                <a:lnTo>
                  <a:pt x="0" y="715746"/>
                </a:lnTo>
                <a:lnTo>
                  <a:pt x="316128" y="715746"/>
                </a:lnTo>
                <a:lnTo>
                  <a:pt x="316128" y="747496"/>
                </a:lnTo>
                <a:lnTo>
                  <a:pt x="379628" y="715746"/>
                </a:lnTo>
                <a:lnTo>
                  <a:pt x="411378" y="699871"/>
                </a:lnTo>
                <a:lnTo>
                  <a:pt x="379628" y="683996"/>
                </a:lnTo>
                <a:lnTo>
                  <a:pt x="316128" y="652246"/>
                </a:lnTo>
                <a:lnTo>
                  <a:pt x="316128" y="683996"/>
                </a:lnTo>
                <a:lnTo>
                  <a:pt x="31750" y="683996"/>
                </a:lnTo>
                <a:lnTo>
                  <a:pt x="31750" y="31750"/>
                </a:lnTo>
                <a:lnTo>
                  <a:pt x="3381133" y="31750"/>
                </a:lnTo>
                <a:lnTo>
                  <a:pt x="3381133" y="682409"/>
                </a:lnTo>
                <a:lnTo>
                  <a:pt x="2040128" y="682409"/>
                </a:lnTo>
                <a:lnTo>
                  <a:pt x="2040166" y="714159"/>
                </a:lnTo>
                <a:lnTo>
                  <a:pt x="3412883" y="714159"/>
                </a:lnTo>
                <a:lnTo>
                  <a:pt x="3412883" y="698284"/>
                </a:lnTo>
                <a:lnTo>
                  <a:pt x="3412883" y="682409"/>
                </a:lnTo>
                <a:lnTo>
                  <a:pt x="3412883" y="31750"/>
                </a:lnTo>
                <a:lnTo>
                  <a:pt x="3412883" y="15875"/>
                </a:lnTo>
                <a:lnTo>
                  <a:pt x="341288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1F1-6611-878A-414B-15046BC6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pic>
        <p:nvPicPr>
          <p:cNvPr id="58370" name="Picture 2" descr="What is Logarithmic Time Complexity? A Complete Tutorial - GeeksforGeeks">
            <a:extLst>
              <a:ext uri="{FF2B5EF4-FFF2-40B4-BE49-F238E27FC236}">
                <a16:creationId xmlns:a16="http://schemas.microsoft.com/office/drawing/2014/main" id="{ED687DB1-7CC6-3655-A2E9-C69BB40E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1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4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26-97E5-9DFE-004C-74F3F24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24F-D2A0-76E5-E80D-649174F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362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Assigning the value to a variable: x =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Mathematical operations: x = y + 2 * 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Comparisons: if (x &gt; max) max = 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Accessing a value in an array: x = y[3]</a:t>
            </a:r>
          </a:p>
        </p:txBody>
      </p:sp>
    </p:spTree>
    <p:extLst>
      <p:ext uri="{BB962C8B-B14F-4D97-AF65-F5344CB8AC3E}">
        <p14:creationId xmlns:p14="http://schemas.microsoft.com/office/powerpoint/2010/main" val="5309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26-97E5-9DFE-004C-74F3F24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24F-D2A0-76E5-E80D-649174F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362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i; 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10E4-A430-D1C4-175E-747AD6C0BCA8}"/>
              </a:ext>
            </a:extLst>
          </p:cNvPr>
          <p:cNvSpPr txBox="1"/>
          <p:nvPr/>
        </p:nvSpPr>
        <p:spPr>
          <a:xfrm>
            <a:off x="228600" y="4114800"/>
            <a:ext cx="8332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The number of additions depends on the length of the array. Hence the run time is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" pitchFamily="2" charset="0"/>
              </a:rPr>
              <a:t>O(n)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29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6104</TotalTime>
  <Words>1494</Words>
  <Application>Microsoft Macintosh PowerPoint</Application>
  <PresentationFormat>On-screen Show (4:3)</PresentationFormat>
  <Paragraphs>140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Roboto</vt:lpstr>
      <vt:lpstr>Symbol</vt:lpstr>
      <vt:lpstr>Times</vt:lpstr>
      <vt:lpstr>Times New Roman</vt:lpstr>
      <vt:lpstr>Verdana</vt:lpstr>
      <vt:lpstr>Wingdings</vt:lpstr>
      <vt:lpstr>Office Theme</vt:lpstr>
      <vt:lpstr>Opportunities</vt:lpstr>
      <vt:lpstr>Up-to-date information</vt:lpstr>
      <vt:lpstr>Linked List</vt:lpstr>
      <vt:lpstr>Doubly Linked List</vt:lpstr>
      <vt:lpstr>Node data</vt:lpstr>
      <vt:lpstr>Doubly Linked Lists with Dummy Head</vt:lpstr>
      <vt:lpstr>Computational Complexity</vt:lpstr>
      <vt:lpstr>Constant Time Operations</vt:lpstr>
      <vt:lpstr>Linear Operations</vt:lpstr>
      <vt:lpstr>Quadratic Operations</vt:lpstr>
      <vt:lpstr>Computational Complexity</vt:lpstr>
      <vt:lpstr>Asymptotic Complexity</vt:lpstr>
      <vt:lpstr>Asymptotic Notation</vt:lpstr>
      <vt:lpstr>-notation</vt:lpstr>
      <vt:lpstr>-notation</vt:lpstr>
      <vt:lpstr>Example</vt:lpstr>
      <vt:lpstr>O-notation</vt:lpstr>
      <vt:lpstr>Examples</vt:lpstr>
      <vt:lpstr> -notation</vt:lpstr>
      <vt:lpstr>Example</vt:lpstr>
      <vt:lpstr>Relations Between Q, O, W</vt:lpstr>
      <vt:lpstr>Relations Between Q, W, O</vt:lpstr>
      <vt:lpstr>Running 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377</cp:revision>
  <dcterms:created xsi:type="dcterms:W3CDTF">2009-09-01T00:23:15Z</dcterms:created>
  <dcterms:modified xsi:type="dcterms:W3CDTF">2023-01-26T18:10:25Z</dcterms:modified>
</cp:coreProperties>
</file>