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8"/>
  </p:notesMasterIdLst>
  <p:sldIdLst>
    <p:sldId id="466" r:id="rId2"/>
    <p:sldId id="467" r:id="rId3"/>
    <p:sldId id="350" r:id="rId4"/>
    <p:sldId id="257" r:id="rId5"/>
    <p:sldId id="258" r:id="rId6"/>
    <p:sldId id="265" r:id="rId7"/>
    <p:sldId id="463" r:id="rId8"/>
    <p:sldId id="468" r:id="rId9"/>
    <p:sldId id="469" r:id="rId10"/>
    <p:sldId id="470" r:id="rId11"/>
    <p:sldId id="464" r:id="rId12"/>
    <p:sldId id="435" r:id="rId13"/>
    <p:sldId id="410" r:id="rId14"/>
    <p:sldId id="420" r:id="rId15"/>
    <p:sldId id="461" r:id="rId16"/>
    <p:sldId id="426" r:id="rId17"/>
    <p:sldId id="462" r:id="rId18"/>
    <p:sldId id="445" r:id="rId19"/>
    <p:sldId id="438" r:id="rId20"/>
    <p:sldId id="455" r:id="rId21"/>
    <p:sldId id="458" r:id="rId22"/>
    <p:sldId id="422" r:id="rId23"/>
    <p:sldId id="423" r:id="rId24"/>
    <p:sldId id="411" r:id="rId25"/>
    <p:sldId id="447" r:id="rId26"/>
    <p:sldId id="448" r:id="rId27"/>
    <p:sldId id="454" r:id="rId28"/>
    <p:sldId id="441" r:id="rId29"/>
    <p:sldId id="457" r:id="rId30"/>
    <p:sldId id="419" r:id="rId31"/>
    <p:sldId id="471" r:id="rId32"/>
    <p:sldId id="475" r:id="rId33"/>
    <p:sldId id="476" r:id="rId34"/>
    <p:sldId id="477" r:id="rId35"/>
    <p:sldId id="478" r:id="rId36"/>
    <p:sldId id="479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88" autoAdjust="0"/>
    <p:restoredTop sz="96035" autoAdjust="0"/>
  </p:normalViewPr>
  <p:slideViewPr>
    <p:cSldViewPr>
      <p:cViewPr varScale="1">
        <p:scale>
          <a:sx n="110" d="100"/>
          <a:sy n="110" d="100"/>
        </p:scale>
        <p:origin x="51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b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</a:b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When we say that the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is </a:t>
            </a:r>
            <a:r>
              <a:rPr lang="el-GR" b="1" i="0" dirty="0" err="1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Ω</a:t>
            </a:r>
            <a:r>
              <a:rPr lang="el-GR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)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 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This means that the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function will never have a lower growth behavior than a function with the linear behavior. 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Thus, </a:t>
            </a:r>
            <a:r>
              <a:rPr lang="el-GR" b="1" i="0" dirty="0" err="1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Ω</a:t>
            </a:r>
            <a:r>
              <a:rPr lang="el-GR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)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is presented as a lower limit, and we know that the function will never exhibit growth behavior that is exceeded by this lower limit.</a:t>
            </a:r>
          </a:p>
          <a:p>
            <a:pPr algn="l"/>
            <a:endParaRPr lang="en-US" b="0" i="0" dirty="0">
              <a:solidFill>
                <a:srgbClr val="0C0C0C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Example: for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 there is another function of linear behavior that limits it inferiorly. Note in the graph below that, for values of 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n≥1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outperforms function 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97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>
            <a:extLst>
              <a:ext uri="{FF2B5EF4-FFF2-40B4-BE49-F238E27FC236}">
                <a16:creationId xmlns:a16="http://schemas.microsoft.com/office/drawing/2014/main" id="{6A0D242A-FD37-36C0-09DD-88F336B5C8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3939" name="Rectangle 3">
            <a:extLst>
              <a:ext uri="{FF2B5EF4-FFF2-40B4-BE49-F238E27FC236}">
                <a16:creationId xmlns:a16="http://schemas.microsoft.com/office/drawing/2014/main" id="{64C74C95-F88B-D5A7-44C5-8D9F5C3C6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>
            <a:extLst>
              <a:ext uri="{FF2B5EF4-FFF2-40B4-BE49-F238E27FC236}">
                <a16:creationId xmlns:a16="http://schemas.microsoft.com/office/drawing/2014/main" id="{7EBE4FBE-0211-71D7-4298-FACBA8D7C6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>
            <a:extLst>
              <a:ext uri="{FF2B5EF4-FFF2-40B4-BE49-F238E27FC236}">
                <a16:creationId xmlns:a16="http://schemas.microsoft.com/office/drawing/2014/main" id="{B6E7CAAF-886C-9A42-5E70-7A42405620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>
            <a:extLst>
              <a:ext uri="{FF2B5EF4-FFF2-40B4-BE49-F238E27FC236}">
                <a16:creationId xmlns:a16="http://schemas.microsoft.com/office/drawing/2014/main" id="{E718AE8E-EBB4-301E-C58C-4AB3FA40FC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>
            <a:extLst>
              <a:ext uri="{FF2B5EF4-FFF2-40B4-BE49-F238E27FC236}">
                <a16:creationId xmlns:a16="http://schemas.microsoft.com/office/drawing/2014/main" id="{9E1F439E-8170-F718-05E8-BA8D7F54A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>
            <a:extLst>
              <a:ext uri="{FF2B5EF4-FFF2-40B4-BE49-F238E27FC236}">
                <a16:creationId xmlns:a16="http://schemas.microsoft.com/office/drawing/2014/main" id="{B1991222-0847-B00E-0CD3-D8C1E2585F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>
            <a:extLst>
              <a:ext uri="{FF2B5EF4-FFF2-40B4-BE49-F238E27FC236}">
                <a16:creationId xmlns:a16="http://schemas.microsoft.com/office/drawing/2014/main" id="{2DD68126-266D-E7F0-6351-2E1BCC68F1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Computational complexities: </a:t>
            </a:r>
          </a:p>
          <a:p>
            <a:r>
              <a:rPr lang="en-US" dirty="0"/>
              <a:t>Function: </a:t>
            </a:r>
          </a:p>
          <a:p>
            <a:pPr marL="228600" indent="-228600">
              <a:buAutoNum type="arabicPeriod"/>
            </a:pPr>
            <a:r>
              <a:rPr lang="en-US" dirty="0"/>
              <a:t>Recursive method</a:t>
            </a:r>
          </a:p>
          <a:p>
            <a:pPr marL="228600" indent="-228600">
              <a:buAutoNum type="arabicPeriod"/>
            </a:pPr>
            <a:r>
              <a:rPr lang="en-US" dirty="0"/>
              <a:t>Iteration method</a:t>
            </a:r>
          </a:p>
          <a:p>
            <a:pPr marL="228600" indent="-228600"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3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Assohole</a:t>
            </a:r>
            <a:r>
              <a:rPr lang="en-US" dirty="0"/>
              <a:t> =&gt; ass - </a:t>
            </a:r>
            <a:r>
              <a:rPr lang="en-US" dirty="0" err="1"/>
              <a:t>sym</a:t>
            </a:r>
            <a:r>
              <a:rPr lang="en-US" dirty="0"/>
              <a:t> </a:t>
            </a:r>
            <a:r>
              <a:rPr lang="en-US" dirty="0" err="1"/>
              <a:t>totic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Theta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6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FF0B9B75-8E73-366E-CD5E-2EC3F85A49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7795" name="Rectangle 3">
            <a:extLst>
              <a:ext uri="{FF2B5EF4-FFF2-40B4-BE49-F238E27FC236}">
                <a16:creationId xmlns:a16="http://schemas.microsoft.com/office/drawing/2014/main" id="{F5A315F1-2A69-559C-72F6-D5540B8135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>
            <a:extLst>
              <a:ext uri="{FF2B5EF4-FFF2-40B4-BE49-F238E27FC236}">
                <a16:creationId xmlns:a16="http://schemas.microsoft.com/office/drawing/2014/main" id="{A9C83C8B-902A-ED34-5657-9CCF212CDD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8819" name="Rectangle 3">
            <a:extLst>
              <a:ext uri="{FF2B5EF4-FFF2-40B4-BE49-F238E27FC236}">
                <a16:creationId xmlns:a16="http://schemas.microsoft.com/office/drawing/2014/main" id="{6C290219-4033-D48B-FA65-2E0168153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87FBCC47-403D-7053-8252-60A573F3E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6403" name="Rectangle 3">
            <a:extLst>
              <a:ext uri="{FF2B5EF4-FFF2-40B4-BE49-F238E27FC236}">
                <a16:creationId xmlns:a16="http://schemas.microsoft.com/office/drawing/2014/main" id="{3EB42011-C8A4-2662-B1EB-A07B9766DE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>
            <a:extLst>
              <a:ext uri="{FF2B5EF4-FFF2-40B4-BE49-F238E27FC236}">
                <a16:creationId xmlns:a16="http://schemas.microsoft.com/office/drawing/2014/main" id="{335D3587-7658-F608-1995-31115D1FE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43" name="Rectangle 3">
            <a:extLst>
              <a:ext uri="{FF2B5EF4-FFF2-40B4-BE49-F238E27FC236}">
                <a16:creationId xmlns:a16="http://schemas.microsoft.com/office/drawing/2014/main" id="{1959A974-E968-C4E6-400B-098D33535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69C4645A-DD3C-41A4-8586-4E1C8DCD2D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E59713C4-4134-C337-AA47-F394F17A6A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>
            <a:extLst>
              <a:ext uri="{FF2B5EF4-FFF2-40B4-BE49-F238E27FC236}">
                <a16:creationId xmlns:a16="http://schemas.microsoft.com/office/drawing/2014/main" id="{88D3C324-FBA0-BAC4-F15C-06E75B7717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>
            <a:extLst>
              <a:ext uri="{FF2B5EF4-FFF2-40B4-BE49-F238E27FC236}">
                <a16:creationId xmlns:a16="http://schemas.microsoft.com/office/drawing/2014/main" id="{795F89FB-F5A0-AEBC-9F8D-DF2F0DD345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1/31/23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2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5307-C368-D4F2-A5BE-4A4144E9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Opportunities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DB3F4-4C35-A05C-3119-A241544B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66461"/>
            <a:ext cx="8305800" cy="305794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Mining dataset for evictions in LV ($20 per hour X 15 hours per week) for this semester.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Working with me and social science. </a:t>
            </a:r>
          </a:p>
        </p:txBody>
      </p:sp>
    </p:spTree>
    <p:extLst>
      <p:ext uri="{BB962C8B-B14F-4D97-AF65-F5344CB8AC3E}">
        <p14:creationId xmlns:p14="http://schemas.microsoft.com/office/powerpoint/2010/main" val="4202862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26-97E5-9DFE-004C-74F3F24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Quadratic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24F-D2A0-76E5-E80D-649174F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362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marL="0" indent="0" algn="l">
              <a:buNone/>
            </a:pPr>
            <a:r>
              <a:rPr lang="en-US" dirty="0"/>
              <a:t>	for (let j = 0; j &lt; m;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pPr marL="0" indent="0" algn="l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i</a:t>
            </a:r>
            <a:r>
              <a:rPr lang="en-US" dirty="0"/>
              <a:t> &lt;&lt; “ ” &lt;&lt; j;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  <a:p>
            <a:pPr marL="0" indent="0" algn="l">
              <a:buNone/>
            </a:pPr>
            <a:r>
              <a:rPr lang="en-US" dirty="0"/>
              <a:t>}</a:t>
            </a:r>
            <a:endParaRPr lang="en-US" b="0" i="0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10E4-A430-D1C4-175E-747AD6C0BCA8}"/>
              </a:ext>
            </a:extLst>
          </p:cNvPr>
          <p:cNvSpPr txBox="1"/>
          <p:nvPr/>
        </p:nvSpPr>
        <p:spPr>
          <a:xfrm>
            <a:off x="405848" y="5070684"/>
            <a:ext cx="8332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Times" pitchFamily="2" charset="0"/>
              </a:rPr>
              <a:t>O(n</a:t>
            </a:r>
            <a:r>
              <a:rPr lang="en-US" sz="3200" b="0" i="0" baseline="30000" dirty="0">
                <a:solidFill>
                  <a:srgbClr val="000000"/>
                </a:solidFill>
                <a:effectLst/>
                <a:latin typeface="Times" pitchFamily="2" charset="0"/>
              </a:rPr>
              <a:t>2</a:t>
            </a:r>
            <a:r>
              <a:rPr lang="en-US" sz="3200" b="0" i="0" dirty="0">
                <a:solidFill>
                  <a:srgbClr val="000000"/>
                </a:solidFill>
                <a:effectLst/>
                <a:latin typeface="Times" pitchFamily="2" charset="0"/>
              </a:rPr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87397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1F1-6611-878A-414B-15046BC6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2FE9F-65D9-5CBC-D783-2FCD12849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25" y="1588478"/>
            <a:ext cx="4953000" cy="1143000"/>
          </a:xfrm>
        </p:spPr>
        <p:txBody>
          <a:bodyPr/>
          <a:lstStyle/>
          <a:p>
            <a:r>
              <a:rPr lang="en-US" dirty="0"/>
              <a:t>O(</a:t>
            </a:r>
            <a:r>
              <a:rPr lang="en-US" dirty="0" err="1"/>
              <a:t>logN</a:t>
            </a:r>
            <a:r>
              <a:rPr lang="en-US" dirty="0"/>
              <a:t>)</a:t>
            </a:r>
          </a:p>
          <a:p>
            <a:r>
              <a:rPr lang="en-US" dirty="0"/>
              <a:t>Binary search: </a:t>
            </a:r>
          </a:p>
          <a:p>
            <a:endParaRPr lang="en-US" dirty="0"/>
          </a:p>
        </p:txBody>
      </p:sp>
      <p:pic>
        <p:nvPicPr>
          <p:cNvPr id="59394" name="Picture 2">
            <a:extLst>
              <a:ext uri="{FF2B5EF4-FFF2-40B4-BE49-F238E27FC236}">
                <a16:creationId xmlns:a16="http://schemas.microsoft.com/office/drawing/2014/main" id="{E06A8593-DF2B-5503-D6FE-E7CB9F80F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22192" r="8988" b="60071"/>
          <a:stretch/>
        </p:blipFill>
        <p:spPr bwMode="auto">
          <a:xfrm>
            <a:off x="3606465" y="1450295"/>
            <a:ext cx="5248275" cy="60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Text, letter&#10;&#10;Description automatically generated">
            <a:extLst>
              <a:ext uri="{FF2B5EF4-FFF2-40B4-BE49-F238E27FC236}">
                <a16:creationId xmlns:a16="http://schemas.microsoft.com/office/drawing/2014/main" id="{128CEDAB-FE56-6A67-AE57-730D8FFFA4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692752"/>
            <a:ext cx="5073650" cy="2982221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1A018BD3-DFD4-D377-66E2-ADD4F9AF8D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39761" r="8988" b="44415"/>
          <a:stretch/>
        </p:blipFill>
        <p:spPr bwMode="auto">
          <a:xfrm>
            <a:off x="3606465" y="2220325"/>
            <a:ext cx="5248274" cy="5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A4CDA6B-BA42-8330-285E-BE9BE0C234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19" t="55196" r="8988" b="28727"/>
          <a:stretch/>
        </p:blipFill>
        <p:spPr bwMode="auto">
          <a:xfrm>
            <a:off x="3606465" y="2932153"/>
            <a:ext cx="5248274" cy="550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2D87F803-F04C-F788-6449-74B2370491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6" t="71368" r="8988" b="13249"/>
          <a:stretch/>
        </p:blipFill>
        <p:spPr bwMode="auto">
          <a:xfrm>
            <a:off x="3613150" y="3652341"/>
            <a:ext cx="5277960" cy="54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4306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9FB93E5F-F636-FDF2-FEBE-5EB2E127E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Complexity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292DFECA-54E8-A119-48D3-F05F061BCA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Running time of an algorithm as a function of </a:t>
            </a:r>
            <a:r>
              <a:rPr lang="en-US" altLang="en-US">
                <a:solidFill>
                  <a:schemeClr val="tx1"/>
                </a:solidFill>
              </a:rPr>
              <a:t>input size </a:t>
            </a:r>
            <a:r>
              <a:rPr lang="en-US" altLang="en-US" i="1">
                <a:solidFill>
                  <a:schemeClr val="tx1"/>
                </a:solidFill>
              </a:rPr>
              <a:t>n</a:t>
            </a:r>
            <a:r>
              <a:rPr lang="en-US" altLang="en-US" b="1">
                <a:solidFill>
                  <a:srgbClr val="CC0000"/>
                </a:solidFill>
              </a:rPr>
              <a:t> for large </a:t>
            </a:r>
            <a:r>
              <a:rPr lang="en-US" altLang="en-US" b="1" i="1">
                <a:solidFill>
                  <a:srgbClr val="CC0000"/>
                </a:solidFill>
              </a:rPr>
              <a:t>n</a:t>
            </a:r>
            <a:r>
              <a:rPr lang="en-US" altLang="en-US"/>
              <a:t>.</a:t>
            </a:r>
          </a:p>
          <a:p>
            <a:r>
              <a:rPr lang="en-US" altLang="en-US"/>
              <a:t>Expressed using only the </a:t>
            </a:r>
            <a:r>
              <a:rPr lang="en-US" altLang="en-US" b="1">
                <a:solidFill>
                  <a:srgbClr val="CC0000"/>
                </a:solidFill>
              </a:rPr>
              <a:t>highest-order term</a:t>
            </a:r>
            <a:r>
              <a:rPr lang="en-US" altLang="en-US"/>
              <a:t> in the expression for the exact running time.</a:t>
            </a:r>
          </a:p>
          <a:p>
            <a:pPr lvl="1"/>
            <a:r>
              <a:rPr lang="en-US" altLang="en-US" sz="3000"/>
              <a:t>Instead of exact running time, say </a:t>
            </a:r>
            <a:r>
              <a:rPr lang="en-US" altLang="en-US" sz="3000">
                <a:latin typeface="Symbol" pitchFamily="2" charset="2"/>
              </a:rPr>
              <a:t>Q</a:t>
            </a:r>
            <a:r>
              <a:rPr lang="en-US" altLang="en-US" sz="3000"/>
              <a:t>(</a:t>
            </a:r>
            <a:r>
              <a:rPr lang="en-US" altLang="en-US" sz="3000" i="1"/>
              <a:t>n</a:t>
            </a:r>
            <a:r>
              <a:rPr lang="en-US" altLang="en-US" sz="3000" baseline="30000"/>
              <a:t>2</a:t>
            </a:r>
            <a:r>
              <a:rPr lang="en-US" altLang="en-US" sz="3000"/>
              <a:t>).</a:t>
            </a:r>
            <a:endParaRPr lang="en-US" altLang="en-US"/>
          </a:p>
          <a:p>
            <a:r>
              <a:rPr lang="en-US" altLang="en-US" sz="2800">
                <a:solidFill>
                  <a:schemeClr val="tx1"/>
                </a:solidFill>
              </a:rPr>
              <a:t>Describes behavior of function in the limit.</a:t>
            </a:r>
          </a:p>
          <a:p>
            <a:r>
              <a:rPr lang="en-US" altLang="en-US"/>
              <a:t>Written using </a:t>
            </a:r>
            <a:r>
              <a:rPr lang="en-US" altLang="en-US" b="1" i="1">
                <a:solidFill>
                  <a:srgbClr val="CC0000"/>
                </a:solidFill>
              </a:rPr>
              <a:t>Asymptotic Notation</a:t>
            </a:r>
            <a:r>
              <a:rPr lang="en-US" altLang="en-US" i="1">
                <a:solidFill>
                  <a:srgbClr val="CC0000"/>
                </a:solidFill>
              </a:rPr>
              <a:t>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>
            <a:extLst>
              <a:ext uri="{FF2B5EF4-FFF2-40B4-BE49-F238E27FC236}">
                <a16:creationId xmlns:a16="http://schemas.microsoft.com/office/drawing/2014/main" id="{E159E85B-22B7-FDD7-30A6-9F23E33655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Asymptotic Notation</a:t>
            </a:r>
          </a:p>
        </p:txBody>
      </p:sp>
      <p:sp>
        <p:nvSpPr>
          <p:cNvPr id="367619" name="Rectangle 3">
            <a:extLst>
              <a:ext uri="{FF2B5EF4-FFF2-40B4-BE49-F238E27FC236}">
                <a16:creationId xmlns:a16="http://schemas.microsoft.com/office/drawing/2014/main" id="{828AA0A1-DA9F-6059-37F2-A651CC22C4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220788"/>
            <a:ext cx="8259763" cy="5149850"/>
          </a:xfrm>
        </p:spPr>
        <p:txBody>
          <a:bodyPr/>
          <a:lstStyle/>
          <a:p>
            <a:r>
              <a:rPr lang="en-US" altLang="en-US" sz="2800" b="1" dirty="0"/>
              <a:t>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Q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W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i="1" dirty="0">
                <a:solidFill>
                  <a:srgbClr val="CC0000"/>
                </a:solidFill>
              </a:rPr>
              <a:t>o</a:t>
            </a:r>
            <a:r>
              <a:rPr lang="en-US" altLang="en-US" sz="2800" b="1" dirty="0">
                <a:solidFill>
                  <a:srgbClr val="CC0000"/>
                </a:solidFill>
              </a:rPr>
              <a:t>,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w</a:t>
            </a:r>
            <a:endParaRPr lang="en-US" altLang="en-US" sz="2800" b="1" dirty="0">
              <a:solidFill>
                <a:srgbClr val="CC0000"/>
              </a:solidFill>
            </a:endParaRPr>
          </a:p>
          <a:p>
            <a:r>
              <a:rPr lang="en-US" altLang="en-US" sz="2800" dirty="0"/>
              <a:t>Defined for functions over the natural numbers.</a:t>
            </a:r>
          </a:p>
          <a:p>
            <a:pPr lvl="1"/>
            <a:r>
              <a:rPr lang="en-US" altLang="en-US" b="1" u="sng" dirty="0">
                <a:solidFill>
                  <a:schemeClr val="hlink"/>
                </a:solidFill>
              </a:rPr>
              <a:t>Ex: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 =  </a:t>
            </a:r>
            <a:r>
              <a:rPr lang="en-US" altLang="en-US" dirty="0">
                <a:latin typeface="Symbol" pitchFamily="2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Describes how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grows in comparison to 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.</a:t>
            </a:r>
          </a:p>
          <a:p>
            <a:r>
              <a:rPr lang="en-US" altLang="en-US" sz="2800" dirty="0"/>
              <a:t>Define a </a:t>
            </a:r>
            <a:r>
              <a:rPr lang="en-US" altLang="en-US" sz="2800" b="1" i="1" dirty="0">
                <a:solidFill>
                  <a:srgbClr val="CC0000"/>
                </a:solidFill>
              </a:rPr>
              <a:t>set</a:t>
            </a:r>
            <a:r>
              <a:rPr lang="en-US" altLang="en-US" sz="2800" dirty="0"/>
              <a:t> of functions; in practice used to compare two function sizes.</a:t>
            </a:r>
          </a:p>
          <a:p>
            <a:r>
              <a:rPr lang="en-US" altLang="en-US" sz="2800" dirty="0"/>
              <a:t>The notations describe different rate-of-growth relations between the defining function and the defined set of functions.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7346DFD4-87A4-552E-DD26-6DC3822AF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-notation</a:t>
            </a:r>
          </a:p>
        </p:txBody>
      </p:sp>
      <p:pic>
        <p:nvPicPr>
          <p:cNvPr id="394261" name="Picture 21">
            <a:extLst>
              <a:ext uri="{FF2B5EF4-FFF2-40B4-BE49-F238E27FC236}">
                <a16:creationId xmlns:a16="http://schemas.microsoft.com/office/drawing/2014/main" id="{9EC66BC4-C84E-9336-7200-8D20C7160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4262" name="Rectangle 22">
            <a:extLst>
              <a:ext uri="{FF2B5EF4-FFF2-40B4-BE49-F238E27FC236}">
                <a16:creationId xmlns:a16="http://schemas.microsoft.com/office/drawing/2014/main" id="{318939E0-987A-82C9-ECA0-A154BFD08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1954213"/>
            <a:ext cx="4791075" cy="2776145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394263" name="Rectangle 23">
            <a:extLst>
              <a:ext uri="{FF2B5EF4-FFF2-40B4-BE49-F238E27FC236}">
                <a16:creationId xmlns:a16="http://schemas.microsoft.com/office/drawing/2014/main" id="{61FD1338-BFE7-CB25-0C65-D0A8453C0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itchFamily="2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394264" name="Rectangle 24">
            <a:extLst>
              <a:ext uri="{FF2B5EF4-FFF2-40B4-BE49-F238E27FC236}">
                <a16:creationId xmlns:a16="http://schemas.microsoft.com/office/drawing/2014/main" id="{66AFAEC0-71C0-7512-6826-59C9CEB6C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5567363"/>
            <a:ext cx="63500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asymptotically tight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394265" name="Text Box 25">
            <a:extLst>
              <a:ext uri="{FF2B5EF4-FFF2-40B4-BE49-F238E27FC236}">
                <a16:creationId xmlns:a16="http://schemas.microsoft.com/office/drawing/2014/main" id="{CE58717B-6951-CCB8-436C-2BBE199501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749430"/>
            <a:ext cx="47180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that</a:t>
            </a:r>
          </a:p>
          <a:p>
            <a:r>
              <a:rPr lang="en-US" altLang="en-US" dirty="0"/>
              <a:t>have the same </a:t>
            </a:r>
            <a:r>
              <a:rPr lang="en-US" altLang="en-US" i="1" dirty="0"/>
              <a:t>rate of growth</a:t>
            </a:r>
            <a:r>
              <a:rPr lang="en-US" altLang="en-US" dirty="0"/>
              <a:t> as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8BC4DC20-03E1-8DCD-63AF-5B76F87CAA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-notation</a:t>
            </a:r>
          </a:p>
        </p:txBody>
      </p:sp>
      <p:pic>
        <p:nvPicPr>
          <p:cNvPr id="485379" name="Picture 3">
            <a:extLst>
              <a:ext uri="{FF2B5EF4-FFF2-40B4-BE49-F238E27FC236}">
                <a16:creationId xmlns:a16="http://schemas.microsoft.com/office/drawing/2014/main" id="{6F4F3CA9-1E0A-64F5-21F9-4BA1661E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900" y="1387475"/>
            <a:ext cx="4030663" cy="417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5380" name="Rectangle 4">
            <a:extLst>
              <a:ext uri="{FF2B5EF4-FFF2-40B4-BE49-F238E27FC236}">
                <a16:creationId xmlns:a16="http://schemas.microsoft.com/office/drawing/2014/main" id="{58B9C59C-D1A6-5C25-6532-AE2D0896F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4" y="1954212"/>
            <a:ext cx="4930775" cy="277018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5381" name="Rectangle 5">
            <a:extLst>
              <a:ext uri="{FF2B5EF4-FFF2-40B4-BE49-F238E27FC236}">
                <a16:creationId xmlns:a16="http://schemas.microsoft.com/office/drawing/2014/main" id="{7636B731-1B4A-1B98-43F2-FCE0E4439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>
                <a:sym typeface="Symbol" pitchFamily="2" charset="2"/>
              </a:rPr>
              <a:t>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big-Theta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sp>
        <p:nvSpPr>
          <p:cNvPr id="485384" name="Text Box 8">
            <a:extLst>
              <a:ext uri="{FF2B5EF4-FFF2-40B4-BE49-F238E27FC236}">
                <a16:creationId xmlns:a16="http://schemas.microsoft.com/office/drawing/2014/main" id="{90018E47-B09F-0256-054A-718C14F68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788" y="4836697"/>
            <a:ext cx="389731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Technically,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2" charset="2"/>
              </a:rPr>
              <a:t> (</a:t>
            </a:r>
            <a:r>
              <a:rPr lang="en-US" altLang="en-US" i="1" dirty="0">
                <a:sym typeface="Symbol" pitchFamily="2" charset="2"/>
              </a:rPr>
              <a:t>g</a:t>
            </a:r>
            <a:r>
              <a:rPr lang="en-US" altLang="en-US" dirty="0">
                <a:sym typeface="Symbol" pitchFamily="2" charset="2"/>
              </a:rPr>
              <a:t>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)).</a:t>
            </a:r>
          </a:p>
          <a:p>
            <a:r>
              <a:rPr lang="en-US" altLang="en-US" dirty="0">
                <a:sym typeface="Symbol" pitchFamily="2" charset="2"/>
              </a:rPr>
              <a:t>Older usage, 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  <a:r>
              <a:rPr lang="en-US" altLang="en-US" dirty="0">
                <a:sym typeface="Symbol" pitchFamily="2" charset="2"/>
              </a:rPr>
              <a:t>= (</a:t>
            </a:r>
            <a:r>
              <a:rPr lang="en-US" altLang="en-US" i="1" dirty="0">
                <a:sym typeface="Symbol" pitchFamily="2" charset="2"/>
              </a:rPr>
              <a:t>g</a:t>
            </a:r>
            <a:r>
              <a:rPr lang="en-US" altLang="en-US" dirty="0">
                <a:sym typeface="Symbol" pitchFamily="2" charset="2"/>
              </a:rPr>
              <a:t>(</a:t>
            </a:r>
            <a:r>
              <a:rPr lang="en-US" altLang="en-US" i="1" dirty="0">
                <a:sym typeface="Symbol" pitchFamily="2" charset="2"/>
              </a:rPr>
              <a:t>n</a:t>
            </a:r>
            <a:r>
              <a:rPr lang="en-US" altLang="en-US" dirty="0">
                <a:sym typeface="Symbol" pitchFamily="2" charset="2"/>
              </a:rPr>
              <a:t>)).</a:t>
            </a:r>
          </a:p>
        </p:txBody>
      </p:sp>
      <p:sp>
        <p:nvSpPr>
          <p:cNvPr id="485385" name="Text Box 9">
            <a:extLst>
              <a:ext uri="{FF2B5EF4-FFF2-40B4-BE49-F238E27FC236}">
                <a16:creationId xmlns:a16="http://schemas.microsoft.com/office/drawing/2014/main" id="{EF5195EE-5B42-BD1F-A854-95129878D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" y="6007100"/>
            <a:ext cx="565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i="1"/>
              <a:t>f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and </a:t>
            </a:r>
            <a:r>
              <a:rPr lang="en-US" altLang="en-US" b="1" i="1"/>
              <a:t>g</a:t>
            </a:r>
            <a:r>
              <a:rPr lang="en-US" altLang="en-US" b="1"/>
              <a:t>(</a:t>
            </a:r>
            <a:r>
              <a:rPr lang="en-US" altLang="en-US" b="1" i="1"/>
              <a:t>n</a:t>
            </a:r>
            <a:r>
              <a:rPr lang="en-US" altLang="en-US" b="1"/>
              <a:t>) are nonnegative, for large </a:t>
            </a:r>
            <a:r>
              <a:rPr lang="en-US" altLang="en-US" b="1" i="1"/>
              <a:t>n</a:t>
            </a:r>
            <a:r>
              <a:rPr lang="en-US" altLang="en-US" b="1"/>
              <a:t>. </a:t>
            </a:r>
            <a:endParaRPr lang="en-US" altLang="en-US" b="1" i="1" u="sng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042695EF-FCDC-7676-046A-55065F757A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02435" name="Rectangle 3">
            <a:extLst>
              <a:ext uri="{FF2B5EF4-FFF2-40B4-BE49-F238E27FC236}">
                <a16:creationId xmlns:a16="http://schemas.microsoft.com/office/drawing/2014/main" id="{10B62022-4DFF-253B-5492-136B832BC9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77056" y="2958134"/>
            <a:ext cx="7989888" cy="38766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10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i="1" dirty="0"/>
              <a:t> </a:t>
            </a:r>
            <a:r>
              <a:rPr lang="en-US" altLang="en-US" dirty="0"/>
              <a:t>-</a:t>
            </a:r>
            <a:r>
              <a:rPr lang="en-US" altLang="en-US" i="1" dirty="0"/>
              <a:t> </a:t>
            </a:r>
            <a:r>
              <a:rPr lang="en-US" altLang="en-US" dirty="0"/>
              <a:t>3</a:t>
            </a:r>
            <a:r>
              <a:rPr lang="en-US" altLang="en-US" i="1" dirty="0"/>
              <a:t>n = </a:t>
            </a:r>
            <a:r>
              <a:rPr lang="en-US" altLang="en-US" dirty="0">
                <a:latin typeface="Symbol" pitchFamily="2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constants for </a:t>
            </a:r>
            <a:r>
              <a:rPr lang="en-US" altLang="en-US" i="1" dirty="0"/>
              <a:t>n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,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 will work?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Make 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dirty="0"/>
              <a:t> a little smaller than the leading coefficient, and 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dirty="0"/>
              <a:t> a little bigger.</a:t>
            </a:r>
          </a:p>
          <a:p>
            <a:pPr>
              <a:lnSpc>
                <a:spcPct val="90000"/>
              </a:lnSpc>
            </a:pPr>
            <a:r>
              <a:rPr lang="en-US" altLang="en-US" b="1" i="1" dirty="0">
                <a:solidFill>
                  <a:srgbClr val="CC0000"/>
                </a:solidFill>
              </a:rPr>
              <a:t>To compare orders of growth, look at the leading term.</a:t>
            </a:r>
          </a:p>
          <a:p>
            <a:pPr>
              <a:lnSpc>
                <a:spcPct val="90000"/>
              </a:lnSpc>
            </a:pPr>
            <a:r>
              <a:rPr lang="en-US" altLang="en-US" u="sng" dirty="0">
                <a:solidFill>
                  <a:schemeClr val="hlink"/>
                </a:solidFill>
              </a:rPr>
              <a:t>Exercise:</a:t>
            </a:r>
            <a:r>
              <a:rPr lang="en-US" altLang="en-US" dirty="0">
                <a:solidFill>
                  <a:schemeClr val="tx1"/>
                </a:solidFill>
              </a:rPr>
              <a:t> Prove that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baseline="30000" dirty="0">
                <a:solidFill>
                  <a:schemeClr val="tx1"/>
                </a:solidFill>
              </a:rPr>
              <a:t>2</a:t>
            </a:r>
            <a:r>
              <a:rPr lang="en-US" altLang="en-US" dirty="0">
                <a:solidFill>
                  <a:schemeClr val="tx1"/>
                </a:solidFill>
              </a:rPr>
              <a:t>/2-3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= </a:t>
            </a:r>
            <a:r>
              <a:rPr lang="en-US" altLang="en-US" dirty="0">
                <a:latin typeface="Symbol" pitchFamily="2" charset="2"/>
              </a:rPr>
              <a:t>Q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</a:t>
            </a: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b="1" i="1" dirty="0">
              <a:solidFill>
                <a:srgbClr val="CC0000"/>
              </a:solidFill>
            </a:endParaRPr>
          </a:p>
        </p:txBody>
      </p:sp>
      <p:sp>
        <p:nvSpPr>
          <p:cNvPr id="402436" name="Rectangle 4">
            <a:extLst>
              <a:ext uri="{FF2B5EF4-FFF2-40B4-BE49-F238E27FC236}">
                <a16:creationId xmlns:a16="http://schemas.microsoft.com/office/drawing/2014/main" id="{9E94ABFA-7B1B-5FF6-E106-F6D487DBD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873" y="1417638"/>
            <a:ext cx="7989887" cy="1015663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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1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2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600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6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600" dirty="0">
                <a:solidFill>
                  <a:srgbClr val="CC0000"/>
                </a:solidFill>
              </a:rPr>
              <a:t>,   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1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baseline="-25000" dirty="0">
                <a:solidFill>
                  <a:schemeClr val="hlink"/>
                </a:solidFill>
              </a:rPr>
              <a:t>2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5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C8A98364-3A06-FEA5-C460-BE0F36107A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>
                <a:sym typeface="Symbol" pitchFamily="2" charset="2"/>
              </a:rPr>
              <a:t>O</a:t>
            </a:r>
            <a:r>
              <a:rPr lang="en-US" altLang="en-US">
                <a:sym typeface="Symbol" pitchFamily="2" charset="2"/>
              </a:rPr>
              <a:t>-notation</a:t>
            </a:r>
          </a:p>
        </p:txBody>
      </p:sp>
      <p:sp>
        <p:nvSpPr>
          <p:cNvPr id="487428" name="Rectangle 4">
            <a:extLst>
              <a:ext uri="{FF2B5EF4-FFF2-40B4-BE49-F238E27FC236}">
                <a16:creationId xmlns:a16="http://schemas.microsoft.com/office/drawing/2014/main" id="{5D6B1103-E37D-253A-07DB-996A09B26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2056399"/>
            <a:ext cx="4870450" cy="189865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i="1" dirty="0">
                <a:solidFill>
                  <a:schemeClr val="accent1"/>
                </a:solidFill>
                <a:sym typeface="Symbol" pitchFamily="2" charset="2"/>
              </a:rPr>
              <a:t>O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87429" name="Rectangle 5">
            <a:extLst>
              <a:ext uri="{FF2B5EF4-FFF2-40B4-BE49-F238E27FC236}">
                <a16:creationId xmlns:a16="http://schemas.microsoft.com/office/drawing/2014/main" id="{2650E70C-7B1E-A692-B091-3C8F565C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kumimoji="1" lang="en-US" altLang="en-US" sz="2600" i="1">
                <a:sym typeface="Symbol" pitchFamily="2" charset="2"/>
              </a:rPr>
              <a:t>O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  <p:pic>
        <p:nvPicPr>
          <p:cNvPr id="487432" name="Picture 8">
            <a:extLst>
              <a:ext uri="{FF2B5EF4-FFF2-40B4-BE49-F238E27FC236}">
                <a16:creationId xmlns:a16="http://schemas.microsoft.com/office/drawing/2014/main" id="{099E2028-3151-7214-8E97-F13558B9C38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19700" y="1387475"/>
            <a:ext cx="3819525" cy="38401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87434" name="Rectangle 10">
            <a:extLst>
              <a:ext uri="{FF2B5EF4-FFF2-40B4-BE49-F238E27FC236}">
                <a16:creationId xmlns:a16="http://schemas.microsoft.com/office/drawing/2014/main" id="{652B99E9-2C32-FA2E-48B0-4DA7293DA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9" y="5411753"/>
            <a:ext cx="60182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 dirty="0"/>
              <a:t>g</a:t>
            </a:r>
            <a:r>
              <a:rPr kumimoji="1" lang="en-US" altLang="en-US" sz="2600" b="1" dirty="0"/>
              <a:t>(</a:t>
            </a:r>
            <a:r>
              <a:rPr kumimoji="1" lang="en-US" altLang="en-US" sz="2600" b="1" i="1" dirty="0"/>
              <a:t>n</a:t>
            </a:r>
            <a:r>
              <a:rPr kumimoji="1" lang="en-US" altLang="en-US" sz="2600" b="1" dirty="0"/>
              <a:t>) is an </a:t>
            </a:r>
            <a:r>
              <a:rPr kumimoji="1" lang="en-US" altLang="en-US" sz="2600" b="1" i="1" dirty="0">
                <a:solidFill>
                  <a:srgbClr val="CC0000"/>
                </a:solidFill>
              </a:rPr>
              <a:t>asymptotic upper bound</a:t>
            </a:r>
            <a:r>
              <a:rPr kumimoji="1" lang="en-US" altLang="en-US" sz="2600" b="1" dirty="0"/>
              <a:t> for </a:t>
            </a:r>
            <a:r>
              <a:rPr kumimoji="1" lang="en-US" altLang="en-US" sz="2600" b="1" i="1" dirty="0"/>
              <a:t>f</a:t>
            </a:r>
            <a:r>
              <a:rPr kumimoji="1" lang="en-US" altLang="en-US" sz="2600" b="1" dirty="0"/>
              <a:t>(</a:t>
            </a:r>
            <a:r>
              <a:rPr kumimoji="1" lang="en-US" altLang="en-US" sz="2600" b="1" i="1" dirty="0"/>
              <a:t>n</a:t>
            </a:r>
            <a:r>
              <a:rPr kumimoji="1" lang="en-US" altLang="en-US" sz="2600" b="1" dirty="0"/>
              <a:t>).</a:t>
            </a:r>
          </a:p>
        </p:txBody>
      </p:sp>
      <p:sp>
        <p:nvSpPr>
          <p:cNvPr id="487435" name="Text Box 11">
            <a:extLst>
              <a:ext uri="{FF2B5EF4-FFF2-40B4-BE49-F238E27FC236}">
                <a16:creationId xmlns:a16="http://schemas.microsoft.com/office/drawing/2014/main" id="{FCFD0614-37E8-0B03-B91F-F37EACFC7D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389" y="4151934"/>
            <a:ext cx="454977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lower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8816526F-362E-E24C-F44F-19BD0DC61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5" y="5989637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 </a:t>
            </a:r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  <a:p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  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>
            <a:extLst>
              <a:ext uri="{FF2B5EF4-FFF2-40B4-BE49-F238E27FC236}">
                <a16:creationId xmlns:a16="http://schemas.microsoft.com/office/drawing/2014/main" id="{5942C6D9-1DD6-F977-C446-C9C77EAE08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Examples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FBD7BE4C-9FC4-541C-AC7F-24DE03341F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5042" y="3154362"/>
            <a:ext cx="8458200" cy="2286000"/>
          </a:xfrm>
        </p:spPr>
        <p:txBody>
          <a:bodyPr/>
          <a:lstStyle/>
          <a:p>
            <a:r>
              <a:rPr lang="en-US" altLang="en-US" dirty="0"/>
              <a:t>Any linear </a:t>
            </a:r>
            <a:r>
              <a:rPr lang="en-US" altLang="en-US" i="1" dirty="0"/>
              <a:t>function</a:t>
            </a:r>
            <a:r>
              <a:rPr lang="en-US" altLang="en-US" dirty="0"/>
              <a:t> </a:t>
            </a:r>
            <a:r>
              <a:rPr lang="en-US" altLang="en-US" i="1" dirty="0"/>
              <a:t>an</a:t>
            </a:r>
            <a:r>
              <a:rPr lang="en-US" altLang="en-US" dirty="0"/>
              <a:t> +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O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). </a:t>
            </a:r>
            <a:endParaRPr lang="en-US" altLang="en-US" u="sng" dirty="0">
              <a:solidFill>
                <a:srgbClr val="CC0000"/>
              </a:solidFill>
            </a:endParaRPr>
          </a:p>
          <a:p>
            <a:endParaRPr lang="en-US" altLang="en-US" dirty="0"/>
          </a:p>
        </p:txBody>
      </p:sp>
      <p:sp>
        <p:nvSpPr>
          <p:cNvPr id="457732" name="Rectangle 4">
            <a:extLst>
              <a:ext uri="{FF2B5EF4-FFF2-40B4-BE49-F238E27FC236}">
                <a16:creationId xmlns:a16="http://schemas.microsoft.com/office/drawing/2014/main" id="{E30C4A6B-3C81-A6C6-61E6-D281BDF5D0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417638"/>
            <a:ext cx="8229599" cy="954107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en-US" sz="2800" b="1" i="1" dirty="0">
                <a:solidFill>
                  <a:schemeClr val="accent1"/>
                </a:solidFill>
                <a:sym typeface="Symbol" pitchFamily="2" charset="2"/>
              </a:rPr>
              <a:t>O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8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{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: </a:t>
            </a:r>
            <a:r>
              <a:rPr kumimoji="1" lang="en-US" altLang="en-US" sz="28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8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800" b="1" baseline="-25000" dirty="0">
                <a:solidFill>
                  <a:srgbClr val="FF3300"/>
                </a:solidFill>
              </a:rPr>
              <a:t>0</a:t>
            </a:r>
            <a:r>
              <a:rPr kumimoji="1" lang="en-US" altLang="en-US" sz="2800" b="1" dirty="0">
                <a:solidFill>
                  <a:srgbClr val="FF3300"/>
                </a:solidFill>
              </a:rPr>
              <a:t>,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sz="2800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sz="2800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sz="2800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sz="2800" dirty="0">
                <a:solidFill>
                  <a:srgbClr val="CC0000"/>
                </a:solidFill>
              </a:rPr>
              <a:t>, 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we have 0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 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 </a:t>
            </a:r>
            <a:r>
              <a:rPr kumimoji="1" lang="en-US" altLang="en-US" sz="28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 c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8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800" b="1" dirty="0">
                <a:solidFill>
                  <a:schemeClr val="hlink"/>
                </a:solidFill>
              </a:rPr>
              <a:t>) }</a:t>
            </a:r>
            <a:endParaRPr kumimoji="1" lang="en-US" altLang="en-US" sz="30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>
            <a:extLst>
              <a:ext uri="{FF2B5EF4-FFF2-40B4-BE49-F238E27FC236}">
                <a16:creationId xmlns:a16="http://schemas.microsoft.com/office/drawing/2014/main" id="{6D71A85C-BB9D-71EE-1A87-8232AEAA8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ym typeface="Symbol" pitchFamily="2" charset="2"/>
              </a:rPr>
              <a:t> -notation</a:t>
            </a:r>
          </a:p>
        </p:txBody>
      </p:sp>
      <p:sp>
        <p:nvSpPr>
          <p:cNvPr id="444422" name="Rectangle 6">
            <a:extLst>
              <a:ext uri="{FF2B5EF4-FFF2-40B4-BE49-F238E27FC236}">
                <a16:creationId xmlns:a16="http://schemas.microsoft.com/office/drawing/2014/main" id="{E0AA8281-B1D8-CBF0-2B69-E28F3ABDF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64" y="5300662"/>
            <a:ext cx="59817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en-US" sz="2600" b="1" i="1"/>
              <a:t>g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 is an </a:t>
            </a:r>
            <a:r>
              <a:rPr kumimoji="1" lang="en-US" altLang="en-US" sz="2600" b="1" i="1">
                <a:solidFill>
                  <a:srgbClr val="CC0000"/>
                </a:solidFill>
              </a:rPr>
              <a:t>asymptotic lower bound</a:t>
            </a:r>
            <a:r>
              <a:rPr kumimoji="1" lang="en-US" altLang="en-US" sz="2600" b="1"/>
              <a:t> for </a:t>
            </a:r>
            <a:r>
              <a:rPr kumimoji="1" lang="en-US" altLang="en-US" sz="2600" b="1" i="1"/>
              <a:t>f</a:t>
            </a:r>
            <a:r>
              <a:rPr kumimoji="1" lang="en-US" altLang="en-US" sz="2600" b="1"/>
              <a:t>(</a:t>
            </a:r>
            <a:r>
              <a:rPr kumimoji="1" lang="en-US" altLang="en-US" sz="2600" b="1" i="1"/>
              <a:t>n</a:t>
            </a:r>
            <a:r>
              <a:rPr kumimoji="1" lang="en-US" altLang="en-US" sz="2600" b="1"/>
              <a:t>).</a:t>
            </a:r>
          </a:p>
        </p:txBody>
      </p:sp>
      <p:sp>
        <p:nvSpPr>
          <p:cNvPr id="444423" name="Text Box 7">
            <a:extLst>
              <a:ext uri="{FF2B5EF4-FFF2-40B4-BE49-F238E27FC236}">
                <a16:creationId xmlns:a16="http://schemas.microsoft.com/office/drawing/2014/main" id="{A81994D4-AF3C-F093-8338-C2ABA2EC4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329" y="4170362"/>
            <a:ext cx="43942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/>
              <a:t>Intuitively</a:t>
            </a:r>
            <a:r>
              <a:rPr lang="en-US" altLang="en-US" dirty="0"/>
              <a:t>: Set of all functions whose </a:t>
            </a:r>
            <a:r>
              <a:rPr lang="en-US" altLang="en-US" i="1" dirty="0"/>
              <a:t>rate of growth</a:t>
            </a:r>
            <a:r>
              <a:rPr lang="en-US" altLang="en-US" dirty="0"/>
              <a:t> is the same as or higher than that of </a:t>
            </a:r>
            <a:r>
              <a:rPr lang="en-US" altLang="en-US" i="1" dirty="0"/>
              <a:t>g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).</a:t>
            </a:r>
          </a:p>
        </p:txBody>
      </p:sp>
      <p:pic>
        <p:nvPicPr>
          <p:cNvPr id="444426" name="Picture 10">
            <a:extLst>
              <a:ext uri="{FF2B5EF4-FFF2-40B4-BE49-F238E27FC236}">
                <a16:creationId xmlns:a16="http://schemas.microsoft.com/office/drawing/2014/main" id="{0E4366C3-138A-6DD6-7B4A-DA54162C6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1096963"/>
            <a:ext cx="3800475" cy="40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4427" name="Text Box 11">
            <a:extLst>
              <a:ext uri="{FF2B5EF4-FFF2-40B4-BE49-F238E27FC236}">
                <a16:creationId xmlns:a16="http://schemas.microsoft.com/office/drawing/2014/main" id="{A82C066B-7CC5-6D6C-7D16-F09995EEDC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102" y="5789612"/>
            <a:ext cx="45497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 </a:t>
            </a:r>
            <a:r>
              <a:rPr lang="en-US" altLang="en-US" b="1" i="1" dirty="0">
                <a:solidFill>
                  <a:schemeClr val="hlink"/>
                </a:solidFill>
              </a:rPr>
              <a:t>f</a:t>
            </a:r>
            <a:r>
              <a:rPr lang="en-US" altLang="en-US" b="1" dirty="0">
                <a:solidFill>
                  <a:schemeClr val="hlink"/>
                </a:solidFill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</a:rPr>
              <a:t>n</a:t>
            </a:r>
            <a:r>
              <a:rPr lang="en-US" altLang="en-US" b="1" dirty="0">
                <a:solidFill>
                  <a:schemeClr val="hlink"/>
                </a:solidFill>
              </a:rPr>
              <a:t>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(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  <a:p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  (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)).</a:t>
            </a:r>
          </a:p>
        </p:txBody>
      </p:sp>
      <p:sp>
        <p:nvSpPr>
          <p:cNvPr id="444428" name="Rectangle 12">
            <a:extLst>
              <a:ext uri="{FF2B5EF4-FFF2-40B4-BE49-F238E27FC236}">
                <a16:creationId xmlns:a16="http://schemas.microsoft.com/office/drawing/2014/main" id="{0231F90F-ACBE-8A45-1DA8-3CED74162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199" y="2177621"/>
            <a:ext cx="4908550" cy="1895904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 b="1" dirty="0">
                <a:solidFill>
                  <a:schemeClr val="accent1"/>
                </a:solidFill>
                <a:sym typeface="Symbol" pitchFamily="2" charset="2"/>
              </a:rPr>
              <a:t>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g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accent1"/>
                </a:solidFill>
              </a:rPr>
              <a:t>n</a:t>
            </a:r>
            <a:r>
              <a:rPr kumimoji="1" lang="en-US" altLang="en-US" sz="2600" b="1" dirty="0">
                <a:solidFill>
                  <a:schemeClr val="accent1"/>
                </a:solidFill>
              </a:rPr>
              <a:t>)) =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{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(</a:t>
            </a:r>
            <a:r>
              <a:rPr kumimoji="1" lang="en-US" altLang="en-US" sz="2600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) : </a:t>
            </a:r>
            <a:br>
              <a:rPr kumimoji="1" lang="en-US" altLang="en-US" sz="2600" b="1" dirty="0">
                <a:solidFill>
                  <a:schemeClr val="hlink"/>
                </a:solidFill>
              </a:rPr>
            </a:br>
            <a:r>
              <a:rPr kumimoji="1" lang="en-US" altLang="en-US" sz="2600" b="1" dirty="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c</a:t>
            </a:r>
            <a:r>
              <a:rPr kumimoji="1" lang="en-US" altLang="en-US" sz="2600" b="1" dirty="0">
                <a:solidFill>
                  <a:srgbClr val="FF3300"/>
                </a:solidFill>
              </a:rPr>
              <a:t> and </a:t>
            </a:r>
            <a:r>
              <a:rPr kumimoji="1" lang="en-US" altLang="en-US" sz="2600" b="1" i="1" dirty="0">
                <a:solidFill>
                  <a:srgbClr val="FF3300"/>
                </a:solidFill>
              </a:rPr>
              <a:t>n</a:t>
            </a:r>
            <a:r>
              <a:rPr kumimoji="1" lang="en-US" altLang="en-US" sz="2600" b="1" baseline="-25000" dirty="0">
                <a:solidFill>
                  <a:srgbClr val="FF3300"/>
                </a:solidFill>
              </a:rPr>
              <a:t>0,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sz="2600" b="1" dirty="0">
                <a:solidFill>
                  <a:srgbClr val="CC0000"/>
                </a:solidFill>
              </a:rPr>
              <a:t>such that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b="1" i="1" dirty="0">
                <a:solidFill>
                  <a:srgbClr val="CC0000"/>
                </a:solidFill>
              </a:rPr>
              <a:t>n </a:t>
            </a:r>
            <a:r>
              <a:rPr kumimoji="1" lang="en-US" altLang="en-US" b="1" dirty="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b="1" i="1" dirty="0">
                <a:solidFill>
                  <a:srgbClr val="CC0000"/>
                </a:solidFill>
              </a:rPr>
              <a:t>  n</a:t>
            </a:r>
            <a:r>
              <a:rPr kumimoji="1" lang="en-US" altLang="en-US" b="1" baseline="-25000" dirty="0">
                <a:solidFill>
                  <a:srgbClr val="CC0000"/>
                </a:solidFill>
              </a:rPr>
              <a:t>0</a:t>
            </a:r>
            <a:r>
              <a:rPr kumimoji="1" lang="en-US" altLang="en-US" dirty="0">
                <a:solidFill>
                  <a:srgbClr val="CC0000"/>
                </a:solidFill>
              </a:rPr>
              <a:t>,</a:t>
            </a:r>
            <a:endParaRPr kumimoji="1" lang="en-US" altLang="en-US" sz="2600" b="1" dirty="0">
              <a:solidFill>
                <a:srgbClr val="CC0000"/>
              </a:solidFill>
            </a:endParaRPr>
          </a:p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200" b="1" dirty="0">
                <a:solidFill>
                  <a:schemeClr val="hlink"/>
                </a:solidFill>
              </a:rPr>
              <a:t>we have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0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600" b="1" dirty="0">
                <a:solidFill>
                  <a:schemeClr val="hlink"/>
                </a:solidFill>
              </a:rPr>
              <a:t> </a:t>
            </a:r>
            <a:r>
              <a:rPr kumimoji="1" lang="en-US" altLang="en-US" b="1" dirty="0">
                <a:solidFill>
                  <a:schemeClr val="hlink"/>
                </a:solidFill>
              </a:rPr>
              <a:t>c</a:t>
            </a:r>
            <a:r>
              <a:rPr kumimoji="1" lang="en-US" altLang="en-US" b="1" i="1" dirty="0">
                <a:solidFill>
                  <a:schemeClr val="hlink"/>
                </a:solidFill>
              </a:rPr>
              <a:t>g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dirty="0"/>
              <a:t> </a:t>
            </a:r>
            <a:r>
              <a:rPr kumimoji="1" lang="en-US" altLang="en-US" sz="2600" b="1" dirty="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b="1" i="1" dirty="0">
                <a:solidFill>
                  <a:schemeClr val="hlink"/>
                </a:solidFill>
              </a:rPr>
              <a:t>f</a:t>
            </a:r>
            <a:r>
              <a:rPr kumimoji="1" lang="en-US" altLang="en-US" b="1" dirty="0">
                <a:solidFill>
                  <a:schemeClr val="hlink"/>
                </a:solidFill>
              </a:rPr>
              <a:t>(</a:t>
            </a:r>
            <a:r>
              <a:rPr kumimoji="1" lang="en-US" altLang="en-US" b="1" i="1" dirty="0">
                <a:solidFill>
                  <a:schemeClr val="hlink"/>
                </a:solidFill>
              </a:rPr>
              <a:t>n</a:t>
            </a:r>
            <a:r>
              <a:rPr kumimoji="1" lang="en-US" altLang="en-US" b="1" dirty="0">
                <a:solidFill>
                  <a:schemeClr val="hlink"/>
                </a:solidFill>
              </a:rPr>
              <a:t>)</a:t>
            </a:r>
            <a:r>
              <a:rPr kumimoji="1" lang="en-US" altLang="en-US" sz="3000" b="1" dirty="0">
                <a:solidFill>
                  <a:schemeClr val="hlink"/>
                </a:solidFill>
              </a:rPr>
              <a:t>}</a:t>
            </a:r>
          </a:p>
        </p:txBody>
      </p:sp>
      <p:sp>
        <p:nvSpPr>
          <p:cNvPr id="444429" name="Rectangle 13">
            <a:extLst>
              <a:ext uri="{FF2B5EF4-FFF2-40B4-BE49-F238E27FC236}">
                <a16:creationId xmlns:a16="http://schemas.microsoft.com/office/drawing/2014/main" id="{2C7E1E5F-A40B-B7E2-9904-8562DF33E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" y="1068388"/>
            <a:ext cx="519747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 cap="sq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Aft>
                <a:spcPct val="20000"/>
              </a:spcAft>
              <a:buClr>
                <a:srgbClr val="FF6600"/>
              </a:buClr>
              <a:buSzPct val="80000"/>
              <a:buFont typeface="Wingdings" pitchFamily="2" charset="2"/>
              <a:buNone/>
            </a:pPr>
            <a:r>
              <a:rPr kumimoji="1" lang="en-US" altLang="en-US" sz="2600"/>
              <a:t>For function 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), we define </a:t>
            </a:r>
            <a:r>
              <a:rPr lang="en-US" altLang="en-US">
                <a:sym typeface="Symbol" pitchFamily="2" charset="2"/>
              </a:rPr>
              <a:t>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g</a:t>
            </a:r>
            <a:r>
              <a:rPr kumimoji="1" lang="en-US" altLang="en-US" sz="2600"/>
              <a:t>(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)), big-Omega of </a:t>
            </a:r>
            <a:r>
              <a:rPr kumimoji="1" lang="en-US" altLang="en-US" sz="2600" i="1"/>
              <a:t>n</a:t>
            </a:r>
            <a:r>
              <a:rPr kumimoji="1" lang="en-US" altLang="en-US" sz="2600"/>
              <a:t>, as the set: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5307-C368-D4F2-A5BE-4A4144E9C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304800"/>
            <a:ext cx="7772400" cy="1470025"/>
          </a:xfrm>
        </p:spPr>
        <p:txBody>
          <a:bodyPr/>
          <a:lstStyle/>
          <a:p>
            <a:r>
              <a:rPr lang="en-US" dirty="0"/>
              <a:t>Up-to-date information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DDB3F4-4C35-A05C-3119-A241544BD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1666461"/>
            <a:ext cx="8305800" cy="3057940"/>
          </a:xfrm>
        </p:spPr>
        <p:txBody>
          <a:bodyPr/>
          <a:lstStyle/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Google CEO Sundar: Google an AI first company </a:t>
            </a:r>
          </a:p>
          <a:p>
            <a:pPr marL="514350" indent="-514350" algn="l">
              <a:buAutoNum type="arabicPeriod"/>
            </a:pPr>
            <a:endParaRPr lang="en-US" sz="1000" dirty="0">
              <a:solidFill>
                <a:schemeClr val="tx1"/>
              </a:solidFill>
            </a:endParaRPr>
          </a:p>
          <a:p>
            <a:pPr marL="514350" indent="-514350" algn="l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Microsoft is aggressively investing in healthcare AI</a:t>
            </a:r>
          </a:p>
        </p:txBody>
      </p:sp>
    </p:spTree>
    <p:extLst>
      <p:ext uri="{BB962C8B-B14F-4D97-AF65-F5344CB8AC3E}">
        <p14:creationId xmlns:p14="http://schemas.microsoft.com/office/powerpoint/2010/main" val="2290628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>
            <a:extLst>
              <a:ext uri="{FF2B5EF4-FFF2-40B4-BE49-F238E27FC236}">
                <a16:creationId xmlns:a16="http://schemas.microsoft.com/office/drawing/2014/main" id="{CD274689-E04C-E006-88A9-747C5B9606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468996" name="Rectangle 4">
            <a:extLst>
              <a:ext uri="{FF2B5EF4-FFF2-40B4-BE49-F238E27FC236}">
                <a16:creationId xmlns:a16="http://schemas.microsoft.com/office/drawing/2014/main" id="{1264C9EB-2CEF-716C-1B4F-9692B3748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1219200"/>
            <a:ext cx="8102600" cy="965200"/>
          </a:xfrm>
          <a:prstGeom prst="rect">
            <a:avLst/>
          </a:prstGeom>
          <a:solidFill>
            <a:srgbClr val="CCECFF"/>
          </a:solidFill>
          <a:ln w="1905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en-US" sz="2800">
                <a:solidFill>
                  <a:schemeClr val="accent1"/>
                </a:solidFill>
                <a:sym typeface="Symbol" pitchFamily="2" charset="2"/>
              </a:rPr>
              <a:t></a:t>
            </a:r>
            <a:r>
              <a:rPr kumimoji="1" lang="en-US" altLang="en-US" sz="2800">
                <a:solidFill>
                  <a:schemeClr val="accent1"/>
                </a:solidFill>
              </a:rPr>
              <a:t>(</a:t>
            </a:r>
            <a:r>
              <a:rPr kumimoji="1" lang="en-US" altLang="en-US" sz="2800" i="1">
                <a:solidFill>
                  <a:schemeClr val="accent1"/>
                </a:solidFill>
              </a:rPr>
              <a:t>g</a:t>
            </a:r>
            <a:r>
              <a:rPr kumimoji="1" lang="en-US" altLang="en-US" sz="2800">
                <a:solidFill>
                  <a:schemeClr val="accent1"/>
                </a:solidFill>
              </a:rPr>
              <a:t>(</a:t>
            </a:r>
            <a:r>
              <a:rPr kumimoji="1" lang="en-US" altLang="en-US" sz="2800" i="1">
                <a:solidFill>
                  <a:schemeClr val="accent1"/>
                </a:solidFill>
              </a:rPr>
              <a:t>n</a:t>
            </a:r>
            <a:r>
              <a:rPr kumimoji="1" lang="en-US" altLang="en-US" sz="2800">
                <a:solidFill>
                  <a:schemeClr val="accent1"/>
                </a:solidFill>
              </a:rPr>
              <a:t>)) =</a:t>
            </a:r>
            <a:r>
              <a:rPr kumimoji="1" lang="en-US" altLang="en-US" sz="2800">
                <a:solidFill>
                  <a:schemeClr val="hlink"/>
                </a:solidFill>
              </a:rPr>
              <a:t> {</a:t>
            </a:r>
            <a:r>
              <a:rPr kumimoji="1" lang="en-US" altLang="en-US" sz="2800" i="1">
                <a:solidFill>
                  <a:schemeClr val="hlink"/>
                </a:solidFill>
              </a:rPr>
              <a:t>f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 : </a:t>
            </a:r>
            <a:r>
              <a:rPr kumimoji="1" lang="en-US" altLang="en-US" sz="2800">
                <a:solidFill>
                  <a:srgbClr val="FF3300"/>
                </a:solidFill>
                <a:sym typeface="Symbol" pitchFamily="2" charset="2"/>
              </a:rPr>
              <a:t> </a:t>
            </a:r>
            <a:r>
              <a:rPr kumimoji="1" lang="en-US" altLang="en-US" sz="2800">
                <a:solidFill>
                  <a:srgbClr val="FF3300"/>
                </a:solidFill>
              </a:rPr>
              <a:t>positive constants </a:t>
            </a:r>
            <a:r>
              <a:rPr kumimoji="1" lang="en-US" altLang="en-US" sz="2800" i="1">
                <a:solidFill>
                  <a:srgbClr val="FF3300"/>
                </a:solidFill>
              </a:rPr>
              <a:t>c</a:t>
            </a:r>
            <a:r>
              <a:rPr kumimoji="1" lang="en-US" altLang="en-US" sz="2800">
                <a:solidFill>
                  <a:srgbClr val="FF3300"/>
                </a:solidFill>
              </a:rPr>
              <a:t> and </a:t>
            </a:r>
            <a:r>
              <a:rPr kumimoji="1" lang="en-US" altLang="en-US" sz="2800" i="1">
                <a:solidFill>
                  <a:srgbClr val="FF3300"/>
                </a:solidFill>
              </a:rPr>
              <a:t>n</a:t>
            </a:r>
            <a:r>
              <a:rPr kumimoji="1" lang="en-US" altLang="en-US" sz="2800" baseline="-25000">
                <a:solidFill>
                  <a:srgbClr val="FF3300"/>
                </a:solidFill>
              </a:rPr>
              <a:t>0</a:t>
            </a:r>
            <a:r>
              <a:rPr kumimoji="1" lang="en-US" altLang="en-US" sz="2800">
                <a:solidFill>
                  <a:srgbClr val="FF3300"/>
                </a:solidFill>
              </a:rPr>
              <a:t>,</a:t>
            </a:r>
            <a:r>
              <a:rPr kumimoji="1" lang="en-US" altLang="en-US" sz="2800">
                <a:solidFill>
                  <a:schemeClr val="hlink"/>
                </a:solidFill>
              </a:rPr>
              <a:t> </a:t>
            </a:r>
            <a:r>
              <a:rPr kumimoji="1" lang="en-US" altLang="en-US" sz="2800">
                <a:solidFill>
                  <a:srgbClr val="CC0000"/>
                </a:solidFill>
              </a:rPr>
              <a:t>such that </a:t>
            </a:r>
            <a:r>
              <a:rPr kumimoji="1" lang="en-US" altLang="en-US" sz="2800">
                <a:solidFill>
                  <a:srgbClr val="CC0000"/>
                </a:solidFill>
                <a:sym typeface="Symbol" pitchFamily="2" charset="2"/>
              </a:rPr>
              <a:t></a:t>
            </a:r>
            <a:r>
              <a:rPr kumimoji="1" lang="en-US" altLang="en-US" sz="2800" i="1">
                <a:solidFill>
                  <a:srgbClr val="CC0000"/>
                </a:solidFill>
              </a:rPr>
              <a:t>n </a:t>
            </a:r>
            <a:r>
              <a:rPr kumimoji="1" lang="en-US" altLang="en-US" sz="2800">
                <a:solidFill>
                  <a:srgbClr val="CC0000"/>
                </a:solidFill>
                <a:sym typeface="Symbol" pitchFamily="2" charset="2"/>
              </a:rPr>
              <a:t></a:t>
            </a:r>
            <a:r>
              <a:rPr kumimoji="1" lang="en-US" altLang="en-US" sz="2800" i="1">
                <a:solidFill>
                  <a:srgbClr val="CC0000"/>
                </a:solidFill>
              </a:rPr>
              <a:t> n</a:t>
            </a:r>
            <a:r>
              <a:rPr kumimoji="1" lang="en-US" altLang="en-US" sz="2800" baseline="-25000">
                <a:solidFill>
                  <a:srgbClr val="CC0000"/>
                </a:solidFill>
              </a:rPr>
              <a:t>0</a:t>
            </a:r>
            <a:r>
              <a:rPr kumimoji="1" lang="en-US" altLang="en-US" sz="2800">
                <a:solidFill>
                  <a:srgbClr val="CC0000"/>
                </a:solidFill>
              </a:rPr>
              <a:t>, </a:t>
            </a:r>
            <a:r>
              <a:rPr kumimoji="1" lang="en-US" altLang="en-US" sz="2800">
                <a:solidFill>
                  <a:schemeClr val="hlink"/>
                </a:solidFill>
              </a:rPr>
              <a:t>we have 0 </a:t>
            </a:r>
            <a:r>
              <a:rPr kumimoji="1" lang="en-US" altLang="en-US" sz="2800">
                <a:solidFill>
                  <a:schemeClr val="hlink"/>
                </a:solidFill>
                <a:sym typeface="Symbol" pitchFamily="2" charset="2"/>
              </a:rPr>
              <a:t></a:t>
            </a:r>
            <a:r>
              <a:rPr kumimoji="1" lang="en-US" altLang="en-US" sz="2800">
                <a:solidFill>
                  <a:schemeClr val="hlink"/>
                </a:solidFill>
              </a:rPr>
              <a:t> c</a:t>
            </a:r>
            <a:r>
              <a:rPr kumimoji="1" lang="en-US" altLang="en-US" sz="2800" i="1">
                <a:solidFill>
                  <a:schemeClr val="hlink"/>
                </a:solidFill>
              </a:rPr>
              <a:t>g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</a:t>
            </a:r>
            <a:r>
              <a:rPr kumimoji="1" lang="en-US" altLang="en-US" sz="2800"/>
              <a:t> </a:t>
            </a:r>
            <a:r>
              <a:rPr kumimoji="1" lang="en-US" altLang="en-US" sz="2800">
                <a:solidFill>
                  <a:schemeClr val="hlink"/>
                </a:solidFill>
                <a:sym typeface="Symbol" pitchFamily="2" charset="2"/>
              </a:rPr>
              <a:t> </a:t>
            </a:r>
            <a:r>
              <a:rPr kumimoji="1" lang="en-US" altLang="en-US" sz="2800" i="1">
                <a:solidFill>
                  <a:schemeClr val="hlink"/>
                </a:solidFill>
              </a:rPr>
              <a:t>f</a:t>
            </a:r>
            <a:r>
              <a:rPr kumimoji="1" lang="en-US" altLang="en-US" sz="2800">
                <a:solidFill>
                  <a:schemeClr val="hlink"/>
                </a:solidFill>
              </a:rPr>
              <a:t>(</a:t>
            </a:r>
            <a:r>
              <a:rPr kumimoji="1" lang="en-US" altLang="en-US" sz="2800" i="1">
                <a:solidFill>
                  <a:schemeClr val="hlink"/>
                </a:solidFill>
              </a:rPr>
              <a:t>n</a:t>
            </a:r>
            <a:r>
              <a:rPr kumimoji="1" lang="en-US" altLang="en-US" sz="2800">
                <a:solidFill>
                  <a:schemeClr val="hlink"/>
                </a:solidFill>
              </a:rPr>
              <a:t>)}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6CAE76FE-6142-0DE5-546A-1E1EC6E02A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009" y="3567445"/>
            <a:ext cx="8445500" cy="306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E43958-E70A-7A61-8077-F1DB1F3C465F}"/>
              </a:ext>
            </a:extLst>
          </p:cNvPr>
          <p:cNvSpPr txBox="1"/>
          <p:nvPr/>
        </p:nvSpPr>
        <p:spPr>
          <a:xfrm>
            <a:off x="467139" y="2539505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When we say that the function </a:t>
            </a:r>
            <a:r>
              <a:rPr lang="en-US" b="1" i="0" dirty="0">
                <a:solidFill>
                  <a:srgbClr val="FF0000"/>
                </a:solidFill>
                <a:effectLst/>
                <a:latin typeface="Cambria Math" panose="02040503050406030204" pitchFamily="18" charset="0"/>
              </a:rPr>
              <a:t>4n-3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 is </a:t>
            </a:r>
            <a:r>
              <a:rPr lang="el-GR" b="1" i="0" dirty="0" err="1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Ω</a:t>
            </a:r>
            <a:r>
              <a:rPr lang="el-GR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(</a:t>
            </a:r>
            <a:r>
              <a:rPr lang="en-US" b="1" i="0" dirty="0">
                <a:solidFill>
                  <a:srgbClr val="0070C0"/>
                </a:solidFill>
                <a:effectLst/>
                <a:latin typeface="Cambria Math" panose="02040503050406030204" pitchFamily="18" charset="0"/>
              </a:rPr>
              <a:t>n</a:t>
            </a:r>
            <a:r>
              <a:rPr lang="en-US" b="1" i="0" dirty="0">
                <a:solidFill>
                  <a:srgbClr val="0C0C0C"/>
                </a:solidFill>
                <a:effectLst/>
                <a:latin typeface="Cambria Math" panose="02040503050406030204" pitchFamily="18" charset="0"/>
              </a:rPr>
              <a:t>)</a:t>
            </a:r>
            <a:r>
              <a:rPr lang="en-US" b="0" i="0" dirty="0">
                <a:solidFill>
                  <a:srgbClr val="0C0C0C"/>
                </a:solidFill>
                <a:effectLst/>
                <a:latin typeface="Roboto" panose="02000000000000000000" pitchFamily="2" charset="0"/>
              </a:rPr>
              <a:t>,</a:t>
            </a: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2A77EFE1-43CF-A766-2586-CDE763CD5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 </a:t>
            </a:r>
            <a:r>
              <a:rPr lang="en-US" altLang="en-US" i="1"/>
              <a:t>O, </a:t>
            </a:r>
            <a:r>
              <a:rPr lang="en-US" altLang="en-US">
                <a:latin typeface="Symbol" pitchFamily="2" charset="2"/>
              </a:rPr>
              <a:t>W</a:t>
            </a:r>
            <a:endParaRPr lang="en-US" altLang="en-US"/>
          </a:p>
        </p:txBody>
      </p:sp>
      <p:pic>
        <p:nvPicPr>
          <p:cNvPr id="478211" name="Picture 3">
            <a:extLst>
              <a:ext uri="{FF2B5EF4-FFF2-40B4-BE49-F238E27FC236}">
                <a16:creationId xmlns:a16="http://schemas.microsoft.com/office/drawing/2014/main" id="{145F6979-A5DE-0CA5-B8C6-4606C4D4C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425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2" name="Picture 4">
            <a:extLst>
              <a:ext uri="{FF2B5EF4-FFF2-40B4-BE49-F238E27FC236}">
                <a16:creationId xmlns:a16="http://schemas.microsoft.com/office/drawing/2014/main" id="{CB1BE974-CE04-5F9B-F035-6597FDC29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150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8213" name="Picture 5">
            <a:extLst>
              <a:ext uri="{FF2B5EF4-FFF2-40B4-BE49-F238E27FC236}">
                <a16:creationId xmlns:a16="http://schemas.microsoft.com/office/drawing/2014/main" id="{31621302-2117-0573-1506-0C968639A4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3" y="1524000"/>
            <a:ext cx="2654300" cy="298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1EDF8385-BBF9-37F2-CA90-1AAE7747A9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Relations Between </a:t>
            </a:r>
            <a:r>
              <a:rPr lang="en-US" altLang="en-US">
                <a:latin typeface="Symbol" pitchFamily="2" charset="2"/>
              </a:rPr>
              <a:t>Q</a:t>
            </a:r>
            <a:r>
              <a:rPr lang="en-US" altLang="en-US"/>
              <a:t>, </a:t>
            </a:r>
            <a:r>
              <a:rPr lang="en-US" altLang="en-US">
                <a:latin typeface="Symbol" pitchFamily="2" charset="2"/>
              </a:rPr>
              <a:t>W</a:t>
            </a:r>
            <a:r>
              <a:rPr lang="en-US" altLang="en-US"/>
              <a:t>, </a:t>
            </a:r>
            <a:r>
              <a:rPr lang="en-US" altLang="en-US" i="1"/>
              <a:t>O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4BABBE40-A758-8F9B-1224-FCC90D082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42900" y="3810000"/>
            <a:ext cx="8458200" cy="2857500"/>
          </a:xfrm>
        </p:spPr>
        <p:txBody>
          <a:bodyPr/>
          <a:lstStyle/>
          <a:p>
            <a:pPr>
              <a:spcBef>
                <a:spcPct val="100000"/>
              </a:spcBef>
            </a:pPr>
            <a:r>
              <a:rPr lang="en-US" altLang="en-US" sz="3000" dirty="0">
                <a:sym typeface="Symbol" pitchFamily="2" charset="2"/>
              </a:rPr>
              <a:t>I.e., 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 = </a:t>
            </a:r>
            <a:r>
              <a:rPr lang="en-US" altLang="en-US" sz="3000" i="1" dirty="0">
                <a:sym typeface="Symbol" pitchFamily="2" charset="2"/>
              </a:rPr>
              <a:t>O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 </a:t>
            </a:r>
            <a:r>
              <a:rPr lang="en-US" altLang="en-US" sz="3000" dirty="0" err="1">
                <a:latin typeface="Symbol" pitchFamily="2" charset="2"/>
              </a:rPr>
              <a:t>Ç</a:t>
            </a:r>
            <a:r>
              <a:rPr lang="en-US" altLang="en-US" sz="3000" dirty="0"/>
              <a:t> </a:t>
            </a:r>
            <a:r>
              <a:rPr lang="en-US" altLang="en-US" sz="3000" dirty="0"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sz="3000" dirty="0"/>
              <a:t>(</a:t>
            </a:r>
            <a:r>
              <a:rPr lang="en-US" altLang="en-US" sz="3000" i="1" dirty="0"/>
              <a:t>g</a:t>
            </a:r>
            <a:r>
              <a:rPr lang="en-US" altLang="en-US" sz="3000" dirty="0"/>
              <a:t>(</a:t>
            </a:r>
            <a:r>
              <a:rPr lang="en-US" altLang="en-US" sz="3000" i="1" dirty="0"/>
              <a:t>n</a:t>
            </a:r>
            <a:r>
              <a:rPr lang="en-US" altLang="en-US" sz="3000" dirty="0"/>
              <a:t>))</a:t>
            </a:r>
          </a:p>
          <a:p>
            <a:pPr>
              <a:spcBef>
                <a:spcPct val="100000"/>
              </a:spcBef>
            </a:pPr>
            <a:r>
              <a:rPr lang="en-US" altLang="en-US" sz="3000" dirty="0"/>
              <a:t>In practice, asymptotically tight bounds are obtained from asymptotic upper and lower bounds.</a:t>
            </a:r>
          </a:p>
        </p:txBody>
      </p:sp>
      <p:sp>
        <p:nvSpPr>
          <p:cNvPr id="398340" name="Text Box 4">
            <a:extLst>
              <a:ext uri="{FF2B5EF4-FFF2-40B4-BE49-F238E27FC236}">
                <a16:creationId xmlns:a16="http://schemas.microsoft.com/office/drawing/2014/main" id="{B91C9C7A-8194-598C-E60C-81808274B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34203"/>
            <a:ext cx="7632700" cy="1428750"/>
          </a:xfrm>
          <a:prstGeom prst="rect">
            <a:avLst/>
          </a:prstGeom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r>
              <a:rPr lang="en-US" altLang="en-US" sz="2900" b="1" u="sng" dirty="0">
                <a:solidFill>
                  <a:schemeClr val="hlink"/>
                </a:solidFill>
              </a:rPr>
              <a:t>Theorem :</a:t>
            </a:r>
            <a:r>
              <a:rPr lang="en-US" altLang="en-US" sz="2900" dirty="0">
                <a:solidFill>
                  <a:srgbClr val="010000"/>
                </a:solidFill>
              </a:rPr>
              <a:t>  For any two functions </a:t>
            </a:r>
            <a:r>
              <a:rPr lang="en-US" altLang="en-US" sz="2900" i="1" dirty="0">
                <a:solidFill>
                  <a:srgbClr val="010000"/>
                </a:solidFill>
              </a:rPr>
              <a:t>g</a:t>
            </a:r>
            <a:r>
              <a:rPr lang="en-US" altLang="en-US" sz="2900" dirty="0">
                <a:solidFill>
                  <a:srgbClr val="010000"/>
                </a:solidFill>
              </a:rPr>
              <a:t>(</a:t>
            </a:r>
            <a:r>
              <a:rPr lang="en-US" altLang="en-US" sz="2900" i="1" dirty="0">
                <a:solidFill>
                  <a:srgbClr val="010000"/>
                </a:solidFill>
              </a:rPr>
              <a:t>n</a:t>
            </a:r>
            <a:r>
              <a:rPr lang="en-US" altLang="en-US" sz="2900" dirty="0">
                <a:solidFill>
                  <a:srgbClr val="010000"/>
                </a:solidFill>
              </a:rPr>
              <a:t>) and </a:t>
            </a:r>
            <a:r>
              <a:rPr lang="en-US" altLang="en-US" sz="2900" i="1" dirty="0">
                <a:solidFill>
                  <a:srgbClr val="010000"/>
                </a:solidFill>
              </a:rPr>
              <a:t>f</a:t>
            </a:r>
            <a:r>
              <a:rPr lang="en-US" altLang="en-US" sz="2900" dirty="0">
                <a:solidFill>
                  <a:srgbClr val="010000"/>
                </a:solidFill>
              </a:rPr>
              <a:t>(</a:t>
            </a:r>
            <a:r>
              <a:rPr lang="en-US" altLang="en-US" sz="2900" i="1" dirty="0">
                <a:solidFill>
                  <a:srgbClr val="010000"/>
                </a:solidFill>
              </a:rPr>
              <a:t>n</a:t>
            </a:r>
            <a:r>
              <a:rPr lang="en-US" altLang="en-US" sz="2900" dirty="0">
                <a:solidFill>
                  <a:srgbClr val="010000"/>
                </a:solidFill>
              </a:rPr>
              <a:t>), </a:t>
            </a:r>
            <a:br>
              <a:rPr lang="en-US" altLang="en-US" sz="2900" dirty="0">
                <a:solidFill>
                  <a:srgbClr val="010000"/>
                </a:solidFill>
              </a:rPr>
            </a:br>
            <a:r>
              <a:rPr lang="en-US" altLang="en-US" sz="2900" dirty="0">
                <a:solidFill>
                  <a:srgbClr val="010000"/>
                </a:solidFill>
              </a:rPr>
              <a:t>           </a:t>
            </a:r>
            <a:r>
              <a:rPr lang="en-US" altLang="en-US" sz="2900" b="1" i="1" dirty="0">
                <a:solidFill>
                  <a:schemeClr val="hlink"/>
                </a:solidFill>
              </a:rPr>
              <a:t>f</a:t>
            </a:r>
            <a:r>
              <a:rPr lang="en-US" altLang="en-US" sz="2900" b="1" dirty="0">
                <a:solidFill>
                  <a:schemeClr val="hlink"/>
                </a:solidFill>
              </a:rPr>
              <a:t>(</a:t>
            </a:r>
            <a:r>
              <a:rPr lang="en-US" altLang="en-US" sz="2900" b="1" i="1" dirty="0">
                <a:solidFill>
                  <a:schemeClr val="hlink"/>
                </a:solidFill>
              </a:rPr>
              <a:t>n</a:t>
            </a:r>
            <a:r>
              <a:rPr lang="en-US" altLang="en-US" sz="2900" b="1" dirty="0">
                <a:solidFill>
                  <a:schemeClr val="hlink"/>
                </a:solidFill>
              </a:rPr>
              <a:t>) = </a:t>
            </a:r>
            <a:r>
              <a:rPr lang="en-US" altLang="en-US" sz="2900" b="1" dirty="0">
                <a:solidFill>
                  <a:schemeClr val="hlink"/>
                </a:solidFill>
                <a:sym typeface="Symbol" pitchFamily="2" charset="2"/>
              </a:rPr>
              <a:t></a:t>
            </a:r>
            <a:r>
              <a:rPr lang="en-US" altLang="en-US" sz="2900" b="1" dirty="0">
                <a:solidFill>
                  <a:schemeClr val="hlink"/>
                </a:solidFill>
              </a:rPr>
              <a:t>(</a:t>
            </a:r>
            <a:r>
              <a:rPr lang="en-US" altLang="en-US" sz="2900" b="1" i="1" dirty="0">
                <a:solidFill>
                  <a:schemeClr val="hlink"/>
                </a:solidFill>
              </a:rPr>
              <a:t>g</a:t>
            </a:r>
            <a:r>
              <a:rPr lang="en-US" altLang="en-US" sz="2900" b="1" dirty="0">
                <a:solidFill>
                  <a:schemeClr val="hlink"/>
                </a:solidFill>
              </a:rPr>
              <a:t>(</a:t>
            </a:r>
            <a:r>
              <a:rPr lang="en-US" altLang="en-US" sz="2900" b="1" i="1" dirty="0">
                <a:solidFill>
                  <a:schemeClr val="hlink"/>
                </a:solidFill>
              </a:rPr>
              <a:t>n</a:t>
            </a:r>
            <a:r>
              <a:rPr lang="en-US" altLang="en-US" sz="2900" b="1" dirty="0">
                <a:solidFill>
                  <a:schemeClr val="hlink"/>
                </a:solidFill>
              </a:rPr>
              <a:t>))</a:t>
            </a:r>
            <a:r>
              <a:rPr lang="en-US" altLang="en-US" sz="2900" dirty="0">
                <a:solidFill>
                  <a:schemeClr val="hlink"/>
                </a:solidFill>
              </a:rPr>
              <a:t> </a:t>
            </a:r>
            <a:r>
              <a:rPr lang="en-US" altLang="en-US" sz="2900" dirty="0" err="1">
                <a:solidFill>
                  <a:schemeClr val="hlink"/>
                </a:solidFill>
              </a:rPr>
              <a:t>iff</a:t>
            </a:r>
            <a:r>
              <a:rPr lang="en-US" altLang="en-US" sz="2900" dirty="0">
                <a:solidFill>
                  <a:schemeClr val="hlink"/>
                </a:solidFill>
              </a:rPr>
              <a:t> </a:t>
            </a:r>
          </a:p>
          <a:p>
            <a:r>
              <a:rPr lang="en-US" altLang="en-US" sz="2900" b="1" i="1" dirty="0">
                <a:solidFill>
                  <a:srgbClr val="CC0000"/>
                </a:solidFill>
              </a:rPr>
              <a:t>	f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 =</a:t>
            </a:r>
            <a:r>
              <a:rPr lang="en-US" altLang="en-US" sz="2900" b="1" dirty="0">
                <a:solidFill>
                  <a:srgbClr val="CC0000"/>
                </a:solidFill>
                <a:sym typeface="Symbol" pitchFamily="2" charset="2"/>
              </a:rPr>
              <a:t> </a:t>
            </a:r>
            <a:r>
              <a:rPr lang="en-US" altLang="en-US" sz="2900" b="1" i="1" dirty="0">
                <a:solidFill>
                  <a:srgbClr val="CC0000"/>
                </a:solidFill>
                <a:sym typeface="Symbol" pitchFamily="2" charset="2"/>
              </a:rPr>
              <a:t>O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g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)) and </a:t>
            </a:r>
            <a:r>
              <a:rPr lang="en-US" altLang="en-US" sz="2900" b="1" i="1" dirty="0">
                <a:solidFill>
                  <a:srgbClr val="CC0000"/>
                </a:solidFill>
              </a:rPr>
              <a:t>f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 = </a:t>
            </a:r>
            <a:r>
              <a:rPr lang="en-US" altLang="en-US" sz="2900" b="1" dirty="0">
                <a:solidFill>
                  <a:srgbClr val="CC0000"/>
                </a:solidFill>
                <a:sym typeface="Symbol" pitchFamily="2" charset="2"/>
              </a:rPr>
              <a:t>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g</a:t>
            </a:r>
            <a:r>
              <a:rPr lang="en-US" altLang="en-US" sz="2900" b="1" dirty="0">
                <a:solidFill>
                  <a:srgbClr val="CC0000"/>
                </a:solidFill>
              </a:rPr>
              <a:t>(</a:t>
            </a:r>
            <a:r>
              <a:rPr lang="en-US" altLang="en-US" sz="2900" b="1" i="1" dirty="0">
                <a:solidFill>
                  <a:srgbClr val="CC0000"/>
                </a:solidFill>
              </a:rPr>
              <a:t>n</a:t>
            </a:r>
            <a:r>
              <a:rPr lang="en-US" altLang="en-US" sz="2900" b="1" dirty="0">
                <a:solidFill>
                  <a:srgbClr val="CC0000"/>
                </a:solidFill>
              </a:rPr>
              <a:t>))</a:t>
            </a:r>
            <a:r>
              <a:rPr lang="en-US" altLang="en-US" sz="2900" dirty="0">
                <a:solidFill>
                  <a:srgbClr val="010000"/>
                </a:solidFill>
              </a:rPr>
              <a:t>.</a:t>
            </a:r>
            <a:endParaRPr lang="en-US" altLang="en-US" sz="29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07B1F47-070E-BC89-C55B-D0964A625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Running Times</a:t>
            </a:r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E0958975-DC28-34FB-9D6A-435D337814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4850" y="1173163"/>
            <a:ext cx="7772400" cy="4862512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“Running time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 </a:t>
            </a:r>
            <a:r>
              <a:rPr lang="en-US" altLang="en-US" sz="2800">
                <a:latin typeface="Symbol" pitchFamily="2" charset="2"/>
              </a:rPr>
              <a:t>Þ</a:t>
            </a:r>
            <a:r>
              <a:rPr lang="en-US" altLang="en-US" sz="2800"/>
              <a:t> Worst case is </a:t>
            </a: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 i="1"/>
              <a:t>O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bound on the worst-case running time </a:t>
            </a:r>
            <a:r>
              <a:rPr lang="en-US" altLang="en-US" sz="2800">
                <a:sym typeface="Symbol" pitchFamily="2" charset="2"/>
              </a:rPr>
              <a:t> </a:t>
            </a:r>
            <a:r>
              <a:rPr lang="en-US" altLang="en-US" sz="2800" i="1">
                <a:sym typeface="Symbol" pitchFamily="2" charset="2"/>
              </a:rPr>
              <a:t>O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f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n</a:t>
            </a:r>
            <a:r>
              <a:rPr lang="en-US" altLang="en-US" sz="2800">
                <a:sym typeface="Symbol" pitchFamily="2" charset="2"/>
              </a:rPr>
              <a:t>)) bound on the running time of every input.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latin typeface="Symbol" pitchFamily="2" charset="2"/>
              </a:rPr>
              <a:t>Q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 bound on the worst-case running time </a:t>
            </a:r>
            <a:r>
              <a:rPr lang="en-US" altLang="en-US" sz="2800" b="1">
                <a:sym typeface="Symbol" pitchFamily="2" charset="2"/>
              </a:rPr>
              <a:t></a:t>
            </a:r>
            <a:r>
              <a:rPr lang="en-US" altLang="en-US" sz="2800">
                <a:sym typeface="Symbol" pitchFamily="2" charset="2"/>
              </a:rPr>
              <a:t> </a:t>
            </a:r>
            <a:r>
              <a:rPr lang="en-US" altLang="en-US" sz="2800">
                <a:latin typeface="Symbol" pitchFamily="2" charset="2"/>
              </a:rPr>
              <a:t>Q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f</a:t>
            </a:r>
            <a:r>
              <a:rPr lang="en-US" altLang="en-US" sz="2800">
                <a:sym typeface="Symbol" pitchFamily="2" charset="2"/>
              </a:rPr>
              <a:t>(</a:t>
            </a:r>
            <a:r>
              <a:rPr lang="en-US" altLang="en-US" sz="2800" i="1">
                <a:sym typeface="Symbol" pitchFamily="2" charset="2"/>
              </a:rPr>
              <a:t>n</a:t>
            </a:r>
            <a:r>
              <a:rPr lang="en-US" altLang="en-US" sz="2800">
                <a:sym typeface="Symbol" pitchFamily="2" charset="2"/>
              </a:rPr>
              <a:t>)) bound on the running time of every input.</a:t>
            </a:r>
            <a:endParaRPr lang="en-US" altLang="en-US" sz="2800"/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“Running time is </a:t>
            </a:r>
            <a:r>
              <a:rPr lang="en-US" altLang="en-US" sz="2800">
                <a:latin typeface="Symbol" pitchFamily="2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 </a:t>
            </a:r>
            <a:r>
              <a:rPr lang="en-US" altLang="en-US" sz="2800">
                <a:latin typeface="Symbol" pitchFamily="2" charset="2"/>
              </a:rPr>
              <a:t>Þ</a:t>
            </a:r>
            <a:r>
              <a:rPr lang="en-US" altLang="en-US" sz="2800"/>
              <a:t> Best case is </a:t>
            </a:r>
            <a:r>
              <a:rPr lang="en-US" altLang="en-US" sz="2800">
                <a:latin typeface="Symbol" pitchFamily="2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</a:t>
            </a:r>
            <a:r>
              <a:rPr lang="en-US" altLang="en-US" sz="2800" i="1"/>
              <a:t> </a:t>
            </a:r>
          </a:p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en-US" altLang="en-US" sz="2800"/>
              <a:t>Can still say “Worst-case running time is </a:t>
            </a:r>
            <a:r>
              <a:rPr lang="en-US" altLang="en-US" sz="2800">
                <a:latin typeface="Symbol" pitchFamily="2" charset="2"/>
              </a:rPr>
              <a:t>W</a:t>
            </a:r>
            <a:r>
              <a:rPr lang="en-US" altLang="en-US" sz="2800"/>
              <a:t>(</a:t>
            </a:r>
            <a:r>
              <a:rPr lang="en-US" altLang="en-US" sz="2800" i="1"/>
              <a:t>f</a:t>
            </a:r>
            <a:r>
              <a:rPr lang="en-US" altLang="en-US" sz="2800"/>
              <a:t>(</a:t>
            </a:r>
            <a:r>
              <a:rPr lang="en-US" altLang="en-US" sz="2800" i="1"/>
              <a:t>n</a:t>
            </a:r>
            <a:r>
              <a:rPr lang="en-US" altLang="en-US" sz="2800"/>
              <a:t>))”</a:t>
            </a:r>
          </a:p>
          <a:p>
            <a:pPr lvl="1">
              <a:lnSpc>
                <a:spcPct val="90000"/>
              </a:lnSpc>
              <a:spcBef>
                <a:spcPct val="60000"/>
              </a:spcBef>
            </a:pPr>
            <a:r>
              <a:rPr lang="en-US" altLang="en-US" sz="2400"/>
              <a:t>Means worst-case running time is given by some unspecified function </a:t>
            </a:r>
            <a:r>
              <a:rPr lang="en-US" altLang="en-US" sz="2400" i="1"/>
              <a:t>g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 </a:t>
            </a:r>
            <a:r>
              <a:rPr lang="en-US" altLang="en-US" sz="2400">
                <a:latin typeface="Symbol" pitchFamily="2" charset="2"/>
              </a:rPr>
              <a:t>Î</a:t>
            </a:r>
            <a:r>
              <a:rPr lang="en-US" altLang="en-US" sz="2400"/>
              <a:t> </a:t>
            </a:r>
            <a:r>
              <a:rPr lang="en-US" altLang="en-US" sz="2400">
                <a:latin typeface="Symbol" pitchFamily="2" charset="2"/>
              </a:rPr>
              <a:t>W</a:t>
            </a:r>
            <a:r>
              <a:rPr lang="en-US" altLang="en-US" sz="2400"/>
              <a:t>(</a:t>
            </a:r>
            <a:r>
              <a:rPr lang="en-US" altLang="en-US" sz="2400" i="1"/>
              <a:t>f</a:t>
            </a:r>
            <a:r>
              <a:rPr lang="en-US" altLang="en-US" sz="2400"/>
              <a:t>(</a:t>
            </a:r>
            <a:r>
              <a:rPr lang="en-US" altLang="en-US" sz="2400" i="1"/>
              <a:t>n</a:t>
            </a:r>
            <a:r>
              <a:rPr lang="en-US" altLang="en-US" sz="2400"/>
              <a:t>)).</a:t>
            </a:r>
          </a:p>
        </p:txBody>
      </p:sp>
      <p:sp>
        <p:nvSpPr>
          <p:cNvPr id="399364" name="Line 4">
            <a:extLst>
              <a:ext uri="{FF2B5EF4-FFF2-40B4-BE49-F238E27FC236}">
                <a16:creationId xmlns:a16="http://schemas.microsoft.com/office/drawing/2014/main" id="{87D3D1DB-ACA9-EE40-1773-A2B0599F74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26363" y="2820988"/>
            <a:ext cx="228600" cy="214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36807922-DEE2-E624-5F94-0AAF4036E4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Asymptotic Notation in Equations</a:t>
            </a:r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68D13EFD-5FB5-CDCD-3DCA-288DEDCAE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2138" y="1243013"/>
            <a:ext cx="7772400" cy="446405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Can use asymptotic notation in equations to replace expressions containing lower-order terms.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For example,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4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 + 3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+ 2</a:t>
            </a:r>
            <a:r>
              <a:rPr lang="en-US" altLang="en-US" i="1" dirty="0"/>
              <a:t>n</a:t>
            </a:r>
            <a:r>
              <a:rPr lang="en-US" altLang="en-US" dirty="0"/>
              <a:t> + 1 = 4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 + 3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 + </a:t>
            </a:r>
            <a:r>
              <a:rPr lang="en-US" altLang="en-US" dirty="0">
                <a:sym typeface="Symbol" pitchFamily="2" charset="2"/>
              </a:rPr>
              <a:t>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) 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= 4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 + </a:t>
            </a:r>
            <a:r>
              <a:rPr lang="en-US" altLang="en-US" dirty="0">
                <a:sym typeface="Symbol" pitchFamily="2" charset="2"/>
              </a:rPr>
              <a:t>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2</a:t>
            </a:r>
            <a:r>
              <a:rPr lang="en-US" altLang="en-US" dirty="0"/>
              <a:t>) = </a:t>
            </a:r>
            <a:r>
              <a:rPr lang="en-US" altLang="en-US" dirty="0">
                <a:sym typeface="Symbol" pitchFamily="2" charset="2"/>
              </a:rPr>
              <a:t>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baseline="30000" dirty="0"/>
              <a:t>3</a:t>
            </a:r>
            <a:r>
              <a:rPr lang="en-US" altLang="en-US" dirty="0"/>
              <a:t>). </a:t>
            </a:r>
            <a:r>
              <a:rPr lang="en-US" altLang="en-US" b="1" u="sng" dirty="0">
                <a:solidFill>
                  <a:srgbClr val="CC0000"/>
                </a:solidFill>
              </a:rPr>
              <a:t>How to interpret?</a:t>
            </a:r>
            <a:endParaRPr lang="en-US" altLang="en-US" sz="2400" b="1" u="sng" dirty="0">
              <a:solidFill>
                <a:srgbClr val="CC0000"/>
              </a:solidFill>
            </a:endParaRP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n-US" altLang="en-US" sz="2800" dirty="0"/>
              <a:t>In equations, </a:t>
            </a:r>
            <a:r>
              <a:rPr lang="en-US" altLang="en-US" sz="2800" dirty="0">
                <a:sym typeface="Symbol" pitchFamily="2" charset="2"/>
              </a:rPr>
              <a:t></a:t>
            </a:r>
            <a:r>
              <a:rPr lang="en-US" altLang="en-US" sz="2800" dirty="0"/>
              <a:t>(</a:t>
            </a:r>
            <a:r>
              <a:rPr lang="en-US" altLang="en-US" i="1" dirty="0"/>
              <a:t>g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)) always stands for an </a:t>
            </a:r>
            <a:r>
              <a:rPr lang="en-US" altLang="en-US" sz="2800" b="1" i="1" dirty="0">
                <a:solidFill>
                  <a:srgbClr val="CC0000"/>
                </a:solidFill>
              </a:rPr>
              <a:t>anonymous function</a:t>
            </a:r>
            <a:r>
              <a:rPr lang="en-US" altLang="en-US" sz="2800" dirty="0">
                <a:solidFill>
                  <a:srgbClr val="CC0000"/>
                </a:solidFill>
              </a:rPr>
              <a:t> </a:t>
            </a:r>
            <a:r>
              <a:rPr lang="en-US" altLang="en-US" sz="2800" i="1" dirty="0"/>
              <a:t>f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</a:t>
            </a:r>
            <a:r>
              <a:rPr lang="en-US" altLang="en-US" sz="2800" dirty="0" err="1">
                <a:latin typeface="Symbol" pitchFamily="2" charset="2"/>
              </a:rPr>
              <a:t>Î</a:t>
            </a:r>
            <a:r>
              <a:rPr lang="en-US" altLang="en-US" sz="2800" dirty="0"/>
              <a:t> </a:t>
            </a:r>
            <a:r>
              <a:rPr lang="en-US" altLang="en-US" sz="2800" dirty="0">
                <a:sym typeface="Symbol" pitchFamily="2" charset="2"/>
              </a:rPr>
              <a:t></a:t>
            </a:r>
            <a:r>
              <a:rPr lang="en-US" altLang="en-US" sz="2800" dirty="0"/>
              <a:t>(</a:t>
            </a:r>
            <a:r>
              <a:rPr lang="en-US" altLang="en-US" i="1" dirty="0"/>
              <a:t>g</a:t>
            </a:r>
            <a:r>
              <a:rPr lang="en-US" altLang="en-US" sz="2800" dirty="0"/>
              <a:t>(</a:t>
            </a:r>
            <a:r>
              <a:rPr lang="en-US" altLang="en-US" sz="2800" i="1" dirty="0"/>
              <a:t>n</a:t>
            </a:r>
            <a:r>
              <a:rPr lang="en-US" altLang="en-US" sz="2800" dirty="0"/>
              <a:t>))</a:t>
            </a:r>
          </a:p>
          <a:p>
            <a:pPr lvl="1">
              <a:lnSpc>
                <a:spcPct val="90000"/>
              </a:lnSpc>
              <a:spcBef>
                <a:spcPct val="40000"/>
              </a:spcBef>
            </a:pPr>
            <a:r>
              <a:rPr lang="en-US" altLang="en-US" sz="2400" dirty="0"/>
              <a:t>In the example above, </a:t>
            </a:r>
            <a:r>
              <a:rPr lang="en-US" altLang="en-US" sz="2400" dirty="0">
                <a:sym typeface="Symbol" pitchFamily="2" charset="2"/>
              </a:rPr>
              <a:t></a:t>
            </a:r>
            <a:r>
              <a:rPr lang="en-US" altLang="en-US" sz="2400" dirty="0"/>
              <a:t>(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) stands for </a:t>
            </a:r>
            <a:br>
              <a:rPr lang="en-US" altLang="en-US" sz="2400" dirty="0"/>
            </a:br>
            <a:r>
              <a:rPr lang="en-US" altLang="en-US" sz="2400" dirty="0"/>
              <a:t>3</a:t>
            </a:r>
            <a:r>
              <a:rPr lang="en-US" altLang="en-US" sz="2400" i="1" dirty="0"/>
              <a:t>n</a:t>
            </a:r>
            <a:r>
              <a:rPr lang="en-US" altLang="en-US" sz="2400" baseline="30000" dirty="0"/>
              <a:t>2</a:t>
            </a:r>
            <a:r>
              <a:rPr lang="en-US" altLang="en-US" sz="2400" dirty="0"/>
              <a:t> + 2</a:t>
            </a:r>
            <a:r>
              <a:rPr lang="en-US" altLang="en-US" sz="2400" i="1" dirty="0"/>
              <a:t>n</a:t>
            </a:r>
            <a:r>
              <a:rPr lang="en-US" altLang="en-US" sz="2400" dirty="0"/>
              <a:t> + 1.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A8EAEE-B55E-2508-0A16-221AC1DA6677}"/>
              </a:ext>
            </a:extLst>
          </p:cNvPr>
          <p:cNvSpPr txBox="1"/>
          <p:nvPr/>
        </p:nvSpPr>
        <p:spPr>
          <a:xfrm>
            <a:off x="1143000" y="5628434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   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g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(</a:t>
            </a:r>
            <a:r>
              <a:rPr lang="en-US" altLang="en-US" b="1" i="1" dirty="0">
                <a:solidFill>
                  <a:schemeClr val="hlink"/>
                </a:solidFill>
                <a:sym typeface="Symbol" pitchFamily="2" charset="2"/>
              </a:rPr>
              <a:t>n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))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EC4E9D-3C39-B9E8-2492-17FFDC259F54}"/>
              </a:ext>
            </a:extLst>
          </p:cNvPr>
          <p:cNvSpPr txBox="1"/>
          <p:nvPr/>
        </p:nvSpPr>
        <p:spPr>
          <a:xfrm>
            <a:off x="3979862" y="566710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</a:t>
            </a:r>
            <a:r>
              <a:rPr lang="en-US" altLang="en-US" b="1" dirty="0">
                <a:solidFill>
                  <a:schemeClr val="hlink"/>
                </a:solidFill>
              </a:rPr>
              <a:t>(g(n)) =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O</a:t>
            </a:r>
            <a:r>
              <a:rPr lang="en-US" altLang="en-US" b="1" dirty="0">
                <a:solidFill>
                  <a:schemeClr val="hlink"/>
                </a:solidFill>
              </a:rPr>
              <a:t>(g(n)) ∩ </a:t>
            </a:r>
            <a:r>
              <a:rPr lang="en-US" altLang="en-US" b="1" dirty="0">
                <a:solidFill>
                  <a:schemeClr val="hlink"/>
                </a:solidFill>
                <a:sym typeface="Symbol" pitchFamily="2" charset="2"/>
              </a:rPr>
              <a:t>W</a:t>
            </a:r>
            <a:r>
              <a:rPr lang="en-US" altLang="en-US" b="1" dirty="0">
                <a:solidFill>
                  <a:schemeClr val="hlink"/>
                </a:solidFill>
              </a:rPr>
              <a:t>(g(n))</a:t>
            </a:r>
            <a:endParaRPr lang="en-US" b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1026">
            <a:extLst>
              <a:ext uri="{FF2B5EF4-FFF2-40B4-BE49-F238E27FC236}">
                <a16:creationId xmlns:a16="http://schemas.microsoft.com/office/drawing/2014/main" id="{C4EEE31D-C0CF-CC14-A5B6-75246B604E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Common Functions</a:t>
            </a:r>
          </a:p>
        </p:txBody>
      </p:sp>
      <p:sp>
        <p:nvSpPr>
          <p:cNvPr id="460803" name="Rectangle 1027">
            <a:extLst>
              <a:ext uri="{FF2B5EF4-FFF2-40B4-BE49-F238E27FC236}">
                <a16:creationId xmlns:a16="http://schemas.microsoft.com/office/drawing/2014/main" id="{B81BEB60-D811-B8FD-3ED6-36348038E2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>
            <a:extLst>
              <a:ext uri="{FF2B5EF4-FFF2-40B4-BE49-F238E27FC236}">
                <a16:creationId xmlns:a16="http://schemas.microsoft.com/office/drawing/2014/main" id="{78282DA7-8835-CE3F-90A2-8CF4563F11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Monotonicity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7C7EED17-C015-3F13-A194-8F993C6716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n</a:t>
            </a:r>
            <a:r>
              <a:rPr lang="en-US" altLang="en-US"/>
              <a:t>) is 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monotonically increasing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itchFamily="2" charset="2"/>
              </a:rPr>
              <a:t> </a:t>
            </a:r>
            <a:r>
              <a:rPr lang="en-US" altLang="en-US" i="1">
                <a:sym typeface="Symbol" pitchFamily="2" charset="2"/>
              </a:rPr>
              <a:t>n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m</a:t>
            </a:r>
            <a:r>
              <a:rPr lang="en-US" altLang="en-US">
                <a:sym typeface="Symbol" pitchFamily="2" charset="2"/>
              </a:rPr>
              <a:t>) 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).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monotonically decreasing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itchFamily="2" charset="2"/>
              </a:rPr>
              <a:t> </a:t>
            </a:r>
            <a:r>
              <a:rPr lang="en-US" altLang="en-US" i="1">
                <a:sym typeface="Symbol" pitchFamily="2" charset="2"/>
              </a:rPr>
              <a:t>n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m</a:t>
            </a:r>
            <a:r>
              <a:rPr lang="en-US" altLang="en-US">
                <a:sym typeface="Symbol" pitchFamily="2" charset="2"/>
              </a:rPr>
              <a:t>) 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).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strictly increasing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itchFamily="2" charset="2"/>
              </a:rPr>
              <a:t>&lt; </a:t>
            </a:r>
            <a:r>
              <a:rPr lang="en-US" altLang="en-US" i="1">
                <a:sym typeface="Symbol" pitchFamily="2" charset="2"/>
              </a:rPr>
              <a:t>n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m</a:t>
            </a:r>
            <a:r>
              <a:rPr lang="en-US" altLang="en-US">
                <a:sym typeface="Symbol" pitchFamily="2" charset="2"/>
              </a:rPr>
              <a:t>) &lt;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).</a:t>
            </a:r>
          </a:p>
          <a:p>
            <a:pPr lvl="1"/>
            <a:r>
              <a:rPr lang="en-US" altLang="en-US" b="1">
                <a:solidFill>
                  <a:srgbClr val="CC0000"/>
                </a:solidFill>
              </a:rPr>
              <a:t>strictly decreasing</a:t>
            </a:r>
            <a:r>
              <a:rPr lang="en-US" altLang="en-US"/>
              <a:t> if </a:t>
            </a:r>
            <a:r>
              <a:rPr lang="en-US" altLang="en-US" i="1"/>
              <a:t>m </a:t>
            </a:r>
            <a:r>
              <a:rPr lang="en-US" altLang="en-US">
                <a:sym typeface="Symbol" pitchFamily="2" charset="2"/>
              </a:rPr>
              <a:t>&gt; </a:t>
            </a:r>
            <a:r>
              <a:rPr lang="en-US" altLang="en-US" i="1">
                <a:sym typeface="Symbol" pitchFamily="2" charset="2"/>
              </a:rPr>
              <a:t>n </a:t>
            </a:r>
            <a:r>
              <a:rPr lang="en-US" altLang="en-US">
                <a:sym typeface="Symbol" pitchFamily="2" charset="2"/>
              </a:rPr>
              <a:t>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m</a:t>
            </a:r>
            <a:r>
              <a:rPr lang="en-US" altLang="en-US">
                <a:sym typeface="Symbol" pitchFamily="2" charset="2"/>
              </a:rPr>
              <a:t>) &gt; </a:t>
            </a:r>
            <a:r>
              <a:rPr lang="en-US" altLang="en-US" i="1">
                <a:sym typeface="Symbol" pitchFamily="2" charset="2"/>
              </a:rPr>
              <a:t>f</a:t>
            </a:r>
            <a:r>
              <a:rPr lang="en-US" altLang="en-US">
                <a:sym typeface="Symbol" pitchFamily="2" charset="2"/>
              </a:rPr>
              <a:t>(</a:t>
            </a:r>
            <a:r>
              <a:rPr lang="en-US" altLang="en-US" i="1">
                <a:sym typeface="Symbol" pitchFamily="2" charset="2"/>
              </a:rPr>
              <a:t>n</a:t>
            </a:r>
            <a:r>
              <a:rPr lang="en-US" altLang="en-US">
                <a:sym typeface="Symbol" pitchFamily="2" charset="2"/>
              </a:rPr>
              <a:t>).</a:t>
            </a:r>
          </a:p>
          <a:p>
            <a:pPr lvl="1"/>
            <a:endParaRPr lang="en-US" altLang="en-US">
              <a:sym typeface="Symbol" pitchFamily="2" charset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>
            <a:extLst>
              <a:ext uri="{FF2B5EF4-FFF2-40B4-BE49-F238E27FC236}">
                <a16:creationId xmlns:a16="http://schemas.microsoft.com/office/drawing/2014/main" id="{66CD0949-B8E4-7EFC-7D30-702822296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Exponentials</a:t>
            </a:r>
          </a:p>
        </p:txBody>
      </p:sp>
      <p:sp>
        <p:nvSpPr>
          <p:cNvPr id="467972" name="Rectangle 4">
            <a:extLst>
              <a:ext uri="{FF2B5EF4-FFF2-40B4-BE49-F238E27FC236}">
                <a16:creationId xmlns:a16="http://schemas.microsoft.com/office/drawing/2014/main" id="{3974C697-8B21-5EB5-8DFF-4CB7C9D3E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0000"/>
                </a:solidFill>
              </a:rPr>
              <a:t>Useful Identities:</a:t>
            </a: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endParaRPr lang="en-US" altLang="en-US" b="1">
              <a:solidFill>
                <a:srgbClr val="CC0000"/>
              </a:solidFill>
            </a:endParaRPr>
          </a:p>
          <a:p>
            <a:r>
              <a:rPr lang="en-US" altLang="en-US" b="1">
                <a:solidFill>
                  <a:srgbClr val="CC0000"/>
                </a:solidFill>
              </a:rPr>
              <a:t>Exponentials and polynomials</a:t>
            </a:r>
          </a:p>
          <a:p>
            <a:endParaRPr lang="en-US" altLang="en-US" b="1">
              <a:solidFill>
                <a:srgbClr val="CC0000"/>
              </a:solidFill>
            </a:endParaRPr>
          </a:p>
        </p:txBody>
      </p:sp>
      <p:graphicFrame>
        <p:nvGraphicFramePr>
          <p:cNvPr id="467973" name="Object 5">
            <a:extLst>
              <a:ext uri="{FF2B5EF4-FFF2-40B4-BE49-F238E27FC236}">
                <a16:creationId xmlns:a16="http://schemas.microsoft.com/office/drawing/2014/main" id="{2AA031FE-B42E-8B80-91B8-22CF42709D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7075" y="2039938"/>
          <a:ext cx="1473200" cy="165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934400" imgH="38036500" progId="Equation.3">
                  <p:embed/>
                </p:oleObj>
              </mc:Choice>
              <mc:Fallback>
                <p:oleObj name="Equation" r:id="rId2" imgW="33934400" imgH="38036500" progId="Equation.3">
                  <p:embed/>
                  <p:pic>
                    <p:nvPicPr>
                      <p:cNvPr id="467973" name="Object 5">
                        <a:extLst>
                          <a:ext uri="{FF2B5EF4-FFF2-40B4-BE49-F238E27FC236}">
                            <a16:creationId xmlns:a16="http://schemas.microsoft.com/office/drawing/2014/main" id="{2AA031FE-B42E-8B80-91B8-22CF42709D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039938"/>
                        <a:ext cx="1473200" cy="165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7975" name="Object 7">
            <a:extLst>
              <a:ext uri="{FF2B5EF4-FFF2-40B4-BE49-F238E27FC236}">
                <a16:creationId xmlns:a16="http://schemas.microsoft.com/office/drawing/2014/main" id="{C3F85D5E-53FA-029E-CD8E-5D2134FF44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6575" y="4851400"/>
          <a:ext cx="16637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328600" imgH="28676600" progId="Equation.3">
                  <p:embed/>
                </p:oleObj>
              </mc:Choice>
              <mc:Fallback>
                <p:oleObj name="Equation" r:id="rId4" imgW="38328600" imgH="28676600" progId="Equation.3">
                  <p:embed/>
                  <p:pic>
                    <p:nvPicPr>
                      <p:cNvPr id="467975" name="Object 7">
                        <a:extLst>
                          <a:ext uri="{FF2B5EF4-FFF2-40B4-BE49-F238E27FC236}">
                            <a16:creationId xmlns:a16="http://schemas.microsoft.com/office/drawing/2014/main" id="{C3F85D5E-53FA-029E-CD8E-5D2134FF44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6575" y="4851400"/>
                        <a:ext cx="16637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518D9869-4120-23D5-D417-29AC3C1C0A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Logarithms </a:t>
            </a:r>
          </a:p>
        </p:txBody>
      </p:sp>
      <p:sp>
        <p:nvSpPr>
          <p:cNvPr id="449543" name="Rectangle 7">
            <a:extLst>
              <a:ext uri="{FF2B5EF4-FFF2-40B4-BE49-F238E27FC236}">
                <a16:creationId xmlns:a16="http://schemas.microsoft.com/office/drawing/2014/main" id="{931E3B75-94B7-0BB0-B27E-3E83D6FF166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en-US" sz="2800" i="1"/>
              <a:t>x</a:t>
            </a:r>
            <a:r>
              <a:rPr lang="en-US" altLang="en-US" sz="2800"/>
              <a:t> = log</a:t>
            </a:r>
            <a:r>
              <a:rPr lang="en-US" altLang="en-US" sz="2800" i="1" baseline="-25000"/>
              <a:t>b</a:t>
            </a:r>
            <a:r>
              <a:rPr lang="en-US" altLang="en-US" sz="2800" i="1"/>
              <a:t>a</a:t>
            </a:r>
            <a:r>
              <a:rPr lang="en-US" altLang="en-US" sz="2800"/>
              <a:t> is the </a:t>
            </a:r>
            <a:br>
              <a:rPr lang="en-US" altLang="en-US" sz="2800"/>
            </a:br>
            <a:r>
              <a:rPr lang="en-US" altLang="en-US" sz="2800"/>
              <a:t>exponent for </a:t>
            </a:r>
            <a:r>
              <a:rPr lang="en-US" altLang="en-US" sz="2800" i="1"/>
              <a:t>a </a:t>
            </a:r>
            <a:r>
              <a:rPr lang="en-US" altLang="en-US" sz="2800"/>
              <a:t>= </a:t>
            </a:r>
            <a:r>
              <a:rPr lang="en-US" altLang="en-US" sz="2800" i="1"/>
              <a:t>b</a:t>
            </a:r>
            <a:r>
              <a:rPr lang="en-US" altLang="en-US" sz="2800" i="1" baseline="30000"/>
              <a:t>x</a:t>
            </a:r>
            <a:r>
              <a:rPr lang="en-US" altLang="en-US" sz="2800" i="1"/>
              <a:t>.</a:t>
            </a:r>
          </a:p>
          <a:p>
            <a:pPr>
              <a:buFont typeface="Wingdings" pitchFamily="2" charset="2"/>
              <a:buNone/>
            </a:pPr>
            <a:endParaRPr lang="en-US" altLang="en-US" sz="2400"/>
          </a:p>
          <a:p>
            <a:pPr>
              <a:buFont typeface="Wingdings" pitchFamily="2" charset="2"/>
              <a:buNone/>
            </a:pPr>
            <a:r>
              <a:rPr lang="en-US" altLang="en-US" sz="2400"/>
              <a:t>Natural log:</a:t>
            </a:r>
            <a:r>
              <a:rPr lang="en-US" altLang="en-US" sz="2800"/>
              <a:t> ln</a:t>
            </a:r>
            <a:r>
              <a:rPr lang="en-US" altLang="en-US" sz="2800" i="1"/>
              <a:t> a = </a:t>
            </a:r>
            <a:r>
              <a:rPr lang="en-US" altLang="en-US" sz="2800"/>
              <a:t>log</a:t>
            </a:r>
            <a:r>
              <a:rPr lang="en-US" altLang="en-US" sz="2800" i="1" baseline="-25000"/>
              <a:t>e</a:t>
            </a:r>
            <a:r>
              <a:rPr lang="en-US" altLang="en-US" sz="2800" i="1"/>
              <a:t>a</a:t>
            </a:r>
          </a:p>
          <a:p>
            <a:pPr>
              <a:buFont typeface="Wingdings" pitchFamily="2" charset="2"/>
              <a:buNone/>
            </a:pPr>
            <a:r>
              <a:rPr lang="en-US" altLang="en-US" sz="2400"/>
              <a:t>Binary log:</a:t>
            </a:r>
            <a:r>
              <a:rPr lang="en-US" altLang="en-US" sz="2800"/>
              <a:t> lg</a:t>
            </a:r>
            <a:r>
              <a:rPr lang="en-US" altLang="en-US" sz="2800" i="1"/>
              <a:t> a = </a:t>
            </a:r>
            <a:r>
              <a:rPr lang="en-US" altLang="en-US" sz="2800"/>
              <a:t>log</a:t>
            </a:r>
            <a:r>
              <a:rPr lang="en-US" altLang="en-US" sz="2800" i="1" baseline="-25000"/>
              <a:t>2</a:t>
            </a:r>
            <a:r>
              <a:rPr lang="en-US" altLang="en-US" sz="2800" i="1"/>
              <a:t>a</a:t>
            </a:r>
          </a:p>
          <a:p>
            <a:pPr>
              <a:buFont typeface="Wingdings" pitchFamily="2" charset="2"/>
              <a:buNone/>
            </a:pPr>
            <a:endParaRPr lang="en-US" altLang="en-US" sz="2800" i="1"/>
          </a:p>
          <a:p>
            <a:pPr>
              <a:buFont typeface="Wingdings" pitchFamily="2" charset="2"/>
              <a:buNone/>
            </a:pPr>
            <a:r>
              <a:rPr lang="en-US" altLang="en-US" sz="2800"/>
              <a:t>lg</a:t>
            </a:r>
            <a:r>
              <a:rPr lang="en-US" altLang="en-US" sz="2800" baseline="30000"/>
              <a:t>2</a:t>
            </a:r>
            <a:r>
              <a:rPr lang="en-US" altLang="en-US" sz="2800" i="1"/>
              <a:t>a = </a:t>
            </a:r>
            <a:r>
              <a:rPr lang="en-US" altLang="en-US" sz="2800"/>
              <a:t>(lg</a:t>
            </a:r>
            <a:r>
              <a:rPr lang="en-US" altLang="en-US" sz="2800" i="1"/>
              <a:t> a</a:t>
            </a:r>
            <a:r>
              <a:rPr lang="en-US" altLang="en-US" sz="2800"/>
              <a:t>)</a:t>
            </a:r>
            <a:r>
              <a:rPr lang="en-US" altLang="en-US" sz="2800" baseline="30000"/>
              <a:t>2</a:t>
            </a:r>
          </a:p>
          <a:p>
            <a:pPr>
              <a:buFont typeface="Wingdings" pitchFamily="2" charset="2"/>
              <a:buNone/>
            </a:pPr>
            <a:r>
              <a:rPr lang="en-US" altLang="en-US" sz="2800"/>
              <a:t>lg</a:t>
            </a:r>
            <a:r>
              <a:rPr lang="en-US" altLang="en-US" sz="2800" i="1"/>
              <a:t> </a:t>
            </a:r>
            <a:r>
              <a:rPr lang="en-US" altLang="en-US" sz="2800"/>
              <a:t>lg</a:t>
            </a:r>
            <a:r>
              <a:rPr lang="en-US" altLang="en-US" sz="2800" i="1"/>
              <a:t> a </a:t>
            </a:r>
            <a:r>
              <a:rPr lang="en-US" altLang="en-US" sz="2800" baseline="30000"/>
              <a:t> </a:t>
            </a:r>
            <a:r>
              <a:rPr lang="en-US" altLang="en-US" sz="2800"/>
              <a:t>=</a:t>
            </a:r>
            <a:r>
              <a:rPr lang="en-US" altLang="en-US" sz="2800" baseline="30000"/>
              <a:t>  </a:t>
            </a:r>
            <a:r>
              <a:rPr lang="en-US" altLang="en-US" sz="2800"/>
              <a:t>lg</a:t>
            </a:r>
            <a:r>
              <a:rPr lang="en-US" altLang="en-US" sz="2800" i="1"/>
              <a:t> </a:t>
            </a:r>
            <a:r>
              <a:rPr lang="en-US" altLang="en-US" sz="2800"/>
              <a:t>(lg</a:t>
            </a:r>
            <a:r>
              <a:rPr lang="en-US" altLang="en-US" sz="2800" i="1"/>
              <a:t> a</a:t>
            </a:r>
            <a:r>
              <a:rPr lang="en-US" altLang="en-US" sz="2800"/>
              <a:t>)</a:t>
            </a:r>
          </a:p>
          <a:p>
            <a:pPr>
              <a:buFont typeface="Wingdings" pitchFamily="2" charset="2"/>
              <a:buNone/>
            </a:pPr>
            <a:endParaRPr lang="en-US" altLang="en-US" sz="2800" i="1"/>
          </a:p>
        </p:txBody>
      </p:sp>
      <p:graphicFrame>
        <p:nvGraphicFramePr>
          <p:cNvPr id="449541" name="Object 5">
            <a:extLst>
              <a:ext uri="{FF2B5EF4-FFF2-40B4-BE49-F238E27FC236}">
                <a16:creationId xmlns:a16="http://schemas.microsoft.com/office/drawing/2014/main" id="{37F4E4ED-BDED-C211-33C6-C1C69F720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8651692"/>
              </p:ext>
            </p:extLst>
          </p:nvPr>
        </p:nvGraphicFramePr>
        <p:xfrm>
          <a:off x="4648202" y="1189038"/>
          <a:ext cx="4173537" cy="553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91800" imgH="47688500" progId="Equation.3">
                  <p:embed/>
                </p:oleObj>
              </mc:Choice>
              <mc:Fallback>
                <p:oleObj name="Equation" r:id="rId2" imgW="35991800" imgH="47688500" progId="Equation.3">
                  <p:embed/>
                  <p:pic>
                    <p:nvPicPr>
                      <p:cNvPr id="449541" name="Object 5">
                        <a:extLst>
                          <a:ext uri="{FF2B5EF4-FFF2-40B4-BE49-F238E27FC236}">
                            <a16:creationId xmlns:a16="http://schemas.microsoft.com/office/drawing/2014/main" id="{37F4E4ED-BDED-C211-33C6-C1C69F720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2" y="1189038"/>
                        <a:ext cx="4173537" cy="5532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87C167BB-D236-14DE-68F3-B54D0BC2C4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/>
              <a:t>Logarithms and exponentials – Bases 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3939FCA7-C26A-26A6-AFCB-1F885A4838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181600"/>
          </a:xfrm>
        </p:spPr>
        <p:txBody>
          <a:bodyPr/>
          <a:lstStyle/>
          <a:p>
            <a:r>
              <a:rPr lang="en-US" altLang="en-US"/>
              <a:t>If the base of a logarithm is changed from one constant to another, the value is altered by a constant factor.</a:t>
            </a:r>
          </a:p>
          <a:p>
            <a:pPr lvl="1"/>
            <a:r>
              <a:rPr lang="en-US" altLang="en-US" b="1" u="sng">
                <a:solidFill>
                  <a:schemeClr val="hlink"/>
                </a:solidFill>
              </a:rPr>
              <a:t>Ex:</a:t>
            </a:r>
            <a:r>
              <a:rPr lang="en-US" altLang="en-US"/>
              <a:t> log</a:t>
            </a:r>
            <a:r>
              <a:rPr lang="en-US" altLang="en-US" baseline="-25000"/>
              <a:t>10</a:t>
            </a:r>
            <a:r>
              <a:rPr lang="en-US" altLang="en-US"/>
              <a:t> </a:t>
            </a:r>
            <a:r>
              <a:rPr lang="en-US" altLang="en-US" i="1"/>
              <a:t>n</a:t>
            </a:r>
            <a:r>
              <a:rPr lang="en-US" altLang="en-US"/>
              <a:t> * </a:t>
            </a:r>
            <a:r>
              <a:rPr lang="en-US" altLang="en-US" b="1">
                <a:solidFill>
                  <a:srgbClr val="CC0000"/>
                </a:solidFill>
              </a:rPr>
              <a:t>log</a:t>
            </a:r>
            <a:r>
              <a:rPr lang="en-US" altLang="en-US" b="1" baseline="-25000">
                <a:solidFill>
                  <a:srgbClr val="CC0000"/>
                </a:solidFill>
              </a:rPr>
              <a:t>2</a:t>
            </a:r>
            <a:r>
              <a:rPr lang="en-US" altLang="en-US" b="1">
                <a:solidFill>
                  <a:srgbClr val="CC0000"/>
                </a:solidFill>
              </a:rPr>
              <a:t>10</a:t>
            </a:r>
            <a:r>
              <a:rPr lang="en-US" altLang="en-US"/>
              <a:t> = log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n.</a:t>
            </a:r>
          </a:p>
          <a:p>
            <a:pPr lvl="1"/>
            <a:r>
              <a:rPr lang="en-US" altLang="en-US"/>
              <a:t>Base of logarithm is not an issue in asymptotic notation.</a:t>
            </a:r>
          </a:p>
          <a:p>
            <a:r>
              <a:rPr lang="en-US" altLang="en-US"/>
              <a:t>Exponentials with different bases differ by a exponential factor (not a constant factor).</a:t>
            </a:r>
          </a:p>
          <a:p>
            <a:pPr lvl="1"/>
            <a:r>
              <a:rPr lang="en-US" altLang="en-US" b="1" u="sng">
                <a:solidFill>
                  <a:schemeClr val="hlink"/>
                </a:solidFill>
              </a:rPr>
              <a:t>Ex: </a:t>
            </a:r>
            <a:r>
              <a:rPr lang="en-US" altLang="en-US"/>
              <a:t>2</a:t>
            </a:r>
            <a:r>
              <a:rPr lang="en-US" altLang="en-US" i="1" baseline="30000"/>
              <a:t>n</a:t>
            </a:r>
            <a:r>
              <a:rPr lang="en-US" altLang="en-US" i="1"/>
              <a:t> </a:t>
            </a:r>
            <a:r>
              <a:rPr lang="en-US" altLang="en-US"/>
              <a:t>= </a:t>
            </a:r>
            <a:r>
              <a:rPr lang="en-US" altLang="en-US" b="1">
                <a:solidFill>
                  <a:srgbClr val="CC0000"/>
                </a:solidFill>
              </a:rPr>
              <a:t>(2/3)</a:t>
            </a:r>
            <a:r>
              <a:rPr lang="en-US" altLang="en-US" b="1" i="1" baseline="30000">
                <a:solidFill>
                  <a:srgbClr val="CC0000"/>
                </a:solidFill>
              </a:rPr>
              <a:t>n</a:t>
            </a:r>
            <a:r>
              <a:rPr lang="en-US" altLang="en-US"/>
              <a:t>*3</a:t>
            </a:r>
            <a:r>
              <a:rPr lang="en-US" altLang="en-US" i="1" baseline="30000"/>
              <a:t>n</a:t>
            </a:r>
            <a:r>
              <a:rPr lang="en-US" altLang="en-US" i="1"/>
              <a:t>.</a:t>
            </a:r>
            <a:endParaRPr lang="en-US" altLang="en-US" b="1" i="1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8C6AB51-B8CF-8429-7D8E-57C0A644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09800"/>
            <a:ext cx="3771900" cy="82550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F6704D2-0B45-4C08-25A7-85954C604D5B}"/>
              </a:ext>
            </a:extLst>
          </p:cNvPr>
          <p:cNvGrpSpPr/>
          <p:nvPr/>
        </p:nvGrpSpPr>
        <p:grpSpPr>
          <a:xfrm>
            <a:off x="457200" y="1417638"/>
            <a:ext cx="2438400" cy="1020762"/>
            <a:chOff x="457200" y="1417638"/>
            <a:chExt cx="2438400" cy="10207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FD03DC-7AF8-9B26-7CCB-11D9BD7D95BD}"/>
                </a:ext>
              </a:extLst>
            </p:cNvPr>
            <p:cNvCxnSpPr/>
            <p:nvPr/>
          </p:nvCxnSpPr>
          <p:spPr>
            <a:xfrm>
              <a:off x="1828800" y="1828800"/>
              <a:ext cx="1066800" cy="609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1CDF64-976F-9276-099D-7328766FA613}"/>
                </a:ext>
              </a:extLst>
            </p:cNvPr>
            <p:cNvSpPr/>
            <p:nvPr/>
          </p:nvSpPr>
          <p:spPr>
            <a:xfrm>
              <a:off x="457200" y="1417638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Head_ptr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C0106-AF5F-2782-8D31-EE67F862F7E6}"/>
              </a:ext>
            </a:extLst>
          </p:cNvPr>
          <p:cNvGrpSpPr/>
          <p:nvPr/>
        </p:nvGrpSpPr>
        <p:grpSpPr>
          <a:xfrm>
            <a:off x="6096000" y="1432719"/>
            <a:ext cx="1943100" cy="1005681"/>
            <a:chOff x="6096000" y="1432719"/>
            <a:chExt cx="1943100" cy="100568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5DC924-363F-5AB4-75A1-C3482C40D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798638"/>
              <a:ext cx="838200" cy="63976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34C3D4-6DB8-519E-2599-697300611E72}"/>
                </a:ext>
              </a:extLst>
            </p:cNvPr>
            <p:cNvSpPr/>
            <p:nvPr/>
          </p:nvSpPr>
          <p:spPr>
            <a:xfrm>
              <a:off x="6362700" y="1432719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tail_ptr</a:t>
              </a:r>
              <a:endParaRPr lang="en-US" dirty="0"/>
            </a:p>
          </p:txBody>
        </p: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997D658-56D6-CFB4-9D45-8D24727B8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4" y="3230562"/>
            <a:ext cx="291147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84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205E477C-771F-A80C-22CD-FA4C29B26E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Comp 122</a:t>
            </a:r>
          </a:p>
        </p:txBody>
      </p:sp>
      <p:sp>
        <p:nvSpPr>
          <p:cNvPr id="392194" name="Rectangle 2">
            <a:extLst>
              <a:ext uri="{FF2B5EF4-FFF2-40B4-BE49-F238E27FC236}">
                <a16:creationId xmlns:a16="http://schemas.microsoft.com/office/drawing/2014/main" id="{8C8DD07F-DFF7-D3BF-7CA1-507F93B7BA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Polylogarithms</a:t>
            </a:r>
          </a:p>
        </p:txBody>
      </p:sp>
      <p:sp>
        <p:nvSpPr>
          <p:cNvPr id="392195" name="Rectangle 3">
            <a:extLst>
              <a:ext uri="{FF2B5EF4-FFF2-40B4-BE49-F238E27FC236}">
                <a16:creationId xmlns:a16="http://schemas.microsoft.com/office/drawing/2014/main" id="{B6D4A417-34CF-F789-2B9D-35B47C137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b="1" dirty="0">
                <a:solidFill>
                  <a:srgbClr val="CC0000"/>
                </a:solidFill>
              </a:rPr>
              <a:t>For </a:t>
            </a:r>
            <a:r>
              <a:rPr lang="en-US" altLang="en-US" sz="2800" b="1" i="1" dirty="0">
                <a:solidFill>
                  <a:srgbClr val="CC0000"/>
                </a:solidFill>
              </a:rPr>
              <a:t>a </a:t>
            </a:r>
            <a:r>
              <a:rPr lang="en-US" altLang="en-US" sz="2800" b="1" dirty="0">
                <a:solidFill>
                  <a:srgbClr val="CC0000"/>
                </a:solidFill>
                <a:latin typeface="Symbol" pitchFamily="2" charset="2"/>
              </a:rPr>
              <a:t>³</a:t>
            </a:r>
            <a:r>
              <a:rPr lang="en-US" altLang="en-US" sz="2800" b="1" i="1" dirty="0">
                <a:solidFill>
                  <a:srgbClr val="CC0000"/>
                </a:solidFill>
              </a:rPr>
              <a:t> </a:t>
            </a:r>
            <a:r>
              <a:rPr lang="en-US" altLang="en-US" sz="2800" b="1" dirty="0">
                <a:solidFill>
                  <a:srgbClr val="CC0000"/>
                </a:solidFill>
              </a:rPr>
              <a:t>0, </a:t>
            </a:r>
            <a:r>
              <a:rPr lang="en-US" altLang="en-US" sz="2800" b="1" i="1" dirty="0">
                <a:solidFill>
                  <a:srgbClr val="CC0000"/>
                </a:solidFill>
              </a:rPr>
              <a:t>b</a:t>
            </a:r>
            <a:r>
              <a:rPr lang="en-US" altLang="en-US" sz="2800" b="1" dirty="0">
                <a:solidFill>
                  <a:srgbClr val="CC0000"/>
                </a:solidFill>
              </a:rPr>
              <a:t> &gt; 0,</a:t>
            </a:r>
            <a:r>
              <a:rPr lang="en-US" altLang="en-US" sz="2800" dirty="0"/>
              <a:t> </a:t>
            </a:r>
            <a:r>
              <a:rPr lang="en-US" altLang="en-US" sz="2800" dirty="0" err="1"/>
              <a:t>lim</a:t>
            </a:r>
            <a:r>
              <a:rPr lang="en-US" altLang="en-US" sz="2800" dirty="0"/>
              <a:t> </a:t>
            </a:r>
            <a:r>
              <a:rPr lang="en-US" altLang="en-US" sz="2400" i="1" baseline="-25000" dirty="0"/>
              <a:t>n</a:t>
            </a:r>
            <a:r>
              <a:rPr lang="en-US" altLang="en-US" sz="2400" baseline="-25000" dirty="0">
                <a:sym typeface="Symbol" pitchFamily="2" charset="2"/>
              </a:rPr>
              <a:t></a:t>
            </a:r>
            <a:r>
              <a:rPr lang="en-US" altLang="en-US" sz="2800" i="1" dirty="0"/>
              <a:t> </a:t>
            </a:r>
            <a:r>
              <a:rPr lang="en-US" altLang="en-US" sz="2800" dirty="0">
                <a:sym typeface="Symbol" pitchFamily="2" charset="2"/>
              </a:rPr>
              <a:t>( </a:t>
            </a:r>
            <a:r>
              <a:rPr lang="en-US" altLang="en-US" sz="2800" dirty="0" err="1"/>
              <a:t>lg</a:t>
            </a:r>
            <a:r>
              <a:rPr lang="en-US" altLang="en-US" sz="2800" i="1" baseline="30000" dirty="0" err="1"/>
              <a:t>a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/ </a:t>
            </a:r>
            <a:r>
              <a:rPr lang="en-US" altLang="en-US" sz="2800" i="1" dirty="0" err="1"/>
              <a:t>n</a:t>
            </a:r>
            <a:r>
              <a:rPr lang="en-US" altLang="en-US" sz="2800" i="1" baseline="30000" dirty="0" err="1"/>
              <a:t>b</a:t>
            </a:r>
            <a:r>
              <a:rPr lang="en-US" altLang="en-US" sz="2800" i="1" baseline="30000" dirty="0"/>
              <a:t> </a:t>
            </a:r>
            <a:r>
              <a:rPr lang="en-US" altLang="en-US" sz="2800" dirty="0"/>
              <a:t>) = 0, </a:t>
            </a:r>
            <a:br>
              <a:rPr lang="en-US" altLang="en-US" sz="2800" dirty="0"/>
            </a:br>
            <a:r>
              <a:rPr lang="en-US" altLang="en-US" sz="2800" dirty="0"/>
              <a:t>so </a:t>
            </a:r>
            <a:r>
              <a:rPr lang="en-US" altLang="en-US" sz="2800" dirty="0" err="1"/>
              <a:t>lg</a:t>
            </a:r>
            <a:r>
              <a:rPr lang="en-US" altLang="en-US" sz="2800" i="1" baseline="30000" dirty="0" err="1"/>
              <a:t>a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</a:t>
            </a:r>
            <a:r>
              <a:rPr lang="en-US" altLang="en-US" sz="2800" i="1" dirty="0"/>
              <a:t>o</a:t>
            </a:r>
            <a:r>
              <a:rPr lang="en-US" altLang="en-US" sz="2800" dirty="0"/>
              <a:t>(</a:t>
            </a:r>
            <a:r>
              <a:rPr lang="en-US" altLang="en-US" sz="2800" i="1" dirty="0" err="1"/>
              <a:t>n</a:t>
            </a:r>
            <a:r>
              <a:rPr lang="en-US" altLang="en-US" sz="2800" i="1" baseline="30000" dirty="0" err="1"/>
              <a:t>b</a:t>
            </a:r>
            <a:r>
              <a:rPr lang="en-US" altLang="en-US" sz="2800" dirty="0"/>
              <a:t>), and </a:t>
            </a:r>
            <a:r>
              <a:rPr lang="en-US" altLang="en-US" sz="2800" b="1" dirty="0"/>
              <a:t> </a:t>
            </a:r>
            <a:r>
              <a:rPr lang="en-US" altLang="en-US" sz="2800" i="1" dirty="0" err="1"/>
              <a:t>n</a:t>
            </a:r>
            <a:r>
              <a:rPr lang="en-US" altLang="en-US" sz="2800" i="1" baseline="30000" dirty="0" err="1"/>
              <a:t>b</a:t>
            </a:r>
            <a:r>
              <a:rPr lang="en-US" altLang="en-US" sz="2800" dirty="0"/>
              <a:t> = </a:t>
            </a:r>
            <a:r>
              <a:rPr lang="en-US" altLang="en-US" sz="2800" i="1" dirty="0">
                <a:latin typeface="Symbol" pitchFamily="2" charset="2"/>
                <a:sym typeface="Symbol" pitchFamily="2" charset="2"/>
              </a:rPr>
              <a:t>w</a:t>
            </a:r>
            <a:r>
              <a:rPr lang="en-US" altLang="en-US" sz="2800" dirty="0"/>
              <a:t>(</a:t>
            </a:r>
            <a:r>
              <a:rPr lang="en-US" altLang="en-US" sz="2800" dirty="0" err="1"/>
              <a:t>lg</a:t>
            </a:r>
            <a:r>
              <a:rPr lang="en-US" altLang="en-US" sz="2800" i="1" baseline="30000" dirty="0" err="1"/>
              <a:t>a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n</a:t>
            </a:r>
            <a:r>
              <a:rPr lang="en-US" altLang="en-US" sz="2800" dirty="0"/>
              <a:t> )</a:t>
            </a:r>
          </a:p>
          <a:p>
            <a:pPr lvl="1"/>
            <a:r>
              <a:rPr lang="en-US" altLang="en-US" sz="2400" dirty="0"/>
              <a:t>Prove using </a:t>
            </a:r>
            <a:r>
              <a:rPr lang="en-US" altLang="en-US" sz="2400" dirty="0" err="1"/>
              <a:t>L’Hopital’s</a:t>
            </a:r>
            <a:r>
              <a:rPr lang="en-US" altLang="en-US" sz="2400" dirty="0"/>
              <a:t> rule repeatedly</a:t>
            </a:r>
          </a:p>
          <a:p>
            <a:endParaRPr lang="en-US" altLang="en-US" sz="2800" dirty="0"/>
          </a:p>
          <a:p>
            <a:r>
              <a:rPr lang="en-US" altLang="en-US" sz="2800" dirty="0"/>
              <a:t>lg(</a:t>
            </a:r>
            <a:r>
              <a:rPr lang="en-US" altLang="en-US" sz="2800" i="1" dirty="0"/>
              <a:t>n</a:t>
            </a:r>
            <a:r>
              <a:rPr lang="en-US" altLang="en-US" sz="2800" dirty="0"/>
              <a:t>!) = </a:t>
            </a:r>
            <a:r>
              <a:rPr lang="en-US" altLang="en-US" sz="2800" dirty="0">
                <a:sym typeface="Symbol" pitchFamily="2" charset="2"/>
              </a:rPr>
              <a:t></a:t>
            </a:r>
            <a:r>
              <a:rPr lang="en-US" altLang="en-US" sz="2800" dirty="0"/>
              <a:t>(</a:t>
            </a:r>
            <a:r>
              <a:rPr lang="en-US" altLang="en-US" sz="2800" i="1" dirty="0"/>
              <a:t>n </a:t>
            </a:r>
            <a:r>
              <a:rPr lang="en-US" altLang="en-US" sz="2800" dirty="0"/>
              <a:t>lg </a:t>
            </a:r>
            <a:r>
              <a:rPr lang="en-US" altLang="en-US" sz="2800" i="1" dirty="0"/>
              <a:t>n</a:t>
            </a:r>
            <a:r>
              <a:rPr lang="en-US" altLang="en-US" sz="2800" dirty="0"/>
              <a:t>)</a:t>
            </a:r>
          </a:p>
          <a:p>
            <a:pPr lvl="1"/>
            <a:r>
              <a:rPr lang="en-US" altLang="en-US" sz="2400" dirty="0"/>
              <a:t>Prove using Stirling’s approximation (in the text) for lg(</a:t>
            </a:r>
            <a:r>
              <a:rPr lang="en-US" altLang="en-US" sz="2400" i="1" dirty="0"/>
              <a:t>n</a:t>
            </a:r>
            <a:r>
              <a:rPr lang="en-US" altLang="en-US" sz="2400" dirty="0"/>
              <a:t>!).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for (int j = 0; j&lt; I;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“hello”;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105155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*2){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“hello”;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O(log n)</a:t>
            </a:r>
          </a:p>
        </p:txBody>
      </p:sp>
    </p:spTree>
    <p:extLst>
      <p:ext uri="{BB962C8B-B14F-4D97-AF65-F5344CB8AC3E}">
        <p14:creationId xmlns:p14="http://schemas.microsoft.com/office/powerpoint/2010/main" val="837167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for (int j = 0; j&lt; n; j=j*2){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“hello”;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07059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++){</a:t>
            </a:r>
          </a:p>
          <a:p>
            <a:pPr marL="0" indent="0">
              <a:buNone/>
            </a:pPr>
            <a:r>
              <a:rPr lang="en-US" dirty="0"/>
              <a:t>	for (int j = 0; j&lt; </a:t>
            </a:r>
            <a:r>
              <a:rPr lang="en-US" dirty="0" err="1"/>
              <a:t>i</a:t>
            </a:r>
            <a:r>
              <a:rPr lang="en-US" dirty="0"/>
              <a:t>; j=j*2){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“hello”;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51165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/2){</a:t>
            </a:r>
          </a:p>
          <a:p>
            <a:pPr marL="0" indent="0">
              <a:buNone/>
            </a:pPr>
            <a:r>
              <a:rPr lang="en-US" dirty="0"/>
              <a:t>	for (int j = 0; j&lt; n;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“hello”;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</a:t>
            </a:r>
            <a:r>
              <a:rPr lang="en-US" dirty="0" err="1"/>
              <a:t>nlogn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20723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AFD7-058E-83EE-DDE6-4EDB40164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03B9-9B37-25C1-2ACD-CEF29D80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(int </a:t>
            </a:r>
            <a:r>
              <a:rPr lang="en-US" dirty="0" err="1"/>
              <a:t>i</a:t>
            </a:r>
            <a:r>
              <a:rPr lang="en-US" dirty="0"/>
              <a:t> = n; </a:t>
            </a:r>
            <a:r>
              <a:rPr lang="en-US" dirty="0" err="1"/>
              <a:t>i</a:t>
            </a:r>
            <a:r>
              <a:rPr lang="en-US" dirty="0"/>
              <a:t> &gt; 0; </a:t>
            </a:r>
            <a:r>
              <a:rPr lang="en-US" dirty="0" err="1"/>
              <a:t>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/2){</a:t>
            </a:r>
          </a:p>
          <a:p>
            <a:pPr marL="0" indent="0">
              <a:buNone/>
            </a:pPr>
            <a:r>
              <a:rPr lang="en-US" dirty="0"/>
              <a:t>	for (int j = 0; j&lt;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en-US" dirty="0" err="1"/>
              <a:t>j++</a:t>
            </a:r>
            <a:r>
              <a:rPr lang="en-US" dirty="0"/>
              <a:t>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cout</a:t>
            </a:r>
            <a:r>
              <a:rPr lang="en-US" dirty="0"/>
              <a:t> &lt;&lt; “hello”; </a:t>
            </a:r>
          </a:p>
          <a:p>
            <a:pPr marL="0" indent="0">
              <a:buNone/>
            </a:pPr>
            <a:r>
              <a:rPr lang="en-US" dirty="0"/>
              <a:t>}	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1900550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116" y="562111"/>
            <a:ext cx="8229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859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rPr>
              <a:t>Doubly Linked List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5116" y="2973946"/>
            <a:ext cx="8636214" cy="9127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90600" y="381017"/>
            <a:ext cx="5797732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158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Node</a:t>
            </a:r>
            <a:r>
              <a:rPr lang="en-US" spc="-5" dirty="0"/>
              <a:t> </a:t>
            </a:r>
            <a:r>
              <a:rPr lang="en-US" spc="-20" dirty="0"/>
              <a:t>data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7150" y="1915795"/>
            <a:ext cx="6489700" cy="1513205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4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info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user's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4965" marR="5080" indent="-342900">
              <a:lnSpc>
                <a:spcPts val="3310"/>
              </a:lnSpc>
              <a:spcBef>
                <a:spcPts val="9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next,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back</a:t>
            </a:r>
            <a:r>
              <a:rPr sz="2800" u="sng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pointer</a:t>
            </a:r>
            <a:r>
              <a:rPr sz="2800" dirty="0">
                <a:latin typeface="Calibri"/>
                <a:cs typeface="Calibri"/>
              </a:rPr>
              <a:t>: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address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next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previous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node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0" dirty="0">
                <a:latin typeface="Calibri"/>
                <a:cs typeface="Calibri"/>
              </a:rPr>
              <a:t> list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81200" y="4552950"/>
            <a:ext cx="5257800" cy="1028700"/>
            <a:chOff x="1981200" y="4552950"/>
            <a:chExt cx="5257800" cy="1028700"/>
          </a:xfrm>
        </p:grpSpPr>
        <p:sp>
          <p:nvSpPr>
            <p:cNvPr id="6" name="object 6"/>
            <p:cNvSpPr/>
            <p:nvPr/>
          </p:nvSpPr>
          <p:spPr>
            <a:xfrm>
              <a:off x="2590800" y="45720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3962400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962400" y="990600"/>
                  </a:lnTo>
                  <a:lnTo>
                    <a:pt x="3962400" y="0"/>
                  </a:lnTo>
                  <a:close/>
                </a:path>
              </a:pathLst>
            </a:custGeom>
            <a:solidFill>
              <a:srgbClr val="FF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90800" y="4572000"/>
              <a:ext cx="3962400" cy="990600"/>
            </a:xfrm>
            <a:custGeom>
              <a:avLst/>
              <a:gdLst/>
              <a:ahLst/>
              <a:cxnLst/>
              <a:rect l="l" t="t" r="r" b="b"/>
              <a:pathLst>
                <a:path w="3962400" h="990600">
                  <a:moveTo>
                    <a:pt x="0" y="0"/>
                  </a:moveTo>
                  <a:lnTo>
                    <a:pt x="3962400" y="0"/>
                  </a:lnTo>
                  <a:lnTo>
                    <a:pt x="3962400" y="990600"/>
                  </a:lnTo>
                  <a:lnTo>
                    <a:pt x="0" y="990600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1400" y="45720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562600" y="4572000"/>
              <a:ext cx="0" cy="990600"/>
            </a:xfrm>
            <a:custGeom>
              <a:avLst/>
              <a:gdLst/>
              <a:ahLst/>
              <a:cxnLst/>
              <a:rect l="l" t="t" r="r" b="b"/>
              <a:pathLst>
                <a:path h="990600">
                  <a:moveTo>
                    <a:pt x="0" y="0"/>
                  </a:moveTo>
                  <a:lnTo>
                    <a:pt x="1" y="99060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981200" y="4914912"/>
              <a:ext cx="5257800" cy="228600"/>
            </a:xfrm>
            <a:custGeom>
              <a:avLst/>
              <a:gdLst/>
              <a:ahLst/>
              <a:cxnLst/>
              <a:rect l="l" t="t" r="r" b="b"/>
              <a:pathLst>
                <a:path w="5257800" h="228600">
                  <a:moveTo>
                    <a:pt x="1066800" y="76187"/>
                  </a:moveTo>
                  <a:lnTo>
                    <a:pt x="228600" y="76200"/>
                  </a:lnTo>
                  <a:lnTo>
                    <a:pt x="228600" y="0"/>
                  </a:lnTo>
                  <a:lnTo>
                    <a:pt x="0" y="114300"/>
                  </a:lnTo>
                  <a:lnTo>
                    <a:pt x="228600" y="228600"/>
                  </a:lnTo>
                  <a:lnTo>
                    <a:pt x="228600" y="152400"/>
                  </a:lnTo>
                  <a:lnTo>
                    <a:pt x="1066800" y="152387"/>
                  </a:lnTo>
                  <a:lnTo>
                    <a:pt x="1066800" y="76187"/>
                  </a:lnTo>
                  <a:close/>
                </a:path>
                <a:path w="5257800" h="228600">
                  <a:moveTo>
                    <a:pt x="5257800" y="114300"/>
                  </a:moveTo>
                  <a:lnTo>
                    <a:pt x="5029200" y="0"/>
                  </a:lnTo>
                  <a:lnTo>
                    <a:pt x="5029200" y="76200"/>
                  </a:lnTo>
                  <a:lnTo>
                    <a:pt x="4114800" y="76187"/>
                  </a:lnTo>
                  <a:lnTo>
                    <a:pt x="4114800" y="152387"/>
                  </a:lnTo>
                  <a:lnTo>
                    <a:pt x="5029200" y="152400"/>
                  </a:lnTo>
                  <a:lnTo>
                    <a:pt x="5029200" y="228600"/>
                  </a:lnTo>
                  <a:lnTo>
                    <a:pt x="5181600" y="152400"/>
                  </a:lnTo>
                  <a:lnTo>
                    <a:pt x="5067300" y="152400"/>
                  </a:lnTo>
                  <a:lnTo>
                    <a:pt x="5181600" y="152387"/>
                  </a:lnTo>
                  <a:lnTo>
                    <a:pt x="5257800" y="11430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55741" y="237235"/>
            <a:ext cx="44723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5410" marR="5080" indent="-93345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Doubly</a:t>
            </a:r>
            <a:r>
              <a:rPr sz="3600" spc="-50" dirty="0"/>
              <a:t> </a:t>
            </a:r>
            <a:r>
              <a:rPr sz="3600" dirty="0"/>
              <a:t>Linked</a:t>
            </a:r>
            <a:r>
              <a:rPr sz="3600" spc="-40" dirty="0"/>
              <a:t> </a:t>
            </a:r>
            <a:r>
              <a:rPr sz="3600" spc="-10" dirty="0"/>
              <a:t>Lists </a:t>
            </a:r>
            <a:r>
              <a:rPr sz="3600" dirty="0"/>
              <a:t>with</a:t>
            </a:r>
            <a:r>
              <a:rPr sz="3600" spc="-50" dirty="0"/>
              <a:t> </a:t>
            </a:r>
            <a:r>
              <a:rPr sz="3600" dirty="0"/>
              <a:t>Dummy</a:t>
            </a:r>
            <a:r>
              <a:rPr sz="3600" spc="-45" dirty="0"/>
              <a:t> </a:t>
            </a:r>
            <a:r>
              <a:rPr sz="3600" spc="-20" dirty="0"/>
              <a:t>Head</a:t>
            </a:r>
            <a:endParaRPr sz="3600"/>
          </a:p>
        </p:txBody>
      </p:sp>
      <p:grpSp>
        <p:nvGrpSpPr>
          <p:cNvPr id="6" name="object 6"/>
          <p:cNvGrpSpPr/>
          <p:nvPr/>
        </p:nvGrpSpPr>
        <p:grpSpPr>
          <a:xfrm>
            <a:off x="7745810" y="2555875"/>
            <a:ext cx="483870" cy="495300"/>
            <a:chOff x="7745810" y="2555875"/>
            <a:chExt cx="483870" cy="495300"/>
          </a:xfrm>
        </p:grpSpPr>
        <p:sp>
          <p:nvSpPr>
            <p:cNvPr id="7" name="object 7"/>
            <p:cNvSpPr/>
            <p:nvPr/>
          </p:nvSpPr>
          <p:spPr>
            <a:xfrm>
              <a:off x="7752160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752160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7758510" y="2596388"/>
            <a:ext cx="4584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455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70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22325" y="2555875"/>
            <a:ext cx="7642225" cy="1040130"/>
            <a:chOff x="822325" y="2555875"/>
            <a:chExt cx="7642225" cy="1040130"/>
          </a:xfrm>
        </p:grpSpPr>
        <p:sp>
          <p:nvSpPr>
            <p:cNvPr id="11" name="object 11"/>
            <p:cNvSpPr/>
            <p:nvPr/>
          </p:nvSpPr>
          <p:spPr>
            <a:xfrm>
              <a:off x="751681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1681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22285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22285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669109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69109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43376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433762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3980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139803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13075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029597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029597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794250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794250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500291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00291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408487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391672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391672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70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615632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15632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6236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86236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753100" y="2651137"/>
              <a:ext cx="1748789" cy="300355"/>
            </a:xfrm>
            <a:custGeom>
              <a:avLst/>
              <a:gdLst/>
              <a:ahLst/>
              <a:cxnLst/>
              <a:rect l="l" t="t" r="r" b="b"/>
              <a:pathLst>
                <a:path w="1748790" h="300355">
                  <a:moveTo>
                    <a:pt x="403339" y="47625"/>
                  </a:moveTo>
                  <a:lnTo>
                    <a:pt x="308089" y="0"/>
                  </a:lnTo>
                  <a:lnTo>
                    <a:pt x="308089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8089" y="63500"/>
                  </a:lnTo>
                  <a:lnTo>
                    <a:pt x="308089" y="95250"/>
                  </a:lnTo>
                  <a:lnTo>
                    <a:pt x="371589" y="63500"/>
                  </a:lnTo>
                  <a:lnTo>
                    <a:pt x="323964" y="63500"/>
                  </a:lnTo>
                  <a:lnTo>
                    <a:pt x="371589" y="63487"/>
                  </a:lnTo>
                  <a:lnTo>
                    <a:pt x="403339" y="47625"/>
                  </a:lnTo>
                  <a:close/>
                </a:path>
                <a:path w="1748790" h="300355">
                  <a:moveTo>
                    <a:pt x="403796" y="248234"/>
                  </a:moveTo>
                  <a:lnTo>
                    <a:pt x="95923" y="236537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590" y="279958"/>
                  </a:lnTo>
                  <a:lnTo>
                    <a:pt x="403796" y="248234"/>
                  </a:lnTo>
                  <a:close/>
                </a:path>
                <a:path w="1748790" h="300355">
                  <a:moveTo>
                    <a:pt x="1747837" y="47625"/>
                  </a:moveTo>
                  <a:lnTo>
                    <a:pt x="1652587" y="0"/>
                  </a:lnTo>
                  <a:lnTo>
                    <a:pt x="1652587" y="31750"/>
                  </a:lnTo>
                  <a:lnTo>
                    <a:pt x="1344485" y="31737"/>
                  </a:lnTo>
                  <a:lnTo>
                    <a:pt x="1344485" y="63487"/>
                  </a:lnTo>
                  <a:lnTo>
                    <a:pt x="1652587" y="63500"/>
                  </a:lnTo>
                  <a:lnTo>
                    <a:pt x="1652587" y="95250"/>
                  </a:lnTo>
                  <a:lnTo>
                    <a:pt x="1716087" y="63500"/>
                  </a:lnTo>
                  <a:lnTo>
                    <a:pt x="1668462" y="63500"/>
                  </a:lnTo>
                  <a:lnTo>
                    <a:pt x="1716087" y="63487"/>
                  </a:lnTo>
                  <a:lnTo>
                    <a:pt x="1747837" y="47625"/>
                  </a:lnTo>
                  <a:close/>
                </a:path>
                <a:path w="1748790" h="300355">
                  <a:moveTo>
                    <a:pt x="1748294" y="248234"/>
                  </a:moveTo>
                  <a:lnTo>
                    <a:pt x="1440408" y="236537"/>
                  </a:lnTo>
                  <a:lnTo>
                    <a:pt x="1440434" y="235940"/>
                  </a:lnTo>
                  <a:lnTo>
                    <a:pt x="1441615" y="204812"/>
                  </a:lnTo>
                  <a:lnTo>
                    <a:pt x="1344625" y="248793"/>
                  </a:lnTo>
                  <a:lnTo>
                    <a:pt x="1438008" y="299999"/>
                  </a:lnTo>
                  <a:lnTo>
                    <a:pt x="1439202" y="268274"/>
                  </a:lnTo>
                  <a:lnTo>
                    <a:pt x="1747088" y="279958"/>
                  </a:lnTo>
                  <a:lnTo>
                    <a:pt x="1748294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357835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3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3" y="482600"/>
                  </a:lnTo>
                  <a:lnTo>
                    <a:pt x="4706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357835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122487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122487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828528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28528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252538" y="3044825"/>
              <a:ext cx="95250" cy="551180"/>
            </a:xfrm>
            <a:custGeom>
              <a:avLst/>
              <a:gdLst/>
              <a:ahLst/>
              <a:cxnLst/>
              <a:rect l="l" t="t" r="r" b="b"/>
              <a:pathLst>
                <a:path w="95250" h="551179">
                  <a:moveTo>
                    <a:pt x="63500" y="79375"/>
                  </a:moveTo>
                  <a:lnTo>
                    <a:pt x="31750" y="79375"/>
                  </a:lnTo>
                  <a:lnTo>
                    <a:pt x="31748" y="550862"/>
                  </a:lnTo>
                  <a:lnTo>
                    <a:pt x="63498" y="550862"/>
                  </a:lnTo>
                  <a:lnTo>
                    <a:pt x="63500" y="79375"/>
                  </a:lnTo>
                  <a:close/>
                </a:path>
                <a:path w="95250" h="551179">
                  <a:moveTo>
                    <a:pt x="47625" y="0"/>
                  </a:moveTo>
                  <a:lnTo>
                    <a:pt x="0" y="95250"/>
                  </a:lnTo>
                  <a:lnTo>
                    <a:pt x="31749" y="95250"/>
                  </a:lnTo>
                  <a:lnTo>
                    <a:pt x="31750" y="79375"/>
                  </a:lnTo>
                  <a:lnTo>
                    <a:pt x="87312" y="79375"/>
                  </a:lnTo>
                  <a:lnTo>
                    <a:pt x="47625" y="0"/>
                  </a:lnTo>
                  <a:close/>
                </a:path>
                <a:path w="95250" h="551179">
                  <a:moveTo>
                    <a:pt x="87312" y="79375"/>
                  </a:moveTo>
                  <a:lnTo>
                    <a:pt x="63500" y="79375"/>
                  </a:lnTo>
                  <a:lnTo>
                    <a:pt x="63499" y="95250"/>
                  </a:lnTo>
                  <a:lnTo>
                    <a:pt x="95250" y="95250"/>
                  </a:lnTo>
                  <a:lnTo>
                    <a:pt x="87312" y="79375"/>
                  </a:lnTo>
                  <a:close/>
                </a:path>
              </a:pathLst>
            </a:custGeom>
            <a:solidFill>
              <a:srgbClr val="9F293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64021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470694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470694" y="482600"/>
                  </a:lnTo>
                  <a:lnTo>
                    <a:pt x="470694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064021" y="2562225"/>
              <a:ext cx="471170" cy="482600"/>
            </a:xfrm>
            <a:custGeom>
              <a:avLst/>
              <a:gdLst/>
              <a:ahLst/>
              <a:cxnLst/>
              <a:rect l="l" t="t" r="r" b="b"/>
              <a:pathLst>
                <a:path w="471169" h="482600">
                  <a:moveTo>
                    <a:pt x="0" y="0"/>
                  </a:moveTo>
                  <a:lnTo>
                    <a:pt x="470694" y="0"/>
                  </a:lnTo>
                  <a:lnTo>
                    <a:pt x="470694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82867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235347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7" y="482600"/>
                  </a:lnTo>
                  <a:lnTo>
                    <a:pt x="23534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28675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4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153471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235346" y="0"/>
                  </a:moveTo>
                  <a:lnTo>
                    <a:pt x="0" y="0"/>
                  </a:lnTo>
                  <a:lnTo>
                    <a:pt x="0" y="482600"/>
                  </a:lnTo>
                  <a:lnTo>
                    <a:pt x="235346" y="482600"/>
                  </a:lnTo>
                  <a:lnTo>
                    <a:pt x="235346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1534716" y="2562225"/>
              <a:ext cx="235585" cy="482600"/>
            </a:xfrm>
            <a:custGeom>
              <a:avLst/>
              <a:gdLst/>
              <a:ahLst/>
              <a:cxnLst/>
              <a:rect l="l" t="t" r="r" b="b"/>
              <a:pathLst>
                <a:path w="235585" h="482600">
                  <a:moveTo>
                    <a:pt x="0" y="0"/>
                  </a:moveTo>
                  <a:lnTo>
                    <a:pt x="235347" y="0"/>
                  </a:lnTo>
                  <a:lnTo>
                    <a:pt x="235347" y="482600"/>
                  </a:lnTo>
                  <a:lnTo>
                    <a:pt x="0" y="482600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1770062" y="2651137"/>
              <a:ext cx="403860" cy="300355"/>
            </a:xfrm>
            <a:custGeom>
              <a:avLst/>
              <a:gdLst/>
              <a:ahLst/>
              <a:cxnLst/>
              <a:rect l="l" t="t" r="r" b="b"/>
              <a:pathLst>
                <a:path w="403860" h="300355">
                  <a:moveTo>
                    <a:pt x="403225" y="47625"/>
                  </a:moveTo>
                  <a:lnTo>
                    <a:pt x="307975" y="0"/>
                  </a:lnTo>
                  <a:lnTo>
                    <a:pt x="307975" y="31750"/>
                  </a:lnTo>
                  <a:lnTo>
                    <a:pt x="0" y="31737"/>
                  </a:lnTo>
                  <a:lnTo>
                    <a:pt x="0" y="63487"/>
                  </a:lnTo>
                  <a:lnTo>
                    <a:pt x="307975" y="63500"/>
                  </a:lnTo>
                  <a:lnTo>
                    <a:pt x="307975" y="95250"/>
                  </a:lnTo>
                  <a:lnTo>
                    <a:pt x="371475" y="63500"/>
                  </a:lnTo>
                  <a:lnTo>
                    <a:pt x="323850" y="63500"/>
                  </a:lnTo>
                  <a:lnTo>
                    <a:pt x="371475" y="63487"/>
                  </a:lnTo>
                  <a:lnTo>
                    <a:pt x="403225" y="47625"/>
                  </a:lnTo>
                  <a:close/>
                </a:path>
                <a:path w="403860" h="300355">
                  <a:moveTo>
                    <a:pt x="403682" y="248234"/>
                  </a:moveTo>
                  <a:lnTo>
                    <a:pt x="95923" y="236550"/>
                  </a:lnTo>
                  <a:lnTo>
                    <a:pt x="95948" y="235940"/>
                  </a:lnTo>
                  <a:lnTo>
                    <a:pt x="97129" y="204812"/>
                  </a:lnTo>
                  <a:lnTo>
                    <a:pt x="139" y="248793"/>
                  </a:lnTo>
                  <a:lnTo>
                    <a:pt x="93510" y="299999"/>
                  </a:lnTo>
                  <a:lnTo>
                    <a:pt x="94716" y="268274"/>
                  </a:lnTo>
                  <a:lnTo>
                    <a:pt x="402475" y="279958"/>
                  </a:lnTo>
                  <a:lnTo>
                    <a:pt x="403682" y="2482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840739" y="1685035"/>
            <a:ext cx="5960110" cy="130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50" dirty="0">
                <a:latin typeface="Arial"/>
                <a:cs typeface="Arial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sz="1400" dirty="0">
                <a:latin typeface="Arial"/>
                <a:cs typeface="Arial"/>
              </a:rPr>
              <a:t>Dummy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Head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Node</a:t>
            </a:r>
            <a:endParaRPr sz="1400">
              <a:latin typeface="Arial"/>
              <a:cs typeface="Arial"/>
            </a:endParaRPr>
          </a:p>
          <a:p>
            <a:pPr marL="1608455">
              <a:lnSpc>
                <a:spcPct val="100000"/>
              </a:lnSpc>
              <a:spcBef>
                <a:spcPts val="515"/>
              </a:spcBef>
              <a:tabLst>
                <a:tab pos="2919730" algn="l"/>
                <a:tab pos="4279900" algn="l"/>
                <a:tab pos="5641975" algn="l"/>
              </a:tabLst>
            </a:pP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10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20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40</a:t>
            </a:r>
            <a:r>
              <a:rPr sz="2400" dirty="0">
                <a:solidFill>
                  <a:srgbClr val="800080"/>
                </a:solidFill>
                <a:latin typeface="Times New Roman"/>
                <a:cs typeface="Times New Roman"/>
              </a:rPr>
              <a:t>	</a:t>
            </a:r>
            <a:r>
              <a:rPr sz="2400" spc="-25" dirty="0">
                <a:solidFill>
                  <a:srgbClr val="800080"/>
                </a:solidFill>
                <a:latin typeface="Times New Roman"/>
                <a:cs typeface="Times New Roman"/>
              </a:rPr>
              <a:t>55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584288" y="2317610"/>
            <a:ext cx="8143240" cy="1062990"/>
          </a:xfrm>
          <a:custGeom>
            <a:avLst/>
            <a:gdLst/>
            <a:ahLst/>
            <a:cxnLst/>
            <a:rect l="l" t="t" r="r" b="b"/>
            <a:pathLst>
              <a:path w="8143240" h="1062989">
                <a:moveTo>
                  <a:pt x="8118284" y="0"/>
                </a:moveTo>
                <a:lnTo>
                  <a:pt x="0" y="0"/>
                </a:lnTo>
                <a:lnTo>
                  <a:pt x="0" y="503377"/>
                </a:lnTo>
                <a:lnTo>
                  <a:pt x="149136" y="503377"/>
                </a:lnTo>
                <a:lnTo>
                  <a:pt x="149136" y="535127"/>
                </a:lnTo>
                <a:lnTo>
                  <a:pt x="212636" y="503377"/>
                </a:lnTo>
                <a:lnTo>
                  <a:pt x="244386" y="487502"/>
                </a:lnTo>
                <a:lnTo>
                  <a:pt x="212636" y="471627"/>
                </a:lnTo>
                <a:lnTo>
                  <a:pt x="149136" y="439877"/>
                </a:lnTo>
                <a:lnTo>
                  <a:pt x="149136" y="471627"/>
                </a:lnTo>
                <a:lnTo>
                  <a:pt x="31750" y="471627"/>
                </a:lnTo>
                <a:lnTo>
                  <a:pt x="31750" y="31750"/>
                </a:lnTo>
                <a:lnTo>
                  <a:pt x="8086534" y="31750"/>
                </a:lnTo>
                <a:lnTo>
                  <a:pt x="8086534" y="470039"/>
                </a:lnTo>
                <a:lnTo>
                  <a:pt x="7873898" y="470039"/>
                </a:lnTo>
                <a:lnTo>
                  <a:pt x="7873911" y="501789"/>
                </a:lnTo>
                <a:lnTo>
                  <a:pt x="8118284" y="501789"/>
                </a:lnTo>
                <a:lnTo>
                  <a:pt x="8118284" y="485914"/>
                </a:lnTo>
                <a:lnTo>
                  <a:pt x="8118284" y="470039"/>
                </a:lnTo>
                <a:lnTo>
                  <a:pt x="8118284" y="31750"/>
                </a:lnTo>
                <a:lnTo>
                  <a:pt x="8118284" y="15875"/>
                </a:lnTo>
                <a:lnTo>
                  <a:pt x="8118284" y="0"/>
                </a:lnTo>
                <a:close/>
              </a:path>
              <a:path w="8143240" h="1062989">
                <a:moveTo>
                  <a:pt x="8143126" y="561327"/>
                </a:moveTo>
                <a:lnTo>
                  <a:pt x="7993761" y="561327"/>
                </a:lnTo>
                <a:lnTo>
                  <a:pt x="7993761" y="529577"/>
                </a:lnTo>
                <a:lnTo>
                  <a:pt x="7898511" y="577202"/>
                </a:lnTo>
                <a:lnTo>
                  <a:pt x="7993761" y="624827"/>
                </a:lnTo>
                <a:lnTo>
                  <a:pt x="7993761" y="593077"/>
                </a:lnTo>
                <a:lnTo>
                  <a:pt x="8111376" y="593077"/>
                </a:lnTo>
                <a:lnTo>
                  <a:pt x="8111376" y="1031227"/>
                </a:lnTo>
                <a:lnTo>
                  <a:pt x="1108773" y="1031227"/>
                </a:lnTo>
                <a:lnTo>
                  <a:pt x="1108773" y="818502"/>
                </a:lnTo>
                <a:lnTo>
                  <a:pt x="1077023" y="818502"/>
                </a:lnTo>
                <a:lnTo>
                  <a:pt x="1077023" y="1062977"/>
                </a:lnTo>
                <a:lnTo>
                  <a:pt x="8143126" y="1062977"/>
                </a:lnTo>
                <a:lnTo>
                  <a:pt x="8143126" y="1047102"/>
                </a:lnTo>
                <a:lnTo>
                  <a:pt x="8143126" y="1031227"/>
                </a:lnTo>
                <a:lnTo>
                  <a:pt x="8143126" y="593077"/>
                </a:lnTo>
                <a:lnTo>
                  <a:pt x="8143126" y="577202"/>
                </a:lnTo>
                <a:lnTo>
                  <a:pt x="8143126" y="561327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4287838" y="5578475"/>
            <a:ext cx="95250" cy="663575"/>
          </a:xfrm>
          <a:custGeom>
            <a:avLst/>
            <a:gdLst/>
            <a:ahLst/>
            <a:cxnLst/>
            <a:rect l="l" t="t" r="r" b="b"/>
            <a:pathLst>
              <a:path w="95250" h="663575">
                <a:moveTo>
                  <a:pt x="31749" y="95249"/>
                </a:moveTo>
                <a:lnTo>
                  <a:pt x="31748" y="663574"/>
                </a:lnTo>
                <a:lnTo>
                  <a:pt x="63498" y="663574"/>
                </a:lnTo>
                <a:lnTo>
                  <a:pt x="63499" y="95249"/>
                </a:lnTo>
                <a:lnTo>
                  <a:pt x="31749" y="95249"/>
                </a:lnTo>
                <a:close/>
              </a:path>
              <a:path w="95250" h="663575">
                <a:moveTo>
                  <a:pt x="87312" y="79374"/>
                </a:moveTo>
                <a:lnTo>
                  <a:pt x="63500" y="79374"/>
                </a:lnTo>
                <a:lnTo>
                  <a:pt x="63499" y="95249"/>
                </a:lnTo>
                <a:lnTo>
                  <a:pt x="95250" y="95249"/>
                </a:lnTo>
                <a:lnTo>
                  <a:pt x="87312" y="79374"/>
                </a:lnTo>
                <a:close/>
              </a:path>
              <a:path w="95250" h="663575">
                <a:moveTo>
                  <a:pt x="63500" y="79374"/>
                </a:moveTo>
                <a:lnTo>
                  <a:pt x="31750" y="79374"/>
                </a:lnTo>
                <a:lnTo>
                  <a:pt x="31749" y="95249"/>
                </a:lnTo>
                <a:lnTo>
                  <a:pt x="63499" y="95249"/>
                </a:lnTo>
                <a:lnTo>
                  <a:pt x="63500" y="79374"/>
                </a:lnTo>
                <a:close/>
              </a:path>
              <a:path w="95250" h="663575">
                <a:moveTo>
                  <a:pt x="47625" y="0"/>
                </a:moveTo>
                <a:lnTo>
                  <a:pt x="0" y="95249"/>
                </a:lnTo>
                <a:lnTo>
                  <a:pt x="31749" y="95249"/>
                </a:lnTo>
                <a:lnTo>
                  <a:pt x="31750" y="79374"/>
                </a:lnTo>
                <a:lnTo>
                  <a:pt x="87312" y="79374"/>
                </a:lnTo>
                <a:lnTo>
                  <a:pt x="47625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/>
          <p:nvPr/>
        </p:nvSpPr>
        <p:spPr>
          <a:xfrm>
            <a:off x="4041140" y="6205220"/>
            <a:ext cx="571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513137" y="5002212"/>
            <a:ext cx="1641475" cy="614680"/>
            <a:chOff x="3513137" y="5002212"/>
            <a:chExt cx="1641475" cy="614680"/>
          </a:xfrm>
        </p:grpSpPr>
        <p:sp>
          <p:nvSpPr>
            <p:cNvPr id="55" name="object 55"/>
            <p:cNvSpPr/>
            <p:nvPr/>
          </p:nvSpPr>
          <p:spPr>
            <a:xfrm>
              <a:off x="3926682" y="5008562"/>
              <a:ext cx="814705" cy="601980"/>
            </a:xfrm>
            <a:custGeom>
              <a:avLst/>
              <a:gdLst/>
              <a:ahLst/>
              <a:cxnLst/>
              <a:rect l="l" t="t" r="r" b="b"/>
              <a:pathLst>
                <a:path w="814704" h="601979">
                  <a:moveTo>
                    <a:pt x="814387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814387" y="601662"/>
                  </a:lnTo>
                  <a:lnTo>
                    <a:pt x="814387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926682" y="5008562"/>
              <a:ext cx="814705" cy="601980"/>
            </a:xfrm>
            <a:custGeom>
              <a:avLst/>
              <a:gdLst/>
              <a:ahLst/>
              <a:cxnLst/>
              <a:rect l="l" t="t" r="r" b="b"/>
              <a:pathLst>
                <a:path w="814704" h="601979">
                  <a:moveTo>
                    <a:pt x="0" y="0"/>
                  </a:moveTo>
                  <a:lnTo>
                    <a:pt x="814388" y="0"/>
                  </a:lnTo>
                  <a:lnTo>
                    <a:pt x="814388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3519487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407193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407193" y="601662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3519487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0" y="0"/>
                  </a:moveTo>
                  <a:lnTo>
                    <a:pt x="407194" y="0"/>
                  </a:lnTo>
                  <a:lnTo>
                    <a:pt x="407194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4741068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407193" y="0"/>
                  </a:moveTo>
                  <a:lnTo>
                    <a:pt x="0" y="0"/>
                  </a:lnTo>
                  <a:lnTo>
                    <a:pt x="0" y="601662"/>
                  </a:lnTo>
                  <a:lnTo>
                    <a:pt x="407193" y="601662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741068" y="5008562"/>
              <a:ext cx="407670" cy="601980"/>
            </a:xfrm>
            <a:custGeom>
              <a:avLst/>
              <a:gdLst/>
              <a:ahLst/>
              <a:cxnLst/>
              <a:rect l="l" t="t" r="r" b="b"/>
              <a:pathLst>
                <a:path w="407670" h="601979">
                  <a:moveTo>
                    <a:pt x="0" y="0"/>
                  </a:moveTo>
                  <a:lnTo>
                    <a:pt x="407194" y="0"/>
                  </a:lnTo>
                  <a:lnTo>
                    <a:pt x="407194" y="601662"/>
                  </a:lnTo>
                  <a:lnTo>
                    <a:pt x="0" y="601662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80008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907414" y="3559555"/>
            <a:ext cx="4328160" cy="1445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Arial"/>
                <a:cs typeface="Arial"/>
              </a:rPr>
              <a:t>Head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000">
              <a:latin typeface="Arial"/>
              <a:cs typeface="Arial"/>
            </a:endParaRPr>
          </a:p>
          <a:p>
            <a:pPr marL="174625">
              <a:lnSpc>
                <a:spcPct val="100000"/>
              </a:lnSpc>
              <a:spcBef>
                <a:spcPts val="1565"/>
              </a:spcBef>
            </a:pPr>
            <a:r>
              <a:rPr sz="2400" dirty="0">
                <a:latin typeface="Arial"/>
                <a:cs typeface="Arial"/>
              </a:rPr>
              <a:t>–</a:t>
            </a:r>
            <a:r>
              <a:rPr sz="2400" spc="225" dirty="0">
                <a:latin typeface="Arial"/>
                <a:cs typeface="Arial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List</a:t>
            </a:r>
            <a:endParaRPr sz="2400">
              <a:latin typeface="Calibri"/>
              <a:cs typeface="Calibri"/>
            </a:endParaRPr>
          </a:p>
          <a:p>
            <a:pPr marL="2308225">
              <a:lnSpc>
                <a:spcPct val="100000"/>
              </a:lnSpc>
              <a:spcBef>
                <a:spcPts val="120"/>
              </a:spcBef>
            </a:pPr>
            <a:r>
              <a:rPr sz="1800" dirty="0">
                <a:latin typeface="Arial"/>
                <a:cs typeface="Arial"/>
              </a:rPr>
              <a:t>Dummy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Head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Node</a:t>
            </a:r>
            <a:endParaRPr sz="180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3108109" y="4611903"/>
            <a:ext cx="3413125" cy="1379855"/>
          </a:xfrm>
          <a:custGeom>
            <a:avLst/>
            <a:gdLst/>
            <a:ahLst/>
            <a:cxnLst/>
            <a:rect l="l" t="t" r="r" b="b"/>
            <a:pathLst>
              <a:path w="3413125" h="1379854">
                <a:moveTo>
                  <a:pt x="2451519" y="760196"/>
                </a:moveTo>
                <a:lnTo>
                  <a:pt x="2135403" y="760196"/>
                </a:lnTo>
                <a:lnTo>
                  <a:pt x="2135403" y="728446"/>
                </a:lnTo>
                <a:lnTo>
                  <a:pt x="2040153" y="776071"/>
                </a:lnTo>
                <a:lnTo>
                  <a:pt x="2135403" y="823696"/>
                </a:lnTo>
                <a:lnTo>
                  <a:pt x="2135403" y="791946"/>
                </a:lnTo>
                <a:lnTo>
                  <a:pt x="2419769" y="791946"/>
                </a:lnTo>
                <a:lnTo>
                  <a:pt x="2419769" y="1347584"/>
                </a:lnTo>
                <a:lnTo>
                  <a:pt x="133324" y="1347584"/>
                </a:lnTo>
                <a:lnTo>
                  <a:pt x="133324" y="966571"/>
                </a:lnTo>
                <a:lnTo>
                  <a:pt x="411378" y="966571"/>
                </a:lnTo>
                <a:lnTo>
                  <a:pt x="411378" y="950696"/>
                </a:lnTo>
                <a:lnTo>
                  <a:pt x="411378" y="934821"/>
                </a:lnTo>
                <a:lnTo>
                  <a:pt x="101574" y="934821"/>
                </a:lnTo>
                <a:lnTo>
                  <a:pt x="101574" y="1379334"/>
                </a:lnTo>
                <a:lnTo>
                  <a:pt x="2451519" y="1379334"/>
                </a:lnTo>
                <a:lnTo>
                  <a:pt x="2451519" y="1363459"/>
                </a:lnTo>
                <a:lnTo>
                  <a:pt x="2451519" y="1347584"/>
                </a:lnTo>
                <a:lnTo>
                  <a:pt x="2451519" y="791946"/>
                </a:lnTo>
                <a:lnTo>
                  <a:pt x="2451519" y="776071"/>
                </a:lnTo>
                <a:lnTo>
                  <a:pt x="2451519" y="760196"/>
                </a:lnTo>
                <a:close/>
              </a:path>
              <a:path w="3413125" h="1379854">
                <a:moveTo>
                  <a:pt x="3412883" y="0"/>
                </a:moveTo>
                <a:lnTo>
                  <a:pt x="0" y="0"/>
                </a:lnTo>
                <a:lnTo>
                  <a:pt x="0" y="715746"/>
                </a:lnTo>
                <a:lnTo>
                  <a:pt x="316128" y="715746"/>
                </a:lnTo>
                <a:lnTo>
                  <a:pt x="316128" y="747496"/>
                </a:lnTo>
                <a:lnTo>
                  <a:pt x="379628" y="715746"/>
                </a:lnTo>
                <a:lnTo>
                  <a:pt x="411378" y="699871"/>
                </a:lnTo>
                <a:lnTo>
                  <a:pt x="379628" y="683996"/>
                </a:lnTo>
                <a:lnTo>
                  <a:pt x="316128" y="652246"/>
                </a:lnTo>
                <a:lnTo>
                  <a:pt x="316128" y="683996"/>
                </a:lnTo>
                <a:lnTo>
                  <a:pt x="31750" y="683996"/>
                </a:lnTo>
                <a:lnTo>
                  <a:pt x="31750" y="31750"/>
                </a:lnTo>
                <a:lnTo>
                  <a:pt x="3381133" y="31750"/>
                </a:lnTo>
                <a:lnTo>
                  <a:pt x="3381133" y="682409"/>
                </a:lnTo>
                <a:lnTo>
                  <a:pt x="2040128" y="682409"/>
                </a:lnTo>
                <a:lnTo>
                  <a:pt x="2040166" y="714159"/>
                </a:lnTo>
                <a:lnTo>
                  <a:pt x="3412883" y="714159"/>
                </a:lnTo>
                <a:lnTo>
                  <a:pt x="3412883" y="698284"/>
                </a:lnTo>
                <a:lnTo>
                  <a:pt x="3412883" y="682409"/>
                </a:lnTo>
                <a:lnTo>
                  <a:pt x="3412883" y="31750"/>
                </a:lnTo>
                <a:lnTo>
                  <a:pt x="3412883" y="15875"/>
                </a:lnTo>
                <a:lnTo>
                  <a:pt x="3412883" y="0"/>
                </a:lnTo>
                <a:close/>
              </a:path>
            </a:pathLst>
          </a:custGeom>
          <a:solidFill>
            <a:srgbClr val="9F293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31F1-6611-878A-414B-15046BC65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Complexity</a:t>
            </a:r>
          </a:p>
        </p:txBody>
      </p:sp>
      <p:pic>
        <p:nvPicPr>
          <p:cNvPr id="58370" name="Picture 2" descr="What is Logarithmic Time Complexity? A Complete Tutorial - GeeksforGeeks">
            <a:extLst>
              <a:ext uri="{FF2B5EF4-FFF2-40B4-BE49-F238E27FC236}">
                <a16:creationId xmlns:a16="http://schemas.microsoft.com/office/drawing/2014/main" id="{ED687DB1-7CC6-3655-A2E9-C69BB40E5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0"/>
            <a:ext cx="8229600" cy="481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4542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26-97E5-9DFE-004C-74F3F24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 Time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24F-D2A0-76E5-E80D-649174F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3622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Assigning the value to a variable: x = 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Mathematical operations: x = y + 2 * z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Comparisons: if (x &gt; max) max = 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Accessing a value in an array: x = y[3]</a:t>
            </a:r>
          </a:p>
        </p:txBody>
      </p:sp>
    </p:spTree>
    <p:extLst>
      <p:ext uri="{BB962C8B-B14F-4D97-AF65-F5344CB8AC3E}">
        <p14:creationId xmlns:p14="http://schemas.microsoft.com/office/powerpoint/2010/main" val="5309680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4B126-97E5-9DFE-004C-74F3F24C7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324F-D2A0-76E5-E80D-649174F5A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362200"/>
          </a:xfrm>
        </p:spPr>
        <p:txBody>
          <a:bodyPr/>
          <a:lstStyle/>
          <a:p>
            <a:pPr marL="0" indent="0" algn="l">
              <a:buNone/>
            </a:pPr>
            <a:r>
              <a:rPr lang="en-US" dirty="0"/>
              <a:t>for (let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n; </a:t>
            </a:r>
            <a:r>
              <a:rPr lang="en-US" dirty="0" err="1"/>
              <a:t>i</a:t>
            </a:r>
            <a:r>
              <a:rPr lang="en-US" dirty="0"/>
              <a:t> ++){</a:t>
            </a:r>
          </a:p>
          <a:p>
            <a:pPr marL="0" indent="0" algn="l">
              <a:buNone/>
            </a:pPr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i; </a:t>
            </a:r>
          </a:p>
          <a:p>
            <a:pPr marL="0" indent="0" algn="l">
              <a:buNone/>
            </a:pPr>
            <a:r>
              <a:rPr lang="en-US" dirty="0"/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B810E4-A430-D1C4-175E-747AD6C0BCA8}"/>
              </a:ext>
            </a:extLst>
          </p:cNvPr>
          <p:cNvSpPr txBox="1"/>
          <p:nvPr/>
        </p:nvSpPr>
        <p:spPr>
          <a:xfrm>
            <a:off x="228600" y="4114800"/>
            <a:ext cx="83323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Times" pitchFamily="2" charset="0"/>
              </a:rPr>
              <a:t>The number of additions depends on the length of the array. Hence the run time is </a:t>
            </a:r>
            <a:r>
              <a:rPr lang="en-US" sz="2200" b="0" i="0" dirty="0">
                <a:solidFill>
                  <a:srgbClr val="000000"/>
                </a:solidFill>
                <a:effectLst/>
                <a:latin typeface="Times" pitchFamily="2" charset="0"/>
              </a:rPr>
              <a:t>O(n)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32969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6596</TotalTime>
  <Words>2149</Words>
  <Application>Microsoft Macintosh PowerPoint</Application>
  <PresentationFormat>On-screen Show (4:3)</PresentationFormat>
  <Paragraphs>231</Paragraphs>
  <Slides>36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Arial</vt:lpstr>
      <vt:lpstr>Calibri</vt:lpstr>
      <vt:lpstr>Cambria Math</vt:lpstr>
      <vt:lpstr>Roboto</vt:lpstr>
      <vt:lpstr>Symbol</vt:lpstr>
      <vt:lpstr>Times</vt:lpstr>
      <vt:lpstr>Times New Roman</vt:lpstr>
      <vt:lpstr>Verdana</vt:lpstr>
      <vt:lpstr>Wingdings</vt:lpstr>
      <vt:lpstr>Office Theme</vt:lpstr>
      <vt:lpstr>Equation</vt:lpstr>
      <vt:lpstr>Opportunities</vt:lpstr>
      <vt:lpstr>Up-to-date information</vt:lpstr>
      <vt:lpstr>Linked List</vt:lpstr>
      <vt:lpstr>Doubly Linked List</vt:lpstr>
      <vt:lpstr>Node data</vt:lpstr>
      <vt:lpstr>Doubly Linked Lists with Dummy Head</vt:lpstr>
      <vt:lpstr>Computational Complexity</vt:lpstr>
      <vt:lpstr>Constant Time Operations</vt:lpstr>
      <vt:lpstr>Linear Operations</vt:lpstr>
      <vt:lpstr>Quadratic Operations</vt:lpstr>
      <vt:lpstr>Computational Complexity</vt:lpstr>
      <vt:lpstr>Asymptotic Complexity</vt:lpstr>
      <vt:lpstr>Asymptotic Notation</vt:lpstr>
      <vt:lpstr>-notation</vt:lpstr>
      <vt:lpstr>-notation</vt:lpstr>
      <vt:lpstr>Example</vt:lpstr>
      <vt:lpstr>O-notation</vt:lpstr>
      <vt:lpstr>Examples</vt:lpstr>
      <vt:lpstr> -notation</vt:lpstr>
      <vt:lpstr>Example</vt:lpstr>
      <vt:lpstr>Relations Between Q, O, W</vt:lpstr>
      <vt:lpstr>Relations Between Q, W, O</vt:lpstr>
      <vt:lpstr>Running Times</vt:lpstr>
      <vt:lpstr>Asymptotic Notation in Equations</vt:lpstr>
      <vt:lpstr>Common Functions</vt:lpstr>
      <vt:lpstr>Monotonicity</vt:lpstr>
      <vt:lpstr>Exponentials</vt:lpstr>
      <vt:lpstr>Logarithms </vt:lpstr>
      <vt:lpstr>Logarithms and exponentials – Bases </vt:lpstr>
      <vt:lpstr>Polylogarithms</vt:lpstr>
      <vt:lpstr>Exercise</vt:lpstr>
      <vt:lpstr>Exercise</vt:lpstr>
      <vt:lpstr>Exercise</vt:lpstr>
      <vt:lpstr>Exercise</vt:lpstr>
      <vt:lpstr>Exercise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401</cp:revision>
  <dcterms:created xsi:type="dcterms:W3CDTF">2009-09-01T00:23:15Z</dcterms:created>
  <dcterms:modified xsi:type="dcterms:W3CDTF">2023-02-01T02:38:41Z</dcterms:modified>
</cp:coreProperties>
</file>