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42"/>
  </p:notesMasterIdLst>
  <p:sldIdLst>
    <p:sldId id="440" r:id="rId2"/>
    <p:sldId id="453" r:id="rId3"/>
    <p:sldId id="417" r:id="rId4"/>
    <p:sldId id="434" r:id="rId5"/>
    <p:sldId id="449" r:id="rId6"/>
    <p:sldId id="451" r:id="rId7"/>
    <p:sldId id="482" r:id="rId8"/>
    <p:sldId id="483" r:id="rId9"/>
    <p:sldId id="349" r:id="rId10"/>
    <p:sldId id="484" r:id="rId11"/>
    <p:sldId id="485" r:id="rId12"/>
    <p:sldId id="486" r:id="rId13"/>
    <p:sldId id="259" r:id="rId14"/>
    <p:sldId id="292" r:id="rId15"/>
    <p:sldId id="294" r:id="rId16"/>
    <p:sldId id="295" r:id="rId17"/>
    <p:sldId id="296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88" autoAdjust="0"/>
    <p:restoredTop sz="96035" autoAdjust="0"/>
  </p:normalViewPr>
  <p:slideViewPr>
    <p:cSldViewPr>
      <p:cViewPr varScale="1">
        <p:scale>
          <a:sx n="118" d="100"/>
          <a:sy n="118" d="100"/>
        </p:scale>
        <p:origin x="159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1/31/23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Usually, programs do not actually declare node variables. Instead, the list is accessed through one or more pointers to nodes.</a:t>
            </a:r>
          </a:p>
          <a:p>
            <a:endParaRPr lang="en-US" dirty="0"/>
          </a:p>
          <a:p>
            <a:r>
              <a:rPr lang="en-US" dirty="0" err="1"/>
              <a:t>Head_pointer</a:t>
            </a:r>
            <a:endParaRPr lang="en-US" dirty="0"/>
          </a:p>
          <a:p>
            <a:r>
              <a:rPr lang="en-US" dirty="0" err="1"/>
              <a:t>Tail_pointer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67494-5CD2-4A8C-BB45-7F1FAACBB45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76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E200CF1-DD5B-C54F-8721-E7C053A9D3A5}" type="datetime1">
              <a:rPr lang="en-US"/>
              <a:pPr/>
              <a:t>1/31/23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BB17B3-FDE7-084B-9ED1-4F6D354CE62C}" type="slidenum">
              <a:rPr lang="en-US"/>
              <a:pPr/>
              <a:t>20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1931A07-20B9-234D-AE1E-402D76E4DE8E}" type="datetime1">
              <a:rPr lang="en-US"/>
              <a:pPr/>
              <a:t>1/31/23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0D81D5-657E-2B4D-AE58-11C740772B08}" type="slidenum">
              <a:rPr lang="en-US"/>
              <a:pPr/>
              <a:t>21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3A1072-F788-8B40-818B-CA5BEFBDC28D}" type="datetime1">
              <a:rPr lang="en-US"/>
              <a:pPr/>
              <a:t>1/31/23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EF404D-736D-EE44-98D3-FC94DDCBC903}" type="slidenum">
              <a:rPr lang="en-US"/>
              <a:pPr/>
              <a:t>22</a:t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729DF4-4EAA-E94C-9EFF-931130EE3A8E}" type="datetime1">
              <a:rPr lang="en-US"/>
              <a:pPr/>
              <a:t>1/31/23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856DE-FCDF-8D44-A97F-FC79591367EC}" type="slidenum">
              <a:rPr lang="en-US"/>
              <a:pPr/>
              <a:t>23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0631317-3918-9D4D-B7AD-F5A9E0D92037}" type="datetime1">
              <a:rPr lang="en-US"/>
              <a:pPr/>
              <a:t>1/31/23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76C731-BBB0-3A45-8821-6329C2D1072D}" type="slidenum">
              <a:rPr lang="en-US"/>
              <a:pPr/>
              <a:t>24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138767E-D3A0-9C4A-BF00-AF5D2BEB2978}" type="datetime1">
              <a:rPr lang="en-US"/>
              <a:pPr/>
              <a:t>1/31/23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0EE20-AD14-644E-9E10-6E74B1AA197B}" type="slidenum">
              <a:rPr lang="en-US"/>
              <a:pPr/>
              <a:t>25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A6A187A-15AB-014F-912F-92CEA3382554}" type="datetime1">
              <a:rPr lang="en-US"/>
              <a:pPr/>
              <a:t>1/31/23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518A5-B8FA-A848-B0EC-8E5F5CB94FD3}" type="slidenum">
              <a:rPr lang="en-US"/>
              <a:pPr/>
              <a:t>26</a:t>
            </a:fld>
            <a:endParaRPr lang="en-US"/>
          </a:p>
        </p:txBody>
      </p:sp>
      <p:sp>
        <p:nvSpPr>
          <p:cNvPr id="2631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92AFEF8-38EE-9C45-B881-307045658B69}" type="datetime1">
              <a:rPr lang="en-US"/>
              <a:pPr/>
              <a:t>1/31/23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1AC464-13D1-1B40-8B1D-487FE8CD735D}" type="slidenum">
              <a:rPr lang="en-US"/>
              <a:pPr/>
              <a:t>27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1259C16-1076-E54B-97FF-AAE2940ECA84}" type="datetime1">
              <a:rPr lang="en-US"/>
              <a:pPr/>
              <a:t>1/31/23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9AD23B-D973-2849-9B79-AD9BFE55D2F2}" type="slidenum">
              <a:rPr lang="en-US"/>
              <a:pPr/>
              <a:t>28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311CEC-6DFC-7247-B09C-664AFD93B11C}" type="datetime1">
              <a:rPr lang="en-US"/>
              <a:pPr/>
              <a:t>1/31/23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C76F8-210D-D24D-87DE-00D52AB3FA8A}" type="slidenum">
              <a:rPr lang="en-US"/>
              <a:pPr/>
              <a:t>29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Usually, programs do not actually declare node variables. Instead, the list is accessed through one or more pointers to nodes.</a:t>
            </a:r>
          </a:p>
          <a:p>
            <a:endParaRPr lang="en-US" dirty="0"/>
          </a:p>
          <a:p>
            <a:r>
              <a:rPr lang="en-US" dirty="0" err="1"/>
              <a:t>Head_pointer</a:t>
            </a:r>
            <a:endParaRPr lang="en-US" dirty="0"/>
          </a:p>
          <a:p>
            <a:r>
              <a:rPr lang="en-US" dirty="0" err="1"/>
              <a:t>Tail_pointer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67494-5CD2-4A8C-BB45-7F1FAACBB45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91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FCEFCA9-536B-AF48-8DB4-9AF5BD66DFD9}" type="datetime1">
              <a:rPr lang="en-US"/>
              <a:pPr/>
              <a:t>1/31/23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F3C1A-BEDD-5B4E-84EA-8C94A7C3FF21}" type="slidenum">
              <a:rPr lang="en-US"/>
              <a:pPr/>
              <a:t>30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8597138-77C1-F943-B14C-2AD98593E727}" type="datetime1">
              <a:rPr lang="en-US"/>
              <a:pPr/>
              <a:t>1/31/23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0845AD-53B4-F241-A4EA-D575B5C57EA4}" type="slidenum">
              <a:rPr lang="en-US"/>
              <a:pPr/>
              <a:t>31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80CE67B-8E6D-AB48-B614-F2EB77746341}" type="datetime1">
              <a:rPr lang="en-US"/>
              <a:pPr/>
              <a:t>1/31/23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9D9036-2671-6742-8BFB-241E6849DCA1}" type="slidenum">
              <a:rPr lang="en-US"/>
              <a:pPr/>
              <a:t>32</a:t>
            </a:fld>
            <a:endParaRPr lang="en-US"/>
          </a:p>
        </p:txBody>
      </p:sp>
      <p:sp>
        <p:nvSpPr>
          <p:cNvPr id="269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B3B882-6EF2-F84B-AC50-7A03E9FD6AA3}" type="datetime1">
              <a:rPr lang="en-US"/>
              <a:pPr/>
              <a:t>1/31/23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24B74-137E-3C49-8DAA-713980B15C37}" type="slidenum">
              <a:rPr lang="en-US"/>
              <a:pPr/>
              <a:t>33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E69F02F-7349-B348-926B-DE0D0B483A33}" type="datetime1">
              <a:rPr lang="en-US"/>
              <a:pPr/>
              <a:t>1/31/23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DD5F8E-8312-7B43-A783-0725FA9F8824}" type="slidenum">
              <a:rPr lang="en-US"/>
              <a:pPr/>
              <a:t>34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0543FB-9EBD-DD40-99B7-E6D648D6A6E7}" type="datetime1">
              <a:rPr lang="en-US"/>
              <a:pPr/>
              <a:t>1/31/23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31391-55BC-F347-9C34-9E63F4282963}" type="slidenum">
              <a:rPr lang="en-US"/>
              <a:pPr/>
              <a:t>35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D1DCDBC-8228-474F-9DE0-3A3B5D3FF8D7}" type="datetime1">
              <a:rPr lang="en-US"/>
              <a:pPr/>
              <a:t>1/31/23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2473D9-8D51-FF48-98D5-AFC0DF7AD8CC}" type="slidenum">
              <a:rPr lang="en-US"/>
              <a:pPr/>
              <a:t>36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FDCD23C-8127-EA45-9066-CE4E8B991DB5}" type="datetime1">
              <a:rPr lang="en-US"/>
              <a:pPr/>
              <a:t>1/31/23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9AD224-3E44-574E-B6EC-D16F59F613FA}" type="slidenum">
              <a:rPr lang="en-US"/>
              <a:pPr/>
              <a:t>37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90617E-6AA5-2C49-B83C-7433B51D47D4}" type="datetime1">
              <a:rPr lang="en-US"/>
              <a:pPr/>
              <a:t>1/31/23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24DDAD-CF4F-D546-A0DF-53C229AAD3C9}" type="slidenum">
              <a:rPr lang="en-US"/>
              <a:pPr/>
              <a:t>38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27EDE0-A1F8-F543-BE0C-BE6B10537CD8}" type="datetime1">
              <a:rPr lang="en-US"/>
              <a:pPr/>
              <a:t>1/31/23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B46C3-D133-CB40-A8CD-2BC7C7B88102}" type="slidenum">
              <a:rPr lang="en-US"/>
              <a:pPr/>
              <a:t>39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F6C1C15-DBB1-C947-991D-BBAF5CB23C77}" type="datetime1">
              <a:rPr lang="en-US"/>
              <a:pPr/>
              <a:t>1/31/23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A8C49-E7AB-5C45-9F52-6260BF11096A}" type="slidenum">
              <a:rPr lang="en-US"/>
              <a:pPr/>
              <a:t>13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1A4AD49-5F2E-864A-B651-D724F36C69C5}" type="datetime1">
              <a:rPr lang="en-US"/>
              <a:pPr/>
              <a:t>1/31/23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4F9113-1E17-FF47-BD17-DADE35DE564D}" type="slidenum">
              <a:rPr lang="en-US"/>
              <a:pPr/>
              <a:t>40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6A33D29-E28E-BB4F-A3C8-1628C49BD4C9}" type="datetime1">
              <a:rPr lang="en-US"/>
              <a:pPr/>
              <a:t>1/31/23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2CFDD1-3876-924C-9FA5-2939DA983B10}" type="slidenum">
              <a:rPr lang="en-US"/>
              <a:pPr/>
              <a:t>14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2DEAA7-66BB-8E4D-9BE1-094DAFAED1C2}" type="datetime1">
              <a:rPr lang="en-US"/>
              <a:pPr/>
              <a:t>1/31/23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44AFB-BCCA-9540-B316-A6D322E3D957}" type="slidenum">
              <a:rPr lang="en-US"/>
              <a:pPr/>
              <a:t>15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F84BF65-3993-1348-930A-A78847897EDD}" type="datetime1">
              <a:rPr lang="en-US"/>
              <a:pPr/>
              <a:t>1/31/23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059514-9468-124A-A240-1FF4E56BA31D}" type="slidenum">
              <a:rPr lang="en-US"/>
              <a:pPr/>
              <a:t>16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75A0EB8-2218-EC42-9B52-67A39F610ED9}" type="datetime1">
              <a:rPr lang="en-US"/>
              <a:pPr/>
              <a:t>1/31/23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4A536E-0DE3-244D-8517-10500DBD7BCA}" type="slidenum">
              <a:rPr lang="en-US"/>
              <a:pPr/>
              <a:t>17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C8949D3-0AC8-F542-A3DD-EB379360C2F5}" type="datetime1">
              <a:rPr lang="en-US"/>
              <a:pPr/>
              <a:t>1/31/23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8C0D4-1EE9-AA44-A6E1-C8025A960C3D}" type="slidenum">
              <a:rPr lang="en-US"/>
              <a:pPr/>
              <a:t>18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78AB518-0016-D648-B98C-F930575DB590}" type="datetime1">
              <a:rPr lang="en-US"/>
              <a:pPr/>
              <a:t>1/31/23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5E198C-76DC-C04F-8D2B-27EC3D886DFB}" type="slidenum">
              <a:rPr lang="en-US"/>
              <a:pPr/>
              <a:t>19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3121-C5E8-9A73-FEF9-2FD273DD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2413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B9623-D450-BEDA-E337-E42BEEA673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04800" y="1219200"/>
            <a:ext cx="41529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9AAA9-7441-309F-F8FD-01D82CF0C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1529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192-4342-FC09-47BB-567CE636CE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57600" y="63817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Comp 122</a:t>
            </a:r>
          </a:p>
        </p:txBody>
      </p:sp>
    </p:spTree>
    <p:extLst>
      <p:ext uri="{BB962C8B-B14F-4D97-AF65-F5344CB8AC3E}">
        <p14:creationId xmlns:p14="http://schemas.microsoft.com/office/powerpoint/2010/main" val="202719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1/31/23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1/31/23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1/31/23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1/31/23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1/31/23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1/31/23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>
            <a:extLst>
              <a:ext uri="{FF2B5EF4-FFF2-40B4-BE49-F238E27FC236}">
                <a16:creationId xmlns:a16="http://schemas.microsoft.com/office/drawing/2014/main" id="{935C5054-0BB4-37F4-D7FE-997F4E359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448516" name="Text Box 4">
            <a:extLst>
              <a:ext uri="{FF2B5EF4-FFF2-40B4-BE49-F238E27FC236}">
                <a16:creationId xmlns:a16="http://schemas.microsoft.com/office/drawing/2014/main" id="{7E7F0D86-F6DE-E759-B7BF-EBD98DC10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062038"/>
            <a:ext cx="838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Express functions in A in asymptotic notation using functions in B.</a:t>
            </a:r>
          </a:p>
        </p:txBody>
      </p:sp>
      <p:sp>
        <p:nvSpPr>
          <p:cNvPr id="448517" name="Text Box 5">
            <a:extLst>
              <a:ext uri="{FF2B5EF4-FFF2-40B4-BE49-F238E27FC236}">
                <a16:creationId xmlns:a16="http://schemas.microsoft.com/office/drawing/2014/main" id="{968F6235-7957-BA38-C5A1-153624F07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665288"/>
            <a:ext cx="7612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 A                                         B                                    </a:t>
            </a:r>
          </a:p>
        </p:txBody>
      </p:sp>
      <p:sp>
        <p:nvSpPr>
          <p:cNvPr id="448519" name="Text Box 7">
            <a:extLst>
              <a:ext uri="{FF2B5EF4-FFF2-40B4-BE49-F238E27FC236}">
                <a16:creationId xmlns:a16="http://schemas.microsoft.com/office/drawing/2014/main" id="{EE5A0022-BDDB-CB0F-BA8B-695DEB479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2244725"/>
            <a:ext cx="4897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solidFill>
                  <a:schemeClr val="hlink"/>
                </a:solidFill>
              </a:rPr>
              <a:t>5</a:t>
            </a:r>
            <a:r>
              <a:rPr lang="en-US" altLang="en-US" sz="2800" b="1" i="1">
                <a:solidFill>
                  <a:schemeClr val="hlink"/>
                </a:solidFill>
              </a:rPr>
              <a:t>n</a:t>
            </a:r>
            <a:r>
              <a:rPr lang="en-US" altLang="en-US" sz="2800" b="1" baseline="30000">
                <a:solidFill>
                  <a:schemeClr val="hlink"/>
                </a:solidFill>
              </a:rPr>
              <a:t>2</a:t>
            </a:r>
            <a:r>
              <a:rPr lang="en-US" altLang="en-US" sz="2800" b="1">
                <a:solidFill>
                  <a:schemeClr val="hlink"/>
                </a:solidFill>
              </a:rPr>
              <a:t> + 100</a:t>
            </a:r>
            <a:r>
              <a:rPr lang="en-US" altLang="en-US" sz="2800" b="1" i="1">
                <a:solidFill>
                  <a:schemeClr val="hlink"/>
                </a:solidFill>
              </a:rPr>
              <a:t>n              	</a:t>
            </a:r>
            <a:r>
              <a:rPr lang="en-US" altLang="en-US" sz="2800" b="1">
                <a:solidFill>
                  <a:schemeClr val="hlink"/>
                </a:solidFill>
              </a:rPr>
              <a:t>3</a:t>
            </a:r>
            <a:r>
              <a:rPr lang="en-US" altLang="en-US" sz="2800" b="1" i="1">
                <a:solidFill>
                  <a:schemeClr val="hlink"/>
                </a:solidFill>
              </a:rPr>
              <a:t>n</a:t>
            </a:r>
            <a:r>
              <a:rPr lang="en-US" altLang="en-US" sz="2800" b="1" baseline="30000">
                <a:solidFill>
                  <a:schemeClr val="hlink"/>
                </a:solidFill>
              </a:rPr>
              <a:t>2</a:t>
            </a:r>
            <a:r>
              <a:rPr lang="en-US" altLang="en-US" sz="2800" b="1">
                <a:solidFill>
                  <a:schemeClr val="hlink"/>
                </a:solidFill>
              </a:rPr>
              <a:t> + 2</a:t>
            </a:r>
          </a:p>
        </p:txBody>
      </p:sp>
      <p:sp>
        <p:nvSpPr>
          <p:cNvPr id="448520" name="Text Box 8">
            <a:extLst>
              <a:ext uri="{FF2B5EF4-FFF2-40B4-BE49-F238E27FC236}">
                <a16:creationId xmlns:a16="http://schemas.microsoft.com/office/drawing/2014/main" id="{1257B1F9-28A4-2C79-105A-E2A0E14BC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2874963"/>
            <a:ext cx="459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1"/>
                </a:solidFill>
              </a:rPr>
              <a:t> A </a:t>
            </a:r>
            <a:r>
              <a:rPr lang="en-US" altLang="en-US" dirty="0">
                <a:solidFill>
                  <a:schemeClr val="accent1"/>
                </a:solidFill>
                <a:sym typeface="Symbol" pitchFamily="2" charset="2"/>
              </a:rPr>
              <a:t></a:t>
            </a:r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dirty="0">
                <a:solidFill>
                  <a:schemeClr val="accent1"/>
                </a:solidFill>
                <a:sym typeface="Symbol" pitchFamily="2" charset="2"/>
              </a:rPr>
              <a:t></a:t>
            </a:r>
            <a:r>
              <a:rPr lang="en-US" altLang="en-US" dirty="0">
                <a:solidFill>
                  <a:schemeClr val="accent1"/>
                </a:solidFill>
              </a:rPr>
              <a:t>(</a:t>
            </a:r>
            <a:r>
              <a:rPr lang="en-US" altLang="en-US" i="1" dirty="0">
                <a:solidFill>
                  <a:schemeClr val="accent1"/>
                </a:solidFill>
              </a:rPr>
              <a:t>n</a:t>
            </a:r>
            <a:r>
              <a:rPr lang="en-US" altLang="en-US" i="1" baseline="30000" dirty="0">
                <a:solidFill>
                  <a:schemeClr val="accent1"/>
                </a:solidFill>
              </a:rPr>
              <a:t>2</a:t>
            </a:r>
            <a:r>
              <a:rPr lang="en-US" altLang="en-US" i="1" dirty="0">
                <a:solidFill>
                  <a:schemeClr val="accent1"/>
                </a:solidFill>
              </a:rPr>
              <a:t>), n</a:t>
            </a:r>
            <a:r>
              <a:rPr lang="en-US" altLang="en-US" i="1" baseline="30000" dirty="0">
                <a:solidFill>
                  <a:schemeClr val="accent1"/>
                </a:solidFill>
              </a:rPr>
              <a:t>2</a:t>
            </a:r>
            <a:r>
              <a:rPr lang="en-US" altLang="en-US" baseline="30000" dirty="0">
                <a:solidFill>
                  <a:schemeClr val="accent1"/>
                </a:solidFill>
              </a:rPr>
              <a:t> </a:t>
            </a:r>
            <a:r>
              <a:rPr lang="en-US" altLang="en-US" dirty="0">
                <a:solidFill>
                  <a:schemeClr val="accent1"/>
                </a:solidFill>
                <a:sym typeface="Symbol" pitchFamily="2" charset="2"/>
              </a:rPr>
              <a:t></a:t>
            </a:r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dirty="0">
                <a:solidFill>
                  <a:schemeClr val="accent1"/>
                </a:solidFill>
                <a:sym typeface="Symbol" pitchFamily="2" charset="2"/>
              </a:rPr>
              <a:t></a:t>
            </a:r>
            <a:r>
              <a:rPr lang="en-US" altLang="en-US" dirty="0">
                <a:solidFill>
                  <a:schemeClr val="accent1"/>
                </a:solidFill>
              </a:rPr>
              <a:t>(B) </a:t>
            </a:r>
            <a:r>
              <a:rPr lang="en-US" altLang="en-US" dirty="0">
                <a:solidFill>
                  <a:schemeClr val="accent1"/>
                </a:solidFill>
                <a:sym typeface="Symbol" pitchFamily="2" charset="2"/>
              </a:rPr>
              <a:t> </a:t>
            </a:r>
            <a:r>
              <a:rPr lang="en-US" altLang="en-US" dirty="0">
                <a:solidFill>
                  <a:schemeClr val="accent1"/>
                </a:solidFill>
              </a:rPr>
              <a:t>A </a:t>
            </a:r>
            <a:r>
              <a:rPr lang="en-US" altLang="en-US" dirty="0">
                <a:solidFill>
                  <a:schemeClr val="accent1"/>
                </a:solidFill>
                <a:sym typeface="Symbol" pitchFamily="2" charset="2"/>
              </a:rPr>
              <a:t></a:t>
            </a:r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dirty="0">
                <a:solidFill>
                  <a:schemeClr val="accent1"/>
                </a:solidFill>
                <a:sym typeface="Symbol" pitchFamily="2" charset="2"/>
              </a:rPr>
              <a:t></a:t>
            </a:r>
            <a:r>
              <a:rPr lang="en-US" altLang="en-US" dirty="0">
                <a:solidFill>
                  <a:schemeClr val="accent1"/>
                </a:solidFill>
              </a:rPr>
              <a:t>(B)</a:t>
            </a:r>
          </a:p>
        </p:txBody>
      </p:sp>
      <p:sp>
        <p:nvSpPr>
          <p:cNvPr id="448521" name="Text Box 9">
            <a:extLst>
              <a:ext uri="{FF2B5EF4-FFF2-40B4-BE49-F238E27FC236}">
                <a16:creationId xmlns:a16="http://schemas.microsoft.com/office/drawing/2014/main" id="{9FB7E2F8-1F33-0913-090D-90A4D29C8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3332163"/>
            <a:ext cx="4973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60000"/>
              </a:spcBef>
              <a:buFont typeface="Wingdings" pitchFamily="2" charset="2"/>
              <a:buNone/>
            </a:pPr>
            <a:r>
              <a:rPr lang="en-US" altLang="en-US" sz="2800" b="1">
                <a:solidFill>
                  <a:schemeClr val="hlink"/>
                </a:solidFill>
              </a:rPr>
              <a:t>log</a:t>
            </a:r>
            <a:r>
              <a:rPr lang="en-US" altLang="en-US" sz="2800" b="1" baseline="-25000">
                <a:solidFill>
                  <a:schemeClr val="hlink"/>
                </a:solidFill>
              </a:rPr>
              <a:t>3</a:t>
            </a:r>
            <a:r>
              <a:rPr lang="en-US" altLang="en-US" sz="2800" b="1">
                <a:solidFill>
                  <a:schemeClr val="hlink"/>
                </a:solidFill>
              </a:rPr>
              <a:t>(</a:t>
            </a:r>
            <a:r>
              <a:rPr lang="en-US" altLang="en-US" sz="2800" b="1" i="1">
                <a:solidFill>
                  <a:schemeClr val="hlink"/>
                </a:solidFill>
              </a:rPr>
              <a:t>n</a:t>
            </a:r>
            <a:r>
              <a:rPr lang="en-US" altLang="en-US" sz="2800" b="1" baseline="30000">
                <a:solidFill>
                  <a:schemeClr val="hlink"/>
                </a:solidFill>
              </a:rPr>
              <a:t>2</a:t>
            </a:r>
            <a:r>
              <a:rPr lang="en-US" altLang="en-US" sz="2800" b="1">
                <a:solidFill>
                  <a:schemeClr val="hlink"/>
                </a:solidFill>
              </a:rPr>
              <a:t>)          </a:t>
            </a:r>
            <a:r>
              <a:rPr lang="en-US" altLang="en-US" sz="2800" b="1" i="1">
                <a:solidFill>
                  <a:schemeClr val="hlink"/>
                </a:solidFill>
              </a:rPr>
              <a:t>		</a:t>
            </a:r>
            <a:r>
              <a:rPr lang="en-US" altLang="en-US" sz="2800" b="1">
                <a:solidFill>
                  <a:schemeClr val="hlink"/>
                </a:solidFill>
              </a:rPr>
              <a:t>log</a:t>
            </a:r>
            <a:r>
              <a:rPr lang="en-US" altLang="en-US" sz="2800" b="1" baseline="-25000">
                <a:solidFill>
                  <a:schemeClr val="hlink"/>
                </a:solidFill>
              </a:rPr>
              <a:t>2</a:t>
            </a:r>
            <a:r>
              <a:rPr lang="en-US" altLang="en-US" sz="2800" b="1">
                <a:solidFill>
                  <a:schemeClr val="hlink"/>
                </a:solidFill>
              </a:rPr>
              <a:t>(</a:t>
            </a:r>
            <a:r>
              <a:rPr lang="en-US" altLang="en-US" sz="2800" b="1" i="1">
                <a:solidFill>
                  <a:schemeClr val="hlink"/>
                </a:solidFill>
              </a:rPr>
              <a:t>n</a:t>
            </a:r>
            <a:r>
              <a:rPr lang="en-US" altLang="en-US" sz="2800" b="1" baseline="30000">
                <a:solidFill>
                  <a:schemeClr val="hlink"/>
                </a:solidFill>
              </a:rPr>
              <a:t>3</a:t>
            </a:r>
            <a:r>
              <a:rPr lang="en-US" altLang="en-US" sz="2800" b="1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448522" name="Text Box 10">
            <a:extLst>
              <a:ext uri="{FF2B5EF4-FFF2-40B4-BE49-F238E27FC236}">
                <a16:creationId xmlns:a16="http://schemas.microsoft.com/office/drawing/2014/main" id="{FEDA767A-BC23-B965-0795-461E8B904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3913188"/>
            <a:ext cx="816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Aft>
                <a:spcPct val="10000"/>
              </a:spcAft>
              <a:buFont typeface="Wingdings" pitchFamily="2" charset="2"/>
              <a:buNone/>
            </a:pPr>
            <a:r>
              <a:rPr lang="en-US" altLang="en-US">
                <a:solidFill>
                  <a:schemeClr val="accent1"/>
                </a:solidFill>
              </a:rPr>
              <a:t>log</a:t>
            </a:r>
            <a:r>
              <a:rPr lang="en-US" altLang="en-US" i="1" baseline="-25000">
                <a:solidFill>
                  <a:schemeClr val="accent1"/>
                </a:solidFill>
              </a:rPr>
              <a:t>b</a:t>
            </a:r>
            <a:r>
              <a:rPr lang="en-US" altLang="en-US" i="1">
                <a:solidFill>
                  <a:schemeClr val="accent1"/>
                </a:solidFill>
              </a:rPr>
              <a:t>a</a:t>
            </a:r>
            <a:r>
              <a:rPr lang="en-US" altLang="en-US">
                <a:solidFill>
                  <a:schemeClr val="accent1"/>
                </a:solidFill>
              </a:rPr>
              <a:t> = log</a:t>
            </a:r>
            <a:r>
              <a:rPr lang="en-US" altLang="en-US" i="1" baseline="-25000">
                <a:solidFill>
                  <a:schemeClr val="accent1"/>
                </a:solidFill>
              </a:rPr>
              <a:t>c</a:t>
            </a:r>
            <a:r>
              <a:rPr lang="en-US" altLang="en-US" i="1">
                <a:solidFill>
                  <a:schemeClr val="accent1"/>
                </a:solidFill>
              </a:rPr>
              <a:t>a / </a:t>
            </a:r>
            <a:r>
              <a:rPr lang="en-US" altLang="en-US">
                <a:solidFill>
                  <a:schemeClr val="accent1"/>
                </a:solidFill>
              </a:rPr>
              <a:t>log</a:t>
            </a:r>
            <a:r>
              <a:rPr lang="en-US" altLang="en-US" i="1" baseline="-25000">
                <a:solidFill>
                  <a:schemeClr val="accent1"/>
                </a:solidFill>
              </a:rPr>
              <a:t>c</a:t>
            </a:r>
            <a:r>
              <a:rPr lang="en-US" altLang="en-US" i="1">
                <a:solidFill>
                  <a:schemeClr val="accent1"/>
                </a:solidFill>
              </a:rPr>
              <a:t>b</a:t>
            </a:r>
            <a:r>
              <a:rPr lang="en-US" altLang="en-US">
                <a:solidFill>
                  <a:schemeClr val="accent1"/>
                </a:solidFill>
              </a:rPr>
              <a:t>; A = 2lg</a:t>
            </a:r>
            <a:r>
              <a:rPr lang="en-US" altLang="en-US" i="1">
                <a:solidFill>
                  <a:schemeClr val="accent1"/>
                </a:solidFill>
              </a:rPr>
              <a:t>n</a:t>
            </a:r>
            <a:r>
              <a:rPr lang="en-US" altLang="en-US">
                <a:solidFill>
                  <a:schemeClr val="accent1"/>
                </a:solidFill>
              </a:rPr>
              <a:t> / lg3, B  = 3lg</a:t>
            </a:r>
            <a:r>
              <a:rPr lang="en-US" altLang="en-US" i="1">
                <a:solidFill>
                  <a:schemeClr val="accent1"/>
                </a:solidFill>
              </a:rPr>
              <a:t>n</a:t>
            </a:r>
            <a:r>
              <a:rPr lang="en-US" altLang="en-US">
                <a:solidFill>
                  <a:schemeClr val="accent1"/>
                </a:solidFill>
              </a:rPr>
              <a:t>, A/B =2/(3lg3)</a:t>
            </a:r>
          </a:p>
        </p:txBody>
      </p:sp>
      <p:sp>
        <p:nvSpPr>
          <p:cNvPr id="448528" name="Text Box 16">
            <a:extLst>
              <a:ext uri="{FF2B5EF4-FFF2-40B4-BE49-F238E27FC236}">
                <a16:creationId xmlns:a16="http://schemas.microsoft.com/office/drawing/2014/main" id="{50EE89D4-2231-D053-63A8-209E8AEDA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2244725"/>
            <a:ext cx="1406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3300"/>
                </a:solidFill>
              </a:rPr>
              <a:t>A </a:t>
            </a:r>
            <a:r>
              <a:rPr lang="en-US" altLang="en-US" b="1">
                <a:solidFill>
                  <a:srgbClr val="FF3300"/>
                </a:solidFill>
                <a:sym typeface="Symbol" pitchFamily="2" charset="2"/>
              </a:rPr>
              <a:t></a:t>
            </a:r>
            <a:r>
              <a:rPr lang="en-US" altLang="en-US" b="1">
                <a:solidFill>
                  <a:srgbClr val="FF3300"/>
                </a:solidFill>
              </a:rPr>
              <a:t> </a:t>
            </a:r>
            <a:r>
              <a:rPr lang="en-US" altLang="en-US" b="1">
                <a:solidFill>
                  <a:srgbClr val="FF3300"/>
                </a:solidFill>
                <a:sym typeface="Symbol" pitchFamily="2" charset="2"/>
              </a:rPr>
              <a:t></a:t>
            </a:r>
            <a:r>
              <a:rPr lang="en-US" altLang="en-US" b="1">
                <a:solidFill>
                  <a:srgbClr val="FF3300"/>
                </a:solidFill>
              </a:rPr>
              <a:t>(B)</a:t>
            </a:r>
          </a:p>
        </p:txBody>
      </p:sp>
      <p:sp>
        <p:nvSpPr>
          <p:cNvPr id="448529" name="Text Box 17">
            <a:extLst>
              <a:ext uri="{FF2B5EF4-FFF2-40B4-BE49-F238E27FC236}">
                <a16:creationId xmlns:a16="http://schemas.microsoft.com/office/drawing/2014/main" id="{C81AB90B-646D-A70D-68C8-9654EDB9F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3332163"/>
            <a:ext cx="1406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3300"/>
                </a:solidFill>
              </a:rPr>
              <a:t>A </a:t>
            </a:r>
            <a:r>
              <a:rPr lang="en-US" altLang="en-US" b="1">
                <a:solidFill>
                  <a:srgbClr val="FF3300"/>
                </a:solidFill>
                <a:sym typeface="Symbol" pitchFamily="2" charset="2"/>
              </a:rPr>
              <a:t></a:t>
            </a:r>
            <a:r>
              <a:rPr lang="en-US" altLang="en-US" b="1">
                <a:solidFill>
                  <a:srgbClr val="FF3300"/>
                </a:solidFill>
              </a:rPr>
              <a:t> </a:t>
            </a:r>
            <a:r>
              <a:rPr lang="en-US" altLang="en-US" b="1">
                <a:solidFill>
                  <a:srgbClr val="FF3300"/>
                </a:solidFill>
                <a:sym typeface="Symbol" pitchFamily="2" charset="2"/>
              </a:rPr>
              <a:t></a:t>
            </a:r>
            <a:r>
              <a:rPr lang="en-US" altLang="en-US" b="1">
                <a:solidFill>
                  <a:srgbClr val="FF3300"/>
                </a:solidFill>
              </a:rPr>
              <a:t>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20" grpId="0" autoUpdateAnimBg="0"/>
      <p:bldP spid="448522" grpId="0" autoUpdateAnimBg="0"/>
      <p:bldP spid="448528" grpId="0" autoUpdateAnimBg="0"/>
      <p:bldP spid="448529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31D6E301-B858-A164-0D9F-0CE7E64C3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D938E-274B-9CB0-9B21-AF61FC7C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Binary search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Bool find(int a[], int n, int t){</a:t>
            </a:r>
          </a:p>
          <a:p>
            <a:pPr marL="0" indent="0">
              <a:buNone/>
            </a:pPr>
            <a:r>
              <a:rPr lang="en-US" sz="2000" dirty="0"/>
              <a:t>int l = 0;</a:t>
            </a:r>
          </a:p>
          <a:p>
            <a:pPr marL="0" indent="0">
              <a:buNone/>
            </a:pPr>
            <a:r>
              <a:rPr lang="en-US" sz="2000" dirty="0"/>
              <a:t>Int r = n-1; </a:t>
            </a:r>
          </a:p>
          <a:p>
            <a:pPr marL="0" indent="0">
              <a:buNone/>
            </a:pPr>
            <a:r>
              <a:rPr lang="en-US" sz="2000" dirty="0"/>
              <a:t>Int m;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While (l &lt;= r){</a:t>
            </a:r>
          </a:p>
          <a:p>
            <a:pPr marL="0" indent="0">
              <a:buNone/>
            </a:pPr>
            <a:r>
              <a:rPr lang="en-US" sz="2000" dirty="0"/>
              <a:t>	m = l + (r-l)/2;</a:t>
            </a:r>
          </a:p>
          <a:p>
            <a:pPr marL="0" indent="0">
              <a:buNone/>
            </a:pPr>
            <a:r>
              <a:rPr lang="en-US" sz="2000" dirty="0"/>
              <a:t>	if (a[m] == t) return true;</a:t>
            </a:r>
          </a:p>
          <a:p>
            <a:pPr marL="0" indent="0">
              <a:buNone/>
            </a:pPr>
            <a:r>
              <a:rPr lang="en-US" sz="2000" dirty="0"/>
              <a:t>	if (a[m] &lt; t) l = m + 1;</a:t>
            </a:r>
          </a:p>
          <a:p>
            <a:pPr marL="0" indent="0">
              <a:buNone/>
            </a:pPr>
            <a:r>
              <a:rPr lang="en-US" sz="2000" dirty="0"/>
              <a:t>	else r=m-1; 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Return false;}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CA61F1B-5A9B-F080-7B56-452CB9CEE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611536"/>
              </p:ext>
            </p:extLst>
          </p:nvPr>
        </p:nvGraphicFramePr>
        <p:xfrm>
          <a:off x="4267200" y="2057400"/>
          <a:ext cx="44196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162568952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469779403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96877404"/>
                    </a:ext>
                  </a:extLst>
                </a:gridCol>
              </a:tblGrid>
              <a:tr h="869244">
                <a:tc>
                  <a:txBody>
                    <a:bodyPr/>
                    <a:lstStyle/>
                    <a:p>
                      <a:r>
                        <a:rPr lang="en-US" dirty="0"/>
                        <a:t>Worse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</a:t>
                      </a:r>
                    </a:p>
                    <a:p>
                      <a:r>
                        <a:rPr lang="en-US" dirty="0"/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</a:t>
                      </a:r>
                    </a:p>
                    <a:p>
                      <a:r>
                        <a:rPr lang="en-US" dirty="0"/>
                        <a:t>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267178"/>
                  </a:ext>
                </a:extLst>
              </a:tr>
              <a:tr h="827852">
                <a:tc>
                  <a:txBody>
                    <a:bodyPr/>
                    <a:lstStyle/>
                    <a:p>
                      <a:r>
                        <a:rPr lang="en-US" dirty="0"/>
                        <a:t>O(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193706"/>
                  </a:ext>
                </a:extLst>
              </a:tr>
              <a:tr h="827852">
                <a:tc>
                  <a:txBody>
                    <a:bodyPr/>
                    <a:lstStyle/>
                    <a:p>
                      <a:r>
                        <a:rPr lang="en-US" dirty="0" err="1"/>
                        <a:t>Ω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Ω</a:t>
                      </a:r>
                      <a:r>
                        <a:rPr lang="en-US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Ω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914527"/>
                  </a:ext>
                </a:extLst>
              </a:tr>
              <a:tr h="827852">
                <a:tc>
                  <a:txBody>
                    <a:bodyPr/>
                    <a:lstStyle/>
                    <a:p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itchFamily="2" charset="2"/>
                        </a:rPr>
                        <a:t></a:t>
                      </a: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dirty="0" err="1"/>
                        <a:t>logn</a:t>
                      </a: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itchFamily="2" charset="2"/>
                        </a:rPr>
                        <a:t></a:t>
                      </a: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itchFamily="2" charset="2"/>
                        </a:rPr>
                        <a:t></a:t>
                      </a: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dirty="0" err="1"/>
                        <a:t>logn</a:t>
                      </a: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13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00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502E1-FF96-2502-7F68-5E0E5B63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 and Cons: </a:t>
            </a:r>
          </a:p>
          <a:p>
            <a:endParaRPr lang="en-US" dirty="0"/>
          </a:p>
          <a:p>
            <a:r>
              <a:rPr lang="en-US" dirty="0"/>
              <a:t>Linear Search: unsorted / sorted list </a:t>
            </a:r>
          </a:p>
          <a:p>
            <a:endParaRPr lang="en-US" dirty="0"/>
          </a:p>
          <a:p>
            <a:r>
              <a:rPr lang="en-US" dirty="0"/>
              <a:t>Binary Search: sorted list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685906-C9F6-1EAF-C295-47888061B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93996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9666-BDE3-4F7E-8884-1A2A2438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502E1-FF96-2502-7F68-5E0E5B63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Insertion Sort</a:t>
            </a:r>
          </a:p>
          <a:p>
            <a:endParaRPr lang="en-US" dirty="0"/>
          </a:p>
          <a:p>
            <a:r>
              <a:rPr lang="en-US" dirty="0"/>
              <a:t>Merge Sort</a:t>
            </a:r>
          </a:p>
          <a:p>
            <a:endParaRPr lang="en-US" dirty="0"/>
          </a:p>
          <a:p>
            <a:r>
              <a:rPr lang="en-US" dirty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104516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8" name="Rectangle 58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0.56</a:t>
            </a:r>
          </a:p>
        </p:txBody>
      </p:sp>
      <p:sp>
        <p:nvSpPr>
          <p:cNvPr id="61500" name="Rectangle 60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61502" name="Rectangle 6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61504" name="Rectangle 64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61506" name="Rectangle 6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latin typeface="Courier New" charset="0"/>
              </a:rPr>
              <a:t>2.78</a:t>
            </a:r>
          </a:p>
        </p:txBody>
      </p:sp>
      <p:sp>
        <p:nvSpPr>
          <p:cNvPr id="61508" name="Rectangle 68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7.42</a:t>
            </a:r>
          </a:p>
        </p:txBody>
      </p:sp>
      <p:sp>
        <p:nvSpPr>
          <p:cNvPr id="61510" name="Rectangle 70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61512" name="Rectangle 72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61514" name="Rectangle 74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61516" name="Rectangle 76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61518" name="Rectangle 78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0070C0"/>
                </a:solidFill>
              </a:rPr>
              <a:t>Iteration 0:  step 0.</a:t>
            </a:r>
          </a:p>
        </p:txBody>
      </p:sp>
      <p:sp>
        <p:nvSpPr>
          <p:cNvPr id="61494" name="Rectangle 54"/>
          <p:cNvSpPr>
            <a:spLocks noGrp="1" noChangeArrowheads="1"/>
          </p:cNvSpPr>
          <p:nvPr>
            <p:ph type="title"/>
          </p:nvPr>
        </p:nvSpPr>
        <p:spPr>
          <a:xfrm>
            <a:off x="457200" y="-38100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61527" name="Group 87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61528" name="Rectangle 88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29" name="Rectangle 89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1530" name="Rectangle 90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61531" name="Rectangle 91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61532" name="Rectangle 92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533" name="Rectangle 93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534" name="Rectangle 94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61535" name="Rectangle 95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61536" name="Rectangle 96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61537" name="Rectangle 97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61538" name="Rectangle 98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61540" name="Rectangle 100"/>
          <p:cNvSpPr>
            <a:spLocks noGrp="1" noChangeArrowheads="1"/>
          </p:cNvSpPr>
          <p:nvPr>
            <p:ph type="body" idx="1"/>
          </p:nvPr>
        </p:nvSpPr>
        <p:spPr>
          <a:xfrm>
            <a:off x="674914" y="1066800"/>
            <a:ext cx="8077200" cy="5410200"/>
          </a:xfrm>
          <a:noFill/>
          <a:ln/>
        </p:spPr>
        <p:txBody>
          <a:bodyPr/>
          <a:lstStyle/>
          <a:p>
            <a:r>
              <a:rPr lang="en-US" sz="2500" dirty="0"/>
              <a:t>Iteration </a:t>
            </a:r>
            <a:r>
              <a:rPr lang="en-US" sz="2500" dirty="0" err="1"/>
              <a:t>i</a:t>
            </a:r>
            <a:r>
              <a:rPr lang="en-US" sz="2500" dirty="0"/>
              <a:t>.  </a:t>
            </a:r>
            <a:r>
              <a:rPr lang="en-US" sz="2500" dirty="0">
                <a:solidFill>
                  <a:schemeClr val="tx1"/>
                </a:solidFill>
              </a:rPr>
              <a:t>Repeatedly swap element </a:t>
            </a:r>
            <a:r>
              <a:rPr lang="en-US" sz="2500" dirty="0" err="1">
                <a:solidFill>
                  <a:schemeClr val="tx1"/>
                </a:solidFill>
              </a:rPr>
              <a:t>i</a:t>
            </a:r>
            <a:r>
              <a:rPr lang="en-US" sz="2500" dirty="0">
                <a:solidFill>
                  <a:schemeClr val="tx1"/>
                </a:solidFill>
              </a:rPr>
              <a:t> with the one to its left if smaller.</a:t>
            </a:r>
          </a:p>
          <a:p>
            <a:endParaRPr lang="en-US" sz="2500" dirty="0"/>
          </a:p>
          <a:p>
            <a:r>
              <a:rPr lang="en-US" sz="2500" dirty="0"/>
              <a:t>Property.  </a:t>
            </a:r>
            <a:r>
              <a:rPr lang="en-US" sz="2500" dirty="0">
                <a:solidFill>
                  <a:schemeClr val="tx1"/>
                </a:solidFill>
              </a:rPr>
              <a:t>After </a:t>
            </a:r>
            <a:r>
              <a:rPr lang="en-US" sz="2500" dirty="0" err="1">
                <a:solidFill>
                  <a:schemeClr val="tx1"/>
                </a:solidFill>
              </a:rPr>
              <a:t>ith</a:t>
            </a:r>
            <a:r>
              <a:rPr lang="en-US" sz="2500" dirty="0">
                <a:solidFill>
                  <a:schemeClr val="tx1"/>
                </a:solidFill>
              </a:rPr>
              <a:t> iteration, </a:t>
            </a:r>
            <a:r>
              <a:rPr lang="en-US" sz="2500" dirty="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 sz="2500" dirty="0">
                <a:solidFill>
                  <a:schemeClr val="tx1"/>
                </a:solidFill>
              </a:rPr>
              <a:t> through </a:t>
            </a:r>
            <a:r>
              <a:rPr lang="en-US" sz="2500" dirty="0">
                <a:solidFill>
                  <a:schemeClr val="tx1"/>
                </a:solidFill>
                <a:latin typeface="Courier New" charset="0"/>
              </a:rPr>
              <a:t>a[</a:t>
            </a:r>
            <a:r>
              <a:rPr lang="en-US" sz="2500" dirty="0" err="1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sz="2500" dirty="0">
                <a:solidFill>
                  <a:schemeClr val="tx1"/>
                </a:solidFill>
                <a:latin typeface="Courier New" charset="0"/>
              </a:rPr>
              <a:t>]</a:t>
            </a:r>
            <a:r>
              <a:rPr lang="en-US" sz="2500" dirty="0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0.56</a:t>
            </a: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4022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402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latin typeface="Courier New" charset="0"/>
              </a:rPr>
              <a:t>7.42</a:t>
            </a:r>
          </a:p>
        </p:txBody>
      </p:sp>
      <p:sp>
        <p:nvSpPr>
          <p:cNvPr id="21402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402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402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402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402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404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00B0F0"/>
                </a:solidFill>
              </a:rPr>
              <a:t>Iteration 1:  step 0.</a:t>
            </a:r>
          </a:p>
        </p:txBody>
      </p:sp>
      <p:sp>
        <p:nvSpPr>
          <p:cNvPr id="214042" name="Rectangle 26"/>
          <p:cNvSpPr>
            <a:spLocks noGrp="1" noChangeArrowheads="1"/>
          </p:cNvSpPr>
          <p:nvPr>
            <p:ph type="title"/>
          </p:nvPr>
        </p:nvSpPr>
        <p:spPr>
          <a:xfrm>
            <a:off x="457200" y="10886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14045" name="Group 29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4046" name="Rectangle 30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4047" name="Rectangle 31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4048" name="Rectangle 32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4049" name="Rectangle 33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4050" name="Rectangle 34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4051" name="Rectangle 35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4052" name="Rectangle 36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4053" name="Rectangle 37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4054" name="Rectangle 38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4055" name="Rectangle 39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4056" name="Rectangle 40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4058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 dirty="0"/>
              <a:t>Iteration </a:t>
            </a:r>
            <a:r>
              <a:rPr lang="en-US" dirty="0" err="1"/>
              <a:t>i</a:t>
            </a:r>
            <a:r>
              <a:rPr lang="en-US" dirty="0"/>
              <a:t>.  </a:t>
            </a:r>
            <a:r>
              <a:rPr lang="en-US" dirty="0">
                <a:solidFill>
                  <a:schemeClr val="tx1"/>
                </a:solidFill>
              </a:rPr>
              <a:t>Repeatedly swap element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with the one to its left if smaller.</a:t>
            </a:r>
          </a:p>
          <a:p>
            <a:endParaRPr lang="en-US" dirty="0"/>
          </a:p>
          <a:p>
            <a:r>
              <a:rPr lang="en-US" dirty="0"/>
              <a:t>Property.  </a:t>
            </a:r>
            <a:r>
              <a:rPr lang="en-US" dirty="0">
                <a:solidFill>
                  <a:schemeClr val="tx1"/>
                </a:solidFill>
              </a:rPr>
              <a:t>After </a:t>
            </a:r>
            <a:r>
              <a:rPr lang="en-US" dirty="0" err="1">
                <a:solidFill>
                  <a:schemeClr val="tx1"/>
                </a:solidFill>
              </a:rPr>
              <a:t>ith</a:t>
            </a:r>
            <a:r>
              <a:rPr lang="en-US" dirty="0">
                <a:solidFill>
                  <a:schemeClr val="tx1"/>
                </a:solidFill>
              </a:rPr>
              <a:t> iteration,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 dirty="0">
                <a:solidFill>
                  <a:schemeClr val="tx1"/>
                </a:solidFill>
              </a:rPr>
              <a:t> through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607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607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607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607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607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607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0070C0"/>
                </a:solidFill>
              </a:rPr>
              <a:t>Iteration 2:  step 0.</a:t>
            </a:r>
          </a:p>
        </p:txBody>
      </p:sp>
      <p:sp>
        <p:nvSpPr>
          <p:cNvPr id="216090" name="Rectangle 26"/>
          <p:cNvSpPr>
            <a:spLocks noGrp="1" noChangeArrowheads="1"/>
          </p:cNvSpPr>
          <p:nvPr>
            <p:ph type="title"/>
          </p:nvPr>
        </p:nvSpPr>
        <p:spPr>
          <a:xfrm>
            <a:off x="419100" y="21771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16096" name="Group 32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16092" name="Rectangle 28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bg2"/>
                  </a:solidFill>
                  <a:latin typeface="Courier New" charset="0"/>
                </a:rPr>
                <a:t>0.56</a:t>
              </a:r>
              <a:endParaRPr kumimoji="0" lang="en-US" sz="1400" b="1" dirty="0">
                <a:ln>
                  <a:solidFill>
                    <a:sysClr val="windowText" lastClr="000000"/>
                  </a:solidFill>
                </a:ln>
                <a:latin typeface="Courier New" charset="0"/>
              </a:endParaRPr>
            </a:p>
          </p:txBody>
        </p:sp>
        <p:sp>
          <p:nvSpPr>
            <p:cNvPr id="216093" name="Rectangle 29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 dirty="0">
                <a:ln>
                  <a:solidFill>
                    <a:sysClr val="windowText" lastClr="000000"/>
                  </a:solidFill>
                </a:ln>
                <a:latin typeface="Courier New" charset="0"/>
              </a:endParaRPr>
            </a:p>
          </p:txBody>
        </p:sp>
      </p:grpSp>
      <p:cxnSp>
        <p:nvCxnSpPr>
          <p:cNvPr id="216097" name="AutoShape 33"/>
          <p:cNvCxnSpPr>
            <a:cxnSpLocks noChangeShapeType="1"/>
            <a:stCxn id="216092" idx="2"/>
            <a:endCxn id="216093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81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16098" name="Group 3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6099" name="Rectangle 3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6100" name="Rectangle 3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6101" name="Rectangle 3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6102" name="Rectangle 3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6103" name="Rectangle 3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6104" name="Rectangle 4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6105" name="Rectangle 4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6106" name="Rectangle 4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6107" name="Rectangle 4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6108" name="Rectangle 4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6109" name="Rectangle 4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611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 dirty="0"/>
              <a:t>Iteration </a:t>
            </a:r>
            <a:r>
              <a:rPr lang="en-US" dirty="0" err="1"/>
              <a:t>i</a:t>
            </a:r>
            <a:r>
              <a:rPr lang="en-US" dirty="0"/>
              <a:t>.  </a:t>
            </a:r>
            <a:r>
              <a:rPr lang="en-US" dirty="0">
                <a:solidFill>
                  <a:schemeClr val="tx1"/>
                </a:solidFill>
              </a:rPr>
              <a:t>Repeatedly swap element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with the one to its left if smaller.</a:t>
            </a:r>
          </a:p>
          <a:p>
            <a:endParaRPr lang="en-US" dirty="0"/>
          </a:p>
          <a:p>
            <a:r>
              <a:rPr lang="en-US" dirty="0"/>
              <a:t>Property.  </a:t>
            </a:r>
            <a:r>
              <a:rPr lang="en-US" dirty="0">
                <a:solidFill>
                  <a:schemeClr val="tx1"/>
                </a:solidFill>
              </a:rPr>
              <a:t>After </a:t>
            </a:r>
            <a:r>
              <a:rPr lang="en-US" dirty="0" err="1">
                <a:solidFill>
                  <a:schemeClr val="tx1"/>
                </a:solidFill>
              </a:rPr>
              <a:t>ith</a:t>
            </a:r>
            <a:r>
              <a:rPr lang="en-US" dirty="0">
                <a:solidFill>
                  <a:schemeClr val="tx1"/>
                </a:solidFill>
              </a:rPr>
              <a:t> iteration,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 dirty="0">
                <a:solidFill>
                  <a:schemeClr val="tx1"/>
                </a:solidFill>
              </a:rPr>
              <a:t> through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7094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709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1709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709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709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709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710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711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0070C0"/>
                </a:solidFill>
              </a:rPr>
              <a:t>Iteration 2:  step 1.</a:t>
            </a:r>
          </a:p>
        </p:txBody>
      </p:sp>
      <p:sp>
        <p:nvSpPr>
          <p:cNvPr id="217114" name="Rectangle 26"/>
          <p:cNvSpPr>
            <a:spLocks noGrp="1" noChangeArrowheads="1"/>
          </p:cNvSpPr>
          <p:nvPr>
            <p:ph type="title"/>
          </p:nvPr>
        </p:nvSpPr>
        <p:spPr>
          <a:xfrm>
            <a:off x="457200" y="114754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17116" name="Group 28"/>
          <p:cNvGrpSpPr>
            <a:grpSpLocks/>
          </p:cNvGrpSpPr>
          <p:nvPr/>
        </p:nvGrpSpPr>
        <p:grpSpPr bwMode="auto">
          <a:xfrm>
            <a:off x="2667000" y="4419600"/>
            <a:ext cx="1066800" cy="381000"/>
            <a:chOff x="2016" y="3072"/>
            <a:chExt cx="672" cy="240"/>
          </a:xfrm>
        </p:grpSpPr>
        <p:sp>
          <p:nvSpPr>
            <p:cNvPr id="21711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Courier New" charset="0"/>
                </a:rPr>
                <a:t>0.56</a:t>
              </a:r>
              <a:endParaRPr kumimoji="0" lang="en-US" sz="1400" b="1" dirty="0">
                <a:solidFill>
                  <a:srgbClr val="0070C0"/>
                </a:solidFill>
                <a:latin typeface="Courier New" charset="0"/>
              </a:endParaRPr>
            </a:p>
          </p:txBody>
        </p:sp>
        <p:sp>
          <p:nvSpPr>
            <p:cNvPr id="21711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Courier New" charset="0"/>
                </a:rPr>
                <a:t>2.78</a:t>
              </a:r>
              <a:endParaRPr kumimoji="0" lang="en-US" sz="1400" b="1" dirty="0">
                <a:solidFill>
                  <a:srgbClr val="0070C0"/>
                </a:solidFill>
                <a:latin typeface="Courier New" charset="0"/>
              </a:endParaRPr>
            </a:p>
          </p:txBody>
        </p:sp>
      </p:grpSp>
      <p:cxnSp>
        <p:nvCxnSpPr>
          <p:cNvPr id="217119" name="AutoShape 31"/>
          <p:cNvCxnSpPr>
            <a:cxnSpLocks noChangeShapeType="1"/>
            <a:stCxn id="217117" idx="2"/>
            <a:endCxn id="217118" idx="2"/>
          </p:cNvCxnSpPr>
          <p:nvPr/>
        </p:nvCxnSpPr>
        <p:spPr bwMode="auto">
          <a:xfrm rot="16200000" flipH="1">
            <a:off x="3199606" y="4534694"/>
            <a:ext cx="1588" cy="533400"/>
          </a:xfrm>
          <a:prstGeom prst="curvedConnector3">
            <a:avLst>
              <a:gd name="adj1" fmla="val 25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17132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7133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7134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7135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7136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7137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7138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7139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7140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7141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7142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7143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7145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 dirty="0"/>
              <a:t>Iteration </a:t>
            </a:r>
            <a:r>
              <a:rPr lang="en-US" dirty="0" err="1"/>
              <a:t>i</a:t>
            </a:r>
            <a:r>
              <a:rPr lang="en-US" dirty="0"/>
              <a:t>.  </a:t>
            </a:r>
            <a:r>
              <a:rPr lang="en-US" dirty="0">
                <a:solidFill>
                  <a:schemeClr val="tx1"/>
                </a:solidFill>
              </a:rPr>
              <a:t>Repeatedly swap element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with the one to its left if smaller.</a:t>
            </a:r>
          </a:p>
          <a:p>
            <a:endParaRPr lang="en-US" dirty="0"/>
          </a:p>
          <a:p>
            <a:r>
              <a:rPr lang="en-US" dirty="0"/>
              <a:t>Property.  </a:t>
            </a:r>
            <a:r>
              <a:rPr lang="en-US" dirty="0">
                <a:solidFill>
                  <a:schemeClr val="tx1"/>
                </a:solidFill>
              </a:rPr>
              <a:t>After </a:t>
            </a:r>
            <a:r>
              <a:rPr lang="en-US" dirty="0" err="1">
                <a:solidFill>
                  <a:schemeClr val="tx1"/>
                </a:solidFill>
              </a:rPr>
              <a:t>ith</a:t>
            </a:r>
            <a:r>
              <a:rPr lang="en-US" dirty="0">
                <a:solidFill>
                  <a:schemeClr val="tx1"/>
                </a:solidFill>
              </a:rPr>
              <a:t> iteration,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 dirty="0">
                <a:solidFill>
                  <a:schemeClr val="tx1"/>
                </a:solidFill>
              </a:rPr>
              <a:t> through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latin typeface="Courier New" charset="0"/>
              </a:rPr>
              <a:t>0.56</a:t>
            </a:r>
          </a:p>
        </p:txBody>
      </p:sp>
      <p:sp>
        <p:nvSpPr>
          <p:cNvPr id="21812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812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812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812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812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813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0070C0"/>
                </a:solidFill>
              </a:rPr>
              <a:t>Iteration 2:  step 2.</a:t>
            </a:r>
          </a:p>
        </p:txBody>
      </p:sp>
      <p:sp>
        <p:nvSpPr>
          <p:cNvPr id="218138" name="Rectangle 26"/>
          <p:cNvSpPr>
            <a:spLocks noGrp="1" noChangeArrowheads="1"/>
          </p:cNvSpPr>
          <p:nvPr>
            <p:ph type="title"/>
          </p:nvPr>
        </p:nvSpPr>
        <p:spPr>
          <a:xfrm>
            <a:off x="419100" y="114754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1814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814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814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814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814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814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815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815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815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815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815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815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815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 dirty="0"/>
              <a:t>Iteration </a:t>
            </a:r>
            <a:r>
              <a:rPr lang="en-US" dirty="0" err="1"/>
              <a:t>i</a:t>
            </a:r>
            <a:r>
              <a:rPr lang="en-US" dirty="0"/>
              <a:t>.  </a:t>
            </a:r>
            <a:r>
              <a:rPr lang="en-US" dirty="0">
                <a:solidFill>
                  <a:schemeClr val="tx1"/>
                </a:solidFill>
              </a:rPr>
              <a:t>Repeatedly swap element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with the one to its left if smaller.</a:t>
            </a:r>
          </a:p>
          <a:p>
            <a:endParaRPr lang="en-US" dirty="0"/>
          </a:p>
          <a:p>
            <a:r>
              <a:rPr lang="en-US" dirty="0"/>
              <a:t>Property.  </a:t>
            </a:r>
            <a:r>
              <a:rPr lang="en-US" dirty="0">
                <a:solidFill>
                  <a:schemeClr val="tx1"/>
                </a:solidFill>
              </a:rPr>
              <a:t>After </a:t>
            </a:r>
            <a:r>
              <a:rPr lang="en-US" dirty="0" err="1">
                <a:solidFill>
                  <a:schemeClr val="tx1"/>
                </a:solidFill>
              </a:rPr>
              <a:t>ith</a:t>
            </a:r>
            <a:r>
              <a:rPr lang="en-US" dirty="0">
                <a:solidFill>
                  <a:schemeClr val="tx1"/>
                </a:solidFill>
              </a:rPr>
              <a:t> iteration,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 dirty="0">
                <a:solidFill>
                  <a:schemeClr val="tx1"/>
                </a:solidFill>
              </a:rPr>
              <a:t> through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016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016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017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017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0070C0"/>
                </a:solidFill>
              </a:rPr>
              <a:t>Iteration 3:  step 0.</a:t>
            </a:r>
          </a:p>
        </p:txBody>
      </p:sp>
      <p:sp>
        <p:nvSpPr>
          <p:cNvPr id="22018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0188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018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Courier New" charset="0"/>
                </a:rPr>
                <a:t>1.12</a:t>
              </a:r>
              <a:endParaRPr kumimoji="0" lang="en-US" sz="1400" b="1" dirty="0">
                <a:solidFill>
                  <a:srgbClr val="0070C0"/>
                </a:solidFill>
                <a:latin typeface="Courier New" charset="0"/>
              </a:endParaRPr>
            </a:p>
          </p:txBody>
        </p:sp>
        <p:sp>
          <p:nvSpPr>
            <p:cNvPr id="22019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Courier New" charset="0"/>
                </a:rPr>
                <a:t>7.42</a:t>
              </a:r>
              <a:endParaRPr kumimoji="0" lang="en-US" sz="1400" b="1" dirty="0">
                <a:solidFill>
                  <a:srgbClr val="0070C0"/>
                </a:solidFill>
                <a:latin typeface="Courier New" charset="0"/>
              </a:endParaRPr>
            </a:p>
          </p:txBody>
        </p:sp>
      </p:grpSp>
      <p:cxnSp>
        <p:nvCxnSpPr>
          <p:cNvPr id="220191" name="AutoShape 31"/>
          <p:cNvCxnSpPr>
            <a:cxnSpLocks noChangeShapeType="1"/>
            <a:stCxn id="220189" idx="2"/>
            <a:endCxn id="220190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315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019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019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019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019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019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019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019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019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020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020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020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020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020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 dirty="0"/>
              <a:t>Iteration </a:t>
            </a:r>
            <a:r>
              <a:rPr lang="en-US" dirty="0" err="1"/>
              <a:t>i</a:t>
            </a:r>
            <a:r>
              <a:rPr lang="en-US" dirty="0"/>
              <a:t>.  </a:t>
            </a:r>
            <a:r>
              <a:rPr lang="en-US" dirty="0">
                <a:solidFill>
                  <a:schemeClr val="tx1"/>
                </a:solidFill>
              </a:rPr>
              <a:t>Repeatedly swap element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with the one to its left if smaller.</a:t>
            </a:r>
          </a:p>
          <a:p>
            <a:endParaRPr lang="en-US" dirty="0"/>
          </a:p>
          <a:p>
            <a:r>
              <a:rPr lang="en-US" dirty="0"/>
              <a:t>Property.  </a:t>
            </a:r>
            <a:r>
              <a:rPr lang="en-US" dirty="0">
                <a:solidFill>
                  <a:schemeClr val="tx1"/>
                </a:solidFill>
              </a:rPr>
              <a:t>After </a:t>
            </a:r>
            <a:r>
              <a:rPr lang="en-US" dirty="0" err="1">
                <a:solidFill>
                  <a:schemeClr val="tx1"/>
                </a:solidFill>
              </a:rPr>
              <a:t>ith</a:t>
            </a:r>
            <a:r>
              <a:rPr lang="en-US" dirty="0">
                <a:solidFill>
                  <a:schemeClr val="tx1"/>
                </a:solidFill>
              </a:rPr>
              <a:t> iteration,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 dirty="0">
                <a:solidFill>
                  <a:schemeClr val="tx1"/>
                </a:solidFill>
              </a:rPr>
              <a:t> through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1190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1191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119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119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119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119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119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120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3: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12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1212" name="Group 28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21213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1214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1215" name="AutoShape 31"/>
          <p:cNvCxnSpPr>
            <a:cxnSpLocks noChangeShapeType="1"/>
            <a:stCxn id="221213" idx="2"/>
            <a:endCxn id="221214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8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1228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1229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1230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1231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1232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1233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1234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1235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1236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1237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1238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1239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1241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>
            <a:extLst>
              <a:ext uri="{FF2B5EF4-FFF2-40B4-BE49-F238E27FC236}">
                <a16:creationId xmlns:a16="http://schemas.microsoft.com/office/drawing/2014/main" id="{45B16D29-DB0D-07DF-DE7E-5EDA90C2F4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Summations – Review </a:t>
            </a:r>
          </a:p>
        </p:txBody>
      </p:sp>
      <p:sp>
        <p:nvSpPr>
          <p:cNvPr id="466947" name="Rectangle 3">
            <a:extLst>
              <a:ext uri="{FF2B5EF4-FFF2-40B4-BE49-F238E27FC236}">
                <a16:creationId xmlns:a16="http://schemas.microsoft.com/office/drawing/2014/main" id="{6F5127B5-81B0-FA07-88E8-F54FD8589FF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221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221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221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221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222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223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3: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223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2252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2253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2254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2255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2256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2257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2258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2259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2260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2261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2262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2263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2265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324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324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324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324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324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325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4: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325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3260" name="Group 28"/>
          <p:cNvGrpSpPr>
            <a:grpSpLocks/>
          </p:cNvGrpSpPr>
          <p:nvPr/>
        </p:nvGrpSpPr>
        <p:grpSpPr bwMode="auto">
          <a:xfrm>
            <a:off x="4267200" y="4419600"/>
            <a:ext cx="1066800" cy="381000"/>
            <a:chOff x="2016" y="3072"/>
            <a:chExt cx="672" cy="240"/>
          </a:xfrm>
        </p:grpSpPr>
        <p:sp>
          <p:nvSpPr>
            <p:cNvPr id="22326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326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3263" name="AutoShape 31"/>
          <p:cNvCxnSpPr>
            <a:cxnSpLocks noChangeShapeType="1"/>
            <a:stCxn id="223261" idx="2"/>
            <a:endCxn id="223262" idx="2"/>
          </p:cNvCxnSpPr>
          <p:nvPr/>
        </p:nvCxnSpPr>
        <p:spPr bwMode="auto">
          <a:xfrm rot="16200000" flipH="1">
            <a:off x="4799806" y="4534694"/>
            <a:ext cx="1588" cy="533400"/>
          </a:xfrm>
          <a:prstGeom prst="curvedConnector3">
            <a:avLst>
              <a:gd name="adj1" fmla="val 257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326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326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326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326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326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326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327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327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327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327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327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327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327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426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426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426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426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426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grpSp>
        <p:nvGrpSpPr>
          <p:cNvPr id="224269" name="Group 13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4270" name="Rectangle 14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4271" name="Rectangle 15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4272" name="Rectangle 16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4273" name="Rectangle 17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4274" name="Rectangle 18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4275" name="Rectangle 19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4276" name="Rectangle 20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4277" name="Rectangle 21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4278" name="Rectangle 22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4279" name="Rectangle 23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4280" name="Rectangle 24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428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4: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428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4284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428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428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4287" name="AutoShape 31"/>
          <p:cNvCxnSpPr>
            <a:cxnSpLocks noChangeShapeType="1"/>
            <a:stCxn id="224285" idx="2"/>
            <a:endCxn id="224286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298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224289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42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5286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528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528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529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529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530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4: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530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531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531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531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531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531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531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531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531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532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532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532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532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532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6311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631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631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631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631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631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632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633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6332" name="Group 28"/>
          <p:cNvGrpSpPr>
            <a:grpSpLocks/>
          </p:cNvGrpSpPr>
          <p:nvPr/>
        </p:nvGrpSpPr>
        <p:grpSpPr bwMode="auto">
          <a:xfrm>
            <a:off x="4800600" y="4419600"/>
            <a:ext cx="1066800" cy="381000"/>
            <a:chOff x="2016" y="3072"/>
            <a:chExt cx="672" cy="240"/>
          </a:xfrm>
        </p:grpSpPr>
        <p:sp>
          <p:nvSpPr>
            <p:cNvPr id="226333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6334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6335" name="AutoShape 31"/>
          <p:cNvCxnSpPr>
            <a:cxnSpLocks noChangeShapeType="1"/>
            <a:stCxn id="226333" idx="2"/>
            <a:endCxn id="226334" idx="2"/>
          </p:cNvCxnSpPr>
          <p:nvPr/>
        </p:nvCxnSpPr>
        <p:spPr bwMode="auto">
          <a:xfrm rot="16200000" flipH="1">
            <a:off x="5333206" y="4534694"/>
            <a:ext cx="1588" cy="533400"/>
          </a:xfrm>
          <a:prstGeom prst="curvedConnector3">
            <a:avLst>
              <a:gd name="adj1" fmla="val 32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633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633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633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633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634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634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634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634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634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634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634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634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634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7334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733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733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733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733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734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735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735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7356" name="Group 28"/>
          <p:cNvGrpSpPr>
            <a:grpSpLocks/>
          </p:cNvGrpSpPr>
          <p:nvPr/>
        </p:nvGrpSpPr>
        <p:grpSpPr bwMode="auto">
          <a:xfrm>
            <a:off x="4267200" y="4419600"/>
            <a:ext cx="1066800" cy="381000"/>
            <a:chOff x="2016" y="3072"/>
            <a:chExt cx="672" cy="240"/>
          </a:xfrm>
        </p:grpSpPr>
        <p:sp>
          <p:nvSpPr>
            <p:cNvPr id="22735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735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7359" name="AutoShape 31"/>
          <p:cNvCxnSpPr>
            <a:cxnSpLocks noChangeShapeType="1"/>
            <a:stCxn id="227357" idx="2"/>
            <a:endCxn id="227358" idx="2"/>
          </p:cNvCxnSpPr>
          <p:nvPr/>
        </p:nvCxnSpPr>
        <p:spPr bwMode="auto">
          <a:xfrm rot="16200000" flipH="1">
            <a:off x="4799806" y="4534694"/>
            <a:ext cx="1588" cy="533400"/>
          </a:xfrm>
          <a:prstGeom prst="curvedConnector3">
            <a:avLst>
              <a:gd name="adj1" fmla="val 28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7360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736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736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736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736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736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736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736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736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736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737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737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737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73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836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836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836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837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837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8380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838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838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8383" name="AutoShape 31"/>
          <p:cNvCxnSpPr>
            <a:cxnSpLocks noChangeShapeType="1"/>
            <a:stCxn id="228381" idx="2"/>
            <a:endCxn id="228382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265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838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838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838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838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838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838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839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839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839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839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839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839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839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83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9383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938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938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938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938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938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940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3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940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9404" name="Group 28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2940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940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9407" name="AutoShape 31"/>
          <p:cNvCxnSpPr>
            <a:cxnSpLocks noChangeShapeType="1"/>
            <a:stCxn id="229405" idx="2"/>
            <a:endCxn id="229406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9408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940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941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941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941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941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941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941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941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941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941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941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942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9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040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040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041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041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3041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042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4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04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0428" name="Group 28"/>
          <p:cNvGrpSpPr>
            <a:grpSpLocks/>
          </p:cNvGrpSpPr>
          <p:nvPr/>
        </p:nvGrpSpPr>
        <p:grpSpPr bwMode="auto">
          <a:xfrm>
            <a:off x="2667000" y="4419600"/>
            <a:ext cx="1066800" cy="381000"/>
            <a:chOff x="2016" y="3072"/>
            <a:chExt cx="672" cy="240"/>
          </a:xfrm>
        </p:grpSpPr>
        <p:sp>
          <p:nvSpPr>
            <p:cNvPr id="23042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043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0.56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0431" name="AutoShape 31"/>
          <p:cNvCxnSpPr>
            <a:cxnSpLocks noChangeShapeType="1"/>
            <a:stCxn id="230429" idx="2"/>
            <a:endCxn id="230430" idx="2"/>
          </p:cNvCxnSpPr>
          <p:nvPr/>
        </p:nvCxnSpPr>
        <p:spPr bwMode="auto">
          <a:xfrm rot="16200000" flipH="1">
            <a:off x="3199606" y="4534694"/>
            <a:ext cx="1588" cy="533400"/>
          </a:xfrm>
          <a:prstGeom prst="curvedConnector3">
            <a:avLst>
              <a:gd name="adj1" fmla="val 298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043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043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043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043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043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043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043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043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044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044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044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044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044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04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143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143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3143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144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5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145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145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145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145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145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146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146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146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146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146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146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146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146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14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>
            <a:extLst>
              <a:ext uri="{FF2B5EF4-FFF2-40B4-BE49-F238E27FC236}">
                <a16:creationId xmlns:a16="http://schemas.microsoft.com/office/drawing/2014/main" id="{EE9804ED-58ED-2B52-5887-50AEC46F2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on Summations</a:t>
            </a:r>
          </a:p>
        </p:txBody>
      </p:sp>
      <p:sp>
        <p:nvSpPr>
          <p:cNvPr id="378883" name="Rectangle 3">
            <a:extLst>
              <a:ext uri="{FF2B5EF4-FFF2-40B4-BE49-F238E27FC236}">
                <a16:creationId xmlns:a16="http://schemas.microsoft.com/office/drawing/2014/main" id="{5541A27E-CF20-C5EB-9732-CCAFFB30AE4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277225" cy="4876800"/>
          </a:xfrm>
        </p:spPr>
        <p:txBody>
          <a:bodyPr/>
          <a:lstStyle/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sz="2400" b="1" dirty="0">
                <a:solidFill>
                  <a:srgbClr val="CC0000"/>
                </a:solidFill>
              </a:rPr>
              <a:t>Linear Series (Arithmetic Series):</a:t>
            </a:r>
            <a:r>
              <a:rPr lang="en-US" altLang="en-US" sz="2400" dirty="0"/>
              <a:t>  For </a:t>
            </a:r>
            <a:r>
              <a:rPr lang="en-US" altLang="en-US" sz="2400" i="1" dirty="0"/>
              <a:t>n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2" charset="2"/>
              </a:rPr>
              <a:t></a:t>
            </a:r>
            <a:r>
              <a:rPr lang="en-US" altLang="en-US" sz="2400" dirty="0"/>
              <a:t> 0,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b="1" dirty="0">
              <a:solidFill>
                <a:srgbClr val="CC0000"/>
              </a:solidFill>
            </a:endParaRPr>
          </a:p>
          <a:p>
            <a:r>
              <a:rPr lang="en-US" altLang="en-US" sz="2400" b="1" dirty="0">
                <a:solidFill>
                  <a:srgbClr val="CC0000"/>
                </a:solidFill>
              </a:rPr>
              <a:t>Quadratic Series: </a:t>
            </a:r>
            <a:r>
              <a:rPr lang="en-US" altLang="en-US" sz="2400" dirty="0"/>
              <a:t> For </a:t>
            </a:r>
            <a:r>
              <a:rPr lang="en-US" altLang="en-US" sz="2400" i="1" dirty="0"/>
              <a:t>n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2" charset="2"/>
              </a:rPr>
              <a:t></a:t>
            </a:r>
            <a:r>
              <a:rPr lang="en-US" altLang="en-US" sz="2400" dirty="0"/>
              <a:t> 0,</a:t>
            </a:r>
          </a:p>
          <a:p>
            <a:endParaRPr lang="en-US" altLang="en-US" sz="2400" dirty="0"/>
          </a:p>
          <a:p>
            <a:pPr>
              <a:buFont typeface="Wingdings" pitchFamily="2" charset="2"/>
              <a:buNone/>
            </a:pPr>
            <a:r>
              <a:rPr lang="en-US" altLang="en-US" sz="2000" dirty="0"/>
              <a:t>                             </a:t>
            </a:r>
            <a:endParaRPr lang="en-US" altLang="en-US" sz="2000" i="1" dirty="0"/>
          </a:p>
          <a:p>
            <a:pPr>
              <a:buFont typeface="Wingdings" pitchFamily="2" charset="2"/>
              <a:buNone/>
            </a:pPr>
            <a:endParaRPr lang="en-US" altLang="en-US" sz="1400" i="1" baseline="30000" dirty="0">
              <a:solidFill>
                <a:srgbClr val="3DDE2C"/>
              </a:solidFill>
            </a:endParaRPr>
          </a:p>
        </p:txBody>
      </p:sp>
      <p:graphicFrame>
        <p:nvGraphicFramePr>
          <p:cNvPr id="378888" name="Object 8">
            <a:extLst>
              <a:ext uri="{FF2B5EF4-FFF2-40B4-BE49-F238E27FC236}">
                <a16:creationId xmlns:a16="http://schemas.microsoft.com/office/drawing/2014/main" id="{0F3FF344-FA11-52CB-878C-6F9BC1EEE5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810112"/>
              </p:ext>
            </p:extLst>
          </p:nvPr>
        </p:nvGraphicFramePr>
        <p:xfrm>
          <a:off x="2554061" y="2209800"/>
          <a:ext cx="3479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0162400" imgH="18719800" progId="Equation.3">
                  <p:embed/>
                </p:oleObj>
              </mc:Choice>
              <mc:Fallback>
                <p:oleObj name="Equation" r:id="rId2" imgW="80162400" imgH="18719800" progId="Equation.3">
                  <p:embed/>
                  <p:pic>
                    <p:nvPicPr>
                      <p:cNvPr id="378888" name="Object 8">
                        <a:extLst>
                          <a:ext uri="{FF2B5EF4-FFF2-40B4-BE49-F238E27FC236}">
                            <a16:creationId xmlns:a16="http://schemas.microsoft.com/office/drawing/2014/main" id="{0F3FF344-FA11-52CB-878C-6F9BC1EEE5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061" y="2209800"/>
                        <a:ext cx="34798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9" name="Object 9">
            <a:extLst>
              <a:ext uri="{FF2B5EF4-FFF2-40B4-BE49-F238E27FC236}">
                <a16:creationId xmlns:a16="http://schemas.microsoft.com/office/drawing/2014/main" id="{3BC12F70-94E6-EBA7-D778-D80550E38110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10031311"/>
              </p:ext>
            </p:extLst>
          </p:nvPr>
        </p:nvGraphicFramePr>
        <p:xfrm>
          <a:off x="2667000" y="4216400"/>
          <a:ext cx="4152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3512600" imgH="18719800" progId="Equation.3">
                  <p:embed/>
                </p:oleObj>
              </mc:Choice>
              <mc:Fallback>
                <p:oleObj name="Equation" r:id="rId4" imgW="113512600" imgH="18719800" progId="Equation.3">
                  <p:embed/>
                  <p:pic>
                    <p:nvPicPr>
                      <p:cNvPr id="378889" name="Object 9">
                        <a:extLst>
                          <a:ext uri="{FF2B5EF4-FFF2-40B4-BE49-F238E27FC236}">
                            <a16:creationId xmlns:a16="http://schemas.microsoft.com/office/drawing/2014/main" id="{3BC12F70-94E6-EBA7-D778-D80550E381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216400"/>
                        <a:ext cx="41529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245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245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246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247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6: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32476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247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247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2479" name="AutoShape 31"/>
          <p:cNvCxnSpPr>
            <a:cxnSpLocks noChangeShapeType="1"/>
            <a:stCxn id="232477" idx="2"/>
            <a:endCxn id="232478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281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2480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248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248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248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248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248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248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248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248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248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249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249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2492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3249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2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348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349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6: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349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350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350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350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350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350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350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351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351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351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351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351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351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351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450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450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450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450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4507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450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452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7: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452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4524" name="Group 28"/>
          <p:cNvGrpSpPr>
            <a:grpSpLocks/>
          </p:cNvGrpSpPr>
          <p:nvPr/>
        </p:nvGrpSpPr>
        <p:grpSpPr bwMode="auto">
          <a:xfrm>
            <a:off x="5867400" y="4419600"/>
            <a:ext cx="1066800" cy="381000"/>
            <a:chOff x="2016" y="3072"/>
            <a:chExt cx="672" cy="240"/>
          </a:xfrm>
        </p:grpSpPr>
        <p:sp>
          <p:nvSpPr>
            <p:cNvPr id="23452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452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4527" name="AutoShape 31"/>
          <p:cNvCxnSpPr>
            <a:cxnSpLocks noChangeShapeType="1"/>
            <a:stCxn id="234525" idx="2"/>
            <a:endCxn id="234526" idx="2"/>
          </p:cNvCxnSpPr>
          <p:nvPr/>
        </p:nvCxnSpPr>
        <p:spPr bwMode="auto">
          <a:xfrm rot="16200000" flipH="1">
            <a:off x="6400006" y="4534694"/>
            <a:ext cx="1588" cy="533400"/>
          </a:xfrm>
          <a:prstGeom prst="curvedConnector3">
            <a:avLst>
              <a:gd name="adj1" fmla="val 290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4528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452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453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453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453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453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453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453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453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453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453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453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454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45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552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5527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552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552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5531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5532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554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7: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554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5548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554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555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5551" name="AutoShape 31"/>
          <p:cNvCxnSpPr>
            <a:cxnSpLocks noChangeShapeType="1"/>
            <a:stCxn id="235549" idx="2"/>
            <a:endCxn id="235550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32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555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555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555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555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555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555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555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555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556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556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556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556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556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655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655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655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655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655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6556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656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7: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657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657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657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657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657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658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658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658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658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658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658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658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658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658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757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7580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759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759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7596" name="Group 28"/>
          <p:cNvGrpSpPr>
            <a:grpSpLocks/>
          </p:cNvGrpSpPr>
          <p:nvPr/>
        </p:nvGrpSpPr>
        <p:grpSpPr bwMode="auto">
          <a:xfrm>
            <a:off x="6400800" y="4419600"/>
            <a:ext cx="1066800" cy="381000"/>
            <a:chOff x="2016" y="3072"/>
            <a:chExt cx="672" cy="240"/>
          </a:xfrm>
        </p:grpSpPr>
        <p:sp>
          <p:nvSpPr>
            <p:cNvPr id="23759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759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7599" name="AutoShape 31"/>
          <p:cNvCxnSpPr>
            <a:cxnSpLocks noChangeShapeType="1"/>
            <a:stCxn id="237597" idx="2"/>
            <a:endCxn id="237598" idx="2"/>
          </p:cNvCxnSpPr>
          <p:nvPr/>
        </p:nvCxnSpPr>
        <p:spPr bwMode="auto">
          <a:xfrm rot="16200000" flipH="1">
            <a:off x="69334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7600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760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760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760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760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760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760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760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760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760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761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761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761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75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8599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860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860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8604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861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861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8620" name="Group 28"/>
          <p:cNvGrpSpPr>
            <a:grpSpLocks/>
          </p:cNvGrpSpPr>
          <p:nvPr/>
        </p:nvGrpSpPr>
        <p:grpSpPr bwMode="auto">
          <a:xfrm>
            <a:off x="5867400" y="4419600"/>
            <a:ext cx="1066800" cy="381000"/>
            <a:chOff x="2016" y="3072"/>
            <a:chExt cx="672" cy="240"/>
          </a:xfrm>
        </p:grpSpPr>
        <p:sp>
          <p:nvSpPr>
            <p:cNvPr id="23862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862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8623" name="AutoShape 31"/>
          <p:cNvCxnSpPr>
            <a:cxnSpLocks noChangeShapeType="1"/>
            <a:stCxn id="238621" idx="2"/>
            <a:endCxn id="238622" idx="2"/>
          </p:cNvCxnSpPr>
          <p:nvPr/>
        </p:nvCxnSpPr>
        <p:spPr bwMode="auto">
          <a:xfrm rot="16200000" flipH="1">
            <a:off x="6400006" y="4534694"/>
            <a:ext cx="1588" cy="533400"/>
          </a:xfrm>
          <a:prstGeom prst="curvedConnector3">
            <a:avLst>
              <a:gd name="adj1" fmla="val 314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862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862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862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862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862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862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863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863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863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863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863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863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863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86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962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962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962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9628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964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96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9644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964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964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9647" name="AutoShape 31"/>
          <p:cNvCxnSpPr>
            <a:cxnSpLocks noChangeShapeType="1"/>
            <a:stCxn id="239645" idx="2"/>
            <a:endCxn id="239646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9648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964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965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965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965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965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965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965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965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965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965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965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966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40648" name="Rectangle 8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4064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4065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40651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40652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4066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3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066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4067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4067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067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067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067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067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067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067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068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4068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4068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068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4068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 dirty="0"/>
              <a:t>Iteration </a:t>
            </a:r>
            <a:r>
              <a:rPr lang="en-US" dirty="0" err="1"/>
              <a:t>i</a:t>
            </a:r>
            <a:r>
              <a:rPr lang="en-US" dirty="0"/>
              <a:t>.  </a:t>
            </a:r>
            <a:r>
              <a:rPr lang="en-US" dirty="0">
                <a:solidFill>
                  <a:schemeClr val="tx1"/>
                </a:solidFill>
              </a:rPr>
              <a:t>Repeatedly swap element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with the one to its left if smaller.</a:t>
            </a:r>
          </a:p>
          <a:p>
            <a:endParaRPr lang="en-US" dirty="0"/>
          </a:p>
          <a:p>
            <a:r>
              <a:rPr lang="en-US" dirty="0"/>
              <a:t>Property.  </a:t>
            </a:r>
            <a:r>
              <a:rPr lang="en-US" dirty="0">
                <a:solidFill>
                  <a:schemeClr val="tx1"/>
                </a:solidFill>
              </a:rPr>
              <a:t>After </a:t>
            </a:r>
            <a:r>
              <a:rPr lang="en-US" dirty="0" err="1">
                <a:solidFill>
                  <a:schemeClr val="tx1"/>
                </a:solidFill>
              </a:rPr>
              <a:t>ith</a:t>
            </a:r>
            <a:r>
              <a:rPr lang="en-US" dirty="0">
                <a:solidFill>
                  <a:schemeClr val="tx1"/>
                </a:solidFill>
              </a:rPr>
              <a:t> iteration,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 dirty="0">
                <a:solidFill>
                  <a:schemeClr val="tx1"/>
                </a:solidFill>
              </a:rPr>
              <a:t> through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4167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4167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7.71</a:t>
            </a:r>
          </a:p>
        </p:txBody>
      </p:sp>
      <p:sp>
        <p:nvSpPr>
          <p:cNvPr id="24167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41676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4168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9: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169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4169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4169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169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169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170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170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170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170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170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4170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4170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170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4170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>
            <a:extLst>
              <a:ext uri="{FF2B5EF4-FFF2-40B4-BE49-F238E27FC236}">
                <a16:creationId xmlns:a16="http://schemas.microsoft.com/office/drawing/2014/main" id="{A2BDCE83-8D88-6C64-994E-7116C2F462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on Summations</a:t>
            </a:r>
          </a:p>
        </p:txBody>
      </p:sp>
      <p:sp>
        <p:nvSpPr>
          <p:cNvPr id="420867" name="Rectangle 3">
            <a:extLst>
              <a:ext uri="{FF2B5EF4-FFF2-40B4-BE49-F238E27FC236}">
                <a16:creationId xmlns:a16="http://schemas.microsoft.com/office/drawing/2014/main" id="{1BB0C001-B489-8997-CA1D-99DE9060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5013" y="1239838"/>
            <a:ext cx="7772400" cy="4114800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CC0000"/>
                </a:solidFill>
              </a:rPr>
              <a:t>Cubic Series: </a:t>
            </a:r>
            <a:r>
              <a:rPr lang="en-US" altLang="en-US" sz="2400" dirty="0"/>
              <a:t> For </a:t>
            </a:r>
            <a:r>
              <a:rPr lang="en-US" altLang="en-US" sz="2400" i="1" dirty="0"/>
              <a:t>n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2" charset="2"/>
              </a:rPr>
              <a:t></a:t>
            </a:r>
            <a:r>
              <a:rPr lang="en-US" altLang="en-US" sz="2400" dirty="0"/>
              <a:t> 0,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b="1" dirty="0">
              <a:solidFill>
                <a:srgbClr val="CC0000"/>
              </a:solidFill>
            </a:endParaRPr>
          </a:p>
          <a:p>
            <a:r>
              <a:rPr lang="en-US" altLang="en-US" sz="2400" b="1" dirty="0">
                <a:solidFill>
                  <a:srgbClr val="CC0000"/>
                </a:solidFill>
              </a:rPr>
              <a:t>Geometric Series:</a:t>
            </a:r>
            <a:r>
              <a:rPr lang="en-US" altLang="en-US" sz="2400" dirty="0"/>
              <a:t>  For real </a:t>
            </a:r>
            <a:r>
              <a:rPr lang="en-US" altLang="en-US" sz="2400" i="1" dirty="0"/>
              <a:t>x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2" charset="2"/>
              </a:rPr>
              <a:t></a:t>
            </a:r>
            <a:r>
              <a:rPr lang="en-US" altLang="en-US" sz="2400" dirty="0"/>
              <a:t> 1,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pPr>
              <a:buFont typeface="Wingdings" pitchFamily="2" charset="2"/>
              <a:buNone/>
            </a:pPr>
            <a:r>
              <a:rPr lang="en-US" altLang="en-US" sz="2400" dirty="0"/>
              <a:t>     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/>
              <a:t>       For |</a:t>
            </a:r>
            <a:r>
              <a:rPr lang="en-US" altLang="en-US" sz="2400" i="1" dirty="0"/>
              <a:t>x</a:t>
            </a:r>
            <a:r>
              <a:rPr lang="en-US" altLang="en-US" sz="2400" dirty="0"/>
              <a:t>| &lt; 1,</a:t>
            </a:r>
          </a:p>
          <a:p>
            <a:pPr>
              <a:buFont typeface="Wingdings" pitchFamily="2" charset="2"/>
              <a:buNone/>
            </a:pPr>
            <a:r>
              <a:rPr lang="en-US" altLang="en-US" sz="2000" i="1" baseline="-20000" dirty="0">
                <a:solidFill>
                  <a:srgbClr val="3DDE2C"/>
                </a:solidFill>
              </a:rPr>
              <a:t>      </a:t>
            </a:r>
            <a:endParaRPr lang="en-US" altLang="en-US" sz="1000" i="1" baseline="30000" dirty="0">
              <a:solidFill>
                <a:srgbClr val="3DDE2C"/>
              </a:solidFill>
            </a:endParaRPr>
          </a:p>
        </p:txBody>
      </p:sp>
      <p:graphicFrame>
        <p:nvGraphicFramePr>
          <p:cNvPr id="420868" name="Object 4">
            <a:extLst>
              <a:ext uri="{FF2B5EF4-FFF2-40B4-BE49-F238E27FC236}">
                <a16:creationId xmlns:a16="http://schemas.microsoft.com/office/drawing/2014/main" id="{52F4CD40-320D-A73D-9672-10F54491DF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4750" y="1797050"/>
          <a:ext cx="4254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8005900" imgH="19011900" progId="Equation.3">
                  <p:embed/>
                </p:oleObj>
              </mc:Choice>
              <mc:Fallback>
                <p:oleObj name="Equation" r:id="rId2" imgW="98005900" imgH="19011900" progId="Equation.3">
                  <p:embed/>
                  <p:pic>
                    <p:nvPicPr>
                      <p:cNvPr id="420868" name="Object 4">
                        <a:extLst>
                          <a:ext uri="{FF2B5EF4-FFF2-40B4-BE49-F238E27FC236}">
                            <a16:creationId xmlns:a16="http://schemas.microsoft.com/office/drawing/2014/main" id="{52F4CD40-320D-A73D-9672-10F54491DF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1797050"/>
                        <a:ext cx="4254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0" name="Object 6">
            <a:extLst>
              <a:ext uri="{FF2B5EF4-FFF2-40B4-BE49-F238E27FC236}">
                <a16:creationId xmlns:a16="http://schemas.microsoft.com/office/drawing/2014/main" id="{5DEF2CAD-C45D-0A4F-CA5B-C583ADF171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8200" y="3873500"/>
          <a:ext cx="4330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771200" imgH="19011900" progId="Equation.3">
                  <p:embed/>
                </p:oleObj>
              </mc:Choice>
              <mc:Fallback>
                <p:oleObj name="Equation" r:id="rId4" imgW="99771200" imgH="19011900" progId="Equation.3">
                  <p:embed/>
                  <p:pic>
                    <p:nvPicPr>
                      <p:cNvPr id="420870" name="Object 6">
                        <a:extLst>
                          <a:ext uri="{FF2B5EF4-FFF2-40B4-BE49-F238E27FC236}">
                            <a16:creationId xmlns:a16="http://schemas.microsoft.com/office/drawing/2014/main" id="{5DEF2CAD-C45D-0A4F-CA5B-C583ADF171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3873500"/>
                        <a:ext cx="4330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1" name="Object 7">
            <a:extLst>
              <a:ext uri="{FF2B5EF4-FFF2-40B4-BE49-F238E27FC236}">
                <a16:creationId xmlns:a16="http://schemas.microsoft.com/office/drawing/2014/main" id="{B28DE573-21E7-592C-D8B6-C44AF4A358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4188" y="5130800"/>
          <a:ext cx="1549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699700" imgH="18719800" progId="Equation.3">
                  <p:embed/>
                </p:oleObj>
              </mc:Choice>
              <mc:Fallback>
                <p:oleObj name="Equation" r:id="rId6" imgW="35699700" imgH="18719800" progId="Equation.3">
                  <p:embed/>
                  <p:pic>
                    <p:nvPicPr>
                      <p:cNvPr id="420871" name="Object 7">
                        <a:extLst>
                          <a:ext uri="{FF2B5EF4-FFF2-40B4-BE49-F238E27FC236}">
                            <a16:creationId xmlns:a16="http://schemas.microsoft.com/office/drawing/2014/main" id="{B28DE573-21E7-592C-D8B6-C44AF4A358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5130800"/>
                        <a:ext cx="1549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42694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4269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7.71</a:t>
            </a:r>
          </a:p>
        </p:txBody>
      </p:sp>
      <p:sp>
        <p:nvSpPr>
          <p:cNvPr id="24269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42700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4271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10:  </a:t>
            </a:r>
            <a:r>
              <a:rPr kumimoji="0" lang="en-US">
                <a:solidFill>
                  <a:srgbClr val="003399"/>
                </a:solidFill>
              </a:rPr>
              <a:t>DONE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271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42716" name="Group 28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42717" name="Rectangle 29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2718" name="Rectangle 30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2719" name="Rectangle 31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2720" name="Rectangle 32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2721" name="Rectangle 33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2722" name="Rectangle 34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2723" name="Rectangle 35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2724" name="Rectangle 36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42725" name="Rectangle 37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42726" name="Rectangle 38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2727" name="Rectangle 39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42729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>
            <a:extLst>
              <a:ext uri="{FF2B5EF4-FFF2-40B4-BE49-F238E27FC236}">
                <a16:creationId xmlns:a16="http://schemas.microsoft.com/office/drawing/2014/main" id="{65A22254-1146-F58D-4E95-44B6B0356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on Summations</a:t>
            </a:r>
          </a:p>
        </p:txBody>
      </p:sp>
      <p:sp>
        <p:nvSpPr>
          <p:cNvPr id="462851" name="Rectangle 3">
            <a:extLst>
              <a:ext uri="{FF2B5EF4-FFF2-40B4-BE49-F238E27FC236}">
                <a16:creationId xmlns:a16="http://schemas.microsoft.com/office/drawing/2014/main" id="{88EAB887-0CE6-9B23-0FCA-2852212EB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5013" y="914400"/>
            <a:ext cx="7772400" cy="49688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en-US" sz="2400"/>
          </a:p>
          <a:p>
            <a:r>
              <a:rPr lang="en-US" altLang="en-US" sz="2400" b="1">
                <a:solidFill>
                  <a:srgbClr val="CC0000"/>
                </a:solidFill>
              </a:rPr>
              <a:t>Linear-Geometric Series:</a:t>
            </a:r>
            <a:r>
              <a:rPr lang="en-US" altLang="en-US" sz="2400"/>
              <a:t>  For </a:t>
            </a:r>
            <a:r>
              <a:rPr lang="en-US" altLang="en-US" sz="2400" i="1"/>
              <a:t>n</a:t>
            </a:r>
            <a:r>
              <a:rPr lang="en-US" altLang="en-US" sz="2400"/>
              <a:t> </a:t>
            </a:r>
            <a:r>
              <a:rPr lang="en-US" altLang="en-US" sz="2400">
                <a:sym typeface="Symbol" pitchFamily="2" charset="2"/>
              </a:rPr>
              <a:t></a:t>
            </a:r>
            <a:r>
              <a:rPr lang="en-US" altLang="en-US" sz="2400"/>
              <a:t> 0, real </a:t>
            </a:r>
            <a:r>
              <a:rPr lang="en-US" altLang="en-US" sz="2400" i="1"/>
              <a:t>c</a:t>
            </a:r>
            <a:r>
              <a:rPr lang="en-US" altLang="en-US" sz="2400"/>
              <a:t> </a:t>
            </a:r>
            <a:r>
              <a:rPr lang="en-US" altLang="en-US" sz="2400">
                <a:sym typeface="Symbol" pitchFamily="2" charset="2"/>
              </a:rPr>
              <a:t></a:t>
            </a:r>
            <a:r>
              <a:rPr lang="en-US" altLang="en-US" sz="2400"/>
              <a:t> 1,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 b="1">
                <a:solidFill>
                  <a:srgbClr val="CC0000"/>
                </a:solidFill>
              </a:rPr>
              <a:t>Harmonic Series: </a:t>
            </a:r>
            <a:r>
              <a:rPr lang="en-US" altLang="en-US" sz="2400" i="1">
                <a:solidFill>
                  <a:schemeClr val="tx1"/>
                </a:solidFill>
              </a:rPr>
              <a:t>n</a:t>
            </a:r>
            <a:r>
              <a:rPr lang="en-US" altLang="en-US" sz="2400">
                <a:solidFill>
                  <a:schemeClr val="tx1"/>
                </a:solidFill>
              </a:rPr>
              <a:t>th harmonic number, </a:t>
            </a:r>
            <a:r>
              <a:rPr lang="en-US" altLang="en-US" sz="2400" i="1">
                <a:solidFill>
                  <a:schemeClr val="tx1"/>
                </a:solidFill>
              </a:rPr>
              <a:t>n</a:t>
            </a:r>
            <a:r>
              <a:rPr lang="en-US" altLang="en-US" sz="2400">
                <a:solidFill>
                  <a:schemeClr val="tx1"/>
                </a:solidFill>
                <a:sym typeface="Symbol" pitchFamily="2" charset="2"/>
              </a:rPr>
              <a:t>I</a:t>
            </a:r>
            <a:r>
              <a:rPr lang="en-US" altLang="en-US" sz="2400" baseline="30000">
                <a:solidFill>
                  <a:schemeClr val="tx1"/>
                </a:solidFill>
                <a:sym typeface="Symbol" pitchFamily="2" charset="2"/>
              </a:rPr>
              <a:t>+</a:t>
            </a:r>
            <a:r>
              <a:rPr lang="en-US" altLang="en-US" sz="2400">
                <a:solidFill>
                  <a:schemeClr val="tx1"/>
                </a:solidFill>
                <a:sym typeface="Symbol" pitchFamily="2" charset="2"/>
              </a:rPr>
              <a:t>,</a:t>
            </a:r>
          </a:p>
          <a:p>
            <a:pPr>
              <a:buFont typeface="Wingdings" pitchFamily="2" charset="2"/>
              <a:buNone/>
            </a:pPr>
            <a:r>
              <a:rPr lang="en-US" altLang="en-US" sz="2400">
                <a:solidFill>
                  <a:srgbClr val="CC0000"/>
                </a:solidFill>
              </a:rPr>
              <a:t>     </a:t>
            </a:r>
          </a:p>
          <a:p>
            <a:pPr>
              <a:buFont typeface="Wingdings" pitchFamily="2" charset="2"/>
              <a:buNone/>
            </a:pPr>
            <a:endParaRPr lang="en-US" altLang="en-US" sz="2400" b="1">
              <a:solidFill>
                <a:srgbClr val="CC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en-US" sz="2400" b="1">
                <a:solidFill>
                  <a:srgbClr val="CC0000"/>
                </a:solidFill>
              </a:rPr>
              <a:t>     </a:t>
            </a:r>
            <a:r>
              <a:rPr lang="en-US" altLang="en-US" sz="2000" i="1" baseline="-20000">
                <a:solidFill>
                  <a:srgbClr val="3DDE2C"/>
                </a:solidFill>
              </a:rPr>
              <a:t>    </a:t>
            </a:r>
          </a:p>
        </p:txBody>
      </p:sp>
      <p:graphicFrame>
        <p:nvGraphicFramePr>
          <p:cNvPr id="462853" name="Object 5">
            <a:extLst>
              <a:ext uri="{FF2B5EF4-FFF2-40B4-BE49-F238E27FC236}">
                <a16:creationId xmlns:a16="http://schemas.microsoft.com/office/drawing/2014/main" id="{27DC728B-02E0-B420-F72D-38D591044D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6338" y="2181225"/>
          <a:ext cx="733107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970900" imgH="10236200" progId="Equation.3">
                  <p:embed/>
                </p:oleObj>
              </mc:Choice>
              <mc:Fallback>
                <p:oleObj name="Equation" r:id="rId2" imgW="71970900" imgH="10236200" progId="Equation.3">
                  <p:embed/>
                  <p:pic>
                    <p:nvPicPr>
                      <p:cNvPr id="462853" name="Object 5">
                        <a:extLst>
                          <a:ext uri="{FF2B5EF4-FFF2-40B4-BE49-F238E27FC236}">
                            <a16:creationId xmlns:a16="http://schemas.microsoft.com/office/drawing/2014/main" id="{27DC728B-02E0-B420-F72D-38D591044D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2181225"/>
                        <a:ext cx="7331075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6" name="Object 8">
            <a:extLst>
              <a:ext uri="{FF2B5EF4-FFF2-40B4-BE49-F238E27FC236}">
                <a16:creationId xmlns:a16="http://schemas.microsoft.com/office/drawing/2014/main" id="{9B083656-AB99-B571-92D2-91B4675044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2300" y="4148138"/>
          <a:ext cx="2679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1734700" imgH="16675100" progId="Equation.3">
                  <p:embed/>
                </p:oleObj>
              </mc:Choice>
              <mc:Fallback>
                <p:oleObj name="Equation" r:id="rId4" imgW="61734700" imgH="16675100" progId="Equation.3">
                  <p:embed/>
                  <p:pic>
                    <p:nvPicPr>
                      <p:cNvPr id="462856" name="Object 8">
                        <a:extLst>
                          <a:ext uri="{FF2B5EF4-FFF2-40B4-BE49-F238E27FC236}">
                            <a16:creationId xmlns:a16="http://schemas.microsoft.com/office/drawing/2014/main" id="{9B083656-AB99-B571-92D2-91B4675044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4148138"/>
                        <a:ext cx="2679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7" name="Object 9">
            <a:extLst>
              <a:ext uri="{FF2B5EF4-FFF2-40B4-BE49-F238E27FC236}">
                <a16:creationId xmlns:a16="http://schemas.microsoft.com/office/drawing/2014/main" id="{9F7EC6B2-FDA6-2601-76FC-32C8F6D8AB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7913" y="5070475"/>
          <a:ext cx="2527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216800" imgH="18719800" progId="Equation.3">
                  <p:embed/>
                </p:oleObj>
              </mc:Choice>
              <mc:Fallback>
                <p:oleObj name="Equation" r:id="rId6" imgW="58216800" imgH="18719800" progId="Equation.3">
                  <p:embed/>
                  <p:pic>
                    <p:nvPicPr>
                      <p:cNvPr id="462857" name="Object 9">
                        <a:extLst>
                          <a:ext uri="{FF2B5EF4-FFF2-40B4-BE49-F238E27FC236}">
                            <a16:creationId xmlns:a16="http://schemas.microsoft.com/office/drawing/2014/main" id="{9F7EC6B2-FDA6-2601-76FC-32C8F6D8AB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5070475"/>
                        <a:ext cx="25273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>
            <a:extLst>
              <a:ext uri="{FF2B5EF4-FFF2-40B4-BE49-F238E27FC236}">
                <a16:creationId xmlns:a16="http://schemas.microsoft.com/office/drawing/2014/main" id="{9A9C0B35-87F4-4241-A6E4-6B85EFD6C2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on Summations</a:t>
            </a:r>
          </a:p>
        </p:txBody>
      </p:sp>
      <p:sp>
        <p:nvSpPr>
          <p:cNvPr id="464900" name="Rectangle 4">
            <a:extLst>
              <a:ext uri="{FF2B5EF4-FFF2-40B4-BE49-F238E27FC236}">
                <a16:creationId xmlns:a16="http://schemas.microsoft.com/office/drawing/2014/main" id="{8C1D3451-87BE-19A9-B47C-D2C086C612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CC0000"/>
                </a:solidFill>
              </a:rPr>
              <a:t>Approximation by integrals:</a:t>
            </a:r>
          </a:p>
          <a:p>
            <a:pPr lvl="1"/>
            <a:r>
              <a:rPr lang="en-US" altLang="en-US" dirty="0"/>
              <a:t>For monotonically increasing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  <a:p>
            <a:endParaRPr lang="en-US" altLang="en-US" b="1" dirty="0">
              <a:solidFill>
                <a:srgbClr val="CC0000"/>
              </a:solidFill>
            </a:endParaRPr>
          </a:p>
          <a:p>
            <a:endParaRPr lang="en-US" altLang="en-US" b="1" dirty="0">
              <a:solidFill>
                <a:srgbClr val="CC0000"/>
              </a:solidFill>
            </a:endParaRPr>
          </a:p>
          <a:p>
            <a:pPr lvl="1"/>
            <a:r>
              <a:rPr lang="en-US" altLang="en-US" dirty="0"/>
              <a:t>For monotonically decreasing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</a:p>
          <a:p>
            <a:endParaRPr lang="en-US" altLang="en-US" b="1" u="sng" dirty="0">
              <a:solidFill>
                <a:srgbClr val="CC0000"/>
              </a:solidFill>
            </a:endParaRPr>
          </a:p>
          <a:p>
            <a:endParaRPr lang="en-US" altLang="en-US" b="1" u="sng" dirty="0">
              <a:solidFill>
                <a:srgbClr val="CC0000"/>
              </a:solidFill>
            </a:endParaRPr>
          </a:p>
        </p:txBody>
      </p:sp>
      <p:graphicFrame>
        <p:nvGraphicFramePr>
          <p:cNvPr id="464902" name="Object 6">
            <a:extLst>
              <a:ext uri="{FF2B5EF4-FFF2-40B4-BE49-F238E27FC236}">
                <a16:creationId xmlns:a16="http://schemas.microsoft.com/office/drawing/2014/main" id="{2E9E8D48-E410-DB9C-BBCF-B8F03F50CD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1500" y="2540000"/>
          <a:ext cx="393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703400" imgH="20485100" progId="Equation.3">
                  <p:embed/>
                </p:oleObj>
              </mc:Choice>
              <mc:Fallback>
                <p:oleObj name="Equation" r:id="rId2" imgW="90703400" imgH="20485100" progId="Equation.3">
                  <p:embed/>
                  <p:pic>
                    <p:nvPicPr>
                      <p:cNvPr id="464902" name="Object 6">
                        <a:extLst>
                          <a:ext uri="{FF2B5EF4-FFF2-40B4-BE49-F238E27FC236}">
                            <a16:creationId xmlns:a16="http://schemas.microsoft.com/office/drawing/2014/main" id="{2E9E8D48-E410-DB9C-BBCF-B8F03F50CD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2540000"/>
                        <a:ext cx="3937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3" name="Object 7">
            <a:extLst>
              <a:ext uri="{FF2B5EF4-FFF2-40B4-BE49-F238E27FC236}">
                <a16:creationId xmlns:a16="http://schemas.microsoft.com/office/drawing/2014/main" id="{325B6E24-F6C3-A8F8-28CA-A164ECB73C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1500" y="4157663"/>
          <a:ext cx="3924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398600" imgH="20485100" progId="Equation.3">
                  <p:embed/>
                </p:oleObj>
              </mc:Choice>
              <mc:Fallback>
                <p:oleObj name="Equation" r:id="rId4" imgW="90398600" imgH="20485100" progId="Equation.3">
                  <p:embed/>
                  <p:pic>
                    <p:nvPicPr>
                      <p:cNvPr id="464903" name="Object 7">
                        <a:extLst>
                          <a:ext uri="{FF2B5EF4-FFF2-40B4-BE49-F238E27FC236}">
                            <a16:creationId xmlns:a16="http://schemas.microsoft.com/office/drawing/2014/main" id="{325B6E24-F6C3-A8F8-28CA-A164ECB73C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4157663"/>
                        <a:ext cx="3924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AFD7-058E-83EE-DDE6-4EDB4016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C03B9-9B37-25C1-2ACD-CEF29D80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array [2,7, 11,15], find the element with value 11.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Bool find (int a[], int n, int t){</a:t>
            </a:r>
          </a:p>
          <a:p>
            <a:pPr marL="0" indent="0">
              <a:buNone/>
            </a:pPr>
            <a:r>
              <a:rPr lang="en-US" dirty="0"/>
              <a:t>	for (int in = 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		if (a[</a:t>
            </a:r>
            <a:r>
              <a:rPr lang="en-US" dirty="0" err="1"/>
              <a:t>i</a:t>
            </a:r>
            <a:r>
              <a:rPr lang="en-US" dirty="0"/>
              <a:t>] == t)</a:t>
            </a:r>
          </a:p>
          <a:p>
            <a:pPr marL="0" indent="0">
              <a:buNone/>
            </a:pPr>
            <a:r>
              <a:rPr lang="en-US" dirty="0"/>
              <a:t>			return true;</a:t>
            </a:r>
          </a:p>
          <a:p>
            <a:pPr marL="0" indent="0">
              <a:buNone/>
            </a:pPr>
            <a:r>
              <a:rPr lang="en-US" dirty="0"/>
              <a:t>	return false;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1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AFD7-058E-83EE-DDE6-4EDB4016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C03B9-9B37-25C1-2ACD-CEF29D80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array [2,7, 11,15], find the element with value 11.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Bool find (int a[], int n, int t){</a:t>
            </a:r>
          </a:p>
          <a:p>
            <a:pPr marL="0" indent="0">
              <a:buNone/>
            </a:pPr>
            <a:r>
              <a:rPr lang="en-US" dirty="0"/>
              <a:t>	for (int in = 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		if (a[</a:t>
            </a:r>
            <a:r>
              <a:rPr lang="en-US" dirty="0" err="1"/>
              <a:t>i</a:t>
            </a:r>
            <a:r>
              <a:rPr lang="en-US" dirty="0"/>
              <a:t>] == t)</a:t>
            </a:r>
          </a:p>
          <a:p>
            <a:pPr marL="0" indent="0">
              <a:buNone/>
            </a:pPr>
            <a:r>
              <a:rPr lang="en-US" dirty="0"/>
              <a:t>			return true;</a:t>
            </a:r>
          </a:p>
          <a:p>
            <a:pPr marL="0" indent="0">
              <a:buNone/>
            </a:pPr>
            <a:r>
              <a:rPr lang="en-US" dirty="0"/>
              <a:t>	return false;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F3E640-6B65-FE97-CE7F-CEDC6B84C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23875"/>
              </p:ext>
            </p:extLst>
          </p:nvPr>
        </p:nvGraphicFramePr>
        <p:xfrm>
          <a:off x="5410200" y="3048000"/>
          <a:ext cx="3276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1625689524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69779403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968774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Worse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</a:t>
                      </a:r>
                    </a:p>
                    <a:p>
                      <a:r>
                        <a:rPr lang="en-US" dirty="0"/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</a:t>
                      </a:r>
                    </a:p>
                    <a:p>
                      <a:r>
                        <a:rPr lang="en-US" dirty="0"/>
                        <a:t>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26717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1937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err="1"/>
                        <a:t>Ω</a:t>
                      </a:r>
                      <a:r>
                        <a:rPr lang="en-US" dirty="0"/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Ω</a:t>
                      </a:r>
                      <a:r>
                        <a:rPr lang="en-US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Ω</a:t>
                      </a:r>
                      <a:r>
                        <a:rPr lang="en-US" dirty="0"/>
                        <a:t>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91452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itchFamily="2" charset="2"/>
                        </a:rPr>
                        <a:t></a:t>
                      </a: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itchFamily="2" charset="2"/>
                        </a:rPr>
                        <a:t></a:t>
                      </a: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 pitchFamily="2" charset="2"/>
                        </a:rPr>
                        <a:t></a:t>
                      </a: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13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262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31D6E301-B858-A164-0D9F-0CE7E64C3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D938E-274B-9CB0-9B21-AF61FC7C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Binary search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Bool find(int a[], int n, int t){</a:t>
            </a:r>
          </a:p>
          <a:p>
            <a:pPr marL="0" indent="0">
              <a:buNone/>
            </a:pPr>
            <a:r>
              <a:rPr lang="en-US" sz="2000" dirty="0"/>
              <a:t>int l = 0;</a:t>
            </a:r>
          </a:p>
          <a:p>
            <a:pPr marL="0" indent="0">
              <a:buNone/>
            </a:pPr>
            <a:r>
              <a:rPr lang="en-US" sz="2000" dirty="0"/>
              <a:t>Int r = n-1; </a:t>
            </a:r>
          </a:p>
          <a:p>
            <a:pPr marL="0" indent="0">
              <a:buNone/>
            </a:pPr>
            <a:r>
              <a:rPr lang="en-US" sz="2000" dirty="0"/>
              <a:t>Int m;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While (l &lt;= r){</a:t>
            </a:r>
          </a:p>
          <a:p>
            <a:pPr marL="0" indent="0">
              <a:buNone/>
            </a:pPr>
            <a:r>
              <a:rPr lang="en-US" sz="2000" dirty="0"/>
              <a:t>	m = l + (r-l)/2;</a:t>
            </a:r>
          </a:p>
          <a:p>
            <a:pPr marL="0" indent="0">
              <a:buNone/>
            </a:pPr>
            <a:r>
              <a:rPr lang="en-US" sz="2000" dirty="0"/>
              <a:t>	if (a[m] == t) return true;</a:t>
            </a:r>
          </a:p>
          <a:p>
            <a:pPr marL="0" indent="0">
              <a:buNone/>
            </a:pPr>
            <a:r>
              <a:rPr lang="en-US" sz="2000" dirty="0"/>
              <a:t>	if (a[m] &lt; t) l = m + 1;</a:t>
            </a:r>
          </a:p>
          <a:p>
            <a:pPr marL="0" indent="0">
              <a:buNone/>
            </a:pPr>
            <a:r>
              <a:rPr lang="en-US" sz="2000" dirty="0"/>
              <a:t>	else r=m-1; 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Return false;}</a:t>
            </a:r>
          </a:p>
        </p:txBody>
      </p:sp>
    </p:spTree>
    <p:extLst>
      <p:ext uri="{BB962C8B-B14F-4D97-AF65-F5344CB8AC3E}">
        <p14:creationId xmlns:p14="http://schemas.microsoft.com/office/powerpoint/2010/main" val="88908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6614</TotalTime>
  <Words>2764</Words>
  <Application>Microsoft Macintosh PowerPoint</Application>
  <PresentationFormat>On-screen Show (4:3)</PresentationFormat>
  <Paragraphs>992</Paragraphs>
  <Slides>40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Courier New</vt:lpstr>
      <vt:lpstr>Verdana</vt:lpstr>
      <vt:lpstr>Wingdings</vt:lpstr>
      <vt:lpstr>Office Theme</vt:lpstr>
      <vt:lpstr>Equation</vt:lpstr>
      <vt:lpstr>Exercise</vt:lpstr>
      <vt:lpstr>Summations – Review </vt:lpstr>
      <vt:lpstr>Review on Summations</vt:lpstr>
      <vt:lpstr>Review on Summations</vt:lpstr>
      <vt:lpstr>Review on Summations</vt:lpstr>
      <vt:lpstr>Review on Summations</vt:lpstr>
      <vt:lpstr>Search</vt:lpstr>
      <vt:lpstr>Search</vt:lpstr>
      <vt:lpstr>Search</vt:lpstr>
      <vt:lpstr>Search</vt:lpstr>
      <vt:lpstr>Search</vt:lpstr>
      <vt:lpstr>Sorting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401</cp:revision>
  <dcterms:created xsi:type="dcterms:W3CDTF">2009-09-01T00:23:15Z</dcterms:created>
  <dcterms:modified xsi:type="dcterms:W3CDTF">2023-02-01T02:50:48Z</dcterms:modified>
</cp:coreProperties>
</file>