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5"/>
  </p:notesMasterIdLst>
  <p:sldIdLst>
    <p:sldId id="503" r:id="rId2"/>
    <p:sldId id="506" r:id="rId3"/>
    <p:sldId id="487" r:id="rId4"/>
    <p:sldId id="262" r:id="rId5"/>
    <p:sldId id="263" r:id="rId6"/>
    <p:sldId id="492" r:id="rId7"/>
    <p:sldId id="501" r:id="rId8"/>
    <p:sldId id="502" r:id="rId9"/>
    <p:sldId id="277" r:id="rId10"/>
    <p:sldId id="279" r:id="rId11"/>
    <p:sldId id="278" r:id="rId12"/>
    <p:sldId id="504" r:id="rId13"/>
    <p:sldId id="260" r:id="rId14"/>
    <p:sldId id="268" r:id="rId15"/>
    <p:sldId id="297" r:id="rId16"/>
    <p:sldId id="505" r:id="rId17"/>
    <p:sldId id="282" r:id="rId18"/>
    <p:sldId id="280" r:id="rId19"/>
    <p:sldId id="281" r:id="rId20"/>
    <p:sldId id="284" r:id="rId21"/>
    <p:sldId id="285" r:id="rId22"/>
    <p:sldId id="286" r:id="rId23"/>
    <p:sldId id="493" r:id="rId24"/>
    <p:sldId id="287" r:id="rId25"/>
    <p:sldId id="494" r:id="rId26"/>
    <p:sldId id="288" r:id="rId27"/>
    <p:sldId id="495" r:id="rId28"/>
    <p:sldId id="509" r:id="rId29"/>
    <p:sldId id="508" r:id="rId30"/>
    <p:sldId id="496" r:id="rId31"/>
    <p:sldId id="497" r:id="rId32"/>
    <p:sldId id="498" r:id="rId33"/>
    <p:sldId id="499" r:id="rId34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00" autoAdjust="0"/>
    <p:restoredTop sz="96035" autoAdjust="0"/>
  </p:normalViewPr>
  <p:slideViewPr>
    <p:cSldViewPr>
      <p:cViewPr>
        <p:scale>
          <a:sx n="130" d="100"/>
          <a:sy n="130" d="100"/>
        </p:scale>
        <p:origin x="760" y="-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2/7/23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9666-BDE3-4F7E-8884-1A2A2438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02E1-FF96-2502-7F68-5E0E5B6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  <a:p>
            <a:endParaRPr lang="en-US" dirty="0"/>
          </a:p>
          <a:p>
            <a:r>
              <a:rPr lang="en-US" dirty="0"/>
              <a:t>Merge Sort</a:t>
            </a:r>
          </a:p>
          <a:p>
            <a:endParaRPr lang="en-US" dirty="0"/>
          </a:p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9361987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>
            <a:extLst>
              <a:ext uri="{FF2B5EF4-FFF2-40B4-BE49-F238E27FC236}">
                <a16:creationId xmlns:a16="http://schemas.microsoft.com/office/drawing/2014/main" id="{7EFB60A5-26A0-06E1-7339-77D901D2CD4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Iterative Mergesort</a:t>
            </a:r>
          </a:p>
        </p:txBody>
      </p:sp>
      <p:sp>
        <p:nvSpPr>
          <p:cNvPr id="70659" name="Rectangle 3">
            <a:extLst>
              <a:ext uri="{FF2B5EF4-FFF2-40B4-BE49-F238E27FC236}">
                <a16:creationId xmlns:a16="http://schemas.microsoft.com/office/drawing/2014/main" id="{299F2D1B-140F-E0B6-7BF4-F4C84714E8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0" name="Rectangle 4">
            <a:extLst>
              <a:ext uri="{FF2B5EF4-FFF2-40B4-BE49-F238E27FC236}">
                <a16:creationId xmlns:a16="http://schemas.microsoft.com/office/drawing/2014/main" id="{1C102BE5-DCDE-F0C0-3DD2-65E2D1F967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1" name="Rectangle 5">
            <a:extLst>
              <a:ext uri="{FF2B5EF4-FFF2-40B4-BE49-F238E27FC236}">
                <a16:creationId xmlns:a16="http://schemas.microsoft.com/office/drawing/2014/main" id="{D72D24AA-99DD-495F-7390-AC5B61B93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2" name="Rectangle 6">
            <a:extLst>
              <a:ext uri="{FF2B5EF4-FFF2-40B4-BE49-F238E27FC236}">
                <a16:creationId xmlns:a16="http://schemas.microsoft.com/office/drawing/2014/main" id="{DADF354C-2124-43CB-FE1E-A2CA982D8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3" name="Rectangle 7">
            <a:extLst>
              <a:ext uri="{FF2B5EF4-FFF2-40B4-BE49-F238E27FC236}">
                <a16:creationId xmlns:a16="http://schemas.microsoft.com/office/drawing/2014/main" id="{66F3EB40-27E7-D6AE-08AC-02B1A806DA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4" name="Rectangle 8">
            <a:extLst>
              <a:ext uri="{FF2B5EF4-FFF2-40B4-BE49-F238E27FC236}">
                <a16:creationId xmlns:a16="http://schemas.microsoft.com/office/drawing/2014/main" id="{E74ED313-ECE0-2D60-76BE-D24529C754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5" name="Rectangle 9">
            <a:extLst>
              <a:ext uri="{FF2B5EF4-FFF2-40B4-BE49-F238E27FC236}">
                <a16:creationId xmlns:a16="http://schemas.microsoft.com/office/drawing/2014/main" id="{27F38051-2751-6911-0E23-E8724749BB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6" name="Rectangle 10">
            <a:extLst>
              <a:ext uri="{FF2B5EF4-FFF2-40B4-BE49-F238E27FC236}">
                <a16:creationId xmlns:a16="http://schemas.microsoft.com/office/drawing/2014/main" id="{7295B1F4-68E1-4228-994D-E4A1F00DCD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7" name="Rectangle 11">
            <a:extLst>
              <a:ext uri="{FF2B5EF4-FFF2-40B4-BE49-F238E27FC236}">
                <a16:creationId xmlns:a16="http://schemas.microsoft.com/office/drawing/2014/main" id="{06085CDF-8673-1C66-472F-40DD03632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8" name="Rectangle 12">
            <a:extLst>
              <a:ext uri="{FF2B5EF4-FFF2-40B4-BE49-F238E27FC236}">
                <a16:creationId xmlns:a16="http://schemas.microsoft.com/office/drawing/2014/main" id="{20BE9682-5DB0-8161-7530-405CA21464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69" name="Rectangle 13">
            <a:extLst>
              <a:ext uri="{FF2B5EF4-FFF2-40B4-BE49-F238E27FC236}">
                <a16:creationId xmlns:a16="http://schemas.microsoft.com/office/drawing/2014/main" id="{208C9632-CC29-CEF1-2C3C-36C5BFF752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0" name="Rectangle 14">
            <a:extLst>
              <a:ext uri="{FF2B5EF4-FFF2-40B4-BE49-F238E27FC236}">
                <a16:creationId xmlns:a16="http://schemas.microsoft.com/office/drawing/2014/main" id="{31D61345-209D-A18F-B4A2-A3EE9E4BCB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1" name="Rectangle 15">
            <a:extLst>
              <a:ext uri="{FF2B5EF4-FFF2-40B4-BE49-F238E27FC236}">
                <a16:creationId xmlns:a16="http://schemas.microsoft.com/office/drawing/2014/main" id="{1699E75E-5410-D258-7402-C981D2EC43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2" name="Rectangle 16">
            <a:extLst>
              <a:ext uri="{FF2B5EF4-FFF2-40B4-BE49-F238E27FC236}">
                <a16:creationId xmlns:a16="http://schemas.microsoft.com/office/drawing/2014/main" id="{3E6C774C-20E5-F07E-35E1-1AEC10189E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3" name="Rectangle 17">
            <a:extLst>
              <a:ext uri="{FF2B5EF4-FFF2-40B4-BE49-F238E27FC236}">
                <a16:creationId xmlns:a16="http://schemas.microsoft.com/office/drawing/2014/main" id="{1225DE79-8C45-7AB1-76E4-0F088A72F9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4" name="Rectangle 18">
            <a:extLst>
              <a:ext uri="{FF2B5EF4-FFF2-40B4-BE49-F238E27FC236}">
                <a16:creationId xmlns:a16="http://schemas.microsoft.com/office/drawing/2014/main" id="{4B1A6D32-2184-FC59-B5D7-02C4856B5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5" name="Rectangle 19">
            <a:extLst>
              <a:ext uri="{FF2B5EF4-FFF2-40B4-BE49-F238E27FC236}">
                <a16:creationId xmlns:a16="http://schemas.microsoft.com/office/drawing/2014/main" id="{57123FDE-1F83-E5B2-7B98-F6E87E0D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6" name="Rectangle 20">
            <a:extLst>
              <a:ext uri="{FF2B5EF4-FFF2-40B4-BE49-F238E27FC236}">
                <a16:creationId xmlns:a16="http://schemas.microsoft.com/office/drawing/2014/main" id="{FD03BFF5-224F-4A5A-703F-F83FFDA5BD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7" name="Rectangle 21">
            <a:extLst>
              <a:ext uri="{FF2B5EF4-FFF2-40B4-BE49-F238E27FC236}">
                <a16:creationId xmlns:a16="http://schemas.microsoft.com/office/drawing/2014/main" id="{18F8060D-E3C2-281C-B7E2-2EB12F02D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8" name="Rectangle 22">
            <a:extLst>
              <a:ext uri="{FF2B5EF4-FFF2-40B4-BE49-F238E27FC236}">
                <a16:creationId xmlns:a16="http://schemas.microsoft.com/office/drawing/2014/main" id="{952BFCD6-008B-959A-2DCC-2A6B4E1213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79" name="Rectangle 23">
            <a:extLst>
              <a:ext uri="{FF2B5EF4-FFF2-40B4-BE49-F238E27FC236}">
                <a16:creationId xmlns:a16="http://schemas.microsoft.com/office/drawing/2014/main" id="{80DDDD46-4893-8130-2C8C-C112884D39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0" name="Rectangle 24">
            <a:extLst>
              <a:ext uri="{FF2B5EF4-FFF2-40B4-BE49-F238E27FC236}">
                <a16:creationId xmlns:a16="http://schemas.microsoft.com/office/drawing/2014/main" id="{71C7A68C-AC54-5C50-2253-A2AB561B04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1" name="Rectangle 25">
            <a:extLst>
              <a:ext uri="{FF2B5EF4-FFF2-40B4-BE49-F238E27FC236}">
                <a16:creationId xmlns:a16="http://schemas.microsoft.com/office/drawing/2014/main" id="{E33B0929-2690-BDC0-7D70-A41C4883EB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2" name="Rectangle 26">
            <a:extLst>
              <a:ext uri="{FF2B5EF4-FFF2-40B4-BE49-F238E27FC236}">
                <a16:creationId xmlns:a16="http://schemas.microsoft.com/office/drawing/2014/main" id="{5F945A54-EE4B-C548-1F2A-149C940EE9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3" name="Line 27">
            <a:extLst>
              <a:ext uri="{FF2B5EF4-FFF2-40B4-BE49-F238E27FC236}">
                <a16:creationId xmlns:a16="http://schemas.microsoft.com/office/drawing/2014/main" id="{FFECD880-80B4-FFFA-7DBD-DF9B2543BD24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4" name="Line 28">
            <a:extLst>
              <a:ext uri="{FF2B5EF4-FFF2-40B4-BE49-F238E27FC236}">
                <a16:creationId xmlns:a16="http://schemas.microsoft.com/office/drawing/2014/main" id="{A71F5824-D185-739A-7F4F-1F315E2E43F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5" name="Line 29">
            <a:extLst>
              <a:ext uri="{FF2B5EF4-FFF2-40B4-BE49-F238E27FC236}">
                <a16:creationId xmlns:a16="http://schemas.microsoft.com/office/drawing/2014/main" id="{A0F36190-5FE7-C510-6BBE-DABCAFC9FD2B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6" name="Line 30">
            <a:extLst>
              <a:ext uri="{FF2B5EF4-FFF2-40B4-BE49-F238E27FC236}">
                <a16:creationId xmlns:a16="http://schemas.microsoft.com/office/drawing/2014/main" id="{CE5CF193-FDE4-4AA0-47F6-5CB6E39501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906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7" name="Line 31">
            <a:extLst>
              <a:ext uri="{FF2B5EF4-FFF2-40B4-BE49-F238E27FC236}">
                <a16:creationId xmlns:a16="http://schemas.microsoft.com/office/drawing/2014/main" id="{D0310348-C34D-C6D9-8E57-851CF2BE9C5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95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8" name="Line 32">
            <a:extLst>
              <a:ext uri="{FF2B5EF4-FFF2-40B4-BE49-F238E27FC236}">
                <a16:creationId xmlns:a16="http://schemas.microsoft.com/office/drawing/2014/main" id="{94424196-3ECC-2AE6-6838-8C047B6D244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447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89" name="Line 33">
            <a:extLst>
              <a:ext uri="{FF2B5EF4-FFF2-40B4-BE49-F238E27FC236}">
                <a16:creationId xmlns:a16="http://schemas.microsoft.com/office/drawing/2014/main" id="{057170DD-4A46-2A0D-125A-75CD07EA1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0" name="Line 34">
            <a:extLst>
              <a:ext uri="{FF2B5EF4-FFF2-40B4-BE49-F238E27FC236}">
                <a16:creationId xmlns:a16="http://schemas.microsoft.com/office/drawing/2014/main" id="{FE04D598-3429-681F-439F-22421CD093A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05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1" name="Line 35">
            <a:extLst>
              <a:ext uri="{FF2B5EF4-FFF2-40B4-BE49-F238E27FC236}">
                <a16:creationId xmlns:a16="http://schemas.microsoft.com/office/drawing/2014/main" id="{0A681E9C-49A3-9BA3-3953-402459AA8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2" name="Line 36">
            <a:extLst>
              <a:ext uri="{FF2B5EF4-FFF2-40B4-BE49-F238E27FC236}">
                <a16:creationId xmlns:a16="http://schemas.microsoft.com/office/drawing/2014/main" id="{0146576C-BE44-DC3A-9F44-9E59CCA1CB2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362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3" name="Line 37">
            <a:extLst>
              <a:ext uri="{FF2B5EF4-FFF2-40B4-BE49-F238E27FC236}">
                <a16:creationId xmlns:a16="http://schemas.microsoft.com/office/drawing/2014/main" id="{9D6F16A9-7ED3-E5E1-71EC-2DA5DF24E593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4" name="Line 38">
            <a:extLst>
              <a:ext uri="{FF2B5EF4-FFF2-40B4-BE49-F238E27FC236}">
                <a16:creationId xmlns:a16="http://schemas.microsoft.com/office/drawing/2014/main" id="{1BA7E487-C293-2EE6-0A8C-53597E14A8A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5" name="Line 39">
            <a:extLst>
              <a:ext uri="{FF2B5EF4-FFF2-40B4-BE49-F238E27FC236}">
                <a16:creationId xmlns:a16="http://schemas.microsoft.com/office/drawing/2014/main" id="{2F599B0D-397B-37D7-8DAC-4831D6B124D5}"/>
              </a:ext>
            </a:extLst>
          </p:cNvPr>
          <p:cNvSpPr>
            <a:spLocks noChangeShapeType="1"/>
          </p:cNvSpPr>
          <p:nvPr/>
        </p:nvSpPr>
        <p:spPr bwMode="auto">
          <a:xfrm>
            <a:off x="31242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6" name="Line 40">
            <a:extLst>
              <a:ext uri="{FF2B5EF4-FFF2-40B4-BE49-F238E27FC236}">
                <a16:creationId xmlns:a16="http://schemas.microsoft.com/office/drawing/2014/main" id="{7591F744-9A66-86D8-30EE-11B89C6DD29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2766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7" name="Line 41">
            <a:extLst>
              <a:ext uri="{FF2B5EF4-FFF2-40B4-BE49-F238E27FC236}">
                <a16:creationId xmlns:a16="http://schemas.microsoft.com/office/drawing/2014/main" id="{E674DF21-5DF2-BF0F-FE17-0534B9E5893F}"/>
              </a:ext>
            </a:extLst>
          </p:cNvPr>
          <p:cNvSpPr>
            <a:spLocks noChangeShapeType="1"/>
          </p:cNvSpPr>
          <p:nvPr/>
        </p:nvSpPr>
        <p:spPr bwMode="auto">
          <a:xfrm>
            <a:off x="3581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8" name="Line 42">
            <a:extLst>
              <a:ext uri="{FF2B5EF4-FFF2-40B4-BE49-F238E27FC236}">
                <a16:creationId xmlns:a16="http://schemas.microsoft.com/office/drawing/2014/main" id="{15F128F2-34B8-69C7-5B47-B1189995C62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99" name="Rectangle 43">
            <a:extLst>
              <a:ext uri="{FF2B5EF4-FFF2-40B4-BE49-F238E27FC236}">
                <a16:creationId xmlns:a16="http://schemas.microsoft.com/office/drawing/2014/main" id="{904D04BB-9D7C-6FE7-0C3D-9BADC9FE37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0" name="Rectangle 44">
            <a:extLst>
              <a:ext uri="{FF2B5EF4-FFF2-40B4-BE49-F238E27FC236}">
                <a16:creationId xmlns:a16="http://schemas.microsoft.com/office/drawing/2014/main" id="{B23DA8CD-A0E5-7B3A-2D52-462606E6E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1" name="Rectangle 45">
            <a:extLst>
              <a:ext uri="{FF2B5EF4-FFF2-40B4-BE49-F238E27FC236}">
                <a16:creationId xmlns:a16="http://schemas.microsoft.com/office/drawing/2014/main" id="{29764BFE-D0D1-D200-1712-0977AF9B58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2" name="Rectangle 46">
            <a:extLst>
              <a:ext uri="{FF2B5EF4-FFF2-40B4-BE49-F238E27FC236}">
                <a16:creationId xmlns:a16="http://schemas.microsoft.com/office/drawing/2014/main" id="{74DBA47D-9C26-841A-EC89-25EF58E2A9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3" name="Line 47">
            <a:extLst>
              <a:ext uri="{FF2B5EF4-FFF2-40B4-BE49-F238E27FC236}">
                <a16:creationId xmlns:a16="http://schemas.microsoft.com/office/drawing/2014/main" id="{87FC2B51-590C-F136-DC1E-772C3A389892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4" name="Line 48">
            <a:extLst>
              <a:ext uri="{FF2B5EF4-FFF2-40B4-BE49-F238E27FC236}">
                <a16:creationId xmlns:a16="http://schemas.microsoft.com/office/drawing/2014/main" id="{BDFCE9EA-7FBF-3FD5-48C0-1C06EA94A9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9144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5" name="Line 49">
            <a:extLst>
              <a:ext uri="{FF2B5EF4-FFF2-40B4-BE49-F238E27FC236}">
                <a16:creationId xmlns:a16="http://schemas.microsoft.com/office/drawing/2014/main" id="{7243C4AF-34FC-070A-2352-8E5D9078AC2A}"/>
              </a:ext>
            </a:extLst>
          </p:cNvPr>
          <p:cNvSpPr>
            <a:spLocks noChangeShapeType="1"/>
          </p:cNvSpPr>
          <p:nvPr/>
        </p:nvSpPr>
        <p:spPr bwMode="auto">
          <a:xfrm>
            <a:off x="14478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6" name="Line 50">
            <a:extLst>
              <a:ext uri="{FF2B5EF4-FFF2-40B4-BE49-F238E27FC236}">
                <a16:creationId xmlns:a16="http://schemas.microsoft.com/office/drawing/2014/main" id="{7023BB3B-77FA-652B-5509-D77A9FC185A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288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7" name="Line 51">
            <a:extLst>
              <a:ext uri="{FF2B5EF4-FFF2-40B4-BE49-F238E27FC236}">
                <a16:creationId xmlns:a16="http://schemas.microsoft.com/office/drawing/2014/main" id="{7289A7D3-D73D-BA15-65C3-91844728B177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8" name="Line 52">
            <a:extLst>
              <a:ext uri="{FF2B5EF4-FFF2-40B4-BE49-F238E27FC236}">
                <a16:creationId xmlns:a16="http://schemas.microsoft.com/office/drawing/2014/main" id="{D95C2B11-EA19-6E25-CAE7-DABA87B18E7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09" name="Line 53">
            <a:extLst>
              <a:ext uri="{FF2B5EF4-FFF2-40B4-BE49-F238E27FC236}">
                <a16:creationId xmlns:a16="http://schemas.microsoft.com/office/drawing/2014/main" id="{58C5ABBB-D3D0-95F1-24F1-A826A2561238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0" name="Line 54">
            <a:extLst>
              <a:ext uri="{FF2B5EF4-FFF2-40B4-BE49-F238E27FC236}">
                <a16:creationId xmlns:a16="http://schemas.microsoft.com/office/drawing/2014/main" id="{D8A27173-B565-66A3-000B-1F72485405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1" name="Rectangle 55">
            <a:extLst>
              <a:ext uri="{FF2B5EF4-FFF2-40B4-BE49-F238E27FC236}">
                <a16:creationId xmlns:a16="http://schemas.microsoft.com/office/drawing/2014/main" id="{EFF97349-074F-BC03-2487-77C52B97E2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2" name="Rectangle 56">
            <a:extLst>
              <a:ext uri="{FF2B5EF4-FFF2-40B4-BE49-F238E27FC236}">
                <a16:creationId xmlns:a16="http://schemas.microsoft.com/office/drawing/2014/main" id="{2809E421-196F-F0C1-028F-EDA43C5628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3" name="Line 57">
            <a:extLst>
              <a:ext uri="{FF2B5EF4-FFF2-40B4-BE49-F238E27FC236}">
                <a16:creationId xmlns:a16="http://schemas.microsoft.com/office/drawing/2014/main" id="{71AB6DFA-BD55-4278-9473-06763AAF45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4" name="Line 58">
            <a:extLst>
              <a:ext uri="{FF2B5EF4-FFF2-40B4-BE49-F238E27FC236}">
                <a16:creationId xmlns:a16="http://schemas.microsoft.com/office/drawing/2014/main" id="{A57D9F12-5FBF-1058-7022-A6A710A3EAA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240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5" name="Line 59">
            <a:extLst>
              <a:ext uri="{FF2B5EF4-FFF2-40B4-BE49-F238E27FC236}">
                <a16:creationId xmlns:a16="http://schemas.microsoft.com/office/drawing/2014/main" id="{B2DEBE1A-A2CF-372E-D740-CF8CB6857D2D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6" name="Line 60">
            <a:extLst>
              <a:ext uri="{FF2B5EF4-FFF2-40B4-BE49-F238E27FC236}">
                <a16:creationId xmlns:a16="http://schemas.microsoft.com/office/drawing/2014/main" id="{B02DC952-4171-3F88-5BD9-4555069AE95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528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7" name="Rectangle 61">
            <a:extLst>
              <a:ext uri="{FF2B5EF4-FFF2-40B4-BE49-F238E27FC236}">
                <a16:creationId xmlns:a16="http://schemas.microsoft.com/office/drawing/2014/main" id="{A06C57AB-5790-E26B-35F6-B2AE95019B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267200"/>
            <a:ext cx="3657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8" name="Line 62">
            <a:extLst>
              <a:ext uri="{FF2B5EF4-FFF2-40B4-BE49-F238E27FC236}">
                <a16:creationId xmlns:a16="http://schemas.microsoft.com/office/drawing/2014/main" id="{F93531C0-F463-2E0C-2431-6FDF4FDB9456}"/>
              </a:ext>
            </a:extLst>
          </p:cNvPr>
          <p:cNvSpPr>
            <a:spLocks noChangeShapeType="1"/>
          </p:cNvSpPr>
          <p:nvPr/>
        </p:nvSpPr>
        <p:spPr bwMode="auto">
          <a:xfrm>
            <a:off x="12192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19" name="Line 63">
            <a:extLst>
              <a:ext uri="{FF2B5EF4-FFF2-40B4-BE49-F238E27FC236}">
                <a16:creationId xmlns:a16="http://schemas.microsoft.com/office/drawing/2014/main" id="{A8954643-F302-E4C3-D2F6-B0E644D8D18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819400" y="3962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0" name="Text Box 64">
            <a:extLst>
              <a:ext uri="{FF2B5EF4-FFF2-40B4-BE49-F238E27FC236}">
                <a16:creationId xmlns:a16="http://schemas.microsoft.com/office/drawing/2014/main" id="{2CB9958F-31F6-6C6D-9774-50E783FF7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0" y="2362200"/>
            <a:ext cx="1314450" cy="2536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/>
              <a:t>Merge by 1</a:t>
            </a:r>
          </a:p>
          <a:p>
            <a:endParaRPr lang="en-US" altLang="en-US" sz="1600"/>
          </a:p>
          <a:p>
            <a:r>
              <a:rPr lang="en-US" altLang="en-US" sz="1600"/>
              <a:t>Merge by 2</a:t>
            </a:r>
          </a:p>
          <a:p>
            <a:endParaRPr lang="en-US" altLang="en-US" sz="1600"/>
          </a:p>
          <a:p>
            <a:r>
              <a:rPr lang="en-US" altLang="en-US" sz="1600"/>
              <a:t>Merge by 4</a:t>
            </a:r>
          </a:p>
          <a:p>
            <a:endParaRPr lang="en-US" altLang="en-US" sz="1600"/>
          </a:p>
          <a:p>
            <a:r>
              <a:rPr lang="en-US" altLang="en-US" sz="1600"/>
              <a:t>Merge by 8</a:t>
            </a:r>
          </a:p>
          <a:p>
            <a:endParaRPr lang="en-US" altLang="en-US" sz="1600"/>
          </a:p>
          <a:p>
            <a:r>
              <a:rPr lang="en-US" altLang="en-US" sz="1600"/>
              <a:t>Merge by 16</a:t>
            </a:r>
          </a:p>
          <a:p>
            <a:endParaRPr lang="en-US" altLang="en-US" sz="1600"/>
          </a:p>
        </p:txBody>
      </p:sp>
      <p:sp>
        <p:nvSpPr>
          <p:cNvPr id="70721" name="Rectangle 65">
            <a:extLst>
              <a:ext uri="{FF2B5EF4-FFF2-40B4-BE49-F238E27FC236}">
                <a16:creationId xmlns:a16="http://schemas.microsoft.com/office/drawing/2014/main" id="{81CE4FBF-8AE2-F077-A3ED-571186671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2" name="Rectangle 66">
            <a:extLst>
              <a:ext uri="{FF2B5EF4-FFF2-40B4-BE49-F238E27FC236}">
                <a16:creationId xmlns:a16="http://schemas.microsoft.com/office/drawing/2014/main" id="{E19D9D39-5C49-AB64-4FE2-4CF7746C62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3" name="Rectangle 67">
            <a:extLst>
              <a:ext uri="{FF2B5EF4-FFF2-40B4-BE49-F238E27FC236}">
                <a16:creationId xmlns:a16="http://schemas.microsoft.com/office/drawing/2014/main" id="{A2EFA489-DAD2-9C4D-BA76-09C8741B8A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4" name="Rectangle 68">
            <a:extLst>
              <a:ext uri="{FF2B5EF4-FFF2-40B4-BE49-F238E27FC236}">
                <a16:creationId xmlns:a16="http://schemas.microsoft.com/office/drawing/2014/main" id="{F555C79B-BA18-7AB7-9C78-D26A846B6B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5" name="Rectangle 69">
            <a:extLst>
              <a:ext uri="{FF2B5EF4-FFF2-40B4-BE49-F238E27FC236}">
                <a16:creationId xmlns:a16="http://schemas.microsoft.com/office/drawing/2014/main" id="{62101858-5519-C904-B0C9-025E3B68D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6" name="Rectangle 70">
            <a:extLst>
              <a:ext uri="{FF2B5EF4-FFF2-40B4-BE49-F238E27FC236}">
                <a16:creationId xmlns:a16="http://schemas.microsoft.com/office/drawing/2014/main" id="{E127FCD3-6F33-3649-61D2-E09488F2F1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7" name="Rectangle 71">
            <a:extLst>
              <a:ext uri="{FF2B5EF4-FFF2-40B4-BE49-F238E27FC236}">
                <a16:creationId xmlns:a16="http://schemas.microsoft.com/office/drawing/2014/main" id="{1166C110-2681-1679-A201-B5D399AAA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8" name="Rectangle 72">
            <a:extLst>
              <a:ext uri="{FF2B5EF4-FFF2-40B4-BE49-F238E27FC236}">
                <a16:creationId xmlns:a16="http://schemas.microsoft.com/office/drawing/2014/main" id="{CBC77AE6-4CF0-B22D-F06B-BD2166DE58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29" name="Rectangle 73">
            <a:extLst>
              <a:ext uri="{FF2B5EF4-FFF2-40B4-BE49-F238E27FC236}">
                <a16:creationId xmlns:a16="http://schemas.microsoft.com/office/drawing/2014/main" id="{06064275-DCC4-391A-C9B6-0996E5357C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0" name="Rectangle 74">
            <a:extLst>
              <a:ext uri="{FF2B5EF4-FFF2-40B4-BE49-F238E27FC236}">
                <a16:creationId xmlns:a16="http://schemas.microsoft.com/office/drawing/2014/main" id="{7753F726-9CA5-3BE4-B41C-CD8BB31FF1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19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1" name="Rectangle 75">
            <a:extLst>
              <a:ext uri="{FF2B5EF4-FFF2-40B4-BE49-F238E27FC236}">
                <a16:creationId xmlns:a16="http://schemas.microsoft.com/office/drawing/2014/main" id="{4985EB50-809D-55BB-6E8A-0E3573D6C9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2" name="Rectangle 76">
            <a:extLst>
              <a:ext uri="{FF2B5EF4-FFF2-40B4-BE49-F238E27FC236}">
                <a16:creationId xmlns:a16="http://schemas.microsoft.com/office/drawing/2014/main" id="{F6C13269-E62D-7DFF-87BE-27C7C62B7E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3" name="Rectangle 77">
            <a:extLst>
              <a:ext uri="{FF2B5EF4-FFF2-40B4-BE49-F238E27FC236}">
                <a16:creationId xmlns:a16="http://schemas.microsoft.com/office/drawing/2014/main" id="{801018AB-B63D-1ABE-ED79-27EAB7562C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4" name="Rectangle 78">
            <a:extLst>
              <a:ext uri="{FF2B5EF4-FFF2-40B4-BE49-F238E27FC236}">
                <a16:creationId xmlns:a16="http://schemas.microsoft.com/office/drawing/2014/main" id="{04FF6A3B-5BB0-B587-7F8A-36D503670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5" name="Rectangle 79">
            <a:extLst>
              <a:ext uri="{FF2B5EF4-FFF2-40B4-BE49-F238E27FC236}">
                <a16:creationId xmlns:a16="http://schemas.microsoft.com/office/drawing/2014/main" id="{2963BB78-74D0-9085-21FF-C294E3715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6" name="Rectangle 80">
            <a:extLst>
              <a:ext uri="{FF2B5EF4-FFF2-40B4-BE49-F238E27FC236}">
                <a16:creationId xmlns:a16="http://schemas.microsoft.com/office/drawing/2014/main" id="{0CFD44D8-1FE8-1CD5-C18E-9836A5F1E4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1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7" name="Rectangle 81">
            <a:extLst>
              <a:ext uri="{FF2B5EF4-FFF2-40B4-BE49-F238E27FC236}">
                <a16:creationId xmlns:a16="http://schemas.microsoft.com/office/drawing/2014/main" id="{DCDE9F44-9AD3-2A46-4E73-86019A5B08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8" name="Rectangle 82">
            <a:extLst>
              <a:ext uri="{FF2B5EF4-FFF2-40B4-BE49-F238E27FC236}">
                <a16:creationId xmlns:a16="http://schemas.microsoft.com/office/drawing/2014/main" id="{5F1DFCCA-A066-3E5F-BD8C-65F9938E2C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39" name="Rectangle 83">
            <a:extLst>
              <a:ext uri="{FF2B5EF4-FFF2-40B4-BE49-F238E27FC236}">
                <a16:creationId xmlns:a16="http://schemas.microsoft.com/office/drawing/2014/main" id="{4F86C0ED-861B-906B-E973-FEE721970D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0" name="Rectangle 84">
            <a:extLst>
              <a:ext uri="{FF2B5EF4-FFF2-40B4-BE49-F238E27FC236}">
                <a16:creationId xmlns:a16="http://schemas.microsoft.com/office/drawing/2014/main" id="{40F41346-6294-0F5E-2880-03F87E5AC9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1" name="Rectangle 85">
            <a:extLst>
              <a:ext uri="{FF2B5EF4-FFF2-40B4-BE49-F238E27FC236}">
                <a16:creationId xmlns:a16="http://schemas.microsoft.com/office/drawing/2014/main" id="{4EA9F3E0-6F18-1225-D5E1-5667794B27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2" name="Rectangle 86">
            <a:extLst>
              <a:ext uri="{FF2B5EF4-FFF2-40B4-BE49-F238E27FC236}">
                <a16:creationId xmlns:a16="http://schemas.microsoft.com/office/drawing/2014/main" id="{7C4302E0-9CFF-04D6-F6E9-7E6537B42F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3" name="Rectangle 87">
            <a:extLst>
              <a:ext uri="{FF2B5EF4-FFF2-40B4-BE49-F238E27FC236}">
                <a16:creationId xmlns:a16="http://schemas.microsoft.com/office/drawing/2014/main" id="{10E5221E-192D-F99F-3BF8-C08CA0D2DC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4" name="Rectangle 88">
            <a:extLst>
              <a:ext uri="{FF2B5EF4-FFF2-40B4-BE49-F238E27FC236}">
                <a16:creationId xmlns:a16="http://schemas.microsoft.com/office/drawing/2014/main" id="{621D9EAD-C72E-1FB5-277B-AEE235CD4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5" name="Line 89">
            <a:extLst>
              <a:ext uri="{FF2B5EF4-FFF2-40B4-BE49-F238E27FC236}">
                <a16:creationId xmlns:a16="http://schemas.microsoft.com/office/drawing/2014/main" id="{F968B059-535C-9DC3-1C9B-6A9D06C50A65}"/>
              </a:ext>
            </a:extLst>
          </p:cNvPr>
          <p:cNvSpPr>
            <a:spLocks noChangeShapeType="1"/>
          </p:cNvSpPr>
          <p:nvPr/>
        </p:nvSpPr>
        <p:spPr bwMode="auto">
          <a:xfrm>
            <a:off x="4038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6" name="Line 90">
            <a:extLst>
              <a:ext uri="{FF2B5EF4-FFF2-40B4-BE49-F238E27FC236}">
                <a16:creationId xmlns:a16="http://schemas.microsoft.com/office/drawing/2014/main" id="{DB657882-282C-73D3-714C-E01C7B0B3C2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191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7" name="Line 91">
            <a:extLst>
              <a:ext uri="{FF2B5EF4-FFF2-40B4-BE49-F238E27FC236}">
                <a16:creationId xmlns:a16="http://schemas.microsoft.com/office/drawing/2014/main" id="{F139A8E9-6BC5-F935-CF65-FDEB79A67534}"/>
              </a:ext>
            </a:extLst>
          </p:cNvPr>
          <p:cNvSpPr>
            <a:spLocks noChangeShapeType="1"/>
          </p:cNvSpPr>
          <p:nvPr/>
        </p:nvSpPr>
        <p:spPr bwMode="auto">
          <a:xfrm>
            <a:off x="4495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8" name="Line 92">
            <a:extLst>
              <a:ext uri="{FF2B5EF4-FFF2-40B4-BE49-F238E27FC236}">
                <a16:creationId xmlns:a16="http://schemas.microsoft.com/office/drawing/2014/main" id="{F1CE780C-630F-3871-6A41-4A09BB1AD88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648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49" name="Line 93">
            <a:extLst>
              <a:ext uri="{FF2B5EF4-FFF2-40B4-BE49-F238E27FC236}">
                <a16:creationId xmlns:a16="http://schemas.microsoft.com/office/drawing/2014/main" id="{04E96D97-9FC7-3344-37EC-D0E81C234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4953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0" name="Line 94">
            <a:extLst>
              <a:ext uri="{FF2B5EF4-FFF2-40B4-BE49-F238E27FC236}">
                <a16:creationId xmlns:a16="http://schemas.microsoft.com/office/drawing/2014/main" id="{F7272E03-8C53-E3BB-CC8A-7C9B5D5F290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05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1" name="Line 95">
            <a:extLst>
              <a:ext uri="{FF2B5EF4-FFF2-40B4-BE49-F238E27FC236}">
                <a16:creationId xmlns:a16="http://schemas.microsoft.com/office/drawing/2014/main" id="{E2CD1328-81AF-6B9C-8A08-C39FD1F47C5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102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2" name="Line 96">
            <a:extLst>
              <a:ext uri="{FF2B5EF4-FFF2-40B4-BE49-F238E27FC236}">
                <a16:creationId xmlns:a16="http://schemas.microsoft.com/office/drawing/2014/main" id="{1B7005CF-9D05-686F-AA03-2FA6EBF49F6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5626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3" name="Line 97">
            <a:extLst>
              <a:ext uri="{FF2B5EF4-FFF2-40B4-BE49-F238E27FC236}">
                <a16:creationId xmlns:a16="http://schemas.microsoft.com/office/drawing/2014/main" id="{81BA5CAD-C7D7-F98F-7A36-F1A4352CD258}"/>
              </a:ext>
            </a:extLst>
          </p:cNvPr>
          <p:cNvSpPr>
            <a:spLocks noChangeShapeType="1"/>
          </p:cNvSpPr>
          <p:nvPr/>
        </p:nvSpPr>
        <p:spPr bwMode="auto">
          <a:xfrm>
            <a:off x="5867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4" name="Line 98">
            <a:extLst>
              <a:ext uri="{FF2B5EF4-FFF2-40B4-BE49-F238E27FC236}">
                <a16:creationId xmlns:a16="http://schemas.microsoft.com/office/drawing/2014/main" id="{A26CF29C-80E8-147F-1237-A58B4E8F333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19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5" name="Line 99">
            <a:extLst>
              <a:ext uri="{FF2B5EF4-FFF2-40B4-BE49-F238E27FC236}">
                <a16:creationId xmlns:a16="http://schemas.microsoft.com/office/drawing/2014/main" id="{1953B4E5-73A0-AC8D-0D5E-308EAD252CAB}"/>
              </a:ext>
            </a:extLst>
          </p:cNvPr>
          <p:cNvSpPr>
            <a:spLocks noChangeShapeType="1"/>
          </p:cNvSpPr>
          <p:nvPr/>
        </p:nvSpPr>
        <p:spPr bwMode="auto">
          <a:xfrm>
            <a:off x="6324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6" name="Line 100">
            <a:extLst>
              <a:ext uri="{FF2B5EF4-FFF2-40B4-BE49-F238E27FC236}">
                <a16:creationId xmlns:a16="http://schemas.microsoft.com/office/drawing/2014/main" id="{146B55F5-A0D0-BD32-BE5D-20772F2D2C3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7" name="Line 101">
            <a:extLst>
              <a:ext uri="{FF2B5EF4-FFF2-40B4-BE49-F238E27FC236}">
                <a16:creationId xmlns:a16="http://schemas.microsoft.com/office/drawing/2014/main" id="{7A78488C-97D2-0403-A4E9-091482AFC945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8" name="Line 102">
            <a:extLst>
              <a:ext uri="{FF2B5EF4-FFF2-40B4-BE49-F238E27FC236}">
                <a16:creationId xmlns:a16="http://schemas.microsoft.com/office/drawing/2014/main" id="{A3D56AD1-EC23-1FC2-D569-D7F82D5ED87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934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59" name="Line 103">
            <a:extLst>
              <a:ext uri="{FF2B5EF4-FFF2-40B4-BE49-F238E27FC236}">
                <a16:creationId xmlns:a16="http://schemas.microsoft.com/office/drawing/2014/main" id="{337EA1E9-BFC9-A111-2FD2-A21C7E1120AF}"/>
              </a:ext>
            </a:extLst>
          </p:cNvPr>
          <p:cNvSpPr>
            <a:spLocks noChangeShapeType="1"/>
          </p:cNvSpPr>
          <p:nvPr/>
        </p:nvSpPr>
        <p:spPr bwMode="auto">
          <a:xfrm>
            <a:off x="7239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0" name="Line 104">
            <a:extLst>
              <a:ext uri="{FF2B5EF4-FFF2-40B4-BE49-F238E27FC236}">
                <a16:creationId xmlns:a16="http://schemas.microsoft.com/office/drawing/2014/main" id="{D8DEE44E-FC43-FB22-D8F5-379BD6234EA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91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1" name="Rectangle 105">
            <a:extLst>
              <a:ext uri="{FF2B5EF4-FFF2-40B4-BE49-F238E27FC236}">
                <a16:creationId xmlns:a16="http://schemas.microsoft.com/office/drawing/2014/main" id="{48914770-4E08-4F79-7264-531B47B650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2" name="Rectangle 106">
            <a:extLst>
              <a:ext uri="{FF2B5EF4-FFF2-40B4-BE49-F238E27FC236}">
                <a16:creationId xmlns:a16="http://schemas.microsoft.com/office/drawing/2014/main" id="{B77C849B-CC03-7533-6E4A-2903F28C88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3" name="Rectangle 107">
            <a:extLst>
              <a:ext uri="{FF2B5EF4-FFF2-40B4-BE49-F238E27FC236}">
                <a16:creationId xmlns:a16="http://schemas.microsoft.com/office/drawing/2014/main" id="{C166A57B-6C3B-C9F8-EEEF-CA1E8583F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4" name="Rectangle 108">
            <a:extLst>
              <a:ext uri="{FF2B5EF4-FFF2-40B4-BE49-F238E27FC236}">
                <a16:creationId xmlns:a16="http://schemas.microsoft.com/office/drawing/2014/main" id="{A7287A75-6BC0-A623-9454-D836C3CC8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5" name="Line 109">
            <a:extLst>
              <a:ext uri="{FF2B5EF4-FFF2-40B4-BE49-F238E27FC236}">
                <a16:creationId xmlns:a16="http://schemas.microsoft.com/office/drawing/2014/main" id="{3CEC73F8-53B4-4BE8-03C4-84F6977FFE74}"/>
              </a:ext>
            </a:extLst>
          </p:cNvPr>
          <p:cNvSpPr>
            <a:spLocks noChangeShapeType="1"/>
          </p:cNvSpPr>
          <p:nvPr/>
        </p:nvSpPr>
        <p:spPr bwMode="auto">
          <a:xfrm>
            <a:off x="41910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6" name="Line 110">
            <a:extLst>
              <a:ext uri="{FF2B5EF4-FFF2-40B4-BE49-F238E27FC236}">
                <a16:creationId xmlns:a16="http://schemas.microsoft.com/office/drawing/2014/main" id="{19E8B06A-48D4-8D75-EE59-585C8FD74C8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5720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7" name="Line 111">
            <a:extLst>
              <a:ext uri="{FF2B5EF4-FFF2-40B4-BE49-F238E27FC236}">
                <a16:creationId xmlns:a16="http://schemas.microsoft.com/office/drawing/2014/main" id="{B056CAC8-03B3-BF28-FB3B-6722BC9DB4B5}"/>
              </a:ext>
            </a:extLst>
          </p:cNvPr>
          <p:cNvSpPr>
            <a:spLocks noChangeShapeType="1"/>
          </p:cNvSpPr>
          <p:nvPr/>
        </p:nvSpPr>
        <p:spPr bwMode="auto">
          <a:xfrm>
            <a:off x="51054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8" name="Line 112">
            <a:extLst>
              <a:ext uri="{FF2B5EF4-FFF2-40B4-BE49-F238E27FC236}">
                <a16:creationId xmlns:a16="http://schemas.microsoft.com/office/drawing/2014/main" id="{F9051363-4D92-BE2D-0F21-D356D6752C6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864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69" name="Line 113">
            <a:extLst>
              <a:ext uri="{FF2B5EF4-FFF2-40B4-BE49-F238E27FC236}">
                <a16:creationId xmlns:a16="http://schemas.microsoft.com/office/drawing/2014/main" id="{0A86079E-E904-26D9-AA42-181197B1DC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9436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0" name="Line 114">
            <a:extLst>
              <a:ext uri="{FF2B5EF4-FFF2-40B4-BE49-F238E27FC236}">
                <a16:creationId xmlns:a16="http://schemas.microsoft.com/office/drawing/2014/main" id="{D2FE9D3E-6824-30F9-55D9-CA188B6D4A9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3246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1" name="Line 115">
            <a:extLst>
              <a:ext uri="{FF2B5EF4-FFF2-40B4-BE49-F238E27FC236}">
                <a16:creationId xmlns:a16="http://schemas.microsoft.com/office/drawing/2014/main" id="{0CFC5F52-1C9B-9BAB-C3CD-FEFFBAFBCFD8}"/>
              </a:ext>
            </a:extLst>
          </p:cNvPr>
          <p:cNvSpPr>
            <a:spLocks noChangeShapeType="1"/>
          </p:cNvSpPr>
          <p:nvPr/>
        </p:nvSpPr>
        <p:spPr bwMode="auto">
          <a:xfrm>
            <a:off x="68580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2" name="Line 116">
            <a:extLst>
              <a:ext uri="{FF2B5EF4-FFF2-40B4-BE49-F238E27FC236}">
                <a16:creationId xmlns:a16="http://schemas.microsoft.com/office/drawing/2014/main" id="{B812BC57-482C-A9F4-8E16-8C59EBD9B8C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2390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3" name="Rectangle 117">
            <a:extLst>
              <a:ext uri="{FF2B5EF4-FFF2-40B4-BE49-F238E27FC236}">
                <a16:creationId xmlns:a16="http://schemas.microsoft.com/office/drawing/2014/main" id="{E56DDB36-4432-D9B7-5D48-56D7875CB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4" name="Rectangle 118">
            <a:extLst>
              <a:ext uri="{FF2B5EF4-FFF2-40B4-BE49-F238E27FC236}">
                <a16:creationId xmlns:a16="http://schemas.microsoft.com/office/drawing/2014/main" id="{51C4B029-498F-2614-41E5-EE3BC1EFB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5" name="Line 119">
            <a:extLst>
              <a:ext uri="{FF2B5EF4-FFF2-40B4-BE49-F238E27FC236}">
                <a16:creationId xmlns:a16="http://schemas.microsoft.com/office/drawing/2014/main" id="{CDD4095A-A3DE-0209-B605-4DCB05B64796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96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6" name="Line 120">
            <a:extLst>
              <a:ext uri="{FF2B5EF4-FFF2-40B4-BE49-F238E27FC236}">
                <a16:creationId xmlns:a16="http://schemas.microsoft.com/office/drawing/2014/main" id="{EEF7E6C2-A91D-EF97-A461-FC22FDC04C5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7" name="Line 121">
            <a:extLst>
              <a:ext uri="{FF2B5EF4-FFF2-40B4-BE49-F238E27FC236}">
                <a16:creationId xmlns:a16="http://schemas.microsoft.com/office/drawing/2014/main" id="{3C50A939-274B-B05F-C6C0-42BDDE4EAAE4}"/>
              </a:ext>
            </a:extLst>
          </p:cNvPr>
          <p:cNvSpPr>
            <a:spLocks noChangeShapeType="1"/>
          </p:cNvSpPr>
          <p:nvPr/>
        </p:nvSpPr>
        <p:spPr bwMode="auto">
          <a:xfrm>
            <a:off x="62484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8" name="Line 122">
            <a:extLst>
              <a:ext uri="{FF2B5EF4-FFF2-40B4-BE49-F238E27FC236}">
                <a16:creationId xmlns:a16="http://schemas.microsoft.com/office/drawing/2014/main" id="{443DE930-7CD0-14F5-AE0A-B04D46C9DE9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0104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79" name="Rectangle 123">
            <a:extLst>
              <a:ext uri="{FF2B5EF4-FFF2-40B4-BE49-F238E27FC236}">
                <a16:creationId xmlns:a16="http://schemas.microsoft.com/office/drawing/2014/main" id="{FB788EBF-6BB6-26C1-529E-69BB1431E5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4267200"/>
            <a:ext cx="3657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0" name="Line 124">
            <a:extLst>
              <a:ext uri="{FF2B5EF4-FFF2-40B4-BE49-F238E27FC236}">
                <a16:creationId xmlns:a16="http://schemas.microsoft.com/office/drawing/2014/main" id="{C4364CFA-D149-CF98-3B58-948D6CCBDAF5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1" name="Line 125">
            <a:extLst>
              <a:ext uri="{FF2B5EF4-FFF2-40B4-BE49-F238E27FC236}">
                <a16:creationId xmlns:a16="http://schemas.microsoft.com/office/drawing/2014/main" id="{1E9CC45F-D710-56C6-5ABB-E8D435CAFB7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77000" y="3962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2" name="Rectangle 126">
            <a:extLst>
              <a:ext uri="{FF2B5EF4-FFF2-40B4-BE49-F238E27FC236}">
                <a16:creationId xmlns:a16="http://schemas.microsoft.com/office/drawing/2014/main" id="{47EA68A4-1388-0F2D-C418-260B976F80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4800600"/>
            <a:ext cx="7315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3" name="Line 127">
            <a:extLst>
              <a:ext uri="{FF2B5EF4-FFF2-40B4-BE49-F238E27FC236}">
                <a16:creationId xmlns:a16="http://schemas.microsoft.com/office/drawing/2014/main" id="{A8E85F11-03E8-50C5-ED7A-CBBDD86E5CE8}"/>
              </a:ext>
            </a:extLst>
          </p:cNvPr>
          <p:cNvSpPr>
            <a:spLocks noChangeShapeType="1"/>
          </p:cNvSpPr>
          <p:nvPr/>
        </p:nvSpPr>
        <p:spPr bwMode="auto">
          <a:xfrm>
            <a:off x="1905000" y="44958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4" name="Line 128">
            <a:extLst>
              <a:ext uri="{FF2B5EF4-FFF2-40B4-BE49-F238E27FC236}">
                <a16:creationId xmlns:a16="http://schemas.microsoft.com/office/drawing/2014/main" id="{61F6B925-5EB6-72F2-B7C2-13DD1EE43CB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44958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5" name="Rectangle 129">
            <a:extLst>
              <a:ext uri="{FF2B5EF4-FFF2-40B4-BE49-F238E27FC236}">
                <a16:creationId xmlns:a16="http://schemas.microsoft.com/office/drawing/2014/main" id="{4E392317-12BF-4A8D-4699-3D3B9D4C77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" y="5410200"/>
            <a:ext cx="73152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6" name="Line 130">
            <a:extLst>
              <a:ext uri="{FF2B5EF4-FFF2-40B4-BE49-F238E27FC236}">
                <a16:creationId xmlns:a16="http://schemas.microsoft.com/office/drawing/2014/main" id="{4F904AF4-BD87-4C53-C660-AE6BF4A73697}"/>
              </a:ext>
            </a:extLst>
          </p:cNvPr>
          <p:cNvSpPr>
            <a:spLocks noChangeShapeType="1"/>
          </p:cNvSpPr>
          <p:nvPr/>
        </p:nvSpPr>
        <p:spPr bwMode="auto">
          <a:xfrm>
            <a:off x="3886200" y="5105400"/>
            <a:ext cx="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788" name="Text Box 132">
            <a:extLst>
              <a:ext uri="{FF2B5EF4-FFF2-40B4-BE49-F238E27FC236}">
                <a16:creationId xmlns:a16="http://schemas.microsoft.com/office/drawing/2014/main" id="{DEC6A81E-BEE8-16A0-2305-EF8C082B23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1600" y="5029200"/>
            <a:ext cx="3124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Need of a  last copy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8891F4C-80B4-DF8E-8AF6-8B6F8A52A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Iterative Mergesort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C545524E-B045-4AF8-0CCC-ABA78007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1337914"/>
            <a:ext cx="8967198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sz="1500" b="1" i="0" dirty="0">
                <a:solidFill>
                  <a:srgbClr val="324158"/>
                </a:solidFill>
                <a:effectLst/>
                <a:latin typeface="Open Sans" panose="020B0606030504020204" pitchFamily="34" charset="0"/>
              </a:rPr>
              <a:t>Iterative Merge Sort Algorithm</a:t>
            </a:r>
          </a:p>
          <a:p>
            <a:pPr algn="l"/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Consider an array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Arr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[] of size N that we want to sort: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1:    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Initialize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with 1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multiply it by 2 as long as it is less than N.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And for each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, do the following: 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2: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   Initialize L with 0 and add 2*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as long as it is less than N.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Calculate Mid as min(L +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 - 1, N-1)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 as min(L + (2*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sub_size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) -1, N-1) and do the following: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3: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   Copy sub-array [L, Mid-1] in list A and sub-array [Mid, R] in list B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merge these sorted lists to make a sorted list C using the following method: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3.1: 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Compare the first elements of lists A and B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remove the first element from the list whose first element is smaller and append it to C. </a:t>
            </a:r>
          </a:p>
          <a:p>
            <a:pPr algn="l"/>
            <a:r>
              <a:rPr lang="en-US" sz="1500" dirty="0">
                <a:solidFill>
                  <a:srgbClr val="333333"/>
                </a:solidFill>
                <a:latin typeface="Open Sans" panose="020B0606030504020204" pitchFamily="34" charset="0"/>
              </a:rPr>
              <a:t>	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Repeat this until either list A or B becomes empty.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3.2: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Copy the list(A or B), which is not empty, to C. </a:t>
            </a:r>
            <a:b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</a:br>
            <a:endParaRPr lang="en-US" sz="1500" b="0" i="0" dirty="0">
              <a:solidFill>
                <a:srgbClr val="333333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sz="1500" b="1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Step 4: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    Copy list C to </a:t>
            </a:r>
            <a:r>
              <a:rPr lang="en-US" sz="1500" b="0" i="0" dirty="0" err="1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Arr</a:t>
            </a:r>
            <a:r>
              <a:rPr lang="en-US" sz="1500" b="0" i="0" dirty="0">
                <a:solidFill>
                  <a:srgbClr val="333333"/>
                </a:solidFill>
                <a:effectLst/>
                <a:latin typeface="Open Sans" panose="020B0606030504020204" pitchFamily="34" charset="0"/>
              </a:rPr>
              <a:t>[] from index L to R.</a:t>
            </a:r>
          </a:p>
          <a:p>
            <a:endParaRPr lang="en-US" altLang="en-US" sz="1500" dirty="0"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>
            <a:extLst>
              <a:ext uri="{FF2B5EF4-FFF2-40B4-BE49-F238E27FC236}">
                <a16:creationId xmlns:a16="http://schemas.microsoft.com/office/drawing/2014/main" id="{E8891F4C-80B4-DF8E-8AF6-8B6F8A52AE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Iterative Mergesort</a:t>
            </a:r>
          </a:p>
        </p:txBody>
      </p:sp>
      <p:sp>
        <p:nvSpPr>
          <p:cNvPr id="69635" name="Text Box 3">
            <a:extLst>
              <a:ext uri="{FF2B5EF4-FFF2-40B4-BE49-F238E27FC236}">
                <a16:creationId xmlns:a16="http://schemas.microsoft.com/office/drawing/2014/main" id="{C545524E-B045-4AF8-0CCC-ABA78007E1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2176463"/>
            <a:ext cx="7396163" cy="3514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600">
                <a:latin typeface="Courier New" panose="02070309020205020404" pitchFamily="49" charset="0"/>
              </a:rPr>
              <a:t>IterativeMergesort(A[1..n]: integer array, n : integer) : {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//precondition: n is a power of 2//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i, m, parity : integer;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T[1..n]: integer array;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m := 2; parity := 0;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while m </a:t>
            </a:r>
            <a:r>
              <a:rPr lang="en-US" altLang="en-US" sz="1600" u="sng">
                <a:latin typeface="Courier New" panose="02070309020205020404" pitchFamily="49" charset="0"/>
              </a:rPr>
              <a:t>&lt;</a:t>
            </a:r>
            <a:r>
              <a:rPr lang="en-US" altLang="en-US" sz="1600">
                <a:latin typeface="Courier New" panose="02070309020205020404" pitchFamily="49" charset="0"/>
              </a:rPr>
              <a:t> n do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for i = 1 to n – m + 1 by m do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if parity = 0 then Merge(A,T,i,i+m-1);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     else Merge(T,A,i,i+m-1);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parity := 1 – parity;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m := 2*m;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if parity = 1 then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    for i = 1 to n do A[i] := T[i];    </a:t>
            </a:r>
          </a:p>
          <a:p>
            <a:r>
              <a:rPr lang="en-US" altLang="en-US" sz="1600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69636" name="Text Box 4">
            <a:extLst>
              <a:ext uri="{FF2B5EF4-FFF2-40B4-BE49-F238E27FC236}">
                <a16:creationId xmlns:a16="http://schemas.microsoft.com/office/drawing/2014/main" id="{F0FB95FB-5572-277E-A749-2878EB6E4B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5562600"/>
            <a:ext cx="43894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How do you handle non-powers of 2?</a:t>
            </a:r>
          </a:p>
          <a:p>
            <a:r>
              <a:rPr lang="en-US" altLang="en-US"/>
              <a:t>How can the final copy be avoided?</a:t>
            </a:r>
          </a:p>
        </p:txBody>
      </p:sp>
    </p:spTree>
    <p:extLst>
      <p:ext uri="{BB962C8B-B14F-4D97-AF65-F5344CB8AC3E}">
        <p14:creationId xmlns:p14="http://schemas.microsoft.com/office/powerpoint/2010/main" val="33284092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589A42FF-1DA5-E1E8-D778-29C12404A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Analysis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D5355E70-50B8-9EC2-84B7-3CFD587D2B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Let T(N) be the running time for an array of N elements</a:t>
            </a:r>
          </a:p>
          <a:p>
            <a:pPr>
              <a:lnSpc>
                <a:spcPct val="90000"/>
              </a:lnSpc>
            </a:pPr>
            <a:r>
              <a:rPr lang="en-US" altLang="en-US"/>
              <a:t>Mergesort divides array in half and calls itself on the two halves. After returning, it merges both halves using a temporary array</a:t>
            </a:r>
          </a:p>
          <a:p>
            <a:pPr>
              <a:lnSpc>
                <a:spcPct val="90000"/>
              </a:lnSpc>
            </a:pPr>
            <a:r>
              <a:rPr lang="en-US" altLang="en-US"/>
              <a:t>Each recursive call takes T(N/2) and merging takes O(N)</a:t>
            </a:r>
            <a:endParaRPr lang="en-US" altLang="en-US" sz="3600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>
            <a:extLst>
              <a:ext uri="{FF2B5EF4-FFF2-40B4-BE49-F238E27FC236}">
                <a16:creationId xmlns:a16="http://schemas.microsoft.com/office/drawing/2014/main" id="{3051D131-23AC-2271-EF67-F0060BB3A3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Recurrence Relation</a:t>
            </a:r>
          </a:p>
        </p:txBody>
      </p:sp>
      <p:sp>
        <p:nvSpPr>
          <p:cNvPr id="59395" name="Rectangle 3">
            <a:extLst>
              <a:ext uri="{FF2B5EF4-FFF2-40B4-BE49-F238E27FC236}">
                <a16:creationId xmlns:a16="http://schemas.microsoft.com/office/drawing/2014/main" id="{8EC4E18F-C064-5841-9FE1-2C5DDC93315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/>
              <a:t>The recurrence relation for T(N) is:</a:t>
            </a:r>
          </a:p>
          <a:p>
            <a:pPr lvl="1"/>
            <a:r>
              <a:rPr lang="en-US" altLang="en-US" dirty="0"/>
              <a:t>T(1) </a:t>
            </a:r>
            <a:r>
              <a:rPr lang="en-US" altLang="en-US" u="sng" dirty="0"/>
              <a:t>&lt;</a:t>
            </a:r>
            <a:r>
              <a:rPr lang="en-US" altLang="en-US" dirty="0"/>
              <a:t> a  </a:t>
            </a:r>
          </a:p>
          <a:p>
            <a:pPr lvl="2"/>
            <a:r>
              <a:rPr lang="en-US" altLang="en-US" sz="2200" dirty="0"/>
              <a:t>base case: 1 element array </a:t>
            </a:r>
            <a:r>
              <a:rPr lang="en-US" altLang="en-US" sz="2200" dirty="0">
                <a:sym typeface="Wingdings" pitchFamily="2" charset="2"/>
              </a:rPr>
              <a:t> constant time</a:t>
            </a:r>
          </a:p>
          <a:p>
            <a:pPr lvl="1"/>
            <a:r>
              <a:rPr lang="en-US" altLang="en-US" dirty="0">
                <a:sym typeface="Wingdings" pitchFamily="2" charset="2"/>
              </a:rPr>
              <a:t>T(N) </a:t>
            </a:r>
            <a:r>
              <a:rPr lang="en-US" altLang="en-US" u="sng" dirty="0">
                <a:sym typeface="Wingdings" pitchFamily="2" charset="2"/>
              </a:rPr>
              <a:t>&lt;</a:t>
            </a:r>
            <a:r>
              <a:rPr lang="en-US" altLang="en-US" dirty="0">
                <a:sym typeface="Wingdings" pitchFamily="2" charset="2"/>
              </a:rPr>
              <a:t> 2T(N/2) + </a:t>
            </a:r>
            <a:r>
              <a:rPr lang="en-US" altLang="en-US" dirty="0" err="1">
                <a:sym typeface="Wingdings" pitchFamily="2" charset="2"/>
              </a:rPr>
              <a:t>bN</a:t>
            </a:r>
            <a:endParaRPr lang="en-US" altLang="en-US" dirty="0">
              <a:sym typeface="Wingdings" pitchFamily="2" charset="2"/>
            </a:endParaRPr>
          </a:p>
          <a:p>
            <a:pPr lvl="2"/>
            <a:r>
              <a:rPr lang="en-US" altLang="en-US" dirty="0"/>
              <a:t>Sorting N elements takes </a:t>
            </a:r>
          </a:p>
          <a:p>
            <a:pPr lvl="3"/>
            <a:r>
              <a:rPr lang="en-US" altLang="en-US" dirty="0"/>
              <a:t>the time to sort the left half </a:t>
            </a:r>
          </a:p>
          <a:p>
            <a:pPr lvl="3"/>
            <a:r>
              <a:rPr lang="en-US" altLang="en-US" dirty="0"/>
              <a:t>plus the time to sort the right half </a:t>
            </a:r>
          </a:p>
          <a:p>
            <a:pPr lvl="3"/>
            <a:r>
              <a:rPr lang="en-US" altLang="en-US" dirty="0"/>
              <a:t>plus an O(N) time to merge the two halves</a:t>
            </a:r>
          </a:p>
          <a:p>
            <a:r>
              <a:rPr lang="en-US" altLang="en-US" dirty="0"/>
              <a:t>T(N) = O(n log n)</a:t>
            </a:r>
            <a:endParaRPr lang="en-US" alt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>
            <a:extLst>
              <a:ext uri="{FF2B5EF4-FFF2-40B4-BE49-F238E27FC236}">
                <a16:creationId xmlns:a16="http://schemas.microsoft.com/office/drawing/2014/main" id="{696ACE37-50E6-C36F-7725-878100C02C5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Properties of Mergesort</a:t>
            </a:r>
          </a:p>
        </p:txBody>
      </p:sp>
      <p:sp>
        <p:nvSpPr>
          <p:cNvPr id="90115" name="Rectangle 3">
            <a:extLst>
              <a:ext uri="{FF2B5EF4-FFF2-40B4-BE49-F238E27FC236}">
                <a16:creationId xmlns:a16="http://schemas.microsoft.com/office/drawing/2014/main" id="{C19582B5-AB65-08F5-A825-20B7371B97B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ln/>
          <a:extLst>
            <a:ext uri="{91240B29-F687-4F45-9708-019B960494DF}">
              <a14:hiddenLine xmlns:a14="http://schemas.microsoft.com/office/drawing/2010/main" w="9525">
                <a:solidFill>
                  <a:srgbClr val="FF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/>
              <a:t>Not in-place</a:t>
            </a:r>
          </a:p>
          <a:p>
            <a:pPr lvl="1"/>
            <a:r>
              <a:rPr lang="en-US" altLang="en-US"/>
              <a:t>Requires an auxiliary array </a:t>
            </a:r>
            <a:r>
              <a:rPr lang="en-US" altLang="en-US">
                <a:solidFill>
                  <a:schemeClr val="accent2"/>
                </a:solidFill>
              </a:rPr>
              <a:t>(O(n) extra space)</a:t>
            </a:r>
          </a:p>
          <a:p>
            <a:r>
              <a:rPr lang="en-US" altLang="en-US"/>
              <a:t>Stable</a:t>
            </a:r>
          </a:p>
          <a:p>
            <a:pPr lvl="1"/>
            <a:r>
              <a:rPr lang="en-US" altLang="en-US"/>
              <a:t>Make sure that </a:t>
            </a:r>
            <a:r>
              <a:rPr lang="en-US" altLang="en-US">
                <a:solidFill>
                  <a:schemeClr val="accent2"/>
                </a:solidFill>
              </a:rPr>
              <a:t>left</a:t>
            </a:r>
            <a:r>
              <a:rPr lang="en-US" altLang="en-US"/>
              <a:t> is sent to target on equal values.</a:t>
            </a:r>
          </a:p>
          <a:p>
            <a:r>
              <a:rPr lang="en-US" altLang="en-US"/>
              <a:t>Iterative Mergesort reduces copying.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9666-BDE3-4F7E-8884-1A2A2438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02E1-FF96-2502-7F68-5E0E5B6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  <a:p>
            <a:endParaRPr lang="en-US" dirty="0"/>
          </a:p>
          <a:p>
            <a:r>
              <a:rPr lang="en-US" dirty="0"/>
              <a:t>Merge Sort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183559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>
            <a:extLst>
              <a:ext uri="{FF2B5EF4-FFF2-40B4-BE49-F238E27FC236}">
                <a16:creationId xmlns:a16="http://schemas.microsoft.com/office/drawing/2014/main" id="{C81908CD-5F45-F77E-8ED8-D420EB1C2BC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The steps of QuickSort</a:t>
            </a:r>
          </a:p>
        </p:txBody>
      </p:sp>
      <p:sp>
        <p:nvSpPr>
          <p:cNvPr id="74755" name="Oval 3">
            <a:extLst>
              <a:ext uri="{FF2B5EF4-FFF2-40B4-BE49-F238E27FC236}">
                <a16:creationId xmlns:a16="http://schemas.microsoft.com/office/drawing/2014/main" id="{E2820344-E26E-9142-ECCE-5A802DD601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7800" y="1905000"/>
            <a:ext cx="4724400" cy="9906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6" name="Text Box 4">
            <a:extLst>
              <a:ext uri="{FF2B5EF4-FFF2-40B4-BE49-F238E27FC236}">
                <a16:creationId xmlns:a16="http://schemas.microsoft.com/office/drawing/2014/main" id="{EAC192A8-ED69-20B8-8AC9-0D541D3F9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2209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74757" name="Text Box 5">
            <a:extLst>
              <a:ext uri="{FF2B5EF4-FFF2-40B4-BE49-F238E27FC236}">
                <a16:creationId xmlns:a16="http://schemas.microsoft.com/office/drawing/2014/main" id="{FBFBC2AA-1145-260F-F578-76B5BDED2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057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81</a:t>
            </a:r>
          </a:p>
        </p:txBody>
      </p:sp>
      <p:sp>
        <p:nvSpPr>
          <p:cNvPr id="74758" name="Text Box 6">
            <a:extLst>
              <a:ext uri="{FF2B5EF4-FFF2-40B4-BE49-F238E27FC236}">
                <a16:creationId xmlns:a16="http://schemas.microsoft.com/office/drawing/2014/main" id="{752FA623-133B-B18A-B671-EA98084121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23622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92</a:t>
            </a:r>
          </a:p>
        </p:txBody>
      </p:sp>
      <p:sp>
        <p:nvSpPr>
          <p:cNvPr id="74759" name="Text Box 7">
            <a:extLst>
              <a:ext uri="{FF2B5EF4-FFF2-40B4-BE49-F238E27FC236}">
                <a16:creationId xmlns:a16="http://schemas.microsoft.com/office/drawing/2014/main" id="{689C310D-D180-7FD3-4B7D-CC8B5C4D5D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21336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4760" name="Text Box 8">
            <a:extLst>
              <a:ext uri="{FF2B5EF4-FFF2-40B4-BE49-F238E27FC236}">
                <a16:creationId xmlns:a16="http://schemas.microsoft.com/office/drawing/2014/main" id="{010FF593-6DD0-3EE9-216C-DDDCB76615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25447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65</a:t>
            </a:r>
          </a:p>
        </p:txBody>
      </p:sp>
      <p:sp>
        <p:nvSpPr>
          <p:cNvPr id="74761" name="Text Box 9">
            <a:extLst>
              <a:ext uri="{FF2B5EF4-FFF2-40B4-BE49-F238E27FC236}">
                <a16:creationId xmlns:a16="http://schemas.microsoft.com/office/drawing/2014/main" id="{137C0D77-68E7-FF14-29B8-B6CBB8AB22A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2057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4762" name="Text Box 10">
            <a:extLst>
              <a:ext uri="{FF2B5EF4-FFF2-40B4-BE49-F238E27FC236}">
                <a16:creationId xmlns:a16="http://schemas.microsoft.com/office/drawing/2014/main" id="{359574AE-B1BD-6FBD-3FA5-9AE389D520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057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74763" name="Text Box 11">
            <a:extLst>
              <a:ext uri="{FF2B5EF4-FFF2-40B4-BE49-F238E27FC236}">
                <a16:creationId xmlns:a16="http://schemas.microsoft.com/office/drawing/2014/main" id="{380A57EC-BCDF-7A3C-1237-1B56986E08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25146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26</a:t>
            </a:r>
          </a:p>
        </p:txBody>
      </p:sp>
      <p:sp>
        <p:nvSpPr>
          <p:cNvPr id="74764" name="Text Box 12">
            <a:extLst>
              <a:ext uri="{FF2B5EF4-FFF2-40B4-BE49-F238E27FC236}">
                <a16:creationId xmlns:a16="http://schemas.microsoft.com/office/drawing/2014/main" id="{FF76E33A-5FF1-1852-4587-8D001A9BA4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9200" y="2209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75</a:t>
            </a:r>
          </a:p>
        </p:txBody>
      </p:sp>
      <p:sp>
        <p:nvSpPr>
          <p:cNvPr id="74765" name="Text Box 13">
            <a:extLst>
              <a:ext uri="{FF2B5EF4-FFF2-40B4-BE49-F238E27FC236}">
                <a16:creationId xmlns:a16="http://schemas.microsoft.com/office/drawing/2014/main" id="{4F4CF68A-EB6B-4CB4-2B3C-41C7BF5248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622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4766" name="Oval 14">
            <a:extLst>
              <a:ext uri="{FF2B5EF4-FFF2-40B4-BE49-F238E27FC236}">
                <a16:creationId xmlns:a16="http://schemas.microsoft.com/office/drawing/2014/main" id="{362A50CD-CB5F-11F0-B2AE-6AA78EDB1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0438" y="2513013"/>
            <a:ext cx="384175" cy="301625"/>
          </a:xfrm>
          <a:prstGeom prst="ellips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67" name="Text Box 15">
            <a:extLst>
              <a:ext uri="{FF2B5EF4-FFF2-40B4-BE49-F238E27FC236}">
                <a16:creationId xmlns:a16="http://schemas.microsoft.com/office/drawing/2014/main" id="{944C88B3-8841-087D-E620-57A8FD4FA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66800" y="1905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4768" name="Text Box 16">
            <a:extLst>
              <a:ext uri="{FF2B5EF4-FFF2-40B4-BE49-F238E27FC236}">
                <a16:creationId xmlns:a16="http://schemas.microsoft.com/office/drawing/2014/main" id="{819CB055-60AD-2BDA-9214-2B35571071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1949450"/>
            <a:ext cx="1611313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select pivot value</a:t>
            </a:r>
          </a:p>
        </p:txBody>
      </p:sp>
      <p:sp>
        <p:nvSpPr>
          <p:cNvPr id="74769" name="Oval 17">
            <a:extLst>
              <a:ext uri="{FF2B5EF4-FFF2-40B4-BE49-F238E27FC236}">
                <a16:creationId xmlns:a16="http://schemas.microsoft.com/office/drawing/2014/main" id="{700F475C-BF39-B39C-1188-95FDF22E6D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3200400"/>
            <a:ext cx="1981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70" name="Text Box 18">
            <a:extLst>
              <a:ext uri="{FF2B5EF4-FFF2-40B4-BE49-F238E27FC236}">
                <a16:creationId xmlns:a16="http://schemas.microsoft.com/office/drawing/2014/main" id="{10D817E6-31D8-46C7-5BC4-CD8B04075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35052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74771" name="Text Box 19">
            <a:extLst>
              <a:ext uri="{FF2B5EF4-FFF2-40B4-BE49-F238E27FC236}">
                <a16:creationId xmlns:a16="http://schemas.microsoft.com/office/drawing/2014/main" id="{FBF81219-6210-9D68-E1B0-F895FB00F9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5814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81</a:t>
            </a:r>
          </a:p>
        </p:txBody>
      </p:sp>
      <p:sp>
        <p:nvSpPr>
          <p:cNvPr id="74772" name="Text Box 20">
            <a:extLst>
              <a:ext uri="{FF2B5EF4-FFF2-40B4-BE49-F238E27FC236}">
                <a16:creationId xmlns:a16="http://schemas.microsoft.com/office/drawing/2014/main" id="{139DFB70-C680-8ED3-7AFF-573148B077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6800" y="36576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92</a:t>
            </a:r>
          </a:p>
        </p:txBody>
      </p:sp>
      <p:sp>
        <p:nvSpPr>
          <p:cNvPr id="74773" name="Text Box 21">
            <a:extLst>
              <a:ext uri="{FF2B5EF4-FFF2-40B4-BE49-F238E27FC236}">
                <a16:creationId xmlns:a16="http://schemas.microsoft.com/office/drawing/2014/main" id="{E3BB1A23-AE1F-CF70-DC70-D4E3A3D7A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34290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4774" name="Text Box 22">
            <a:extLst>
              <a:ext uri="{FF2B5EF4-FFF2-40B4-BE49-F238E27FC236}">
                <a16:creationId xmlns:a16="http://schemas.microsoft.com/office/drawing/2014/main" id="{FA764E00-D15D-9A4D-0357-CC9B1E709E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90963" y="346075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65</a:t>
            </a:r>
          </a:p>
        </p:txBody>
      </p:sp>
      <p:sp>
        <p:nvSpPr>
          <p:cNvPr id="74775" name="Text Box 23">
            <a:extLst>
              <a:ext uri="{FF2B5EF4-FFF2-40B4-BE49-F238E27FC236}">
                <a16:creationId xmlns:a16="http://schemas.microsoft.com/office/drawing/2014/main" id="{27099234-7A32-56D4-15CC-BA11FBC1D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352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4776" name="Text Box 24">
            <a:extLst>
              <a:ext uri="{FF2B5EF4-FFF2-40B4-BE49-F238E27FC236}">
                <a16:creationId xmlns:a16="http://schemas.microsoft.com/office/drawing/2014/main" id="{3881E62C-0E8E-CEFB-B0C3-C1129ADB00C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733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74777" name="Text Box 25">
            <a:extLst>
              <a:ext uri="{FF2B5EF4-FFF2-40B4-BE49-F238E27FC236}">
                <a16:creationId xmlns:a16="http://schemas.microsoft.com/office/drawing/2014/main" id="{967C9343-49BC-1A6E-D70D-A3492162D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733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26</a:t>
            </a:r>
          </a:p>
        </p:txBody>
      </p:sp>
      <p:sp>
        <p:nvSpPr>
          <p:cNvPr id="74778" name="Text Box 26">
            <a:extLst>
              <a:ext uri="{FF2B5EF4-FFF2-40B4-BE49-F238E27FC236}">
                <a16:creationId xmlns:a16="http://schemas.microsoft.com/office/drawing/2014/main" id="{98568D91-1E74-0EFC-03C8-5A2C6A1529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335280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75</a:t>
            </a:r>
          </a:p>
        </p:txBody>
      </p:sp>
      <p:sp>
        <p:nvSpPr>
          <p:cNvPr id="74779" name="Text Box 27">
            <a:extLst>
              <a:ext uri="{FF2B5EF4-FFF2-40B4-BE49-F238E27FC236}">
                <a16:creationId xmlns:a16="http://schemas.microsoft.com/office/drawing/2014/main" id="{F9CBA12F-80CA-B803-7D54-FE1A4E3324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57400" y="3276600"/>
            <a:ext cx="276225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4780" name="Oval 28">
            <a:extLst>
              <a:ext uri="{FF2B5EF4-FFF2-40B4-BE49-F238E27FC236}">
                <a16:creationId xmlns:a16="http://schemas.microsoft.com/office/drawing/2014/main" id="{5BAAB9A3-D9E9-AC9F-DC42-B6D50E2766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6200" y="3429000"/>
            <a:ext cx="38417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1" name="Text Box 29">
            <a:extLst>
              <a:ext uri="{FF2B5EF4-FFF2-40B4-BE49-F238E27FC236}">
                <a16:creationId xmlns:a16="http://schemas.microsoft.com/office/drawing/2014/main" id="{9EA7FE31-AF46-09CC-AE03-BD44ACAADE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048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82" name="Oval 30">
            <a:extLst>
              <a:ext uri="{FF2B5EF4-FFF2-40B4-BE49-F238E27FC236}">
                <a16:creationId xmlns:a16="http://schemas.microsoft.com/office/drawing/2014/main" id="{8FD9C33A-327E-9215-1312-513E99E47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276600"/>
            <a:ext cx="1981200" cy="838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3" name="Text Box 31">
            <a:extLst>
              <a:ext uri="{FF2B5EF4-FFF2-40B4-BE49-F238E27FC236}">
                <a16:creationId xmlns:a16="http://schemas.microsoft.com/office/drawing/2014/main" id="{D8CAC4AD-9531-0274-A468-4AF6AE4CD3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0480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84" name="Text Box 32">
            <a:extLst>
              <a:ext uri="{FF2B5EF4-FFF2-40B4-BE49-F238E27FC236}">
                <a16:creationId xmlns:a16="http://schemas.microsoft.com/office/drawing/2014/main" id="{0E490D9A-DAA2-F019-0E60-3D451E6935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61188" y="3092450"/>
            <a:ext cx="103981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partition </a:t>
            </a:r>
            <a:r>
              <a:rPr lang="en-US" alt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4785" name="Oval 33">
            <a:extLst>
              <a:ext uri="{FF2B5EF4-FFF2-40B4-BE49-F238E27FC236}">
                <a16:creationId xmlns:a16="http://schemas.microsoft.com/office/drawing/2014/main" id="{1AA947CD-5BC3-2399-A92B-B40BADAB93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9200" y="4695825"/>
            <a:ext cx="23114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86" name="Text Box 34">
            <a:extLst>
              <a:ext uri="{FF2B5EF4-FFF2-40B4-BE49-F238E27FC236}">
                <a16:creationId xmlns:a16="http://schemas.microsoft.com/office/drawing/2014/main" id="{6A37536C-B350-77CB-49E2-6E20EC6C7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83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74787" name="Text Box 35">
            <a:extLst>
              <a:ext uri="{FF2B5EF4-FFF2-40B4-BE49-F238E27FC236}">
                <a16:creationId xmlns:a16="http://schemas.microsoft.com/office/drawing/2014/main" id="{3EF38C77-963C-A787-1F40-205456234C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527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4788" name="Text Box 36">
            <a:extLst>
              <a:ext uri="{FF2B5EF4-FFF2-40B4-BE49-F238E27FC236}">
                <a16:creationId xmlns:a16="http://schemas.microsoft.com/office/drawing/2014/main" id="{F92503BC-1343-405B-FBD4-C3F63A6F6B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352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4789" name="Text Box 37">
            <a:extLst>
              <a:ext uri="{FF2B5EF4-FFF2-40B4-BE49-F238E27FC236}">
                <a16:creationId xmlns:a16="http://schemas.microsoft.com/office/drawing/2014/main" id="{4CBB9BD5-60DD-C93A-2A14-6FD806A92A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575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74790" name="Text Box 38">
            <a:extLst>
              <a:ext uri="{FF2B5EF4-FFF2-40B4-BE49-F238E27FC236}">
                <a16:creationId xmlns:a16="http://schemas.microsoft.com/office/drawing/2014/main" id="{63D0D6E0-BA3C-F3F9-5C89-8A3F7664C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304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26</a:t>
            </a:r>
          </a:p>
        </p:txBody>
      </p:sp>
      <p:sp>
        <p:nvSpPr>
          <p:cNvPr id="74791" name="Text Box 39">
            <a:extLst>
              <a:ext uri="{FF2B5EF4-FFF2-40B4-BE49-F238E27FC236}">
                <a16:creationId xmlns:a16="http://schemas.microsoft.com/office/drawing/2014/main" id="{04482FB2-BA73-446C-E0E0-29598867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25575" y="475456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4792" name="Text Box 40">
            <a:extLst>
              <a:ext uri="{FF2B5EF4-FFF2-40B4-BE49-F238E27FC236}">
                <a16:creationId xmlns:a16="http://schemas.microsoft.com/office/drawing/2014/main" id="{57F80608-461D-8A0D-F547-C74CDC70B4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43000" y="4267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1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793" name="Text Box 41">
            <a:extLst>
              <a:ext uri="{FF2B5EF4-FFF2-40B4-BE49-F238E27FC236}">
                <a16:creationId xmlns:a16="http://schemas.microsoft.com/office/drawing/2014/main" id="{3F5373C9-E616-A0B6-C196-3F47D57A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308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81</a:t>
            </a:r>
          </a:p>
        </p:txBody>
      </p:sp>
      <p:sp>
        <p:nvSpPr>
          <p:cNvPr id="74794" name="Text Box 42">
            <a:extLst>
              <a:ext uri="{FF2B5EF4-FFF2-40B4-BE49-F238E27FC236}">
                <a16:creationId xmlns:a16="http://schemas.microsoft.com/office/drawing/2014/main" id="{53402E29-D946-B1E2-40CB-BE2F3F0D71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118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92</a:t>
            </a:r>
          </a:p>
        </p:txBody>
      </p:sp>
      <p:sp>
        <p:nvSpPr>
          <p:cNvPr id="74795" name="Text Box 43">
            <a:extLst>
              <a:ext uri="{FF2B5EF4-FFF2-40B4-BE49-F238E27FC236}">
                <a16:creationId xmlns:a16="http://schemas.microsoft.com/office/drawing/2014/main" id="{9C936ED6-09A4-5FA9-86C9-777C398405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9800" y="47545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75</a:t>
            </a:r>
          </a:p>
        </p:txBody>
      </p:sp>
      <p:sp>
        <p:nvSpPr>
          <p:cNvPr id="74796" name="Oval 44">
            <a:extLst>
              <a:ext uri="{FF2B5EF4-FFF2-40B4-BE49-F238E27FC236}">
                <a16:creationId xmlns:a16="http://schemas.microsoft.com/office/drawing/2014/main" id="{E9131CF2-EADF-8236-137F-F0229CBDA6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21200" y="4648200"/>
            <a:ext cx="1600200" cy="4572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7" name="Text Box 45">
            <a:extLst>
              <a:ext uri="{FF2B5EF4-FFF2-40B4-BE49-F238E27FC236}">
                <a16:creationId xmlns:a16="http://schemas.microsoft.com/office/drawing/2014/main" id="{EDACAFEA-85E8-9DB8-5858-12A4DCFD86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6988" y="4756150"/>
            <a:ext cx="368300" cy="27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65</a:t>
            </a:r>
          </a:p>
        </p:txBody>
      </p:sp>
      <p:sp>
        <p:nvSpPr>
          <p:cNvPr id="74798" name="Oval 46">
            <a:extLst>
              <a:ext uri="{FF2B5EF4-FFF2-40B4-BE49-F238E27FC236}">
                <a16:creationId xmlns:a16="http://schemas.microsoft.com/office/drawing/2014/main" id="{06BDCA2C-52EA-4C23-F0E1-06C23E322E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32225" y="4724400"/>
            <a:ext cx="384175" cy="301625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99" name="Text Box 47">
            <a:extLst>
              <a:ext uri="{FF2B5EF4-FFF2-40B4-BE49-F238E27FC236}">
                <a16:creationId xmlns:a16="http://schemas.microsoft.com/office/drawing/2014/main" id="{8C4D10D5-9CC3-EF4D-6A35-814801613E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4556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  <a:r>
              <a:rPr lang="en-US" altLang="en-US" sz="2400" baseline="-25000">
                <a:latin typeface="Times New Roman" panose="02020603050405020304" pitchFamily="18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74800" name="Text Box 48">
            <a:extLst>
              <a:ext uri="{FF2B5EF4-FFF2-40B4-BE49-F238E27FC236}">
                <a16:creationId xmlns:a16="http://schemas.microsoft.com/office/drawing/2014/main" id="{93874B9D-8FD8-792E-7B4C-121991F6F5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4144963"/>
            <a:ext cx="1684338" cy="581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QuickSort(S</a:t>
            </a:r>
            <a:r>
              <a:rPr lang="en-US" altLang="en-US" sz="16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1</a:t>
            </a: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) and</a:t>
            </a:r>
          </a:p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QuickSort(S</a:t>
            </a:r>
            <a:r>
              <a:rPr lang="en-US" altLang="en-US" sz="1600" baseline="-25000">
                <a:solidFill>
                  <a:schemeClr val="accent2"/>
                </a:solidFill>
                <a:latin typeface="Times New Roman" panose="02020603050405020304" pitchFamily="18" charset="0"/>
              </a:rPr>
              <a:t>2</a:t>
            </a: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)</a:t>
            </a:r>
          </a:p>
        </p:txBody>
      </p:sp>
      <p:sp>
        <p:nvSpPr>
          <p:cNvPr id="74801" name="Oval 49">
            <a:extLst>
              <a:ext uri="{FF2B5EF4-FFF2-40B4-BE49-F238E27FC236}">
                <a16:creationId xmlns:a16="http://schemas.microsoft.com/office/drawing/2014/main" id="{52EC4860-CC28-08AD-0062-B115B5590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8800" y="5672138"/>
            <a:ext cx="3683000" cy="3810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02" name="Text Box 50">
            <a:extLst>
              <a:ext uri="{FF2B5EF4-FFF2-40B4-BE49-F238E27FC236}">
                <a16:creationId xmlns:a16="http://schemas.microsoft.com/office/drawing/2014/main" id="{DDC505E3-286E-E14C-3F40-4D8B4CDED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79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13</a:t>
            </a:r>
          </a:p>
        </p:txBody>
      </p:sp>
      <p:sp>
        <p:nvSpPr>
          <p:cNvPr id="74803" name="Text Box 51">
            <a:extLst>
              <a:ext uri="{FF2B5EF4-FFF2-40B4-BE49-F238E27FC236}">
                <a16:creationId xmlns:a16="http://schemas.microsoft.com/office/drawing/2014/main" id="{B0337306-3BF3-6D20-2F73-BCACB763AC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43</a:t>
            </a:r>
          </a:p>
        </p:txBody>
      </p:sp>
      <p:sp>
        <p:nvSpPr>
          <p:cNvPr id="74804" name="Text Box 52">
            <a:extLst>
              <a:ext uri="{FF2B5EF4-FFF2-40B4-BE49-F238E27FC236}">
                <a16:creationId xmlns:a16="http://schemas.microsoft.com/office/drawing/2014/main" id="{66EC59CC-C8C4-7001-9457-50F3F39F0F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448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31</a:t>
            </a:r>
          </a:p>
        </p:txBody>
      </p:sp>
      <p:sp>
        <p:nvSpPr>
          <p:cNvPr id="74805" name="Text Box 53">
            <a:extLst>
              <a:ext uri="{FF2B5EF4-FFF2-40B4-BE49-F238E27FC236}">
                <a16:creationId xmlns:a16="http://schemas.microsoft.com/office/drawing/2014/main" id="{596EC38B-25BF-13D3-1E1F-FEFE45940A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67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57</a:t>
            </a:r>
          </a:p>
        </p:txBody>
      </p:sp>
      <p:sp>
        <p:nvSpPr>
          <p:cNvPr id="74806" name="Text Box 54">
            <a:extLst>
              <a:ext uri="{FF2B5EF4-FFF2-40B4-BE49-F238E27FC236}">
                <a16:creationId xmlns:a16="http://schemas.microsoft.com/office/drawing/2014/main" id="{A2BC98EA-8D5C-C952-56A1-1CECB8B26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400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26</a:t>
            </a:r>
          </a:p>
        </p:txBody>
      </p:sp>
      <p:sp>
        <p:nvSpPr>
          <p:cNvPr id="74807" name="Text Box 55">
            <a:extLst>
              <a:ext uri="{FF2B5EF4-FFF2-40B4-BE49-F238E27FC236}">
                <a16:creationId xmlns:a16="http://schemas.microsoft.com/office/drawing/2014/main" id="{50DE69E8-435E-2862-E262-0C28EB7BFD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5175" y="5745163"/>
            <a:ext cx="276225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0</a:t>
            </a:r>
          </a:p>
        </p:txBody>
      </p:sp>
      <p:sp>
        <p:nvSpPr>
          <p:cNvPr id="74808" name="Text Box 56">
            <a:extLst>
              <a:ext uri="{FF2B5EF4-FFF2-40B4-BE49-F238E27FC236}">
                <a16:creationId xmlns:a16="http://schemas.microsoft.com/office/drawing/2014/main" id="{A872EB9D-C513-5E6C-C9EE-1DBBD0B580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354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65</a:t>
            </a:r>
          </a:p>
        </p:txBody>
      </p:sp>
      <p:sp>
        <p:nvSpPr>
          <p:cNvPr id="74809" name="Text Box 57">
            <a:extLst>
              <a:ext uri="{FF2B5EF4-FFF2-40B4-BE49-F238E27FC236}">
                <a16:creationId xmlns:a16="http://schemas.microsoft.com/office/drawing/2014/main" id="{72C45468-6681-AFD5-6F5F-96302E66ED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10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81</a:t>
            </a:r>
          </a:p>
        </p:txBody>
      </p:sp>
      <p:sp>
        <p:nvSpPr>
          <p:cNvPr id="74810" name="Text Box 58">
            <a:extLst>
              <a:ext uri="{FF2B5EF4-FFF2-40B4-BE49-F238E27FC236}">
                <a16:creationId xmlns:a16="http://schemas.microsoft.com/office/drawing/2014/main" id="{528CE97D-5929-4CBA-2699-45466D05AD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91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92</a:t>
            </a:r>
          </a:p>
        </p:txBody>
      </p:sp>
      <p:sp>
        <p:nvSpPr>
          <p:cNvPr id="74811" name="Text Box 59">
            <a:extLst>
              <a:ext uri="{FF2B5EF4-FFF2-40B4-BE49-F238E27FC236}">
                <a16:creationId xmlns:a16="http://schemas.microsoft.com/office/drawing/2014/main" id="{D5D547B6-016E-0898-C90E-0B96300BB4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9100" y="5745163"/>
            <a:ext cx="368300" cy="274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200" b="1">
                <a:latin typeface="Courier New" panose="02070309020205020404" pitchFamily="49" charset="0"/>
              </a:rPr>
              <a:t>75</a:t>
            </a:r>
          </a:p>
        </p:txBody>
      </p:sp>
      <p:sp>
        <p:nvSpPr>
          <p:cNvPr id="74812" name="Text Box 60">
            <a:extLst>
              <a:ext uri="{FF2B5EF4-FFF2-40B4-BE49-F238E27FC236}">
                <a16:creationId xmlns:a16="http://schemas.microsoft.com/office/drawing/2014/main" id="{632961C5-CCE0-BDE3-A00C-841F01D00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98588" y="5562600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2400" b="1">
                <a:latin typeface="Times New Roman" panose="02020603050405020304" pitchFamily="18" charset="0"/>
              </a:rPr>
              <a:t>S</a:t>
            </a:r>
          </a:p>
        </p:txBody>
      </p:sp>
      <p:sp>
        <p:nvSpPr>
          <p:cNvPr id="74813" name="Text Box 61">
            <a:extLst>
              <a:ext uri="{FF2B5EF4-FFF2-40B4-BE49-F238E27FC236}">
                <a16:creationId xmlns:a16="http://schemas.microsoft.com/office/drawing/2014/main" id="{E13413A2-D449-D88C-5D37-92964C7D6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86588" y="5715000"/>
            <a:ext cx="1655762" cy="336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Voila!  </a:t>
            </a:r>
            <a:r>
              <a:rPr lang="en-US" altLang="en-US" sz="1600" b="1">
                <a:solidFill>
                  <a:schemeClr val="accent2"/>
                </a:solidFill>
                <a:latin typeface="Times New Roman" panose="02020603050405020304" pitchFamily="18" charset="0"/>
              </a:rPr>
              <a:t>S</a:t>
            </a:r>
            <a:r>
              <a:rPr lang="en-US" altLang="en-US" sz="1600">
                <a:solidFill>
                  <a:schemeClr val="accent2"/>
                </a:solidFill>
                <a:latin typeface="Times New Roman" panose="02020603050405020304" pitchFamily="18" charset="0"/>
              </a:rPr>
              <a:t> is sorted</a:t>
            </a:r>
          </a:p>
        </p:txBody>
      </p:sp>
      <p:sp>
        <p:nvSpPr>
          <p:cNvPr id="74815" name="Freeform 63">
            <a:extLst>
              <a:ext uri="{FF2B5EF4-FFF2-40B4-BE49-F238E27FC236}">
                <a16:creationId xmlns:a16="http://schemas.microsoft.com/office/drawing/2014/main" id="{6AC2E44D-759D-94FB-6511-AA48105601EB}"/>
              </a:ext>
            </a:extLst>
          </p:cNvPr>
          <p:cNvSpPr>
            <a:spLocks/>
          </p:cNvSpPr>
          <p:nvPr/>
        </p:nvSpPr>
        <p:spPr bwMode="auto">
          <a:xfrm>
            <a:off x="3878263" y="2133600"/>
            <a:ext cx="2979737" cy="396875"/>
          </a:xfrm>
          <a:custGeom>
            <a:avLst/>
            <a:gdLst>
              <a:gd name="T0" fmla="*/ 1877 w 1877"/>
              <a:gd name="T1" fmla="*/ 0 h 250"/>
              <a:gd name="T2" fmla="*/ 600 w 1877"/>
              <a:gd name="T3" fmla="*/ 79 h 250"/>
              <a:gd name="T4" fmla="*/ 0 w 1877"/>
              <a:gd name="T5" fmla="*/ 250 h 2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877" h="250">
                <a:moveTo>
                  <a:pt x="1877" y="0"/>
                </a:moveTo>
                <a:cubicBezTo>
                  <a:pt x="1664" y="13"/>
                  <a:pt x="913" y="37"/>
                  <a:pt x="600" y="79"/>
                </a:cubicBezTo>
                <a:cubicBezTo>
                  <a:pt x="287" y="121"/>
                  <a:pt x="125" y="215"/>
                  <a:pt x="0" y="250"/>
                </a:cubicBezTo>
              </a:path>
            </a:pathLst>
          </a:custGeom>
          <a:noFill/>
          <a:ln w="19050" cap="flat" cmpd="sng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6" name="AutoShape 64">
            <a:extLst>
              <a:ext uri="{FF2B5EF4-FFF2-40B4-BE49-F238E27FC236}">
                <a16:creationId xmlns:a16="http://schemas.microsoft.com/office/drawing/2014/main" id="{C6463E11-3957-1563-322F-66ABE71D5D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2438400"/>
            <a:ext cx="381000" cy="38100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7" name="AutoShape 65">
            <a:extLst>
              <a:ext uri="{FF2B5EF4-FFF2-40B4-BE49-F238E27FC236}">
                <a16:creationId xmlns:a16="http://schemas.microsoft.com/office/drawing/2014/main" id="{88B599B3-56B0-942C-E869-DAB425E42B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581400"/>
            <a:ext cx="381000" cy="38100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818" name="AutoShape 66">
            <a:extLst>
              <a:ext uri="{FF2B5EF4-FFF2-40B4-BE49-F238E27FC236}">
                <a16:creationId xmlns:a16="http://schemas.microsoft.com/office/drawing/2014/main" id="{0DD6BB7E-A0A7-18DF-14B8-3EEDC195C0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105400"/>
            <a:ext cx="381000" cy="381000"/>
          </a:xfrm>
          <a:prstGeom prst="downArrow">
            <a:avLst>
              <a:gd name="adj1" fmla="val 50000"/>
              <a:gd name="adj2" fmla="val 35833"/>
            </a:avLst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8111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8" name="Rectangle 4">
            <a:extLst>
              <a:ext uri="{FF2B5EF4-FFF2-40B4-BE49-F238E27FC236}">
                <a16:creationId xmlns:a16="http://schemas.microsoft.com/office/drawing/2014/main" id="{12D9CA05-7C42-E0B7-BB95-C48D4FB198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Quicksort</a:t>
            </a:r>
          </a:p>
        </p:txBody>
      </p:sp>
      <p:sp>
        <p:nvSpPr>
          <p:cNvPr id="72709" name="Rectangle 5">
            <a:extLst>
              <a:ext uri="{FF2B5EF4-FFF2-40B4-BE49-F238E27FC236}">
                <a16:creationId xmlns:a16="http://schemas.microsoft.com/office/drawing/2014/main" id="{890F1CC4-0CE1-2AE4-C9B0-F99C2E918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 dirty="0">
                <a:sym typeface="Wingdings" pitchFamily="2" charset="2"/>
              </a:rPr>
              <a:t>Quicksort uses a divide and conquer strategy, but does not require the O(N) extra space that </a:t>
            </a:r>
            <a:r>
              <a:rPr lang="en-US" altLang="en-US" sz="2800" dirty="0" err="1">
                <a:sym typeface="Wingdings" pitchFamily="2" charset="2"/>
              </a:rPr>
              <a:t>MergeSort</a:t>
            </a:r>
            <a:r>
              <a:rPr lang="en-US" altLang="en-US" sz="2800" dirty="0">
                <a:sym typeface="Wingdings" pitchFamily="2" charset="2"/>
              </a:rPr>
              <a:t> does</a:t>
            </a:r>
          </a:p>
          <a:p>
            <a:pPr lvl="1"/>
            <a:r>
              <a:rPr lang="en-US" altLang="en-US" sz="2400" dirty="0"/>
              <a:t>Partition array into left and right sub-arrays</a:t>
            </a:r>
          </a:p>
          <a:p>
            <a:pPr lvl="2"/>
            <a:r>
              <a:rPr lang="en-US" altLang="en-US" sz="2000" dirty="0"/>
              <a:t>Choose an element of the array, called </a:t>
            </a:r>
            <a:r>
              <a:rPr lang="en-US" altLang="en-US" sz="2000" dirty="0">
                <a:solidFill>
                  <a:schemeClr val="accent2"/>
                </a:solidFill>
                <a:highlight>
                  <a:srgbClr val="FFFF00"/>
                </a:highlight>
              </a:rPr>
              <a:t>pivot</a:t>
            </a:r>
          </a:p>
          <a:p>
            <a:pPr lvl="2"/>
            <a:r>
              <a:rPr lang="en-US" altLang="en-US" sz="2000" dirty="0"/>
              <a:t>the elements in left sub-array are all less than pivot</a:t>
            </a:r>
          </a:p>
          <a:p>
            <a:pPr lvl="2"/>
            <a:r>
              <a:rPr lang="en-US" altLang="en-US" sz="2000" dirty="0"/>
              <a:t>elements in right sub-array are all greater than pivot</a:t>
            </a:r>
          </a:p>
          <a:p>
            <a:pPr lvl="1"/>
            <a:r>
              <a:rPr lang="en-US" altLang="en-US" sz="2400" dirty="0"/>
              <a:t>Recursively sort left and right sub-arrays</a:t>
            </a:r>
          </a:p>
          <a:p>
            <a:pPr lvl="1"/>
            <a:r>
              <a:rPr lang="en-US" altLang="en-US" sz="2400" dirty="0"/>
              <a:t>Concatenate left and right sub-arrays in </a:t>
            </a:r>
            <a:r>
              <a:rPr lang="en-US" altLang="en-US" sz="2400" dirty="0">
                <a:sym typeface="Wingdings" pitchFamily="2" charset="2"/>
              </a:rPr>
              <a:t>O(1) time</a:t>
            </a:r>
            <a:endParaRPr lang="en-US" altLang="en-US" sz="24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2">
            <a:extLst>
              <a:ext uri="{FF2B5EF4-FFF2-40B4-BE49-F238E27FC236}">
                <a16:creationId xmlns:a16="http://schemas.microsoft.com/office/drawing/2014/main" id="{D94F578A-CCD6-9A04-F86C-F4B0DAC714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“Four easy steps”</a:t>
            </a:r>
          </a:p>
        </p:txBody>
      </p:sp>
      <p:sp>
        <p:nvSpPr>
          <p:cNvPr id="73731" name="Rectangle 3">
            <a:extLst>
              <a:ext uri="{FF2B5EF4-FFF2-40B4-BE49-F238E27FC236}">
                <a16:creationId xmlns:a16="http://schemas.microsoft.com/office/drawing/2014/main" id="{473F1D3A-0E1E-C53B-E20F-C9921A5949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To sort an array </a:t>
            </a:r>
            <a:r>
              <a:rPr lang="en-US" altLang="en-US" b="1"/>
              <a:t>S</a:t>
            </a:r>
            <a:endParaRPr lang="en-US" altLang="en-US"/>
          </a:p>
          <a:p>
            <a:pPr lvl="1">
              <a:buFontTx/>
              <a:buNone/>
            </a:pPr>
            <a:r>
              <a:rPr lang="en-US" altLang="en-US"/>
              <a:t>1. If the number of elements in </a:t>
            </a:r>
            <a:r>
              <a:rPr lang="en-US" altLang="en-US" b="1"/>
              <a:t>S</a:t>
            </a:r>
            <a:r>
              <a:rPr lang="en-US" altLang="en-US"/>
              <a:t> is 0 or 1, then return.  The array is sorted.</a:t>
            </a:r>
          </a:p>
          <a:p>
            <a:pPr lvl="1">
              <a:buFontTx/>
              <a:buNone/>
            </a:pPr>
            <a:r>
              <a:rPr lang="en-US" altLang="en-US"/>
              <a:t>2. Pick an element </a:t>
            </a:r>
            <a:r>
              <a:rPr lang="en-US" altLang="en-US" i="1">
                <a:solidFill>
                  <a:schemeClr val="accent2"/>
                </a:solidFill>
              </a:rPr>
              <a:t>v</a:t>
            </a:r>
            <a:r>
              <a:rPr lang="en-US" altLang="en-US"/>
              <a:t> in </a:t>
            </a:r>
            <a:r>
              <a:rPr lang="en-US" altLang="en-US" b="1"/>
              <a:t>S</a:t>
            </a:r>
            <a:r>
              <a:rPr lang="en-US" altLang="en-US"/>
              <a:t>.  This is the </a:t>
            </a:r>
            <a:r>
              <a:rPr lang="en-US" altLang="en-US" i="1">
                <a:solidFill>
                  <a:schemeClr val="accent2"/>
                </a:solidFill>
              </a:rPr>
              <a:t>pivot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/>
              <a:t>value.</a:t>
            </a:r>
          </a:p>
          <a:p>
            <a:pPr lvl="1">
              <a:buFontTx/>
              <a:buNone/>
            </a:pPr>
            <a:r>
              <a:rPr lang="en-US" altLang="en-US"/>
              <a:t>3. Partition </a:t>
            </a:r>
            <a:r>
              <a:rPr lang="en-US" altLang="en-US" b="1"/>
              <a:t>S</a:t>
            </a:r>
            <a:r>
              <a:rPr lang="en-US" altLang="en-US"/>
              <a:t>-{</a:t>
            </a:r>
            <a:r>
              <a:rPr lang="en-US" altLang="en-US" i="1"/>
              <a:t>v</a:t>
            </a:r>
            <a:r>
              <a:rPr lang="en-US" altLang="en-US"/>
              <a:t>} into two disjoint subsets, </a:t>
            </a:r>
            <a:r>
              <a:rPr lang="en-US" altLang="en-US" b="1"/>
              <a:t>S</a:t>
            </a:r>
            <a:r>
              <a:rPr lang="en-US" altLang="en-US" baseline="-25000"/>
              <a:t>1</a:t>
            </a:r>
            <a:r>
              <a:rPr lang="en-US" altLang="en-US"/>
              <a:t> = {all values </a:t>
            </a:r>
            <a:r>
              <a:rPr lang="en-US" altLang="en-US" i="1"/>
              <a:t>x</a:t>
            </a:r>
            <a:r>
              <a:rPr lang="en-US" altLang="en-US">
                <a:sym typeface="Symbol" pitchFamily="2" charset="2"/>
              </a:rPr>
              <a:t></a:t>
            </a:r>
            <a:r>
              <a:rPr lang="en-US" altLang="en-US" i="1">
                <a:sym typeface="Symbol" pitchFamily="2" charset="2"/>
              </a:rPr>
              <a:t>v</a:t>
            </a:r>
            <a:r>
              <a:rPr lang="en-US" altLang="en-US">
                <a:sym typeface="Symbol" pitchFamily="2" charset="2"/>
              </a:rPr>
              <a:t>}, and </a:t>
            </a:r>
            <a:r>
              <a:rPr lang="en-US" altLang="en-US" b="1">
                <a:sym typeface="Symbol" pitchFamily="2" charset="2"/>
              </a:rPr>
              <a:t>S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 = {all values </a:t>
            </a:r>
            <a:r>
              <a:rPr lang="en-US" altLang="en-US" i="1">
                <a:sym typeface="Symbol" pitchFamily="2" charset="2"/>
              </a:rPr>
              <a:t>x</a:t>
            </a:r>
            <a:r>
              <a:rPr lang="en-US" altLang="en-US">
                <a:sym typeface="Symbol" pitchFamily="2" charset="2"/>
              </a:rPr>
              <a:t></a:t>
            </a:r>
            <a:r>
              <a:rPr lang="en-US" altLang="en-US" i="1">
                <a:sym typeface="Symbol" pitchFamily="2" charset="2"/>
              </a:rPr>
              <a:t>v</a:t>
            </a:r>
            <a:r>
              <a:rPr lang="en-US" altLang="en-US">
                <a:sym typeface="Symbol" pitchFamily="2" charset="2"/>
              </a:rPr>
              <a:t>}.</a:t>
            </a:r>
          </a:p>
          <a:p>
            <a:pPr lvl="1">
              <a:buFontTx/>
              <a:buNone/>
            </a:pPr>
            <a:r>
              <a:rPr lang="en-US" altLang="en-US">
                <a:sym typeface="Symbol" pitchFamily="2" charset="2"/>
              </a:rPr>
              <a:t>4. Return QuickSort(</a:t>
            </a:r>
            <a:r>
              <a:rPr lang="en-US" altLang="en-US" b="1">
                <a:sym typeface="Symbol" pitchFamily="2" charset="2"/>
              </a:rPr>
              <a:t>S</a:t>
            </a:r>
            <a:r>
              <a:rPr lang="en-US" altLang="en-US" baseline="-25000">
                <a:sym typeface="Symbol" pitchFamily="2" charset="2"/>
              </a:rPr>
              <a:t>1</a:t>
            </a:r>
            <a:r>
              <a:rPr lang="en-US" altLang="en-US">
                <a:sym typeface="Symbol" pitchFamily="2" charset="2"/>
              </a:rPr>
              <a:t>), </a:t>
            </a:r>
            <a:r>
              <a:rPr lang="en-US" altLang="en-US" i="1">
                <a:sym typeface="Symbol" pitchFamily="2" charset="2"/>
              </a:rPr>
              <a:t>v</a:t>
            </a:r>
            <a:r>
              <a:rPr lang="en-US" altLang="en-US">
                <a:sym typeface="Symbol" pitchFamily="2" charset="2"/>
              </a:rPr>
              <a:t>, QuickSort(</a:t>
            </a:r>
            <a:r>
              <a:rPr lang="en-US" altLang="en-US" b="1">
                <a:sym typeface="Symbol" pitchFamily="2" charset="2"/>
              </a:rPr>
              <a:t>S</a:t>
            </a:r>
            <a:r>
              <a:rPr lang="en-US" altLang="en-US" baseline="-25000">
                <a:sym typeface="Symbol" pitchFamily="2" charset="2"/>
              </a:rPr>
              <a:t>2</a:t>
            </a:r>
            <a:r>
              <a:rPr lang="en-US" altLang="en-US">
                <a:sym typeface="Symbol" pitchFamily="2" charset="2"/>
              </a:rPr>
              <a:t>)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E81061-5DE9-8029-934A-3ADC3245C8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1"/>
            <a:ext cx="7543800" cy="685799"/>
          </a:xfrm>
        </p:spPr>
        <p:txBody>
          <a:bodyPr/>
          <a:lstStyle/>
          <a:p>
            <a:r>
              <a:rPr lang="en-US" dirty="0"/>
              <a:t>Given an array [5, 1, 4, 2, 8]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CF987AF-88F4-1BD8-D847-D85C5E715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dirty="0"/>
              <a:t>insertion </a:t>
            </a:r>
            <a:r>
              <a:rPr lang="en-US" dirty="0" err="1"/>
              <a:t>v.s</a:t>
            </a:r>
            <a:r>
              <a:rPr lang="en-US" dirty="0"/>
              <a:t>. bubble sort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1588EBC-B627-3908-1422-C8D094C58D5B}"/>
              </a:ext>
            </a:extLst>
          </p:cNvPr>
          <p:cNvSpPr txBox="1">
            <a:spLocks/>
          </p:cNvSpPr>
          <p:nvPr/>
        </p:nvSpPr>
        <p:spPr bwMode="auto">
          <a:xfrm>
            <a:off x="664029" y="2133600"/>
            <a:ext cx="3124200" cy="40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Insertion</a:t>
            </a:r>
          </a:p>
          <a:p>
            <a:pPr marL="0" indent="0">
              <a:buNone/>
            </a:pPr>
            <a:r>
              <a:rPr lang="en-US" sz="2500" dirty="0"/>
              <a:t>After 1st round: </a:t>
            </a:r>
          </a:p>
          <a:p>
            <a:pPr marL="0" indent="0">
              <a:buNone/>
            </a:pPr>
            <a:r>
              <a:rPr lang="en-US" sz="2500" dirty="0"/>
              <a:t>[1, 5, 4, 2, 8]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After 2</a:t>
            </a:r>
            <a:r>
              <a:rPr lang="en-US" sz="2500" baseline="30000" dirty="0"/>
              <a:t>nd</a:t>
            </a:r>
            <a:r>
              <a:rPr lang="en-US" sz="2500" dirty="0"/>
              <a:t> round: </a:t>
            </a:r>
          </a:p>
          <a:p>
            <a:pPr marL="0" indent="0">
              <a:buNone/>
            </a:pPr>
            <a:r>
              <a:rPr lang="en-US" sz="2500" dirty="0"/>
              <a:t>[1, 4, 5, 2, 8]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After </a:t>
            </a:r>
            <a:r>
              <a:rPr lang="en-US" sz="2500" baseline="30000" dirty="0"/>
              <a:t>3rd </a:t>
            </a:r>
            <a:r>
              <a:rPr lang="en-US" sz="2500" dirty="0"/>
              <a:t>round: </a:t>
            </a:r>
          </a:p>
          <a:p>
            <a:pPr marL="0" indent="0">
              <a:buNone/>
            </a:pPr>
            <a:r>
              <a:rPr lang="en-US" sz="2500" dirty="0"/>
              <a:t>[1, 2, 4, 5, 8]</a:t>
            </a:r>
          </a:p>
          <a:p>
            <a:pPr marL="0" indent="0">
              <a:buNone/>
            </a:pPr>
            <a:endParaRPr lang="en-US" sz="2500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6A15F1B-1B01-B5AE-41CD-34AAB8D26AFC}"/>
              </a:ext>
            </a:extLst>
          </p:cNvPr>
          <p:cNvSpPr txBox="1">
            <a:spLocks/>
          </p:cNvSpPr>
          <p:nvPr/>
        </p:nvSpPr>
        <p:spPr bwMode="auto">
          <a:xfrm>
            <a:off x="5105400" y="2133600"/>
            <a:ext cx="3352800" cy="4419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500" b="1" dirty="0"/>
              <a:t>Bubble</a:t>
            </a:r>
          </a:p>
          <a:p>
            <a:pPr marL="0" indent="0">
              <a:buNone/>
            </a:pPr>
            <a:r>
              <a:rPr lang="en-US" sz="2500" dirty="0"/>
              <a:t>After 1</a:t>
            </a:r>
            <a:r>
              <a:rPr lang="en-US" sz="2500" baseline="30000" dirty="0"/>
              <a:t>st</a:t>
            </a:r>
            <a:r>
              <a:rPr lang="en-US" sz="2500" dirty="0"/>
              <a:t> iteration: </a:t>
            </a:r>
          </a:p>
          <a:p>
            <a:pPr marL="0" indent="0">
              <a:buNone/>
            </a:pPr>
            <a:r>
              <a:rPr lang="en-US" sz="2500" dirty="0"/>
              <a:t>[1, 4, 2, 5, 8]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After 2</a:t>
            </a:r>
            <a:r>
              <a:rPr lang="en-US" sz="2500" baseline="30000" dirty="0"/>
              <a:t>nd</a:t>
            </a:r>
            <a:r>
              <a:rPr lang="en-US" sz="2500" dirty="0"/>
              <a:t> iteration: </a:t>
            </a:r>
          </a:p>
          <a:p>
            <a:pPr marL="0" indent="0">
              <a:buNone/>
            </a:pPr>
            <a:r>
              <a:rPr lang="en-US" sz="2500" dirty="0"/>
              <a:t>[1, 2, 4, 5, 8]</a:t>
            </a:r>
          </a:p>
          <a:p>
            <a:pPr marL="0" indent="0">
              <a:buNone/>
            </a:pPr>
            <a:endParaRPr lang="en-US" sz="2500" dirty="0"/>
          </a:p>
          <a:p>
            <a:pPr marL="0" indent="0">
              <a:buNone/>
            </a:pPr>
            <a:r>
              <a:rPr lang="en-US" sz="2500" dirty="0"/>
              <a:t>After 3</a:t>
            </a:r>
            <a:r>
              <a:rPr lang="en-US" sz="2500" baseline="30000" dirty="0"/>
              <a:t>rd</a:t>
            </a:r>
            <a:r>
              <a:rPr lang="en-US" sz="2500" dirty="0"/>
              <a:t> iteration: </a:t>
            </a:r>
          </a:p>
          <a:p>
            <a:pPr marL="0" indent="0">
              <a:buNone/>
            </a:pPr>
            <a:r>
              <a:rPr lang="en-US" sz="2500" dirty="0"/>
              <a:t>[1, 2 4, 5, 8]</a:t>
            </a:r>
          </a:p>
        </p:txBody>
      </p:sp>
    </p:spTree>
    <p:extLst>
      <p:ext uri="{BB962C8B-B14F-4D97-AF65-F5344CB8AC3E}">
        <p14:creationId xmlns:p14="http://schemas.microsoft.com/office/powerpoint/2010/main" val="1067138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>
            <a:extLst>
              <a:ext uri="{FF2B5EF4-FFF2-40B4-BE49-F238E27FC236}">
                <a16:creationId xmlns:a16="http://schemas.microsoft.com/office/drawing/2014/main" id="{CAA80147-2367-7E49-FF49-7A896B3B6C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Details, details</a:t>
            </a:r>
          </a:p>
        </p:txBody>
      </p:sp>
      <p:sp>
        <p:nvSpPr>
          <p:cNvPr id="76803" name="Rectangle 3">
            <a:extLst>
              <a:ext uri="{FF2B5EF4-FFF2-40B4-BE49-F238E27FC236}">
                <a16:creationId xmlns:a16="http://schemas.microsoft.com/office/drawing/2014/main" id="{4F963457-8E06-BA80-D5B3-13DA6C697AF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7200"/>
          </a:xfrm>
        </p:spPr>
        <p:txBody>
          <a:bodyPr/>
          <a:lstStyle/>
          <a:p>
            <a:r>
              <a:rPr lang="en-US" altLang="en-US"/>
              <a:t>Implementing the actual partitioning</a:t>
            </a:r>
          </a:p>
          <a:p>
            <a:r>
              <a:rPr lang="en-US" altLang="en-US"/>
              <a:t> Picking the pivot</a:t>
            </a:r>
          </a:p>
          <a:p>
            <a:pPr lvl="1"/>
            <a:r>
              <a:rPr lang="en-US" altLang="en-US"/>
              <a:t>want a value that will cause |S</a:t>
            </a:r>
            <a:r>
              <a:rPr lang="en-US" altLang="en-US" baseline="-25000"/>
              <a:t>1</a:t>
            </a:r>
            <a:r>
              <a:rPr lang="en-US" altLang="en-US"/>
              <a:t>| and |S</a:t>
            </a:r>
            <a:r>
              <a:rPr lang="en-US" altLang="en-US" baseline="-25000"/>
              <a:t>2</a:t>
            </a:r>
            <a:r>
              <a:rPr lang="en-US" altLang="en-US"/>
              <a:t>| to be non-zero, and close to equal in size if possible</a:t>
            </a:r>
          </a:p>
          <a:p>
            <a:r>
              <a:rPr lang="en-US" altLang="en-US"/>
              <a:t>Dealing with cases where the element equals the pivot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>
            <a:extLst>
              <a:ext uri="{FF2B5EF4-FFF2-40B4-BE49-F238E27FC236}">
                <a16:creationId xmlns:a16="http://schemas.microsoft.com/office/drawing/2014/main" id="{7D00381D-85B2-3307-2877-9728E3ED5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Quicksort Partitioning</a:t>
            </a:r>
          </a:p>
        </p:txBody>
      </p:sp>
      <p:sp>
        <p:nvSpPr>
          <p:cNvPr id="77827" name="Rectangle 3">
            <a:extLst>
              <a:ext uri="{FF2B5EF4-FFF2-40B4-BE49-F238E27FC236}">
                <a16:creationId xmlns:a16="http://schemas.microsoft.com/office/drawing/2014/main" id="{A50DA3BC-F1A4-F3B8-02FB-590CCA6239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828800"/>
            <a:ext cx="8610600" cy="4267200"/>
          </a:xfrm>
        </p:spPr>
        <p:txBody>
          <a:bodyPr/>
          <a:lstStyle/>
          <a:p>
            <a:pPr marL="457200" indent="-457200"/>
            <a:r>
              <a:rPr lang="en-US" altLang="en-US" sz="2800"/>
              <a:t>Need to partition the array into left and right sub-arrays</a:t>
            </a:r>
          </a:p>
          <a:p>
            <a:pPr marL="838200" lvl="1" indent="-381000"/>
            <a:r>
              <a:rPr lang="en-US" altLang="en-US" sz="2400"/>
              <a:t>the elements in left sub-array are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pivot</a:t>
            </a:r>
          </a:p>
          <a:p>
            <a:pPr marL="838200" lvl="1" indent="-381000"/>
            <a:r>
              <a:rPr lang="en-US" altLang="en-US" sz="2400"/>
              <a:t>elements in right sub-array are </a:t>
            </a:r>
            <a:r>
              <a:rPr lang="en-US" altLang="en-US" sz="2400">
                <a:sym typeface="Symbol" pitchFamily="2" charset="2"/>
              </a:rPr>
              <a:t></a:t>
            </a:r>
            <a:r>
              <a:rPr lang="en-US" altLang="en-US" sz="2400"/>
              <a:t> pivot</a:t>
            </a:r>
          </a:p>
          <a:p>
            <a:pPr marL="457200" indent="-457200"/>
            <a:r>
              <a:rPr lang="en-US" altLang="en-US" sz="2800"/>
              <a:t>How do the elements get to the correct partition?</a:t>
            </a:r>
          </a:p>
          <a:p>
            <a:pPr marL="838200" lvl="1" indent="-381000"/>
            <a:r>
              <a:rPr lang="en-US" altLang="en-US" sz="2700"/>
              <a:t>Choose an element from the array as the pivot</a:t>
            </a:r>
            <a:endParaRPr lang="en-US" altLang="en-US" sz="2700" u="sng">
              <a:solidFill>
                <a:srgbClr val="0000FF"/>
              </a:solidFill>
            </a:endParaRPr>
          </a:p>
          <a:p>
            <a:pPr marL="838200" lvl="1" indent="-381000"/>
            <a:r>
              <a:rPr lang="en-US" altLang="en-US" sz="2700"/>
              <a:t>Make one pass through the rest of the array and swap as needed to put elements in partitions</a:t>
            </a:r>
            <a:endParaRPr lang="en-US" altLang="en-US" sz="2300"/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>
            <a:extLst>
              <a:ext uri="{FF2B5EF4-FFF2-40B4-BE49-F238E27FC236}">
                <a16:creationId xmlns:a16="http://schemas.microsoft.com/office/drawing/2014/main" id="{47E68F2F-3F08-82A9-62A5-3950F6371FB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Partitioning:Choosing the pivot</a:t>
            </a:r>
          </a:p>
        </p:txBody>
      </p:sp>
      <p:sp>
        <p:nvSpPr>
          <p:cNvPr id="78851" name="Rectangle 3">
            <a:extLst>
              <a:ext uri="{FF2B5EF4-FFF2-40B4-BE49-F238E27FC236}">
                <a16:creationId xmlns:a16="http://schemas.microsoft.com/office/drawing/2014/main" id="{0DC502E5-D4A8-F1D1-325C-B640122817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267200"/>
          </a:xfrm>
        </p:spPr>
        <p:txBody>
          <a:bodyPr/>
          <a:lstStyle/>
          <a:p>
            <a:pPr marL="457200" indent="-457200"/>
            <a:r>
              <a:rPr lang="en-US" altLang="en-US" sz="2800" dirty="0"/>
              <a:t>One implementation (there are others)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Always pick the first element as a pivot.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Always pick the last element as a pivot (implemented below)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Pick a random element as a pivot.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Pick median as the pivot.</a:t>
            </a:r>
          </a:p>
          <a:p>
            <a:pPr marL="838200" lvl="1" indent="-381000"/>
            <a:endParaRPr lang="en-US" altLang="en-US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>
            <a:extLst>
              <a:ext uri="{FF2B5EF4-FFF2-40B4-BE49-F238E27FC236}">
                <a16:creationId xmlns:a16="http://schemas.microsoft.com/office/drawing/2014/main" id="{81065300-5538-1D4F-6392-1CAFEBECE09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Partitioning in-place</a:t>
            </a:r>
          </a:p>
        </p:txBody>
      </p:sp>
      <p:sp>
        <p:nvSpPr>
          <p:cNvPr id="100355" name="Rectangle 3">
            <a:extLst>
              <a:ext uri="{FF2B5EF4-FFF2-40B4-BE49-F238E27FC236}">
                <a16:creationId xmlns:a16="http://schemas.microsoft.com/office/drawing/2014/main" id="{A0E6F736-00DF-FC0C-D391-B26B602D1A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lvl="1"/>
            <a:r>
              <a:rPr lang="en-US" altLang="en-US"/>
              <a:t>Set pointers i and j to start and end of array</a:t>
            </a:r>
          </a:p>
          <a:p>
            <a:pPr lvl="1"/>
            <a:r>
              <a:rPr lang="en-US" altLang="en-US"/>
              <a:t>Increment i until you hit element A[i] &gt; pivot</a:t>
            </a:r>
          </a:p>
          <a:p>
            <a:pPr lvl="1"/>
            <a:r>
              <a:rPr lang="en-US" altLang="en-US"/>
              <a:t>Decrement j until you hit elmt A[j] &lt; pivot</a:t>
            </a:r>
          </a:p>
          <a:p>
            <a:pPr lvl="1"/>
            <a:r>
              <a:rPr lang="en-US" altLang="en-US"/>
              <a:t>Swap A[i] and A[j]</a:t>
            </a:r>
          </a:p>
          <a:p>
            <a:pPr lvl="1"/>
            <a:r>
              <a:rPr lang="en-US" altLang="en-US"/>
              <a:t>Repeat until i and j cross</a:t>
            </a:r>
          </a:p>
          <a:p>
            <a:pPr lvl="1"/>
            <a:r>
              <a:rPr lang="en-US" altLang="en-US"/>
              <a:t>Swap pivot (at A[N-2]) with A[i]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Text Box 2">
            <a:extLst>
              <a:ext uri="{FF2B5EF4-FFF2-40B4-BE49-F238E27FC236}">
                <a16:creationId xmlns:a16="http://schemas.microsoft.com/office/drawing/2014/main" id="{6F861A72-11F8-7867-23DD-9D58AA8DBF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362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5" name="Text Box 3">
            <a:extLst>
              <a:ext uri="{FF2B5EF4-FFF2-40B4-BE49-F238E27FC236}">
                <a16:creationId xmlns:a16="http://schemas.microsoft.com/office/drawing/2014/main" id="{C8E835C0-E990-10BC-6682-3F3E5170A2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6" name="Text Box 4">
            <a:extLst>
              <a:ext uri="{FF2B5EF4-FFF2-40B4-BE49-F238E27FC236}">
                <a16:creationId xmlns:a16="http://schemas.microsoft.com/office/drawing/2014/main" id="{3750B5E9-11CF-95FB-3ADC-4EE420938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7" name="Text Box 5">
            <a:extLst>
              <a:ext uri="{FF2B5EF4-FFF2-40B4-BE49-F238E27FC236}">
                <a16:creationId xmlns:a16="http://schemas.microsoft.com/office/drawing/2014/main" id="{340C2098-98B2-D8DA-D173-0591A6F129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8" name="Text Box 6">
            <a:extLst>
              <a:ext uri="{FF2B5EF4-FFF2-40B4-BE49-F238E27FC236}">
                <a16:creationId xmlns:a16="http://schemas.microsoft.com/office/drawing/2014/main" id="{04BCBE1D-D1C1-141B-C973-DDD094B7A2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362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79" name="Text Box 7">
            <a:extLst>
              <a:ext uri="{FF2B5EF4-FFF2-40B4-BE49-F238E27FC236}">
                <a16:creationId xmlns:a16="http://schemas.microsoft.com/office/drawing/2014/main" id="{B046B270-03F2-17DD-B2B1-FC587F7FD7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0" name="Text Box 8">
            <a:extLst>
              <a:ext uri="{FF2B5EF4-FFF2-40B4-BE49-F238E27FC236}">
                <a16:creationId xmlns:a16="http://schemas.microsoft.com/office/drawing/2014/main" id="{63E80C69-A8F8-8FC4-71EC-1270D67B011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1" name="Text Box 9">
            <a:extLst>
              <a:ext uri="{FF2B5EF4-FFF2-40B4-BE49-F238E27FC236}">
                <a16:creationId xmlns:a16="http://schemas.microsoft.com/office/drawing/2014/main" id="{4FC6F7A5-B05F-EA73-6594-EFA123A457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2" name="Text Box 10">
            <a:extLst>
              <a:ext uri="{FF2B5EF4-FFF2-40B4-BE49-F238E27FC236}">
                <a16:creationId xmlns:a16="http://schemas.microsoft.com/office/drawing/2014/main" id="{52FFD236-3440-A1B9-3272-B3C9DEC4FC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83" name="Text Box 11">
            <a:extLst>
              <a:ext uri="{FF2B5EF4-FFF2-40B4-BE49-F238E27FC236}">
                <a16:creationId xmlns:a16="http://schemas.microsoft.com/office/drawing/2014/main" id="{D671695C-768E-F146-32EB-58E660AD4E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362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79884" name="Text Box 12">
            <a:extLst>
              <a:ext uri="{FF2B5EF4-FFF2-40B4-BE49-F238E27FC236}">
                <a16:creationId xmlns:a16="http://schemas.microsoft.com/office/drawing/2014/main" id="{B064F888-10E7-4A31-8548-CA5ADC8BD3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0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5" name="Text Box 13">
            <a:extLst>
              <a:ext uri="{FF2B5EF4-FFF2-40B4-BE49-F238E27FC236}">
                <a16:creationId xmlns:a16="http://schemas.microsoft.com/office/drawing/2014/main" id="{197D4A2F-1862-FBDE-FF89-7E6042AEA0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1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6" name="Text Box 14">
            <a:extLst>
              <a:ext uri="{FF2B5EF4-FFF2-40B4-BE49-F238E27FC236}">
                <a16:creationId xmlns:a16="http://schemas.microsoft.com/office/drawing/2014/main" id="{72516DA8-AA86-2D45-BC45-8137153E8F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2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7" name="Text Box 15">
            <a:extLst>
              <a:ext uri="{FF2B5EF4-FFF2-40B4-BE49-F238E27FC236}">
                <a16:creationId xmlns:a16="http://schemas.microsoft.com/office/drawing/2014/main" id="{77970543-7B7D-E822-A5D3-11752EC40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3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8" name="Text Box 16">
            <a:extLst>
              <a:ext uri="{FF2B5EF4-FFF2-40B4-BE49-F238E27FC236}">
                <a16:creationId xmlns:a16="http://schemas.microsoft.com/office/drawing/2014/main" id="{753F11A8-CB35-2498-1FFE-E2F9623B65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4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89" name="Text Box 17">
            <a:extLst>
              <a:ext uri="{FF2B5EF4-FFF2-40B4-BE49-F238E27FC236}">
                <a16:creationId xmlns:a16="http://schemas.microsoft.com/office/drawing/2014/main" id="{AAB8FA53-D899-F288-86C9-874B6BB621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5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0" name="Text Box 18">
            <a:extLst>
              <a:ext uri="{FF2B5EF4-FFF2-40B4-BE49-F238E27FC236}">
                <a16:creationId xmlns:a16="http://schemas.microsoft.com/office/drawing/2014/main" id="{C13684C6-550B-988D-12F4-E00BF7A6E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6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1" name="Text Box 19">
            <a:extLst>
              <a:ext uri="{FF2B5EF4-FFF2-40B4-BE49-F238E27FC236}">
                <a16:creationId xmlns:a16="http://schemas.microsoft.com/office/drawing/2014/main" id="{9B3ABC01-CC95-871C-1A51-3D167924E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7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2" name="Text Box 20">
            <a:extLst>
              <a:ext uri="{FF2B5EF4-FFF2-40B4-BE49-F238E27FC236}">
                <a16:creationId xmlns:a16="http://schemas.microsoft.com/office/drawing/2014/main" id="{1EED420E-B0F5-1BC1-D8C0-ADD066834D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8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3" name="Text Box 21">
            <a:extLst>
              <a:ext uri="{FF2B5EF4-FFF2-40B4-BE49-F238E27FC236}">
                <a16:creationId xmlns:a16="http://schemas.microsoft.com/office/drawing/2014/main" id="{E278ADCC-6581-464E-BFE3-9F741A217C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2057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9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894" name="Text Box 22">
            <a:extLst>
              <a:ext uri="{FF2B5EF4-FFF2-40B4-BE49-F238E27FC236}">
                <a16:creationId xmlns:a16="http://schemas.microsoft.com/office/drawing/2014/main" id="{80165277-3C41-E3DA-3039-0EEE3E9201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2004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5" name="Text Box 23">
            <a:extLst>
              <a:ext uri="{FF2B5EF4-FFF2-40B4-BE49-F238E27FC236}">
                <a16:creationId xmlns:a16="http://schemas.microsoft.com/office/drawing/2014/main" id="{AB46DC62-8EC3-26BA-F782-7561D4DEAD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6" name="Text Box 24">
            <a:extLst>
              <a:ext uri="{FF2B5EF4-FFF2-40B4-BE49-F238E27FC236}">
                <a16:creationId xmlns:a16="http://schemas.microsoft.com/office/drawing/2014/main" id="{DB3706EB-D424-8D1F-2D1B-DBA596A9C5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7" name="Text Box 25">
            <a:extLst>
              <a:ext uri="{FF2B5EF4-FFF2-40B4-BE49-F238E27FC236}">
                <a16:creationId xmlns:a16="http://schemas.microsoft.com/office/drawing/2014/main" id="{AC19045C-9AFD-7213-3A64-D7C2550EA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57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8" name="Text Box 26">
            <a:extLst>
              <a:ext uri="{FF2B5EF4-FFF2-40B4-BE49-F238E27FC236}">
                <a16:creationId xmlns:a16="http://schemas.microsoft.com/office/drawing/2014/main" id="{6AD1AE0C-45B7-F532-A0F8-3315B2C40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2004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899" name="Text Box 27">
            <a:extLst>
              <a:ext uri="{FF2B5EF4-FFF2-40B4-BE49-F238E27FC236}">
                <a16:creationId xmlns:a16="http://schemas.microsoft.com/office/drawing/2014/main" id="{7E4858B0-9265-FCA7-F1F4-A2AC49FE46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0" name="Text Box 28">
            <a:extLst>
              <a:ext uri="{FF2B5EF4-FFF2-40B4-BE49-F238E27FC236}">
                <a16:creationId xmlns:a16="http://schemas.microsoft.com/office/drawing/2014/main" id="{898E1830-F124-C916-CB8F-843F3A7D2C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1" name="Text Box 29">
            <a:extLst>
              <a:ext uri="{FF2B5EF4-FFF2-40B4-BE49-F238E27FC236}">
                <a16:creationId xmlns:a16="http://schemas.microsoft.com/office/drawing/2014/main" id="{56A0480A-ECAF-1D73-C4BF-7FD40A3A8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81600" y="32004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2" name="Text Box 30">
            <a:extLst>
              <a:ext uri="{FF2B5EF4-FFF2-40B4-BE49-F238E27FC236}">
                <a16:creationId xmlns:a16="http://schemas.microsoft.com/office/drawing/2014/main" id="{A85D3B30-2EDE-C13B-69EE-CE5DE68CE3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2004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3" name="Text Box 31">
            <a:extLst>
              <a:ext uri="{FF2B5EF4-FFF2-40B4-BE49-F238E27FC236}">
                <a16:creationId xmlns:a16="http://schemas.microsoft.com/office/drawing/2014/main" id="{5314EC66-4EB7-F97D-910E-B0840B7F4D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32004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79905" name="Oval 33">
            <a:extLst>
              <a:ext uri="{FF2B5EF4-FFF2-40B4-BE49-F238E27FC236}">
                <a16:creationId xmlns:a16="http://schemas.microsoft.com/office/drawing/2014/main" id="{4689B2C1-2FBC-F0A2-6F93-B5C03C124B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2004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919" name="Text Box 47">
            <a:extLst>
              <a:ext uri="{FF2B5EF4-FFF2-40B4-BE49-F238E27FC236}">
                <a16:creationId xmlns:a16="http://schemas.microsoft.com/office/drawing/2014/main" id="{3165287E-D1A9-7761-4DB3-E6DD02D270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81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79920" name="Text Box 48">
            <a:extLst>
              <a:ext uri="{FF2B5EF4-FFF2-40B4-BE49-F238E27FC236}">
                <a16:creationId xmlns:a16="http://schemas.microsoft.com/office/drawing/2014/main" id="{42DD09D5-5ED2-B322-F9F5-531A9ABA0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35814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80006" name="Rectangle 134">
            <a:extLst>
              <a:ext uri="{FF2B5EF4-FFF2-40B4-BE49-F238E27FC236}">
                <a16:creationId xmlns:a16="http://schemas.microsoft.com/office/drawing/2014/main" id="{5E535941-F064-9110-6678-D21CD35B7B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80007" name="Text Box 135">
            <a:extLst>
              <a:ext uri="{FF2B5EF4-FFF2-40B4-BE49-F238E27FC236}">
                <a16:creationId xmlns:a16="http://schemas.microsoft.com/office/drawing/2014/main" id="{3327AC0E-CBBD-BAD0-BBA0-277276FCC1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3505200"/>
            <a:ext cx="4287838" cy="161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endParaRPr lang="en-US" altLang="en-US"/>
          </a:p>
          <a:p>
            <a:r>
              <a:rPr lang="en-US" altLang="en-US"/>
              <a:t>Place the largest at the right</a:t>
            </a:r>
            <a:br>
              <a:rPr lang="en-US" altLang="en-US"/>
            </a:br>
            <a:r>
              <a:rPr lang="en-US" altLang="en-US"/>
              <a:t>and the smallest at the left.</a:t>
            </a:r>
          </a:p>
          <a:p>
            <a:r>
              <a:rPr lang="en-US" altLang="en-US"/>
              <a:t>Swap pivot with next to last element.</a:t>
            </a:r>
          </a:p>
          <a:p>
            <a:endParaRPr lang="en-US" altLang="en-US"/>
          </a:p>
        </p:txBody>
      </p:sp>
      <p:sp>
        <p:nvSpPr>
          <p:cNvPr id="80009" name="Text Box 137">
            <a:extLst>
              <a:ext uri="{FF2B5EF4-FFF2-40B4-BE49-F238E27FC236}">
                <a16:creationId xmlns:a16="http://schemas.microsoft.com/office/drawing/2014/main" id="{275FE1C0-8FC7-A3CA-2A96-D5BBE847E75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2819400"/>
            <a:ext cx="42672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Median of 0, 6, 8 is 6. Pivot is 6</a:t>
            </a:r>
          </a:p>
        </p:txBody>
      </p:sp>
      <p:sp>
        <p:nvSpPr>
          <p:cNvPr id="80010" name="Rectangle 138">
            <a:extLst>
              <a:ext uri="{FF2B5EF4-FFF2-40B4-BE49-F238E27FC236}">
                <a16:creationId xmlns:a16="http://schemas.microsoft.com/office/drawing/2014/main" id="{669D5C1D-DD53-4425-1C87-A84FA702DD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52600"/>
            <a:ext cx="4681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Choose the pivot as the median of three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>
            <a:extLst>
              <a:ext uri="{FF2B5EF4-FFF2-40B4-BE49-F238E27FC236}">
                <a16:creationId xmlns:a16="http://schemas.microsoft.com/office/drawing/2014/main" id="{F2983D7C-1768-4343-658A-CCFFD73F817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92163" name="Text Box 3">
            <a:extLst>
              <a:ext uri="{FF2B5EF4-FFF2-40B4-BE49-F238E27FC236}">
                <a16:creationId xmlns:a16="http://schemas.microsoft.com/office/drawing/2014/main" id="{EE078874-128B-6B8C-CAA7-1A5C42C920B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4" name="Text Box 4">
            <a:extLst>
              <a:ext uri="{FF2B5EF4-FFF2-40B4-BE49-F238E27FC236}">
                <a16:creationId xmlns:a16="http://schemas.microsoft.com/office/drawing/2014/main" id="{39F97D13-7A61-75D9-C4A0-6B48C1FA9E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5" name="Text Box 5">
            <a:extLst>
              <a:ext uri="{FF2B5EF4-FFF2-40B4-BE49-F238E27FC236}">
                <a16:creationId xmlns:a16="http://schemas.microsoft.com/office/drawing/2014/main" id="{8B277DE1-FF15-DC06-C1D6-73480F1C26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6" name="Text Box 6">
            <a:extLst>
              <a:ext uri="{FF2B5EF4-FFF2-40B4-BE49-F238E27FC236}">
                <a16:creationId xmlns:a16="http://schemas.microsoft.com/office/drawing/2014/main" id="{E16ED69D-1399-1B1E-3C53-7FA39A8E7B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7" name="Text Box 7">
            <a:extLst>
              <a:ext uri="{FF2B5EF4-FFF2-40B4-BE49-F238E27FC236}">
                <a16:creationId xmlns:a16="http://schemas.microsoft.com/office/drawing/2014/main" id="{031A3470-E45C-651E-884E-11D6D998EA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8" name="Text Box 8">
            <a:extLst>
              <a:ext uri="{FF2B5EF4-FFF2-40B4-BE49-F238E27FC236}">
                <a16:creationId xmlns:a16="http://schemas.microsoft.com/office/drawing/2014/main" id="{8ACAA5F7-A1F9-6701-5465-B5EBA8FA6A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69" name="Text Box 9">
            <a:extLst>
              <a:ext uri="{FF2B5EF4-FFF2-40B4-BE49-F238E27FC236}">
                <a16:creationId xmlns:a16="http://schemas.microsoft.com/office/drawing/2014/main" id="{523E20FD-C761-9D2A-E014-946C0E822B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0" name="Text Box 10">
            <a:extLst>
              <a:ext uri="{FF2B5EF4-FFF2-40B4-BE49-F238E27FC236}">
                <a16:creationId xmlns:a16="http://schemas.microsoft.com/office/drawing/2014/main" id="{83E3B0E0-85D0-ABAC-771D-C1B62E8F84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1" name="Text Box 11">
            <a:extLst>
              <a:ext uri="{FF2B5EF4-FFF2-40B4-BE49-F238E27FC236}">
                <a16:creationId xmlns:a16="http://schemas.microsoft.com/office/drawing/2014/main" id="{EE36C191-427D-4B39-AAA7-C1E61D17D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133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2" name="Text Box 12">
            <a:extLst>
              <a:ext uri="{FF2B5EF4-FFF2-40B4-BE49-F238E27FC236}">
                <a16:creationId xmlns:a16="http://schemas.microsoft.com/office/drawing/2014/main" id="{BBA018FB-117C-1C7C-F51B-8E38130AE0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133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3" name="Oval 13">
            <a:extLst>
              <a:ext uri="{FF2B5EF4-FFF2-40B4-BE49-F238E27FC236}">
                <a16:creationId xmlns:a16="http://schemas.microsoft.com/office/drawing/2014/main" id="{DA99AC9A-E7BA-1EA2-4EAA-25D3AF229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133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74" name="Text Box 14">
            <a:extLst>
              <a:ext uri="{FF2B5EF4-FFF2-40B4-BE49-F238E27FC236}">
                <a16:creationId xmlns:a16="http://schemas.microsoft.com/office/drawing/2014/main" id="{CAA82F7E-89E5-AC2D-EBE6-8968F4789F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5" name="Text Box 15">
            <a:extLst>
              <a:ext uri="{FF2B5EF4-FFF2-40B4-BE49-F238E27FC236}">
                <a16:creationId xmlns:a16="http://schemas.microsoft.com/office/drawing/2014/main" id="{5B2D5EA4-13A8-DE07-D701-8A319A0843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6" name="Text Box 16">
            <a:extLst>
              <a:ext uri="{FF2B5EF4-FFF2-40B4-BE49-F238E27FC236}">
                <a16:creationId xmlns:a16="http://schemas.microsoft.com/office/drawing/2014/main" id="{F755E010-1667-D89F-CE8A-603BD83AE1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7" name="Text Box 17">
            <a:extLst>
              <a:ext uri="{FF2B5EF4-FFF2-40B4-BE49-F238E27FC236}">
                <a16:creationId xmlns:a16="http://schemas.microsoft.com/office/drawing/2014/main" id="{EFCF72CC-5469-4A1D-F8E3-7817784791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776538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9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92178" name="Text Box 18">
            <a:extLst>
              <a:ext uri="{FF2B5EF4-FFF2-40B4-BE49-F238E27FC236}">
                <a16:creationId xmlns:a16="http://schemas.microsoft.com/office/drawing/2014/main" id="{DF538FF1-0606-BEDE-D16D-1E242D6C08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79" name="Text Box 19">
            <a:extLst>
              <a:ext uri="{FF2B5EF4-FFF2-40B4-BE49-F238E27FC236}">
                <a16:creationId xmlns:a16="http://schemas.microsoft.com/office/drawing/2014/main" id="{39DB509B-65CA-783A-D316-CC1D3C2D72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0" name="Text Box 20">
            <a:extLst>
              <a:ext uri="{FF2B5EF4-FFF2-40B4-BE49-F238E27FC236}">
                <a16:creationId xmlns:a16="http://schemas.microsoft.com/office/drawing/2014/main" id="{56D500EA-139A-1BC0-DABC-B272E081B9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1" name="Text Box 21">
            <a:extLst>
              <a:ext uri="{FF2B5EF4-FFF2-40B4-BE49-F238E27FC236}">
                <a16:creationId xmlns:a16="http://schemas.microsoft.com/office/drawing/2014/main" id="{6E990723-7188-6791-8A8A-A5BA033DE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2" name="Text Box 22">
            <a:extLst>
              <a:ext uri="{FF2B5EF4-FFF2-40B4-BE49-F238E27FC236}">
                <a16:creationId xmlns:a16="http://schemas.microsoft.com/office/drawing/2014/main" id="{FD2CC3D4-343E-726C-B712-5B2264F1C0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776538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3" name="Text Box 23">
            <a:extLst>
              <a:ext uri="{FF2B5EF4-FFF2-40B4-BE49-F238E27FC236}">
                <a16:creationId xmlns:a16="http://schemas.microsoft.com/office/drawing/2014/main" id="{1B140DCF-4C69-9D05-0737-72425353BD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7765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4" name="Oval 24">
            <a:extLst>
              <a:ext uri="{FF2B5EF4-FFF2-40B4-BE49-F238E27FC236}">
                <a16:creationId xmlns:a16="http://schemas.microsoft.com/office/drawing/2014/main" id="{FB8E5CA5-CE8B-970A-B461-9D6B0E08DF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27765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85" name="Text Box 25">
            <a:extLst>
              <a:ext uri="{FF2B5EF4-FFF2-40B4-BE49-F238E27FC236}">
                <a16:creationId xmlns:a16="http://schemas.microsoft.com/office/drawing/2014/main" id="{2561DB55-3E5E-B7CA-3C7C-A84D169B24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25050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86" name="Text Box 26">
            <a:extLst>
              <a:ext uri="{FF2B5EF4-FFF2-40B4-BE49-F238E27FC236}">
                <a16:creationId xmlns:a16="http://schemas.microsoft.com/office/drawing/2014/main" id="{30EAA501-1A7E-4E06-2F33-AB64BE73F8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25050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92187" name="Text Box 27">
            <a:extLst>
              <a:ext uri="{FF2B5EF4-FFF2-40B4-BE49-F238E27FC236}">
                <a16:creationId xmlns:a16="http://schemas.microsoft.com/office/drawing/2014/main" id="{9A6DE2CE-2FA0-A643-F6D8-926D31E804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8" name="Text Box 28">
            <a:extLst>
              <a:ext uri="{FF2B5EF4-FFF2-40B4-BE49-F238E27FC236}">
                <a16:creationId xmlns:a16="http://schemas.microsoft.com/office/drawing/2014/main" id="{C858BAE9-ACE7-ECD9-BCDF-9DEEAC8B02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89" name="Text Box 29">
            <a:extLst>
              <a:ext uri="{FF2B5EF4-FFF2-40B4-BE49-F238E27FC236}">
                <a16:creationId xmlns:a16="http://schemas.microsoft.com/office/drawing/2014/main" id="{E596613F-7659-871B-3E03-08EC87FA30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0" name="Text Box 30">
            <a:extLst>
              <a:ext uri="{FF2B5EF4-FFF2-40B4-BE49-F238E27FC236}">
                <a16:creationId xmlns:a16="http://schemas.microsoft.com/office/drawing/2014/main" id="{2F9DE1DF-2E98-9923-8640-E9928359FA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1" name="Text Box 31">
            <a:extLst>
              <a:ext uri="{FF2B5EF4-FFF2-40B4-BE49-F238E27FC236}">
                <a16:creationId xmlns:a16="http://schemas.microsoft.com/office/drawing/2014/main" id="{7178D23A-31B1-1371-D788-66B5A6AF4C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2" name="Text Box 32">
            <a:extLst>
              <a:ext uri="{FF2B5EF4-FFF2-40B4-BE49-F238E27FC236}">
                <a16:creationId xmlns:a16="http://schemas.microsoft.com/office/drawing/2014/main" id="{EE2A3678-E522-3E6D-EFF0-15A54AB727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3" name="Text Box 33">
            <a:extLst>
              <a:ext uri="{FF2B5EF4-FFF2-40B4-BE49-F238E27FC236}">
                <a16:creationId xmlns:a16="http://schemas.microsoft.com/office/drawing/2014/main" id="{5BA8ABAE-7C74-1611-9F9D-9CE98C4FE4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4" name="Text Box 34">
            <a:extLst>
              <a:ext uri="{FF2B5EF4-FFF2-40B4-BE49-F238E27FC236}">
                <a16:creationId xmlns:a16="http://schemas.microsoft.com/office/drawing/2014/main" id="{717B7076-5364-8595-99A5-5EF79D3A689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386138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5" name="Text Box 35">
            <a:extLst>
              <a:ext uri="{FF2B5EF4-FFF2-40B4-BE49-F238E27FC236}">
                <a16:creationId xmlns:a16="http://schemas.microsoft.com/office/drawing/2014/main" id="{CA6389E8-B12F-92F4-CB6C-722EDE14EDE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386138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6" name="Text Box 36">
            <a:extLst>
              <a:ext uri="{FF2B5EF4-FFF2-40B4-BE49-F238E27FC236}">
                <a16:creationId xmlns:a16="http://schemas.microsoft.com/office/drawing/2014/main" id="{19CB862A-BA2B-7A26-3D73-F98BBF90C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3861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197" name="Oval 37">
            <a:extLst>
              <a:ext uri="{FF2B5EF4-FFF2-40B4-BE49-F238E27FC236}">
                <a16:creationId xmlns:a16="http://schemas.microsoft.com/office/drawing/2014/main" id="{2A68B215-59C1-F56E-030E-6AFF6E3AF8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3861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198" name="Text Box 38">
            <a:extLst>
              <a:ext uri="{FF2B5EF4-FFF2-40B4-BE49-F238E27FC236}">
                <a16:creationId xmlns:a16="http://schemas.microsoft.com/office/drawing/2014/main" id="{DC61193A-D68D-386D-1B4E-27B7F05052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1146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199" name="Text Box 39">
            <a:extLst>
              <a:ext uri="{FF2B5EF4-FFF2-40B4-BE49-F238E27FC236}">
                <a16:creationId xmlns:a16="http://schemas.microsoft.com/office/drawing/2014/main" id="{10CD1F15-70F5-BF42-CCD4-B19D8732D0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1146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00" name="Text Box 40">
            <a:extLst>
              <a:ext uri="{FF2B5EF4-FFF2-40B4-BE49-F238E27FC236}">
                <a16:creationId xmlns:a16="http://schemas.microsoft.com/office/drawing/2014/main" id="{1BB47A3D-9EC5-FF1A-88F5-75EB8FADE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1" name="Text Box 41">
            <a:extLst>
              <a:ext uri="{FF2B5EF4-FFF2-40B4-BE49-F238E27FC236}">
                <a16:creationId xmlns:a16="http://schemas.microsoft.com/office/drawing/2014/main" id="{A125CF75-A11E-1AC1-E88A-2E6C77E711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48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2" name="Text Box 42">
            <a:extLst>
              <a:ext uri="{FF2B5EF4-FFF2-40B4-BE49-F238E27FC236}">
                <a16:creationId xmlns:a16="http://schemas.microsoft.com/office/drawing/2014/main" id="{8096B37A-2FB9-2624-51F5-4316EB974F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3" name="Text Box 43">
            <a:extLst>
              <a:ext uri="{FF2B5EF4-FFF2-40B4-BE49-F238E27FC236}">
                <a16:creationId xmlns:a16="http://schemas.microsoft.com/office/drawing/2014/main" id="{68F72C3F-06AC-B068-74FF-7D4FE6D349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995738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92204" name="Text Box 44">
            <a:extLst>
              <a:ext uri="{FF2B5EF4-FFF2-40B4-BE49-F238E27FC236}">
                <a16:creationId xmlns:a16="http://schemas.microsoft.com/office/drawing/2014/main" id="{375E785B-9A81-A61C-4D19-FDD0FA0597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5" name="Text Box 45">
            <a:extLst>
              <a:ext uri="{FF2B5EF4-FFF2-40B4-BE49-F238E27FC236}">
                <a16:creationId xmlns:a16="http://schemas.microsoft.com/office/drawing/2014/main" id="{1BD69DAF-C098-4418-8CCA-01CA13A23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6" name="Text Box 46">
            <a:extLst>
              <a:ext uri="{FF2B5EF4-FFF2-40B4-BE49-F238E27FC236}">
                <a16:creationId xmlns:a16="http://schemas.microsoft.com/office/drawing/2014/main" id="{B7026E1C-90FC-BFEA-5BF3-4325FCC6F9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7" name="Text Box 47">
            <a:extLst>
              <a:ext uri="{FF2B5EF4-FFF2-40B4-BE49-F238E27FC236}">
                <a16:creationId xmlns:a16="http://schemas.microsoft.com/office/drawing/2014/main" id="{02F668FD-6D6D-512B-49EF-F0FBDEAF72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995738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8" name="Text Box 48">
            <a:extLst>
              <a:ext uri="{FF2B5EF4-FFF2-40B4-BE49-F238E27FC236}">
                <a16:creationId xmlns:a16="http://schemas.microsoft.com/office/drawing/2014/main" id="{30226D29-7D56-FA51-B22E-5C5D4E48D4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3995738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09" name="Text Box 49">
            <a:extLst>
              <a:ext uri="{FF2B5EF4-FFF2-40B4-BE49-F238E27FC236}">
                <a16:creationId xmlns:a16="http://schemas.microsoft.com/office/drawing/2014/main" id="{983B5FD0-502C-4CA2-E8C6-845A2048191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3995738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92210" name="Oval 50">
            <a:extLst>
              <a:ext uri="{FF2B5EF4-FFF2-40B4-BE49-F238E27FC236}">
                <a16:creationId xmlns:a16="http://schemas.microsoft.com/office/drawing/2014/main" id="{D091E4FC-8B9C-A003-0500-DB303BB6E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995738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211" name="Text Box 51">
            <a:extLst>
              <a:ext uri="{FF2B5EF4-FFF2-40B4-BE49-F238E27FC236}">
                <a16:creationId xmlns:a16="http://schemas.microsoft.com/office/drawing/2014/main" id="{ACB1AC20-6288-F5BF-7E88-D4CC8FF8523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7242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12" name="Text Box 52">
            <a:extLst>
              <a:ext uri="{FF2B5EF4-FFF2-40B4-BE49-F238E27FC236}">
                <a16:creationId xmlns:a16="http://schemas.microsoft.com/office/drawing/2014/main" id="{E1D9E9C9-E9EF-152D-BAE4-59C18D1FC6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0" y="3724275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52" name="Text Box 92">
            <a:extLst>
              <a:ext uri="{FF2B5EF4-FFF2-40B4-BE49-F238E27FC236}">
                <a16:creationId xmlns:a16="http://schemas.microsoft.com/office/drawing/2014/main" id="{758241F9-EAC3-BC60-0464-858BE17BEC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1828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92253" name="Text Box 93">
            <a:extLst>
              <a:ext uri="{FF2B5EF4-FFF2-40B4-BE49-F238E27FC236}">
                <a16:creationId xmlns:a16="http://schemas.microsoft.com/office/drawing/2014/main" id="{80B71789-49B2-2B89-C6E4-6EBADF4A1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1828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92254" name="Text Box 94">
            <a:extLst>
              <a:ext uri="{FF2B5EF4-FFF2-40B4-BE49-F238E27FC236}">
                <a16:creationId xmlns:a16="http://schemas.microsoft.com/office/drawing/2014/main" id="{04164B3B-33D6-C94A-2BCC-3A3D368864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22525" y="4735513"/>
            <a:ext cx="5297488" cy="1006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Move i to the right up to A[i]  larger than pivot.</a:t>
            </a:r>
          </a:p>
          <a:p>
            <a:r>
              <a:rPr lang="en-US" altLang="en-US"/>
              <a:t>Move j to the left up to A[j] smaller than pivot.</a:t>
            </a:r>
          </a:p>
          <a:p>
            <a:r>
              <a:rPr lang="en-US" altLang="en-US"/>
              <a:t>Swap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Text Box 3">
            <a:extLst>
              <a:ext uri="{FF2B5EF4-FFF2-40B4-BE49-F238E27FC236}">
                <a16:creationId xmlns:a16="http://schemas.microsoft.com/office/drawing/2014/main" id="{5964D772-FBD3-4885-1A8C-4F7AF58374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0" name="Text Box 4">
            <a:extLst>
              <a:ext uri="{FF2B5EF4-FFF2-40B4-BE49-F238E27FC236}">
                <a16:creationId xmlns:a16="http://schemas.microsoft.com/office/drawing/2014/main" id="{BCD97C21-97E1-2503-CA7A-3D4AB7DBDF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1" name="Text Box 5">
            <a:extLst>
              <a:ext uri="{FF2B5EF4-FFF2-40B4-BE49-F238E27FC236}">
                <a16:creationId xmlns:a16="http://schemas.microsoft.com/office/drawing/2014/main" id="{88842094-63F7-6A8C-4329-7F651FF55E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2" name="Text Box 6">
            <a:extLst>
              <a:ext uri="{FF2B5EF4-FFF2-40B4-BE49-F238E27FC236}">
                <a16:creationId xmlns:a16="http://schemas.microsoft.com/office/drawing/2014/main" id="{C0A92628-0516-1B08-B057-33E34650F6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903" name="Text Box 7">
            <a:extLst>
              <a:ext uri="{FF2B5EF4-FFF2-40B4-BE49-F238E27FC236}">
                <a16:creationId xmlns:a16="http://schemas.microsoft.com/office/drawing/2014/main" id="{BDCDB87A-9130-043A-244C-36411A5D56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0C19B01D-6D08-494A-EC22-E49F831A68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5" name="Text Box 9">
            <a:extLst>
              <a:ext uri="{FF2B5EF4-FFF2-40B4-BE49-F238E27FC236}">
                <a16:creationId xmlns:a16="http://schemas.microsoft.com/office/drawing/2014/main" id="{895A89BC-88E7-3F7E-3943-8AB73D43D8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657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6" name="Text Box 10">
            <a:extLst>
              <a:ext uri="{FF2B5EF4-FFF2-40B4-BE49-F238E27FC236}">
                <a16:creationId xmlns:a16="http://schemas.microsoft.com/office/drawing/2014/main" id="{9CD05238-8D54-6627-620A-5B5C983E25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7" name="Text Box 11">
            <a:extLst>
              <a:ext uri="{FF2B5EF4-FFF2-40B4-BE49-F238E27FC236}">
                <a16:creationId xmlns:a16="http://schemas.microsoft.com/office/drawing/2014/main" id="{1FFBB4E3-EA38-0937-243E-159F4CC147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3657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8" name="Text Box 12">
            <a:extLst>
              <a:ext uri="{FF2B5EF4-FFF2-40B4-BE49-F238E27FC236}">
                <a16:creationId xmlns:a16="http://schemas.microsoft.com/office/drawing/2014/main" id="{D2184DEF-B30A-9CAD-3A74-E736AB674F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3657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09" name="Oval 13">
            <a:extLst>
              <a:ext uri="{FF2B5EF4-FFF2-40B4-BE49-F238E27FC236}">
                <a16:creationId xmlns:a16="http://schemas.microsoft.com/office/drawing/2014/main" id="{D7FAB78A-E9BD-784A-2FCD-77B48FE35E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3657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10" name="Text Box 14">
            <a:extLst>
              <a:ext uri="{FF2B5EF4-FFF2-40B4-BE49-F238E27FC236}">
                <a16:creationId xmlns:a16="http://schemas.microsoft.com/office/drawing/2014/main" id="{F634E377-FE14-C083-7373-1CAD3711C9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3861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11" name="Text Box 15">
            <a:extLst>
              <a:ext uri="{FF2B5EF4-FFF2-40B4-BE49-F238E27FC236}">
                <a16:creationId xmlns:a16="http://schemas.microsoft.com/office/drawing/2014/main" id="{88B2BE83-0FEA-6DC8-870F-2A05E59489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33861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80912" name="Text Box 16">
            <a:extLst>
              <a:ext uri="{FF2B5EF4-FFF2-40B4-BE49-F238E27FC236}">
                <a16:creationId xmlns:a16="http://schemas.microsoft.com/office/drawing/2014/main" id="{6066D9EA-AABB-6E6F-9A4B-4859C703A4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3" name="Text Box 17">
            <a:extLst>
              <a:ext uri="{FF2B5EF4-FFF2-40B4-BE49-F238E27FC236}">
                <a16:creationId xmlns:a16="http://schemas.microsoft.com/office/drawing/2014/main" id="{D0E9A93A-5C83-3DA1-FD65-86999E9165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4" name="Text Box 18">
            <a:extLst>
              <a:ext uri="{FF2B5EF4-FFF2-40B4-BE49-F238E27FC236}">
                <a16:creationId xmlns:a16="http://schemas.microsoft.com/office/drawing/2014/main" id="{EB415E51-6F2B-3CFD-46EF-2F3F2EFEE4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5" name="Text Box 19">
            <a:extLst>
              <a:ext uri="{FF2B5EF4-FFF2-40B4-BE49-F238E27FC236}">
                <a16:creationId xmlns:a16="http://schemas.microsoft.com/office/drawing/2014/main" id="{9D9FAE81-225C-FB8B-4278-F798F5BE28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6" name="Text Box 20">
            <a:extLst>
              <a:ext uri="{FF2B5EF4-FFF2-40B4-BE49-F238E27FC236}">
                <a16:creationId xmlns:a16="http://schemas.microsoft.com/office/drawing/2014/main" id="{3FD96B8C-9DDD-E01D-87CD-3FB59E8516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7" name="Text Box 21">
            <a:extLst>
              <a:ext uri="{FF2B5EF4-FFF2-40B4-BE49-F238E27FC236}">
                <a16:creationId xmlns:a16="http://schemas.microsoft.com/office/drawing/2014/main" id="{B63EC3CB-27FE-C9D5-3F8D-B0C71D618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267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8" name="Text Box 22">
            <a:extLst>
              <a:ext uri="{FF2B5EF4-FFF2-40B4-BE49-F238E27FC236}">
                <a16:creationId xmlns:a16="http://schemas.microsoft.com/office/drawing/2014/main" id="{5B9E47A2-ECF6-B910-6B31-A2221170D7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19" name="Text Box 23">
            <a:extLst>
              <a:ext uri="{FF2B5EF4-FFF2-40B4-BE49-F238E27FC236}">
                <a16:creationId xmlns:a16="http://schemas.microsoft.com/office/drawing/2014/main" id="{1507A4E8-3A15-CC9B-1B0C-87509C18B7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0" name="Text Box 24">
            <a:extLst>
              <a:ext uri="{FF2B5EF4-FFF2-40B4-BE49-F238E27FC236}">
                <a16:creationId xmlns:a16="http://schemas.microsoft.com/office/drawing/2014/main" id="{4DF8433D-C6E5-88EE-17C6-9F04A1369B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1" name="Text Box 25">
            <a:extLst>
              <a:ext uri="{FF2B5EF4-FFF2-40B4-BE49-F238E27FC236}">
                <a16:creationId xmlns:a16="http://schemas.microsoft.com/office/drawing/2014/main" id="{3464F774-9B40-BD62-3399-DB1424A186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267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2" name="Oval 26">
            <a:extLst>
              <a:ext uri="{FF2B5EF4-FFF2-40B4-BE49-F238E27FC236}">
                <a16:creationId xmlns:a16="http://schemas.microsoft.com/office/drawing/2014/main" id="{25F330C8-C121-1768-9DCA-C63B9E3C51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4267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23" name="Text Box 27">
            <a:extLst>
              <a:ext uri="{FF2B5EF4-FFF2-40B4-BE49-F238E27FC236}">
                <a16:creationId xmlns:a16="http://schemas.microsoft.com/office/drawing/2014/main" id="{BED108A4-3E42-2381-9C1D-107B87411BD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3995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24" name="Text Box 28">
            <a:extLst>
              <a:ext uri="{FF2B5EF4-FFF2-40B4-BE49-F238E27FC236}">
                <a16:creationId xmlns:a16="http://schemas.microsoft.com/office/drawing/2014/main" id="{593095D1-FAAC-F9DD-ABB8-D82160BF71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3995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26" name="Text Box 30">
            <a:extLst>
              <a:ext uri="{FF2B5EF4-FFF2-40B4-BE49-F238E27FC236}">
                <a16:creationId xmlns:a16="http://schemas.microsoft.com/office/drawing/2014/main" id="{7014E8F2-AC3A-4C0E-2FE1-2109C95792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7" name="Text Box 31">
            <a:extLst>
              <a:ext uri="{FF2B5EF4-FFF2-40B4-BE49-F238E27FC236}">
                <a16:creationId xmlns:a16="http://schemas.microsoft.com/office/drawing/2014/main" id="{A397C4A3-3680-52B7-F57A-527DEE280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8" name="Text Box 32">
            <a:extLst>
              <a:ext uri="{FF2B5EF4-FFF2-40B4-BE49-F238E27FC236}">
                <a16:creationId xmlns:a16="http://schemas.microsoft.com/office/drawing/2014/main" id="{C324A873-F62B-975A-EE55-3BD5B41A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29" name="Text Box 33">
            <a:extLst>
              <a:ext uri="{FF2B5EF4-FFF2-40B4-BE49-F238E27FC236}">
                <a16:creationId xmlns:a16="http://schemas.microsoft.com/office/drawing/2014/main" id="{DABE875F-F81E-A50A-2A63-9AFCD4B8B5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0930" name="Text Box 34">
            <a:extLst>
              <a:ext uri="{FF2B5EF4-FFF2-40B4-BE49-F238E27FC236}">
                <a16:creationId xmlns:a16="http://schemas.microsoft.com/office/drawing/2014/main" id="{8EE8D389-B589-BF04-7878-CCAD0F76ED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1" name="Text Box 35">
            <a:extLst>
              <a:ext uri="{FF2B5EF4-FFF2-40B4-BE49-F238E27FC236}">
                <a16:creationId xmlns:a16="http://schemas.microsoft.com/office/drawing/2014/main" id="{26B0912B-7B49-340F-8120-B0F9A062EE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2" name="Text Box 36">
            <a:extLst>
              <a:ext uri="{FF2B5EF4-FFF2-40B4-BE49-F238E27FC236}">
                <a16:creationId xmlns:a16="http://schemas.microsoft.com/office/drawing/2014/main" id="{D14A3DD2-43D6-6443-79F5-ED767C07C9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5029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3" name="Text Box 37">
            <a:extLst>
              <a:ext uri="{FF2B5EF4-FFF2-40B4-BE49-F238E27FC236}">
                <a16:creationId xmlns:a16="http://schemas.microsoft.com/office/drawing/2014/main" id="{A2B7BA1D-19AB-8D07-00FE-11BCAF5C531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4" name="Text Box 38">
            <a:extLst>
              <a:ext uri="{FF2B5EF4-FFF2-40B4-BE49-F238E27FC236}">
                <a16:creationId xmlns:a16="http://schemas.microsoft.com/office/drawing/2014/main" id="{61B95A9E-906B-6CCD-2A33-D26F4B273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5029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5" name="Text Box 39">
            <a:extLst>
              <a:ext uri="{FF2B5EF4-FFF2-40B4-BE49-F238E27FC236}">
                <a16:creationId xmlns:a16="http://schemas.microsoft.com/office/drawing/2014/main" id="{DFDCCF5F-4D19-59FD-771C-257FE4EC24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5029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36" name="Text Box 40">
            <a:extLst>
              <a:ext uri="{FF2B5EF4-FFF2-40B4-BE49-F238E27FC236}">
                <a16:creationId xmlns:a16="http://schemas.microsoft.com/office/drawing/2014/main" id="{BC703089-D93C-8162-6918-99C38C6D35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757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37" name="Text Box 41">
            <a:extLst>
              <a:ext uri="{FF2B5EF4-FFF2-40B4-BE49-F238E27FC236}">
                <a16:creationId xmlns:a16="http://schemas.microsoft.com/office/drawing/2014/main" id="{77ED02E8-4015-B915-89D8-0A4CDA27A4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757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39" name="Text Box 43">
            <a:extLst>
              <a:ext uri="{FF2B5EF4-FFF2-40B4-BE49-F238E27FC236}">
                <a16:creationId xmlns:a16="http://schemas.microsoft.com/office/drawing/2014/main" id="{A387A57E-E1BB-FF8A-2EC0-BDDC6D2E71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3850" y="5991225"/>
            <a:ext cx="1163638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S</a:t>
            </a:r>
            <a:r>
              <a:rPr lang="en-US" altLang="en-US" sz="1800" baseline="-25000"/>
              <a:t>1</a:t>
            </a:r>
            <a:r>
              <a:rPr lang="en-US" altLang="en-US" sz="1800"/>
              <a:t> &lt; pivot</a:t>
            </a:r>
          </a:p>
        </p:txBody>
      </p:sp>
      <p:sp>
        <p:nvSpPr>
          <p:cNvPr id="80940" name="Text Box 44">
            <a:extLst>
              <a:ext uri="{FF2B5EF4-FFF2-40B4-BE49-F238E27FC236}">
                <a16:creationId xmlns:a16="http://schemas.microsoft.com/office/drawing/2014/main" id="{969E2C00-D903-9AF4-5110-DEA87DE4DF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0850" y="5943600"/>
            <a:ext cx="6667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pivot</a:t>
            </a:r>
          </a:p>
        </p:txBody>
      </p:sp>
      <p:sp>
        <p:nvSpPr>
          <p:cNvPr id="80941" name="Text Box 45">
            <a:extLst>
              <a:ext uri="{FF2B5EF4-FFF2-40B4-BE49-F238E27FC236}">
                <a16:creationId xmlns:a16="http://schemas.microsoft.com/office/drawing/2014/main" id="{6C813A59-E22E-D879-F22A-2F181E1F90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16513" y="5991225"/>
            <a:ext cx="1163637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/>
            <a:r>
              <a:rPr lang="en-US" altLang="en-US" sz="1800"/>
              <a:t>S</a:t>
            </a:r>
            <a:r>
              <a:rPr lang="en-US" altLang="en-US" sz="1800" baseline="-25000"/>
              <a:t>2</a:t>
            </a:r>
            <a:r>
              <a:rPr lang="en-US" altLang="en-US" sz="1800"/>
              <a:t> &gt; pivot</a:t>
            </a:r>
          </a:p>
        </p:txBody>
      </p:sp>
      <p:sp>
        <p:nvSpPr>
          <p:cNvPr id="80942" name="AutoShape 46">
            <a:extLst>
              <a:ext uri="{FF2B5EF4-FFF2-40B4-BE49-F238E27FC236}">
                <a16:creationId xmlns:a16="http://schemas.microsoft.com/office/drawing/2014/main" id="{39600427-BF2F-63EB-14D1-8F5752A46A23}"/>
              </a:ext>
            </a:extLst>
          </p:cNvPr>
          <p:cNvSpPr>
            <a:spLocks/>
          </p:cNvSpPr>
          <p:nvPr/>
        </p:nvSpPr>
        <p:spPr bwMode="auto">
          <a:xfrm rot="16200000">
            <a:off x="3352800" y="4529138"/>
            <a:ext cx="457200" cy="2286000"/>
          </a:xfrm>
          <a:prstGeom prst="leftBrace">
            <a:avLst>
              <a:gd name="adj1" fmla="val 41667"/>
              <a:gd name="adj2" fmla="val 5075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3" name="AutoShape 47">
            <a:extLst>
              <a:ext uri="{FF2B5EF4-FFF2-40B4-BE49-F238E27FC236}">
                <a16:creationId xmlns:a16="http://schemas.microsoft.com/office/drawing/2014/main" id="{41A0C32E-A0BB-1D8C-3EAA-0F1D64753100}"/>
              </a:ext>
            </a:extLst>
          </p:cNvPr>
          <p:cNvSpPr>
            <a:spLocks/>
          </p:cNvSpPr>
          <p:nvPr/>
        </p:nvSpPr>
        <p:spPr bwMode="auto">
          <a:xfrm rot="16200000">
            <a:off x="5448300" y="5100638"/>
            <a:ext cx="457200" cy="1143000"/>
          </a:xfrm>
          <a:prstGeom prst="leftBrace">
            <a:avLst>
              <a:gd name="adj1" fmla="val 20833"/>
              <a:gd name="adj2" fmla="val 50759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4" name="Line 48">
            <a:extLst>
              <a:ext uri="{FF2B5EF4-FFF2-40B4-BE49-F238E27FC236}">
                <a16:creationId xmlns:a16="http://schemas.microsoft.com/office/drawing/2014/main" id="{27910C04-7A40-3428-ABC1-00D800B6B5C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724400" y="5443538"/>
            <a:ext cx="152400" cy="5000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45" name="Text Box 49">
            <a:extLst>
              <a:ext uri="{FF2B5EF4-FFF2-40B4-BE49-F238E27FC236}">
                <a16:creationId xmlns:a16="http://schemas.microsoft.com/office/drawing/2014/main" id="{1511A15B-E7EF-D3CE-A497-27F9A486E4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46" name="Text Box 50">
            <a:extLst>
              <a:ext uri="{FF2B5EF4-FFF2-40B4-BE49-F238E27FC236}">
                <a16:creationId xmlns:a16="http://schemas.microsoft.com/office/drawing/2014/main" id="{7B134272-C8FB-D744-BD62-B366A671E8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47" name="Text Box 51">
            <a:extLst>
              <a:ext uri="{FF2B5EF4-FFF2-40B4-BE49-F238E27FC236}">
                <a16:creationId xmlns:a16="http://schemas.microsoft.com/office/drawing/2014/main" id="{B5829BD4-F71C-59A7-4607-5FE2E1D6FF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48" name="Text Box 52">
            <a:extLst>
              <a:ext uri="{FF2B5EF4-FFF2-40B4-BE49-F238E27FC236}">
                <a16:creationId xmlns:a16="http://schemas.microsoft.com/office/drawing/2014/main" id="{397BE77C-572E-E9C0-AD1C-8155044788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1400">
              <a:latin typeface="Times New Roman" panose="02020603050405020304" pitchFamily="18" charset="0"/>
            </a:endParaRPr>
          </a:p>
        </p:txBody>
      </p:sp>
      <p:sp>
        <p:nvSpPr>
          <p:cNvPr id="80949" name="Text Box 53">
            <a:extLst>
              <a:ext uri="{FF2B5EF4-FFF2-40B4-BE49-F238E27FC236}">
                <a16:creationId xmlns:a16="http://schemas.microsoft.com/office/drawing/2014/main" id="{5273F322-AAAA-D078-C62C-F4353E23E8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7526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0" name="Text Box 54">
            <a:extLst>
              <a:ext uri="{FF2B5EF4-FFF2-40B4-BE49-F238E27FC236}">
                <a16:creationId xmlns:a16="http://schemas.microsoft.com/office/drawing/2014/main" id="{722CAB61-CAB6-4377-BAEB-67A54B9B47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1" name="Text Box 55">
            <a:extLst>
              <a:ext uri="{FF2B5EF4-FFF2-40B4-BE49-F238E27FC236}">
                <a16:creationId xmlns:a16="http://schemas.microsoft.com/office/drawing/2014/main" id="{7B4F08C0-DC78-8A7E-8116-886162F2B4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2" name="Text Box 56">
            <a:extLst>
              <a:ext uri="{FF2B5EF4-FFF2-40B4-BE49-F238E27FC236}">
                <a16:creationId xmlns:a16="http://schemas.microsoft.com/office/drawing/2014/main" id="{AAB78DAD-9C10-3175-8555-AA4F0CACCC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3" name="Text Box 57">
            <a:extLst>
              <a:ext uri="{FF2B5EF4-FFF2-40B4-BE49-F238E27FC236}">
                <a16:creationId xmlns:a16="http://schemas.microsoft.com/office/drawing/2014/main" id="{6FDADF15-325A-307F-1CA3-5F75DBFB2B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7526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4" name="Text Box 58">
            <a:extLst>
              <a:ext uri="{FF2B5EF4-FFF2-40B4-BE49-F238E27FC236}">
                <a16:creationId xmlns:a16="http://schemas.microsoft.com/office/drawing/2014/main" id="{CA6748C1-96F3-C704-B0F4-243AB3ECC8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17526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5" name="Oval 59">
            <a:extLst>
              <a:ext uri="{FF2B5EF4-FFF2-40B4-BE49-F238E27FC236}">
                <a16:creationId xmlns:a16="http://schemas.microsoft.com/office/drawing/2014/main" id="{EBC0B73A-2A16-41C6-FCB5-51F25ED81E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17526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56" name="Text Box 60">
            <a:extLst>
              <a:ext uri="{FF2B5EF4-FFF2-40B4-BE49-F238E27FC236}">
                <a16:creationId xmlns:a16="http://schemas.microsoft.com/office/drawing/2014/main" id="{BD2A518E-693C-6A44-3D57-7341666E3D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1447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57" name="Text Box 61">
            <a:extLst>
              <a:ext uri="{FF2B5EF4-FFF2-40B4-BE49-F238E27FC236}">
                <a16:creationId xmlns:a16="http://schemas.microsoft.com/office/drawing/2014/main" id="{53EDD42B-16E2-A789-057F-10EF83115C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447800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j</a:t>
            </a:r>
          </a:p>
        </p:txBody>
      </p:sp>
      <p:sp>
        <p:nvSpPr>
          <p:cNvPr id="80958" name="Text Box 62">
            <a:extLst>
              <a:ext uri="{FF2B5EF4-FFF2-40B4-BE49-F238E27FC236}">
                <a16:creationId xmlns:a16="http://schemas.microsoft.com/office/drawing/2014/main" id="{3D614336-90CD-4A0A-9B4F-9A1A67D4C9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59" name="Text Box 63">
            <a:extLst>
              <a:ext uri="{FF2B5EF4-FFF2-40B4-BE49-F238E27FC236}">
                <a16:creationId xmlns:a16="http://schemas.microsoft.com/office/drawing/2014/main" id="{9BBD2CD4-CAFB-B036-DFA1-53EDE25E1F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0" name="Text Box 64">
            <a:extLst>
              <a:ext uri="{FF2B5EF4-FFF2-40B4-BE49-F238E27FC236}">
                <a16:creationId xmlns:a16="http://schemas.microsoft.com/office/drawing/2014/main" id="{CF39F44D-290E-81AA-E79E-5984761F64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1" name="Text Box 65">
            <a:extLst>
              <a:ext uri="{FF2B5EF4-FFF2-40B4-BE49-F238E27FC236}">
                <a16:creationId xmlns:a16="http://schemas.microsoft.com/office/drawing/2014/main" id="{0D3FD06B-EC1A-E898-9EEA-8D0560D744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2" name="Text Box 66">
            <a:extLst>
              <a:ext uri="{FF2B5EF4-FFF2-40B4-BE49-F238E27FC236}">
                <a16:creationId xmlns:a16="http://schemas.microsoft.com/office/drawing/2014/main" id="{2B3A1910-EDE3-1289-9F40-107C1A19DFC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3" name="Text Box 67">
            <a:extLst>
              <a:ext uri="{FF2B5EF4-FFF2-40B4-BE49-F238E27FC236}">
                <a16:creationId xmlns:a16="http://schemas.microsoft.com/office/drawing/2014/main" id="{F5A45A11-ABF3-E10B-8C80-8228789CF8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4" name="Text Box 68">
            <a:extLst>
              <a:ext uri="{FF2B5EF4-FFF2-40B4-BE49-F238E27FC236}">
                <a16:creationId xmlns:a16="http://schemas.microsoft.com/office/drawing/2014/main" id="{62CEE105-3333-98A5-7952-A13469161E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3622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5" name="Text Box 69">
            <a:extLst>
              <a:ext uri="{FF2B5EF4-FFF2-40B4-BE49-F238E27FC236}">
                <a16:creationId xmlns:a16="http://schemas.microsoft.com/office/drawing/2014/main" id="{324BD4D0-EECD-E53B-11A5-2E2CCB1837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6" name="Text Box 70">
            <a:extLst>
              <a:ext uri="{FF2B5EF4-FFF2-40B4-BE49-F238E27FC236}">
                <a16:creationId xmlns:a16="http://schemas.microsoft.com/office/drawing/2014/main" id="{FE37E3D8-E7BB-5392-1ADD-727561C046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7" name="Text Box 71">
            <a:extLst>
              <a:ext uri="{FF2B5EF4-FFF2-40B4-BE49-F238E27FC236}">
                <a16:creationId xmlns:a16="http://schemas.microsoft.com/office/drawing/2014/main" id="{68EDD65A-99AE-3ECF-1873-A015EEDDD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3622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68" name="Oval 72">
            <a:extLst>
              <a:ext uri="{FF2B5EF4-FFF2-40B4-BE49-F238E27FC236}">
                <a16:creationId xmlns:a16="http://schemas.microsoft.com/office/drawing/2014/main" id="{E127D4A5-1DD5-FEA2-1C73-82970A450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362200"/>
            <a:ext cx="381000" cy="3810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</a:p>
        </p:txBody>
      </p:sp>
      <p:sp>
        <p:nvSpPr>
          <p:cNvPr id="80969" name="Text Box 73">
            <a:extLst>
              <a:ext uri="{FF2B5EF4-FFF2-40B4-BE49-F238E27FC236}">
                <a16:creationId xmlns:a16="http://schemas.microsoft.com/office/drawing/2014/main" id="{7D1A9B06-FE83-529E-5098-C98C52315A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090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70" name="Text Box 74">
            <a:extLst>
              <a:ext uri="{FF2B5EF4-FFF2-40B4-BE49-F238E27FC236}">
                <a16:creationId xmlns:a16="http://schemas.microsoft.com/office/drawing/2014/main" id="{C14C2FB9-4028-4D50-47FB-12F7406B1C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0907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71" name="Text Box 75">
            <a:extLst>
              <a:ext uri="{FF2B5EF4-FFF2-40B4-BE49-F238E27FC236}">
                <a16:creationId xmlns:a16="http://schemas.microsoft.com/office/drawing/2014/main" id="{F948EEC2-AC1E-59D5-29BA-71A9B08A8E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0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2" name="Text Box 76">
            <a:extLst>
              <a:ext uri="{FF2B5EF4-FFF2-40B4-BE49-F238E27FC236}">
                <a16:creationId xmlns:a16="http://schemas.microsoft.com/office/drawing/2014/main" id="{EDD14CF0-529F-08B2-61F8-57D6A58640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1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3" name="Text Box 77">
            <a:extLst>
              <a:ext uri="{FF2B5EF4-FFF2-40B4-BE49-F238E27FC236}">
                <a16:creationId xmlns:a16="http://schemas.microsoft.com/office/drawing/2014/main" id="{C65A0750-FC3D-A90C-11F5-53AA449A63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4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4" name="Text Box 78">
            <a:extLst>
              <a:ext uri="{FF2B5EF4-FFF2-40B4-BE49-F238E27FC236}">
                <a16:creationId xmlns:a16="http://schemas.microsoft.com/office/drawing/2014/main" id="{A52578DF-1951-5577-9163-26CD39D27F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2</a:t>
            </a:r>
            <a:endParaRPr lang="en-US" altLang="en-US" sz="2400" b="1">
              <a:latin typeface="Times New Roman" panose="02020603050405020304" pitchFamily="18" charset="0"/>
            </a:endParaRPr>
          </a:p>
        </p:txBody>
      </p:sp>
      <p:sp>
        <p:nvSpPr>
          <p:cNvPr id="80975" name="Text Box 79">
            <a:extLst>
              <a:ext uri="{FF2B5EF4-FFF2-40B4-BE49-F238E27FC236}">
                <a16:creationId xmlns:a16="http://schemas.microsoft.com/office/drawing/2014/main" id="{0E8E9E1F-B797-8A36-362E-CDF6BCEBC4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971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5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6" name="Text Box 80">
            <a:extLst>
              <a:ext uri="{FF2B5EF4-FFF2-40B4-BE49-F238E27FC236}">
                <a16:creationId xmlns:a16="http://schemas.microsoft.com/office/drawing/2014/main" id="{E0984A3D-EEEC-A47A-0BAD-113F81B893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3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7" name="Text Box 81">
            <a:extLst>
              <a:ext uri="{FF2B5EF4-FFF2-40B4-BE49-F238E27FC236}">
                <a16:creationId xmlns:a16="http://schemas.microsoft.com/office/drawing/2014/main" id="{2805E710-D8DA-9704-404F-939639DFE0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971800"/>
            <a:ext cx="381000" cy="3810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 b="1">
                <a:latin typeface="Courier New" panose="02070309020205020404" pitchFamily="49" charset="0"/>
              </a:rPr>
              <a:t>7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8" name="Text Box 82">
            <a:extLst>
              <a:ext uri="{FF2B5EF4-FFF2-40B4-BE49-F238E27FC236}">
                <a16:creationId xmlns:a16="http://schemas.microsoft.com/office/drawing/2014/main" id="{BC129E61-6847-7C93-0D78-D9D3E77143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9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79" name="Text Box 83">
            <a:extLst>
              <a:ext uri="{FF2B5EF4-FFF2-40B4-BE49-F238E27FC236}">
                <a16:creationId xmlns:a16="http://schemas.microsoft.com/office/drawing/2014/main" id="{F669F666-E415-EF2F-519F-115A8F2275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2971800"/>
            <a:ext cx="381000" cy="3810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6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80" name="Text Box 84">
            <a:extLst>
              <a:ext uri="{FF2B5EF4-FFF2-40B4-BE49-F238E27FC236}">
                <a16:creationId xmlns:a16="http://schemas.microsoft.com/office/drawing/2014/main" id="{75052FF7-7594-A55F-9AA0-3AB30D3584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971800"/>
            <a:ext cx="3810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400">
                <a:latin typeface="Courier New" panose="02070309020205020404" pitchFamily="49" charset="0"/>
              </a:rPr>
              <a:t>8</a:t>
            </a:r>
            <a:endParaRPr lang="en-US" altLang="en-US" sz="2400">
              <a:latin typeface="Times New Roman" panose="02020603050405020304" pitchFamily="18" charset="0"/>
            </a:endParaRPr>
          </a:p>
        </p:txBody>
      </p:sp>
      <p:sp>
        <p:nvSpPr>
          <p:cNvPr id="80981" name="Oval 85">
            <a:extLst>
              <a:ext uri="{FF2B5EF4-FFF2-40B4-BE49-F238E27FC236}">
                <a16:creationId xmlns:a16="http://schemas.microsoft.com/office/drawing/2014/main" id="{7DF8866D-C96C-C0E9-AFFE-C513CAAD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86400" y="2971800"/>
            <a:ext cx="381000" cy="38100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982" name="Text Box 86">
            <a:extLst>
              <a:ext uri="{FF2B5EF4-FFF2-40B4-BE49-F238E27FC236}">
                <a16:creationId xmlns:a16="http://schemas.microsoft.com/office/drawing/2014/main" id="{6986CF13-2838-5F4A-BD60-F18FE53F42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62400" y="27003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i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83" name="Text Box 87">
            <a:extLst>
              <a:ext uri="{FF2B5EF4-FFF2-40B4-BE49-F238E27FC236}">
                <a16:creationId xmlns:a16="http://schemas.microsoft.com/office/drawing/2014/main" id="{C5B55CFB-F1DE-9DE0-6F4E-8A2C5B5A16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2700338"/>
            <a:ext cx="3810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1200">
                <a:solidFill>
                  <a:schemeClr val="accent2"/>
                </a:solidFill>
                <a:latin typeface="Courier New" panose="02070309020205020404" pitchFamily="49" charset="0"/>
              </a:rPr>
              <a:t>j</a:t>
            </a:r>
            <a:endParaRPr lang="en-US" altLang="en-US" sz="1200">
              <a:latin typeface="Times New Roman" panose="02020603050405020304" pitchFamily="18" charset="0"/>
            </a:endParaRPr>
          </a:p>
        </p:txBody>
      </p:sp>
      <p:sp>
        <p:nvSpPr>
          <p:cNvPr id="80985" name="Rectangle 89">
            <a:extLst>
              <a:ext uri="{FF2B5EF4-FFF2-40B4-BE49-F238E27FC236}">
                <a16:creationId xmlns:a16="http://schemas.microsoft.com/office/drawing/2014/main" id="{1DABA064-8AEE-EFC3-E743-C721DBB907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Example</a:t>
            </a:r>
          </a:p>
        </p:txBody>
      </p:sp>
      <p:sp>
        <p:nvSpPr>
          <p:cNvPr id="80987" name="Text Box 91">
            <a:extLst>
              <a:ext uri="{FF2B5EF4-FFF2-40B4-BE49-F238E27FC236}">
                <a16:creationId xmlns:a16="http://schemas.microsoft.com/office/drawing/2014/main" id="{8829AC35-5881-4ED0-4D1B-573722DFD0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4267200"/>
            <a:ext cx="2057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Cross-over i &gt; j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5E5A015-D2C7-5404-3CE6-5529F8115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Pseudo code for partition() 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876628AB-E7B2-B740-24BF-1DB5C2451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4400" y="1524000"/>
            <a:ext cx="5823133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partition 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[], low, high)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{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// pivot (Element to be placed at right position)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pivot =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[high];  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= (low – 1)  // Index of smaller element and indicates the 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// right position of pivot found so far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for (j = low; j &lt;= high- 1;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j++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){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// If current element is smaller than the pivot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if 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[j] &lt; pivot){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   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++;    // increment index of smaller element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    swap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] and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[j]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}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}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swap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+ 1] and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[high])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return 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i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 + 1)</a:t>
            </a:r>
            <a:br>
              <a:rPr lang="en-US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}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5E5A015-D2C7-5404-3CE6-5529F8115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Recursive Quicksort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876628AB-E7B2-B740-24BF-1DB5C2451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7556500" cy="2838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>
                <a:latin typeface="Courier New" panose="02070309020205020404" pitchFamily="49" charset="0"/>
              </a:rPr>
              <a:t>Quicksort(A[]: integer array, left,right : integer): {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pivotindex : integer;</a:t>
            </a:r>
          </a:p>
          <a:p>
            <a:r>
              <a:rPr lang="en-US" altLang="en-US" sz="1800">
                <a:latin typeface="Courier New" panose="02070309020205020404" pitchFamily="49" charset="0"/>
              </a:rPr>
              <a:t>if left + CUTOFF </a:t>
            </a:r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 right then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pivot := median3(A,left,right);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pivotindex := Partition(A,left,right-1,pivot);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Quicksort(A, left, pivotindex – 1);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Quicksort(A, pivotindex + 1, right);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else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  Insertionsort(A,left,right);</a:t>
            </a:r>
          </a:p>
          <a:p>
            <a:r>
              <a:rPr lang="en-US" altLang="en-US" sz="1800">
                <a:latin typeface="Courier New" panose="02070309020205020404" pitchFamily="49" charset="0"/>
                <a:sym typeface="Symbol" pitchFamily="2" charset="2"/>
              </a:rPr>
              <a:t>}</a:t>
            </a:r>
            <a:endParaRPr lang="en-US" altLang="en-US" sz="1800">
              <a:latin typeface="Courier New" panose="02070309020205020404" pitchFamily="49" charset="0"/>
            </a:endParaRP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E29FE917-E9D6-C3EC-3314-931D7C8D5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345113"/>
            <a:ext cx="421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Don’t use quicksort for small arrays.</a:t>
            </a:r>
          </a:p>
          <a:p>
            <a:r>
              <a:rPr lang="en-US" altLang="en-US"/>
              <a:t>CUTOFF = 10 is reasonable.</a:t>
            </a:r>
          </a:p>
        </p:txBody>
      </p:sp>
    </p:spTree>
    <p:extLst>
      <p:ext uri="{BB962C8B-B14F-4D97-AF65-F5344CB8AC3E}">
        <p14:creationId xmlns:p14="http://schemas.microsoft.com/office/powerpoint/2010/main" val="212196677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2">
            <a:extLst>
              <a:ext uri="{FF2B5EF4-FFF2-40B4-BE49-F238E27FC236}">
                <a16:creationId xmlns:a16="http://schemas.microsoft.com/office/drawing/2014/main" id="{D5E5A015-D2C7-5404-3CE6-5529F8115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Pseudo Code for recursive </a:t>
            </a:r>
            <a:r>
              <a:rPr lang="en-US" altLang="en-US" dirty="0" err="1">
                <a:solidFill>
                  <a:srgbClr val="FF0000"/>
                </a:solidFill>
              </a:rPr>
              <a:t>QuickSort</a:t>
            </a:r>
            <a:r>
              <a:rPr lang="en-US" altLang="en-US" dirty="0">
                <a:solidFill>
                  <a:srgbClr val="FF0000"/>
                </a:solidFill>
              </a:rPr>
              <a:t> function</a:t>
            </a:r>
          </a:p>
        </p:txBody>
      </p:sp>
      <p:sp>
        <p:nvSpPr>
          <p:cNvPr id="94211" name="Text Box 3">
            <a:extLst>
              <a:ext uri="{FF2B5EF4-FFF2-40B4-BE49-F238E27FC236}">
                <a16:creationId xmlns:a16="http://schemas.microsoft.com/office/drawing/2014/main" id="{876628AB-E7B2-B740-24BF-1DB5C24511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1981200"/>
            <a:ext cx="5836854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fontAlgn="base"/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quickSort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[], low, high) {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if (low &lt; high) {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/* pi is partitioning index,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[pi] is now at right place */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pi = partition(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, low, high);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quickSort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, low, pi – 1);  // Before pi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    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quickSort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(</a:t>
            </a:r>
            <a:r>
              <a:rPr lang="en-US" b="0" i="1" dirty="0" err="1">
                <a:solidFill>
                  <a:srgbClr val="273239"/>
                </a:solidFill>
                <a:effectLst/>
                <a:latin typeface="urw-din"/>
              </a:rPr>
              <a:t>arr</a:t>
            </a:r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, pi + 1, high); // After pi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    }</a:t>
            </a:r>
          </a:p>
          <a:p>
            <a:pPr algn="l" fontAlgn="base"/>
            <a:r>
              <a:rPr lang="en-US" b="0" i="1" dirty="0">
                <a:solidFill>
                  <a:srgbClr val="273239"/>
                </a:solidFill>
                <a:effectLst/>
                <a:latin typeface="urw-din"/>
              </a:rPr>
              <a:t>}</a:t>
            </a:r>
          </a:p>
        </p:txBody>
      </p:sp>
      <p:sp>
        <p:nvSpPr>
          <p:cNvPr id="94212" name="Text Box 4">
            <a:extLst>
              <a:ext uri="{FF2B5EF4-FFF2-40B4-BE49-F238E27FC236}">
                <a16:creationId xmlns:a16="http://schemas.microsoft.com/office/drawing/2014/main" id="{E29FE917-E9D6-C3EC-3314-931D7C8D57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70125" y="5345113"/>
            <a:ext cx="4216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Don’t use quicksort for small arrays.</a:t>
            </a:r>
          </a:p>
          <a:p>
            <a:r>
              <a:rPr lang="en-US" altLang="en-US"/>
              <a:t>CUTOFF = 10 is reasonable.</a:t>
            </a:r>
          </a:p>
        </p:txBody>
      </p:sp>
    </p:spTree>
    <p:extLst>
      <p:ext uri="{BB962C8B-B14F-4D97-AF65-F5344CB8AC3E}">
        <p14:creationId xmlns:p14="http://schemas.microsoft.com/office/powerpoint/2010/main" val="650727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19666-BDE3-4F7E-8884-1A2A2438A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5502E1-FF96-2502-7F68-5E0E5B630A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Insertion Sort</a:t>
            </a:r>
          </a:p>
          <a:p>
            <a:endParaRPr lang="en-US" dirty="0"/>
          </a:p>
          <a:p>
            <a:r>
              <a:rPr lang="en-US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  <a:ea typeface="+mj-ea"/>
                <a:cs typeface="+mj-cs"/>
              </a:rPr>
              <a:t>Merge Sort</a:t>
            </a:r>
          </a:p>
          <a:p>
            <a:endParaRPr lang="en-US" dirty="0"/>
          </a:p>
          <a:p>
            <a:r>
              <a:rPr lang="en-US" dirty="0"/>
              <a:t>Quick Sort</a:t>
            </a:r>
          </a:p>
        </p:txBody>
      </p:sp>
    </p:spTree>
    <p:extLst>
      <p:ext uri="{BB962C8B-B14F-4D97-AF65-F5344CB8AC3E}">
        <p14:creationId xmlns:p14="http://schemas.microsoft.com/office/powerpoint/2010/main" val="26715373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>
            <a:extLst>
              <a:ext uri="{FF2B5EF4-FFF2-40B4-BE49-F238E27FC236}">
                <a16:creationId xmlns:a16="http://schemas.microsoft.com/office/drawing/2014/main" id="{58A66CB0-D64E-F753-C6E9-8E72054B45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Quicksort Best Case Performance</a:t>
            </a:r>
          </a:p>
        </p:txBody>
      </p:sp>
      <p:sp>
        <p:nvSpPr>
          <p:cNvPr id="88067" name="Rectangle 3">
            <a:extLst>
              <a:ext uri="{FF2B5EF4-FFF2-40B4-BE49-F238E27FC236}">
                <a16:creationId xmlns:a16="http://schemas.microsoft.com/office/drawing/2014/main" id="{78917090-4754-D8F7-B645-2AFB54471C2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495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Algorithm always chooses best pivot and splits sub-arrays in half at each recursion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T(0) = T(1) = O(1)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constant time if 0 or 1 element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For N &gt; 1, 2 recursive calls plus linear time for partitioning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T(N) = 2T(N/2) + O(N)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Same recurrence relation as Mergesort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T(N) = </a:t>
            </a:r>
            <a:r>
              <a:rPr lang="en-US" altLang="en-US" u="sng">
                <a:solidFill>
                  <a:srgbClr val="0000FF"/>
                </a:solidFill>
              </a:rPr>
              <a:t>O(N log N)</a:t>
            </a:r>
          </a:p>
        </p:txBody>
      </p:sp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2">
            <a:extLst>
              <a:ext uri="{FF2B5EF4-FFF2-40B4-BE49-F238E27FC236}">
                <a16:creationId xmlns:a16="http://schemas.microsoft.com/office/drawing/2014/main" id="{5314FB04-FD20-B314-0290-A5484AC47E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609600"/>
            <a:ext cx="8382000" cy="1143000"/>
          </a:xfrm>
        </p:spPr>
        <p:txBody>
          <a:bodyPr>
            <a:normAutofit fontScale="90000"/>
          </a:bodyPr>
          <a:lstStyle/>
          <a:p>
            <a:r>
              <a:rPr lang="en-US" altLang="en-US">
                <a:solidFill>
                  <a:srgbClr val="FF0000"/>
                </a:solidFill>
              </a:rPr>
              <a:t>Quicksort Worst Case Performance</a:t>
            </a:r>
          </a:p>
        </p:txBody>
      </p:sp>
      <p:sp>
        <p:nvSpPr>
          <p:cNvPr id="89091" name="Rectangle 3">
            <a:extLst>
              <a:ext uri="{FF2B5EF4-FFF2-40B4-BE49-F238E27FC236}">
                <a16:creationId xmlns:a16="http://schemas.microsoft.com/office/drawing/2014/main" id="{FB8B53FF-E1C6-314A-115F-0C725D846A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1813" y="1751013"/>
            <a:ext cx="8004175" cy="4497387"/>
          </a:xfrm>
        </p:spPr>
        <p:txBody>
          <a:bodyPr/>
          <a:lstStyle/>
          <a:p>
            <a:r>
              <a:rPr lang="en-US" altLang="en-US" sz="2800" dirty="0"/>
              <a:t>Algorithm always chooses the worst pivot – one sub-array is empty at each recursion</a:t>
            </a:r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T(N) </a:t>
            </a:r>
            <a:r>
              <a:rPr lang="en-US" altLang="en-US" sz="2400" dirty="0">
                <a:sym typeface="Symbol" pitchFamily="2" charset="2"/>
              </a:rPr>
              <a:t></a:t>
            </a:r>
            <a:r>
              <a:rPr lang="en-US" altLang="en-US" sz="2400" dirty="0"/>
              <a:t> a for N </a:t>
            </a:r>
            <a:r>
              <a:rPr lang="en-US" altLang="en-US" sz="2400" dirty="0">
                <a:sym typeface="Symbol" pitchFamily="2" charset="2"/>
              </a:rPr>
              <a:t> C</a:t>
            </a:r>
            <a:endParaRPr lang="en-US" altLang="en-US" sz="2400" dirty="0"/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T(N) </a:t>
            </a:r>
            <a:r>
              <a:rPr lang="en-US" altLang="en-US" sz="2400" dirty="0">
                <a:sym typeface="Symbol" pitchFamily="2" charset="2"/>
              </a:rPr>
              <a:t></a:t>
            </a:r>
            <a:r>
              <a:rPr lang="en-US" altLang="en-US" sz="2400" dirty="0"/>
              <a:t> T(N-1) + </a:t>
            </a:r>
            <a:r>
              <a:rPr lang="en-US" altLang="en-US" sz="2400" dirty="0" err="1"/>
              <a:t>bN</a:t>
            </a:r>
            <a:endParaRPr lang="en-US" altLang="en-US" sz="2400" dirty="0"/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        </a:t>
            </a:r>
            <a:r>
              <a:rPr lang="en-US" altLang="en-US" sz="2400" dirty="0">
                <a:sym typeface="Symbol" pitchFamily="2" charset="2"/>
              </a:rPr>
              <a:t></a:t>
            </a:r>
            <a:r>
              <a:rPr lang="en-US" altLang="en-US" sz="2400" dirty="0"/>
              <a:t> T(N-2) + b(N-1) + </a:t>
            </a:r>
            <a:r>
              <a:rPr lang="en-US" altLang="en-US" sz="2400" dirty="0" err="1"/>
              <a:t>bN</a:t>
            </a:r>
            <a:r>
              <a:rPr lang="en-US" altLang="en-US" sz="2400" dirty="0"/>
              <a:t> </a:t>
            </a:r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        </a:t>
            </a:r>
            <a:r>
              <a:rPr lang="en-US" altLang="en-US" sz="2400" dirty="0">
                <a:sym typeface="Symbol" pitchFamily="2" charset="2"/>
              </a:rPr>
              <a:t></a:t>
            </a:r>
            <a:r>
              <a:rPr lang="en-US" altLang="en-US" sz="2400" dirty="0"/>
              <a:t> T(C) + b(C+1)+ … + </a:t>
            </a:r>
            <a:r>
              <a:rPr lang="en-US" altLang="en-US" sz="2400" dirty="0" err="1"/>
              <a:t>bN</a:t>
            </a:r>
            <a:endParaRPr lang="en-US" altLang="en-US" sz="2400" dirty="0"/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        </a:t>
            </a:r>
            <a:r>
              <a:rPr lang="en-US" altLang="en-US" sz="2400" dirty="0">
                <a:sym typeface="Symbol" pitchFamily="2" charset="2"/>
              </a:rPr>
              <a:t> a +b(C + (C+1) + (C+2) +  … + N)</a:t>
            </a:r>
            <a:endParaRPr lang="en-US" altLang="en-US" sz="2400" dirty="0"/>
          </a:p>
          <a:p>
            <a:pPr lvl="1">
              <a:spcBef>
                <a:spcPct val="10000"/>
              </a:spcBef>
            </a:pPr>
            <a:r>
              <a:rPr lang="en-US" altLang="en-US" sz="2400" dirty="0"/>
              <a:t>T(N) = </a:t>
            </a:r>
            <a:r>
              <a:rPr lang="en-US" altLang="en-US" sz="2400" dirty="0">
                <a:solidFill>
                  <a:srgbClr val="0000FF"/>
                </a:solidFill>
              </a:rPr>
              <a:t>O(N</a:t>
            </a:r>
            <a:r>
              <a:rPr lang="en-US" altLang="en-US" sz="2400" baseline="30000" dirty="0">
                <a:solidFill>
                  <a:srgbClr val="0000FF"/>
                </a:solidFill>
              </a:rPr>
              <a:t>2</a:t>
            </a:r>
            <a:r>
              <a:rPr lang="en-US" altLang="en-US" sz="2400" dirty="0">
                <a:solidFill>
                  <a:srgbClr val="0000FF"/>
                </a:solidFill>
              </a:rPr>
              <a:t>)</a:t>
            </a:r>
            <a:endParaRPr lang="en-US" altLang="en-US" sz="2400" u="sng" dirty="0">
              <a:solidFill>
                <a:srgbClr val="0000FF"/>
              </a:solidFill>
            </a:endParaRPr>
          </a:p>
          <a:p>
            <a:pPr>
              <a:spcBef>
                <a:spcPct val="10000"/>
              </a:spcBef>
            </a:pPr>
            <a:r>
              <a:rPr lang="en-US" altLang="en-US" sz="2800" dirty="0"/>
              <a:t>Fortunately, </a:t>
            </a:r>
            <a:r>
              <a:rPr lang="en-US" altLang="en-US" sz="2800" i="1" dirty="0">
                <a:solidFill>
                  <a:schemeClr val="accent2"/>
                </a:solidFill>
              </a:rPr>
              <a:t>average case performance</a:t>
            </a:r>
            <a:r>
              <a:rPr lang="en-US" altLang="en-US" sz="2800" dirty="0"/>
              <a:t> is    O(N log N)</a:t>
            </a: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2">
            <a:extLst>
              <a:ext uri="{FF2B5EF4-FFF2-40B4-BE49-F238E27FC236}">
                <a16:creationId xmlns:a16="http://schemas.microsoft.com/office/drawing/2014/main" id="{30079E0E-70A6-8DCF-8ADE-A87776855E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Properties of Quicksort</a:t>
            </a:r>
          </a:p>
        </p:txBody>
      </p:sp>
      <p:sp>
        <p:nvSpPr>
          <p:cNvPr id="96259" name="Rectangle 3">
            <a:extLst>
              <a:ext uri="{FF2B5EF4-FFF2-40B4-BE49-F238E27FC236}">
                <a16:creationId xmlns:a16="http://schemas.microsoft.com/office/drawing/2014/main" id="{F0E68B31-9B28-9328-5D88-66D1C059A9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Not stable because of long distance swapping.</a:t>
            </a:r>
          </a:p>
          <a:p>
            <a:r>
              <a:rPr lang="en-US" altLang="en-US" sz="2800"/>
              <a:t>No iterative version (without using a stack).</a:t>
            </a:r>
          </a:p>
          <a:p>
            <a:r>
              <a:rPr lang="en-US" altLang="en-US" sz="2800"/>
              <a:t>Pure quicksort not good for small arrays.</a:t>
            </a:r>
          </a:p>
          <a:p>
            <a:r>
              <a:rPr lang="en-US" altLang="en-US" sz="2800"/>
              <a:t>“In-place”, but uses auxiliary storage because of recursive call (O(logn) space).</a:t>
            </a:r>
          </a:p>
          <a:p>
            <a:r>
              <a:rPr lang="en-US" altLang="en-US" sz="2800"/>
              <a:t>O(n log n) average case performance, but O(n</a:t>
            </a:r>
            <a:r>
              <a:rPr lang="en-US" altLang="en-US" sz="2800" baseline="30000"/>
              <a:t>2</a:t>
            </a:r>
            <a:r>
              <a:rPr lang="en-US" altLang="en-US" sz="2800"/>
              <a:t>) worst case performance.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>
            <a:extLst>
              <a:ext uri="{FF2B5EF4-FFF2-40B4-BE49-F238E27FC236}">
                <a16:creationId xmlns:a16="http://schemas.microsoft.com/office/drawing/2014/main" id="{05B24CB6-3718-5737-436D-57AEAAB713A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Folklore</a:t>
            </a:r>
          </a:p>
        </p:txBody>
      </p:sp>
      <p:sp>
        <p:nvSpPr>
          <p:cNvPr id="97283" name="Rectangle 3">
            <a:extLst>
              <a:ext uri="{FF2B5EF4-FFF2-40B4-BE49-F238E27FC236}">
                <a16:creationId xmlns:a16="http://schemas.microsoft.com/office/drawing/2014/main" id="{836D17C5-C013-488D-084D-075DEF4B9D6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“Quicksort is the best in-memory sorting algorithm.”</a:t>
            </a:r>
          </a:p>
          <a:p>
            <a:pPr>
              <a:lnSpc>
                <a:spcPct val="90000"/>
              </a:lnSpc>
            </a:pPr>
            <a:r>
              <a:rPr lang="en-US" altLang="en-US"/>
              <a:t>Truth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Quicksort uses very few comparisons on average.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Quicksort does have good performance in the memory hierarchy.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Small footprint</a:t>
            </a:r>
          </a:p>
          <a:p>
            <a:pPr lvl="2">
              <a:lnSpc>
                <a:spcPct val="90000"/>
              </a:lnSpc>
            </a:pPr>
            <a:r>
              <a:rPr lang="en-US" altLang="en-US"/>
              <a:t>Good locality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2">
            <a:extLst>
              <a:ext uri="{FF2B5EF4-FFF2-40B4-BE49-F238E27FC236}">
                <a16:creationId xmlns:a16="http://schemas.microsoft.com/office/drawing/2014/main" id="{768A9033-F0BC-B19D-C1ED-33228B1D8D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“Divide and Conquer”</a:t>
            </a:r>
          </a:p>
        </p:txBody>
      </p:sp>
      <p:sp>
        <p:nvSpPr>
          <p:cNvPr id="53251" name="Rectangle 3">
            <a:extLst>
              <a:ext uri="{FF2B5EF4-FFF2-40B4-BE49-F238E27FC236}">
                <a16:creationId xmlns:a16="http://schemas.microsoft.com/office/drawing/2014/main" id="{BCA7206F-06A6-A86E-C094-05590C7554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90000"/>
              </a:lnSpc>
            </a:pPr>
            <a:r>
              <a:rPr lang="en-US" altLang="en-US" sz="2800" dirty="0"/>
              <a:t>Very important strategy in computer science: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/>
              <a:t>Divide problem into smaller parts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/>
              <a:t>Independently solve the parts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400" dirty="0"/>
              <a:t>Combine these solutions to get overall solution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800" b="1" dirty="0">
                <a:solidFill>
                  <a:srgbClr val="0000FF"/>
                </a:solidFill>
              </a:rPr>
              <a:t>Idea 1</a:t>
            </a:r>
            <a:r>
              <a:rPr lang="en-US" altLang="en-US" sz="2800" dirty="0"/>
              <a:t>: Divide array into two halves, </a:t>
            </a:r>
            <a:r>
              <a:rPr lang="en-US" altLang="en-US" sz="2800" i="1" dirty="0"/>
              <a:t>recursively </a:t>
            </a:r>
            <a:r>
              <a:rPr lang="en-US" altLang="en-US" sz="2800" dirty="0"/>
              <a:t>sort left and right halves, then </a:t>
            </a:r>
            <a:r>
              <a:rPr lang="en-US" altLang="en-US" sz="2800" i="1" dirty="0"/>
              <a:t>merge</a:t>
            </a:r>
            <a:r>
              <a:rPr lang="en-US" altLang="en-US" sz="2800" dirty="0"/>
              <a:t> two halves </a:t>
            </a:r>
            <a:r>
              <a:rPr lang="en-US" altLang="en-US" sz="2800" dirty="0">
                <a:sym typeface="Wingdings" pitchFamily="2" charset="2"/>
              </a:rPr>
              <a:t> </a:t>
            </a:r>
            <a:r>
              <a:rPr lang="en-US" altLang="en-US" sz="2800" dirty="0" err="1">
                <a:solidFill>
                  <a:schemeClr val="accent2"/>
                </a:solidFill>
                <a:sym typeface="Wingdings" pitchFamily="2" charset="2"/>
              </a:rPr>
              <a:t>Mergesort</a:t>
            </a:r>
            <a:endParaRPr lang="en-US" altLang="en-US" sz="2800" dirty="0">
              <a:solidFill>
                <a:schemeClr val="accent2"/>
              </a:solidFill>
              <a:sym typeface="Wingdings" pitchFamily="2" charset="2"/>
            </a:endParaRPr>
          </a:p>
          <a:p>
            <a:pPr marL="457200" indent="-457200">
              <a:lnSpc>
                <a:spcPct val="90000"/>
              </a:lnSpc>
            </a:pPr>
            <a:endParaRPr lang="en-US" altLang="en-US" sz="2800" dirty="0">
              <a:solidFill>
                <a:schemeClr val="accent2"/>
              </a:solidFill>
              <a:sym typeface="Wingdings" pitchFamily="2" charset="2"/>
            </a:endParaRPr>
          </a:p>
          <a:p>
            <a:pPr marL="457200" indent="-457200">
              <a:lnSpc>
                <a:spcPct val="90000"/>
              </a:lnSpc>
            </a:pPr>
            <a:r>
              <a:rPr lang="en-US" altLang="en-US" sz="2800" b="1" dirty="0">
                <a:solidFill>
                  <a:srgbClr val="0000FF"/>
                </a:solidFill>
                <a:sym typeface="Wingdings" pitchFamily="2" charset="2"/>
              </a:rPr>
              <a:t>Idea 2 : </a:t>
            </a:r>
            <a:r>
              <a:rPr lang="en-US" altLang="en-US" sz="2800" dirty="0">
                <a:sym typeface="Wingdings" pitchFamily="2" charset="2"/>
              </a:rPr>
              <a:t>Partition array into items that are “small” and items that are “large”, then recursively sort the two sets  </a:t>
            </a:r>
            <a:r>
              <a:rPr lang="en-US" altLang="en-US" sz="2800" dirty="0">
                <a:solidFill>
                  <a:schemeClr val="accent2"/>
                </a:solidFill>
                <a:sym typeface="Wingdings" pitchFamily="2" charset="2"/>
              </a:rPr>
              <a:t>Quicksort </a:t>
            </a:r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C60BBC9F-D091-AB4C-B717-64DEC2E2BC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609600"/>
            <a:ext cx="7772400" cy="1143000"/>
          </a:xfrm>
        </p:spPr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AEBA9321-6A61-9509-8B43-46C8CEA7E92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/>
            <a:endParaRPr lang="en-US" altLang="en-US">
              <a:sym typeface="Wingdings" pitchFamily="2" charset="2"/>
            </a:endParaRPr>
          </a:p>
          <a:p>
            <a:pPr marL="457200" indent="-457200"/>
            <a:endParaRPr lang="en-US" altLang="en-US">
              <a:sym typeface="Wingdings" pitchFamily="2" charset="2"/>
            </a:endParaRPr>
          </a:p>
          <a:p>
            <a:pPr marL="457200" indent="-457200"/>
            <a:endParaRPr lang="en-US" altLang="en-US">
              <a:sym typeface="Wingdings" pitchFamily="2" charset="2"/>
            </a:endParaRPr>
          </a:p>
          <a:p>
            <a:pPr marL="457200" indent="-457200"/>
            <a:r>
              <a:rPr lang="en-US" altLang="en-US"/>
              <a:t>Divide it in two at the midpoint</a:t>
            </a:r>
          </a:p>
          <a:p>
            <a:pPr marL="457200" indent="-457200"/>
            <a:r>
              <a:rPr lang="en-US" altLang="en-US"/>
              <a:t>Conquer each side in turn (by recursively sorting)</a:t>
            </a:r>
          </a:p>
          <a:p>
            <a:pPr marL="457200" indent="-457200"/>
            <a:r>
              <a:rPr lang="en-US" altLang="en-US"/>
              <a:t>Merge two halves together</a:t>
            </a:r>
          </a:p>
        </p:txBody>
      </p:sp>
      <p:sp>
        <p:nvSpPr>
          <p:cNvPr id="54286" name="Line 14">
            <a:extLst>
              <a:ext uri="{FF2B5EF4-FFF2-40B4-BE49-F238E27FC236}">
                <a16:creationId xmlns:a16="http://schemas.microsoft.com/office/drawing/2014/main" id="{BE192B20-A09C-9B61-35B6-2CF6B569D6C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43400" y="2895600"/>
            <a:ext cx="838200" cy="685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54287" name="Rectangle 15">
            <a:extLst>
              <a:ext uri="{FF2B5EF4-FFF2-40B4-BE49-F238E27FC236}">
                <a16:creationId xmlns:a16="http://schemas.microsoft.com/office/drawing/2014/main" id="{46A7FB8B-2756-7129-0ED2-4D1E8D9D98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4288" name="Rectangle 16">
            <a:extLst>
              <a:ext uri="{FF2B5EF4-FFF2-40B4-BE49-F238E27FC236}">
                <a16:creationId xmlns:a16="http://schemas.microsoft.com/office/drawing/2014/main" id="{173589B7-3ED3-2EC3-956A-A880E1C20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4289" name="Rectangle 17">
            <a:extLst>
              <a:ext uri="{FF2B5EF4-FFF2-40B4-BE49-F238E27FC236}">
                <a16:creationId xmlns:a16="http://schemas.microsoft.com/office/drawing/2014/main" id="{6FF6D06B-3A44-2F99-3385-91D04F5C69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4290" name="Rectangle 18">
            <a:extLst>
              <a:ext uri="{FF2B5EF4-FFF2-40B4-BE49-F238E27FC236}">
                <a16:creationId xmlns:a16="http://schemas.microsoft.com/office/drawing/2014/main" id="{53B9E385-F890-E4EE-95E6-083CDD4769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4291" name="Rectangle 19">
            <a:extLst>
              <a:ext uri="{FF2B5EF4-FFF2-40B4-BE49-F238E27FC236}">
                <a16:creationId xmlns:a16="http://schemas.microsoft.com/office/drawing/2014/main" id="{15265101-3108-C36A-3938-D5E3E0BE86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4292" name="Rectangle 20">
            <a:extLst>
              <a:ext uri="{FF2B5EF4-FFF2-40B4-BE49-F238E27FC236}">
                <a16:creationId xmlns:a16="http://schemas.microsoft.com/office/drawing/2014/main" id="{BA9E84E0-8E7F-C3C6-FC53-5E6D4EDB6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4293" name="Rectangle 21">
            <a:extLst>
              <a:ext uri="{FF2B5EF4-FFF2-40B4-BE49-F238E27FC236}">
                <a16:creationId xmlns:a16="http://schemas.microsoft.com/office/drawing/2014/main" id="{13FF28B4-400D-7FCD-5129-186D78AD2A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02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4294" name="Rectangle 22">
            <a:extLst>
              <a:ext uri="{FF2B5EF4-FFF2-40B4-BE49-F238E27FC236}">
                <a16:creationId xmlns:a16="http://schemas.microsoft.com/office/drawing/2014/main" id="{BD5DBE7E-08A7-0D6C-E5FB-79B831CB6C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2362200"/>
            <a:ext cx="533400" cy="5334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4295" name="Line 23">
            <a:extLst>
              <a:ext uri="{FF2B5EF4-FFF2-40B4-BE49-F238E27FC236}">
                <a16:creationId xmlns:a16="http://schemas.microsoft.com/office/drawing/2014/main" id="{654BCF8A-C704-A88B-74A3-6D1DD0063AF7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057400"/>
            <a:ext cx="0" cy="11430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22BB1D4A-175E-2D7B-F595-03E19CBAE6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Mergesort Example</a:t>
            </a:r>
          </a:p>
        </p:txBody>
      </p:sp>
      <p:sp>
        <p:nvSpPr>
          <p:cNvPr id="50188" name="Text Box 12">
            <a:extLst>
              <a:ext uri="{FF2B5EF4-FFF2-40B4-BE49-F238E27FC236}">
                <a16:creationId xmlns:a16="http://schemas.microsoft.com/office/drawing/2014/main" id="{6634425E-9CB0-50BE-0954-4D964CA87B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24125" y="2611438"/>
            <a:ext cx="1403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8  2   9   4</a:t>
            </a:r>
          </a:p>
        </p:txBody>
      </p:sp>
      <p:sp>
        <p:nvSpPr>
          <p:cNvPr id="50189" name="Text Box 13">
            <a:extLst>
              <a:ext uri="{FF2B5EF4-FFF2-40B4-BE49-F238E27FC236}">
                <a16:creationId xmlns:a16="http://schemas.microsoft.com/office/drawing/2014/main" id="{2CA7274D-125C-6FE8-14F3-5AEB6B1401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84863" y="2647950"/>
            <a:ext cx="1479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5   3   1   6</a:t>
            </a:r>
          </a:p>
        </p:txBody>
      </p:sp>
      <p:sp>
        <p:nvSpPr>
          <p:cNvPr id="50190" name="Text Box 14">
            <a:extLst>
              <a:ext uri="{FF2B5EF4-FFF2-40B4-BE49-F238E27FC236}">
                <a16:creationId xmlns:a16="http://schemas.microsoft.com/office/drawing/2014/main" id="{0AF0ED54-D0FF-E020-31EE-82A82B171E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8938" y="3252788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8   2</a:t>
            </a:r>
          </a:p>
        </p:txBody>
      </p:sp>
      <p:sp>
        <p:nvSpPr>
          <p:cNvPr id="50191" name="Text Box 15">
            <a:extLst>
              <a:ext uri="{FF2B5EF4-FFF2-40B4-BE49-F238E27FC236}">
                <a16:creationId xmlns:a16="http://schemas.microsoft.com/office/drawing/2014/main" id="{3DC2F718-0FC8-3EE1-204B-B7C3D46FA6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3313" y="3243263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50192" name="Text Box 16">
            <a:extLst>
              <a:ext uri="{FF2B5EF4-FFF2-40B4-BE49-F238E27FC236}">
                <a16:creationId xmlns:a16="http://schemas.microsoft.com/office/drawing/2014/main" id="{61079C8C-0996-DFE6-94C6-F5D09086C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54400" y="324167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9   4</a:t>
            </a:r>
          </a:p>
        </p:txBody>
      </p:sp>
      <p:sp>
        <p:nvSpPr>
          <p:cNvPr id="50193" name="Text Box 17">
            <a:extLst>
              <a:ext uri="{FF2B5EF4-FFF2-40B4-BE49-F238E27FC236}">
                <a16:creationId xmlns:a16="http://schemas.microsoft.com/office/drawing/2014/main" id="{7B8019AE-A806-CDE9-E8CD-891B34376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94363" y="3260725"/>
            <a:ext cx="717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5   3</a:t>
            </a:r>
          </a:p>
        </p:txBody>
      </p:sp>
      <p:sp>
        <p:nvSpPr>
          <p:cNvPr id="50194" name="Text Box 18">
            <a:extLst>
              <a:ext uri="{FF2B5EF4-FFF2-40B4-BE49-F238E27FC236}">
                <a16:creationId xmlns:a16="http://schemas.microsoft.com/office/drawing/2014/main" id="{D8E92D86-EB1B-C4EF-0714-9BCCD26515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4638" y="3889375"/>
            <a:ext cx="6813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 u="sng">
                <a:latin typeface="Times New Roman" panose="02020603050405020304" pitchFamily="18" charset="0"/>
              </a:rPr>
              <a:t>8</a:t>
            </a:r>
            <a:r>
              <a:rPr lang="en-US" altLang="en-US" sz="2400">
                <a:latin typeface="Times New Roman" panose="02020603050405020304" pitchFamily="18" charset="0"/>
              </a:rPr>
              <a:t>     </a:t>
            </a:r>
            <a:r>
              <a:rPr lang="en-US" altLang="en-US" sz="2400" u="sng">
                <a:latin typeface="Times New Roman" panose="02020603050405020304" pitchFamily="18" charset="0"/>
              </a:rPr>
              <a:t>2</a:t>
            </a:r>
            <a:r>
              <a:rPr lang="en-US" altLang="en-US" sz="2400">
                <a:latin typeface="Times New Roman" panose="02020603050405020304" pitchFamily="18" charset="0"/>
              </a:rPr>
              <a:t>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9</a:t>
            </a:r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4</a:t>
            </a:r>
            <a:r>
              <a:rPr lang="en-US" altLang="en-US" sz="2400">
                <a:latin typeface="Times New Roman" panose="02020603050405020304" pitchFamily="18" charset="0"/>
              </a:rPr>
              <a:t>		    </a:t>
            </a:r>
            <a:r>
              <a:rPr lang="en-US" altLang="en-US" sz="2400" u="sng">
                <a:latin typeface="Times New Roman" panose="02020603050405020304" pitchFamily="18" charset="0"/>
              </a:rPr>
              <a:t>5</a:t>
            </a:r>
            <a:r>
              <a:rPr lang="en-US" altLang="en-US" sz="2400">
                <a:latin typeface="Times New Roman" panose="02020603050405020304" pitchFamily="18" charset="0"/>
              </a:rPr>
              <a:t>	</a:t>
            </a:r>
            <a:r>
              <a:rPr lang="en-US" altLang="en-US" sz="2400" u="sng">
                <a:latin typeface="Times New Roman" panose="02020603050405020304" pitchFamily="18" charset="0"/>
              </a:rPr>
              <a:t>3</a:t>
            </a:r>
            <a:r>
              <a:rPr lang="en-US" altLang="en-US" sz="2400">
                <a:latin typeface="Times New Roman" panose="02020603050405020304" pitchFamily="18" charset="0"/>
              </a:rPr>
              <a:t>	  </a:t>
            </a:r>
            <a:r>
              <a:rPr lang="en-US" altLang="en-US" sz="2400" u="sng">
                <a:latin typeface="Times New Roman" panose="02020603050405020304" pitchFamily="18" charset="0"/>
              </a:rPr>
              <a:t>1</a:t>
            </a:r>
            <a:r>
              <a:rPr lang="en-US" altLang="en-US" sz="2400">
                <a:latin typeface="Times New Roman" panose="02020603050405020304" pitchFamily="18" charset="0"/>
              </a:rPr>
              <a:t> 	 </a:t>
            </a:r>
            <a:r>
              <a:rPr lang="en-US" altLang="en-US" sz="2400" u="sng">
                <a:latin typeface="Times New Roman" panose="02020603050405020304" pitchFamily="18" charset="0"/>
              </a:rPr>
              <a:t>6</a:t>
            </a:r>
          </a:p>
        </p:txBody>
      </p:sp>
      <p:sp>
        <p:nvSpPr>
          <p:cNvPr id="50195" name="Text Box 19">
            <a:extLst>
              <a:ext uri="{FF2B5EF4-FFF2-40B4-BE49-F238E27FC236}">
                <a16:creationId xmlns:a16="http://schemas.microsoft.com/office/drawing/2014/main" id="{F85CA5AE-9803-792C-3C35-7778574C32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41450" y="4533900"/>
            <a:ext cx="6737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   </a:t>
            </a:r>
            <a:r>
              <a:rPr lang="en-US" altLang="en-US" sz="2400" u="sng">
                <a:latin typeface="Times New Roman" panose="02020603050405020304" pitchFamily="18" charset="0"/>
              </a:rPr>
              <a:t>2   8</a:t>
            </a:r>
            <a:r>
              <a:rPr lang="en-US" altLang="en-US" sz="2400">
                <a:latin typeface="Times New Roman" panose="02020603050405020304" pitchFamily="18" charset="0"/>
              </a:rPr>
              <a:t>	               </a:t>
            </a:r>
            <a:r>
              <a:rPr lang="en-US" altLang="en-US" sz="2400" u="sng">
                <a:latin typeface="Times New Roman" panose="02020603050405020304" pitchFamily="18" charset="0"/>
              </a:rPr>
              <a:t>4    9</a:t>
            </a:r>
            <a:r>
              <a:rPr lang="en-US" altLang="en-US" sz="2400">
                <a:latin typeface="Times New Roman" panose="02020603050405020304" pitchFamily="18" charset="0"/>
              </a:rPr>
              <a:t>		        </a:t>
            </a:r>
            <a:r>
              <a:rPr lang="en-US" altLang="en-US" sz="2400" u="sng">
                <a:latin typeface="Times New Roman" panose="02020603050405020304" pitchFamily="18" charset="0"/>
              </a:rPr>
              <a:t>3   5</a:t>
            </a:r>
            <a:r>
              <a:rPr lang="en-US" altLang="en-US" sz="2400">
                <a:latin typeface="Times New Roman" panose="02020603050405020304" pitchFamily="18" charset="0"/>
              </a:rPr>
              <a:t>	       </a:t>
            </a:r>
            <a:r>
              <a:rPr lang="en-US" altLang="en-US" sz="2400" u="sng">
                <a:latin typeface="Times New Roman" panose="02020603050405020304" pitchFamily="18" charset="0"/>
              </a:rPr>
              <a:t>1   6</a:t>
            </a:r>
          </a:p>
        </p:txBody>
      </p:sp>
      <p:sp>
        <p:nvSpPr>
          <p:cNvPr id="50196" name="Text Box 20">
            <a:extLst>
              <a:ext uri="{FF2B5EF4-FFF2-40B4-BE49-F238E27FC236}">
                <a16:creationId xmlns:a16="http://schemas.microsoft.com/office/drawing/2014/main" id="{3A7363E2-A483-593B-5519-1B882D696A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74800" y="5232400"/>
            <a:ext cx="5975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2   4   8   9</a:t>
            </a:r>
            <a:r>
              <a:rPr lang="en-US" altLang="en-US" sz="2400">
                <a:latin typeface="Times New Roman" panose="02020603050405020304" pitchFamily="18" charset="0"/>
              </a:rPr>
              <a:t>		           </a:t>
            </a:r>
            <a:r>
              <a:rPr lang="en-US" altLang="en-US" sz="2400" u="sng">
                <a:latin typeface="Times New Roman" panose="02020603050405020304" pitchFamily="18" charset="0"/>
              </a:rPr>
              <a:t>1   3   5   6</a:t>
            </a:r>
          </a:p>
        </p:txBody>
      </p:sp>
      <p:sp>
        <p:nvSpPr>
          <p:cNvPr id="50197" name="Text Box 21">
            <a:extLst>
              <a:ext uri="{FF2B5EF4-FFF2-40B4-BE49-F238E27FC236}">
                <a16:creationId xmlns:a16="http://schemas.microsoft.com/office/drawing/2014/main" id="{AE7A6A29-2539-83BE-D96D-F9635C9B44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990850" y="5937250"/>
            <a:ext cx="361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        </a:t>
            </a:r>
            <a:r>
              <a:rPr lang="en-US" altLang="en-US" sz="2400" u="sng">
                <a:latin typeface="Times New Roman" panose="02020603050405020304" pitchFamily="18" charset="0"/>
              </a:rPr>
              <a:t>1   2   3   4   5   6   8   9</a:t>
            </a:r>
          </a:p>
        </p:txBody>
      </p:sp>
      <p:sp>
        <p:nvSpPr>
          <p:cNvPr id="50198" name="Line 22">
            <a:extLst>
              <a:ext uri="{FF2B5EF4-FFF2-40B4-BE49-F238E27FC236}">
                <a16:creationId xmlns:a16="http://schemas.microsoft.com/office/drawing/2014/main" id="{C70590C9-BADF-D3E3-851F-0346B0F4377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356100" y="2424113"/>
            <a:ext cx="565150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199" name="Line 23">
            <a:extLst>
              <a:ext uri="{FF2B5EF4-FFF2-40B4-BE49-F238E27FC236}">
                <a16:creationId xmlns:a16="http://schemas.microsoft.com/office/drawing/2014/main" id="{721459ED-969D-16F3-B098-BE569570C5A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2424113"/>
            <a:ext cx="585787" cy="841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0" name="Line 24">
            <a:extLst>
              <a:ext uri="{FF2B5EF4-FFF2-40B4-BE49-F238E27FC236}">
                <a16:creationId xmlns:a16="http://schemas.microsoft.com/office/drawing/2014/main" id="{1B5668E7-5A8D-5FEE-733F-7B7217FB5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68575" y="3082925"/>
            <a:ext cx="574675" cy="215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1" name="Line 25">
            <a:extLst>
              <a:ext uri="{FF2B5EF4-FFF2-40B4-BE49-F238E27FC236}">
                <a16:creationId xmlns:a16="http://schemas.microsoft.com/office/drawing/2014/main" id="{7C0F9BB1-7ADA-103E-45D7-F8F809B6799C}"/>
              </a:ext>
            </a:extLst>
          </p:cNvPr>
          <p:cNvSpPr>
            <a:spLocks noChangeShapeType="1"/>
          </p:cNvSpPr>
          <p:nvPr/>
        </p:nvSpPr>
        <p:spPr bwMode="auto">
          <a:xfrm>
            <a:off x="3328988" y="3062288"/>
            <a:ext cx="492125" cy="1651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2" name="Line 26">
            <a:extLst>
              <a:ext uri="{FF2B5EF4-FFF2-40B4-BE49-F238E27FC236}">
                <a16:creationId xmlns:a16="http://schemas.microsoft.com/office/drawing/2014/main" id="{00356EA3-7543-6357-BF87-2E83CF2BF0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451600" y="3103563"/>
            <a:ext cx="328613" cy="19526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3" name="Line 27">
            <a:extLst>
              <a:ext uri="{FF2B5EF4-FFF2-40B4-BE49-F238E27FC236}">
                <a16:creationId xmlns:a16="http://schemas.microsoft.com/office/drawing/2014/main" id="{1A51E800-F29A-6FE8-0BA2-F95EF212C8F1}"/>
              </a:ext>
            </a:extLst>
          </p:cNvPr>
          <p:cNvSpPr>
            <a:spLocks noChangeShapeType="1"/>
          </p:cNvSpPr>
          <p:nvPr/>
        </p:nvSpPr>
        <p:spPr bwMode="auto">
          <a:xfrm>
            <a:off x="7099300" y="3103563"/>
            <a:ext cx="390525" cy="2365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4" name="Line 28">
            <a:extLst>
              <a:ext uri="{FF2B5EF4-FFF2-40B4-BE49-F238E27FC236}">
                <a16:creationId xmlns:a16="http://schemas.microsoft.com/office/drawing/2014/main" id="{8D90BAAB-9D3C-2975-6100-045CD8C8FC1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808163" y="3719513"/>
            <a:ext cx="21590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5" name="Line 29">
            <a:extLst>
              <a:ext uri="{FF2B5EF4-FFF2-40B4-BE49-F238E27FC236}">
                <a16:creationId xmlns:a16="http://schemas.microsoft.com/office/drawing/2014/main" id="{F728B788-AB9A-6A83-37A4-C3E4F12E903D}"/>
              </a:ext>
            </a:extLst>
          </p:cNvPr>
          <p:cNvSpPr>
            <a:spLocks noChangeShapeType="1"/>
          </p:cNvSpPr>
          <p:nvPr/>
        </p:nvSpPr>
        <p:spPr bwMode="auto">
          <a:xfrm>
            <a:off x="2136775" y="3740150"/>
            <a:ext cx="123825" cy="18573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6" name="Line 30">
            <a:extLst>
              <a:ext uri="{FF2B5EF4-FFF2-40B4-BE49-F238E27FC236}">
                <a16:creationId xmlns:a16="http://schemas.microsoft.com/office/drawing/2014/main" id="{007C2EA4-DB4C-2886-D33A-B792221AEF7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67125" y="3751263"/>
            <a:ext cx="195263" cy="1841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7" name="Line 31">
            <a:extLst>
              <a:ext uri="{FF2B5EF4-FFF2-40B4-BE49-F238E27FC236}">
                <a16:creationId xmlns:a16="http://schemas.microsoft.com/office/drawing/2014/main" id="{45B963FE-8E55-2E94-D3CC-F140DC106EB8}"/>
              </a:ext>
            </a:extLst>
          </p:cNvPr>
          <p:cNvSpPr>
            <a:spLocks noChangeShapeType="1"/>
          </p:cNvSpPr>
          <p:nvPr/>
        </p:nvSpPr>
        <p:spPr bwMode="auto">
          <a:xfrm>
            <a:off x="3944938" y="3719513"/>
            <a:ext cx="236537" cy="2063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8" name="Line 32">
            <a:extLst>
              <a:ext uri="{FF2B5EF4-FFF2-40B4-BE49-F238E27FC236}">
                <a16:creationId xmlns:a16="http://schemas.microsoft.com/office/drawing/2014/main" id="{38AA33EF-D5A5-4D3E-1095-F0606F7EEA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824538" y="3751263"/>
            <a:ext cx="195262" cy="1635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09" name="Line 33">
            <a:extLst>
              <a:ext uri="{FF2B5EF4-FFF2-40B4-BE49-F238E27FC236}">
                <a16:creationId xmlns:a16="http://schemas.microsoft.com/office/drawing/2014/main" id="{46B8CCD4-CD04-7AD4-1291-C029448CDA3D}"/>
              </a:ext>
            </a:extLst>
          </p:cNvPr>
          <p:cNvSpPr>
            <a:spLocks noChangeShapeType="1"/>
          </p:cNvSpPr>
          <p:nvPr/>
        </p:nvSpPr>
        <p:spPr bwMode="auto">
          <a:xfrm>
            <a:off x="6102350" y="3740150"/>
            <a:ext cx="123825" cy="153988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0" name="Line 34">
            <a:extLst>
              <a:ext uri="{FF2B5EF4-FFF2-40B4-BE49-F238E27FC236}">
                <a16:creationId xmlns:a16="http://schemas.microsoft.com/office/drawing/2014/main" id="{838CD9DB-7432-B088-0471-8A27B3BC27E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540625" y="3760788"/>
            <a:ext cx="298450" cy="2270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1" name="Line 35">
            <a:extLst>
              <a:ext uri="{FF2B5EF4-FFF2-40B4-BE49-F238E27FC236}">
                <a16:creationId xmlns:a16="http://schemas.microsoft.com/office/drawing/2014/main" id="{F3488B24-6E76-2A34-F12C-B4FDCB6C9119}"/>
              </a:ext>
            </a:extLst>
          </p:cNvPr>
          <p:cNvSpPr>
            <a:spLocks noChangeShapeType="1"/>
          </p:cNvSpPr>
          <p:nvPr/>
        </p:nvSpPr>
        <p:spPr bwMode="auto">
          <a:xfrm>
            <a:off x="7931150" y="3760788"/>
            <a:ext cx="174625" cy="185737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2" name="Line 36">
            <a:extLst>
              <a:ext uri="{FF2B5EF4-FFF2-40B4-BE49-F238E27FC236}">
                <a16:creationId xmlns:a16="http://schemas.microsoft.com/office/drawing/2014/main" id="{21DA8821-A3C5-4CED-666D-8458C6DC1B3F}"/>
              </a:ext>
            </a:extLst>
          </p:cNvPr>
          <p:cNvSpPr>
            <a:spLocks noChangeShapeType="1"/>
          </p:cNvSpPr>
          <p:nvPr/>
        </p:nvSpPr>
        <p:spPr bwMode="auto">
          <a:xfrm>
            <a:off x="1684338" y="4316413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3" name="Line 37">
            <a:extLst>
              <a:ext uri="{FF2B5EF4-FFF2-40B4-BE49-F238E27FC236}">
                <a16:creationId xmlns:a16="http://schemas.microsoft.com/office/drawing/2014/main" id="{373112FE-F951-B132-DA83-9B3BE25FE3BB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054225" y="4316413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4" name="Line 38">
            <a:extLst>
              <a:ext uri="{FF2B5EF4-FFF2-40B4-BE49-F238E27FC236}">
                <a16:creationId xmlns:a16="http://schemas.microsoft.com/office/drawing/2014/main" id="{0FF72BA0-5E48-2601-4F31-45A2B538BC2D}"/>
              </a:ext>
            </a:extLst>
          </p:cNvPr>
          <p:cNvSpPr>
            <a:spLocks noChangeShapeType="1"/>
          </p:cNvSpPr>
          <p:nvPr/>
        </p:nvSpPr>
        <p:spPr bwMode="auto">
          <a:xfrm>
            <a:off x="3532188" y="4314825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5" name="Line 39">
            <a:extLst>
              <a:ext uri="{FF2B5EF4-FFF2-40B4-BE49-F238E27FC236}">
                <a16:creationId xmlns:a16="http://schemas.microsoft.com/office/drawing/2014/main" id="{8685CBC7-CE55-35CD-3343-2E3E8D39D6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02075" y="4314825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6" name="Line 40">
            <a:extLst>
              <a:ext uri="{FF2B5EF4-FFF2-40B4-BE49-F238E27FC236}">
                <a16:creationId xmlns:a16="http://schemas.microsoft.com/office/drawing/2014/main" id="{84196EDD-47E7-8C73-8AD3-BCBF513432A5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9763" y="430530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7" name="Line 41">
            <a:extLst>
              <a:ext uri="{FF2B5EF4-FFF2-40B4-BE49-F238E27FC236}">
                <a16:creationId xmlns:a16="http://schemas.microsoft.com/office/drawing/2014/main" id="{4A19A808-4D14-4185-1CEF-E33D693367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089650" y="430530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8" name="Line 42">
            <a:extLst>
              <a:ext uri="{FF2B5EF4-FFF2-40B4-BE49-F238E27FC236}">
                <a16:creationId xmlns:a16="http://schemas.microsoft.com/office/drawing/2014/main" id="{C07B80D4-1B54-8CA8-FB24-800328AB63D5}"/>
              </a:ext>
            </a:extLst>
          </p:cNvPr>
          <p:cNvSpPr>
            <a:spLocks noChangeShapeType="1"/>
          </p:cNvSpPr>
          <p:nvPr/>
        </p:nvSpPr>
        <p:spPr bwMode="auto">
          <a:xfrm>
            <a:off x="7486650" y="4324350"/>
            <a:ext cx="349250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19" name="Line 43">
            <a:extLst>
              <a:ext uri="{FF2B5EF4-FFF2-40B4-BE49-F238E27FC236}">
                <a16:creationId xmlns:a16="http://schemas.microsoft.com/office/drawing/2014/main" id="{BFAEF768-9082-0655-5B8D-C2EFE6410DD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856538" y="4324350"/>
            <a:ext cx="174625" cy="2667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0" name="Line 44">
            <a:extLst>
              <a:ext uri="{FF2B5EF4-FFF2-40B4-BE49-F238E27FC236}">
                <a16:creationId xmlns:a16="http://schemas.microsoft.com/office/drawing/2014/main" id="{AD91CA10-EBF6-33C0-B3CC-FA0641EA7FE5}"/>
              </a:ext>
            </a:extLst>
          </p:cNvPr>
          <p:cNvSpPr>
            <a:spLocks noChangeShapeType="1"/>
          </p:cNvSpPr>
          <p:nvPr/>
        </p:nvSpPr>
        <p:spPr bwMode="auto">
          <a:xfrm>
            <a:off x="2157413" y="4973638"/>
            <a:ext cx="760412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1" name="Line 45">
            <a:extLst>
              <a:ext uri="{FF2B5EF4-FFF2-40B4-BE49-F238E27FC236}">
                <a16:creationId xmlns:a16="http://schemas.microsoft.com/office/drawing/2014/main" id="{A2ACD2B3-0164-36F4-31F7-C02D8D48784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47988" y="49641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2" name="Line 46">
            <a:extLst>
              <a:ext uri="{FF2B5EF4-FFF2-40B4-BE49-F238E27FC236}">
                <a16:creationId xmlns:a16="http://schemas.microsoft.com/office/drawing/2014/main" id="{A2C48FBE-F69B-B0F4-372C-75B0EB328763}"/>
              </a:ext>
            </a:extLst>
          </p:cNvPr>
          <p:cNvSpPr>
            <a:spLocks noChangeShapeType="1"/>
          </p:cNvSpPr>
          <p:nvPr/>
        </p:nvSpPr>
        <p:spPr bwMode="auto">
          <a:xfrm>
            <a:off x="6038850" y="4960938"/>
            <a:ext cx="760413" cy="30797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3" name="Line 47">
            <a:extLst>
              <a:ext uri="{FF2B5EF4-FFF2-40B4-BE49-F238E27FC236}">
                <a16:creationId xmlns:a16="http://schemas.microsoft.com/office/drawing/2014/main" id="{9E2CD90B-CA21-C97F-C5F3-D72DF57969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829425" y="4951413"/>
            <a:ext cx="9556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4" name="Line 48">
            <a:extLst>
              <a:ext uri="{FF2B5EF4-FFF2-40B4-BE49-F238E27FC236}">
                <a16:creationId xmlns:a16="http://schemas.microsoft.com/office/drawing/2014/main" id="{75525255-83B6-D832-57C3-C38D75F5C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2979738" y="5672138"/>
            <a:ext cx="2065337" cy="328612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5" name="Line 49">
            <a:extLst>
              <a:ext uri="{FF2B5EF4-FFF2-40B4-BE49-F238E27FC236}">
                <a16:creationId xmlns:a16="http://schemas.microsoft.com/office/drawing/2014/main" id="{CF4B37D8-8E39-6FA8-9CC0-6B70A1BA87A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064125" y="5683250"/>
            <a:ext cx="1768475" cy="3175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0226" name="Text Box 50">
            <a:extLst>
              <a:ext uri="{FF2B5EF4-FFF2-40B4-BE49-F238E27FC236}">
                <a16:creationId xmlns:a16="http://schemas.microsoft.com/office/drawing/2014/main" id="{2687AC50-1766-995D-081D-1395D4870E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4376738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50227" name="Text Box 51">
            <a:extLst>
              <a:ext uri="{FF2B5EF4-FFF2-40B4-BE49-F238E27FC236}">
                <a16:creationId xmlns:a16="http://schemas.microsoft.com/office/drawing/2014/main" id="{0DEBEEB2-7705-CD9F-F921-6B617B3A67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04888" y="5041900"/>
            <a:ext cx="9794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50228" name="Text Box 52">
            <a:extLst>
              <a:ext uri="{FF2B5EF4-FFF2-40B4-BE49-F238E27FC236}">
                <a16:creationId xmlns:a16="http://schemas.microsoft.com/office/drawing/2014/main" id="{C5F83300-98ED-FF5A-1A59-B9CFF2959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14550" y="5783263"/>
            <a:ext cx="9794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Merge</a:t>
            </a:r>
          </a:p>
        </p:txBody>
      </p:sp>
      <p:sp>
        <p:nvSpPr>
          <p:cNvPr id="50229" name="Text Box 53">
            <a:extLst>
              <a:ext uri="{FF2B5EF4-FFF2-40B4-BE49-F238E27FC236}">
                <a16:creationId xmlns:a16="http://schemas.microsoft.com/office/drawing/2014/main" id="{0EF690A4-E9FF-C327-926C-68203A27FF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58913" y="2279650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50230" name="Text Box 54">
            <a:extLst>
              <a:ext uri="{FF2B5EF4-FFF2-40B4-BE49-F238E27FC236}">
                <a16:creationId xmlns:a16="http://schemas.microsoft.com/office/drawing/2014/main" id="{2F9E8F63-CE49-E665-647D-4B52E2D571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5838" y="2852738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50231" name="Text Box 55">
            <a:extLst>
              <a:ext uri="{FF2B5EF4-FFF2-40B4-BE49-F238E27FC236}">
                <a16:creationId xmlns:a16="http://schemas.microsoft.com/office/drawing/2014/main" id="{BA4FDB75-4515-546F-11D4-2820E21A06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4838" y="3440113"/>
            <a:ext cx="1012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Divide</a:t>
            </a:r>
          </a:p>
        </p:txBody>
      </p:sp>
      <p:sp>
        <p:nvSpPr>
          <p:cNvPr id="50232" name="Text Box 56">
            <a:extLst>
              <a:ext uri="{FF2B5EF4-FFF2-40B4-BE49-F238E27FC236}">
                <a16:creationId xmlns:a16="http://schemas.microsoft.com/office/drawing/2014/main" id="{D60B82C6-2EA4-6701-97C0-B418D0F626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0175" y="3859213"/>
            <a:ext cx="1374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latin typeface="Times New Roman" panose="02020603050405020304" pitchFamily="18" charset="0"/>
              </a:rPr>
              <a:t>1 element</a:t>
            </a:r>
          </a:p>
        </p:txBody>
      </p:sp>
      <p:sp>
        <p:nvSpPr>
          <p:cNvPr id="50233" name="Text Box 57">
            <a:extLst>
              <a:ext uri="{FF2B5EF4-FFF2-40B4-BE49-F238E27FC236}">
                <a16:creationId xmlns:a16="http://schemas.microsoft.com/office/drawing/2014/main" id="{018407A4-5165-40E8-78F9-6DAFDB4A1A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8</a:t>
            </a:r>
          </a:p>
        </p:txBody>
      </p:sp>
      <p:sp>
        <p:nvSpPr>
          <p:cNvPr id="50234" name="Text Box 58">
            <a:extLst>
              <a:ext uri="{FF2B5EF4-FFF2-40B4-BE49-F238E27FC236}">
                <a16:creationId xmlns:a16="http://schemas.microsoft.com/office/drawing/2014/main" id="{3BEBE947-6769-E009-142A-22D821DCE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2</a:t>
            </a:r>
          </a:p>
        </p:txBody>
      </p:sp>
      <p:sp>
        <p:nvSpPr>
          <p:cNvPr id="50235" name="Text Box 59">
            <a:extLst>
              <a:ext uri="{FF2B5EF4-FFF2-40B4-BE49-F238E27FC236}">
                <a16:creationId xmlns:a16="http://schemas.microsoft.com/office/drawing/2014/main" id="{D9EF41F7-25AD-982A-2BD3-6634ADA603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9</a:t>
            </a:r>
          </a:p>
        </p:txBody>
      </p:sp>
      <p:sp>
        <p:nvSpPr>
          <p:cNvPr id="50236" name="Text Box 60">
            <a:extLst>
              <a:ext uri="{FF2B5EF4-FFF2-40B4-BE49-F238E27FC236}">
                <a16:creationId xmlns:a16="http://schemas.microsoft.com/office/drawing/2014/main" id="{91C07261-30DE-8364-7BA1-995B085691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4</a:t>
            </a:r>
          </a:p>
        </p:txBody>
      </p:sp>
      <p:sp>
        <p:nvSpPr>
          <p:cNvPr id="50237" name="Text Box 61">
            <a:extLst>
              <a:ext uri="{FF2B5EF4-FFF2-40B4-BE49-F238E27FC236}">
                <a16:creationId xmlns:a16="http://schemas.microsoft.com/office/drawing/2014/main" id="{409ECA57-50A8-1F9E-43FC-8E6D431DA2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5</a:t>
            </a:r>
          </a:p>
        </p:txBody>
      </p:sp>
      <p:sp>
        <p:nvSpPr>
          <p:cNvPr id="50238" name="Text Box 62">
            <a:extLst>
              <a:ext uri="{FF2B5EF4-FFF2-40B4-BE49-F238E27FC236}">
                <a16:creationId xmlns:a16="http://schemas.microsoft.com/office/drawing/2014/main" id="{69DD8F40-F998-7FBA-21A9-5FE07C3F1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62600" y="1905000"/>
            <a:ext cx="457200" cy="3841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3</a:t>
            </a:r>
          </a:p>
        </p:txBody>
      </p:sp>
      <p:sp>
        <p:nvSpPr>
          <p:cNvPr id="50239" name="Text Box 63">
            <a:extLst>
              <a:ext uri="{FF2B5EF4-FFF2-40B4-BE49-F238E27FC236}">
                <a16:creationId xmlns:a16="http://schemas.microsoft.com/office/drawing/2014/main" id="{AFC86410-8606-9462-6E53-CC9C361844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1</a:t>
            </a:r>
          </a:p>
        </p:txBody>
      </p:sp>
      <p:sp>
        <p:nvSpPr>
          <p:cNvPr id="50240" name="Text Box 64">
            <a:extLst>
              <a:ext uri="{FF2B5EF4-FFF2-40B4-BE49-F238E27FC236}">
                <a16:creationId xmlns:a16="http://schemas.microsoft.com/office/drawing/2014/main" id="{52FE6A4F-3676-4512-5ED5-BB7E85F0F0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0" y="1905000"/>
            <a:ext cx="457200" cy="3810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400">
                <a:latin typeface="Times New Roman" panose="02020603050405020304" pitchFamily="18" charset="0"/>
              </a:rPr>
              <a:t>6</a:t>
            </a:r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9544FB-7289-AC69-D56E-0E48FB5F3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Merging</a:t>
            </a:r>
          </a:p>
        </p:txBody>
      </p:sp>
      <p:sp>
        <p:nvSpPr>
          <p:cNvPr id="63491" name="Text Box 3">
            <a:extLst>
              <a:ext uri="{FF2B5EF4-FFF2-40B4-BE49-F238E27FC236}">
                <a16:creationId xmlns:a16="http://schemas.microsoft.com/office/drawing/2014/main" id="{16BC8D6C-AAA2-6CAD-9757-AB991F2B1F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0" y="1600200"/>
            <a:ext cx="4876800" cy="51706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algn="l" fontAlgn="base"/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step 1: start</a:t>
            </a:r>
          </a:p>
          <a:p>
            <a:pPr algn="l" fontAlgn="base"/>
            <a:endParaRPr lang="en-US" sz="2200" b="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step 2: declare array and left, right, mid variable</a:t>
            </a:r>
          </a:p>
          <a:p>
            <a:pPr algn="l" fontAlgn="base"/>
            <a:endParaRPr lang="en-US" sz="2200" b="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step 3: perform merge function.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if left &gt; right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    return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mid= (</a:t>
            </a:r>
            <a:r>
              <a:rPr lang="en-US" sz="2200" b="0" i="1" dirty="0" err="1">
                <a:solidFill>
                  <a:srgbClr val="273239"/>
                </a:solidFill>
                <a:effectLst/>
                <a:latin typeface="urw-din"/>
              </a:rPr>
              <a:t>left+right</a:t>
            </a: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)/2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</a:t>
            </a:r>
            <a:r>
              <a:rPr lang="en-US" sz="2200" b="0" i="1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(array, left, mid)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</a:t>
            </a:r>
            <a:r>
              <a:rPr lang="en-US" sz="2200" b="0" i="1" dirty="0" err="1">
                <a:solidFill>
                  <a:srgbClr val="273239"/>
                </a:solidFill>
                <a:effectLst/>
                <a:latin typeface="urw-din"/>
              </a:rPr>
              <a:t>mergesort</a:t>
            </a: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(array, mid+1, right)</a:t>
            </a:r>
            <a:b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    merge(array, left, mid, right)</a:t>
            </a:r>
          </a:p>
          <a:p>
            <a:pPr algn="l" fontAlgn="base"/>
            <a:endParaRPr lang="en-US" sz="2200" b="0" i="1" dirty="0">
              <a:solidFill>
                <a:srgbClr val="273239"/>
              </a:solidFill>
              <a:effectLst/>
              <a:latin typeface="urw-din"/>
            </a:endParaRPr>
          </a:p>
          <a:p>
            <a:pPr algn="l" fontAlgn="base"/>
            <a:r>
              <a:rPr lang="en-US" sz="2200" b="0" i="1" dirty="0">
                <a:solidFill>
                  <a:srgbClr val="273239"/>
                </a:solidFill>
                <a:effectLst/>
                <a:latin typeface="urw-din"/>
              </a:rPr>
              <a:t>step 4: Stop</a:t>
            </a:r>
          </a:p>
          <a:p>
            <a:endParaRPr lang="en-US" altLang="en-US" sz="2200" dirty="0"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09734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>
            <a:extLst>
              <a:ext uri="{FF2B5EF4-FFF2-40B4-BE49-F238E27FC236}">
                <a16:creationId xmlns:a16="http://schemas.microsoft.com/office/drawing/2014/main" id="{D69544FB-7289-AC69-D56E-0E48FB5F36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solidFill>
                  <a:srgbClr val="FF0000"/>
                </a:solidFill>
              </a:rPr>
              <a:t>Recursive Merging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2AF45F-93F5-9798-0B4E-C1877638859A}"/>
              </a:ext>
            </a:extLst>
          </p:cNvPr>
          <p:cNvSpPr txBox="1"/>
          <p:nvPr/>
        </p:nvSpPr>
        <p:spPr>
          <a:xfrm>
            <a:off x="2209800" y="2667000"/>
            <a:ext cx="94929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Code</a:t>
            </a:r>
          </a:p>
        </p:txBody>
      </p:sp>
    </p:spTree>
    <p:extLst>
      <p:ext uri="{BB962C8B-B14F-4D97-AF65-F5344CB8AC3E}">
        <p14:creationId xmlns:p14="http://schemas.microsoft.com/office/powerpoint/2010/main" val="3074884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>
            <a:extLst>
              <a:ext uri="{FF2B5EF4-FFF2-40B4-BE49-F238E27FC236}">
                <a16:creationId xmlns:a16="http://schemas.microsoft.com/office/drawing/2014/main" id="{6C568DF7-7268-AA62-918E-5BCE14285D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>
                <a:solidFill>
                  <a:srgbClr val="FF0000"/>
                </a:solidFill>
              </a:rPr>
              <a:t>Iterative Mergesort</a:t>
            </a:r>
          </a:p>
        </p:txBody>
      </p:sp>
      <p:sp>
        <p:nvSpPr>
          <p:cNvPr id="68611" name="Rectangle 3">
            <a:extLst>
              <a:ext uri="{FF2B5EF4-FFF2-40B4-BE49-F238E27FC236}">
                <a16:creationId xmlns:a16="http://schemas.microsoft.com/office/drawing/2014/main" id="{25E5AE8C-4CB2-CCD4-0086-A5D21CA2AB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2" name="Rectangle 4">
            <a:extLst>
              <a:ext uri="{FF2B5EF4-FFF2-40B4-BE49-F238E27FC236}">
                <a16:creationId xmlns:a16="http://schemas.microsoft.com/office/drawing/2014/main" id="{4D6E9ADB-DEED-466B-CA86-0BF18BE7C6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90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3" name="Rectangle 5">
            <a:extLst>
              <a:ext uri="{FF2B5EF4-FFF2-40B4-BE49-F238E27FC236}">
                <a16:creationId xmlns:a16="http://schemas.microsoft.com/office/drawing/2014/main" id="{448A6EF4-51F4-DB15-9396-0ACEDF88E2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4" name="Rectangle 6">
            <a:extLst>
              <a:ext uri="{FF2B5EF4-FFF2-40B4-BE49-F238E27FC236}">
                <a16:creationId xmlns:a16="http://schemas.microsoft.com/office/drawing/2014/main" id="{7527BBBB-F0DD-411F-72A5-2E2153247A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5" name="Rectangle 7">
            <a:extLst>
              <a:ext uri="{FF2B5EF4-FFF2-40B4-BE49-F238E27FC236}">
                <a16:creationId xmlns:a16="http://schemas.microsoft.com/office/drawing/2014/main" id="{0523EA0E-4913-C4D0-9324-372549FD5C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6" name="Rectangle 8">
            <a:extLst>
              <a:ext uri="{FF2B5EF4-FFF2-40B4-BE49-F238E27FC236}">
                <a16:creationId xmlns:a16="http://schemas.microsoft.com/office/drawing/2014/main" id="{38C81710-C553-314F-A9F9-9CEEC380914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7" name="Rectangle 9">
            <a:extLst>
              <a:ext uri="{FF2B5EF4-FFF2-40B4-BE49-F238E27FC236}">
                <a16:creationId xmlns:a16="http://schemas.microsoft.com/office/drawing/2014/main" id="{86FAAD4B-ED79-9B73-4AEF-A23B48893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8" name="Rectangle 10">
            <a:extLst>
              <a:ext uri="{FF2B5EF4-FFF2-40B4-BE49-F238E27FC236}">
                <a16:creationId xmlns:a16="http://schemas.microsoft.com/office/drawing/2014/main" id="{AC1133C8-08C9-5FBE-AEAF-ACE6CE6692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9" name="Rectangle 11">
            <a:extLst>
              <a:ext uri="{FF2B5EF4-FFF2-40B4-BE49-F238E27FC236}">
                <a16:creationId xmlns:a16="http://schemas.microsoft.com/office/drawing/2014/main" id="{B90F5478-207D-C180-50AB-0821A3196F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0" name="Rectangle 12">
            <a:extLst>
              <a:ext uri="{FF2B5EF4-FFF2-40B4-BE49-F238E27FC236}">
                <a16:creationId xmlns:a16="http://schemas.microsoft.com/office/drawing/2014/main" id="{ED8D72B8-E2F1-B558-3431-C2604EFA5C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1" name="Rectangle 13">
            <a:extLst>
              <a:ext uri="{FF2B5EF4-FFF2-40B4-BE49-F238E27FC236}">
                <a16:creationId xmlns:a16="http://schemas.microsoft.com/office/drawing/2014/main" id="{07589632-91FB-105A-E2B9-FE024D80D1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2" name="Rectangle 14">
            <a:extLst>
              <a:ext uri="{FF2B5EF4-FFF2-40B4-BE49-F238E27FC236}">
                <a16:creationId xmlns:a16="http://schemas.microsoft.com/office/drawing/2014/main" id="{DA936226-3DE0-CE66-A766-75EAE187AA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3" name="Rectangle 15">
            <a:extLst>
              <a:ext uri="{FF2B5EF4-FFF2-40B4-BE49-F238E27FC236}">
                <a16:creationId xmlns:a16="http://schemas.microsoft.com/office/drawing/2014/main" id="{7DD3300B-6CDA-C31D-2883-5DD03DF8FA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4" name="Rectangle 16">
            <a:extLst>
              <a:ext uri="{FF2B5EF4-FFF2-40B4-BE49-F238E27FC236}">
                <a16:creationId xmlns:a16="http://schemas.microsoft.com/office/drawing/2014/main" id="{E94B38D2-3308-216D-FE80-FB288E6E5F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5" name="Rectangle 17">
            <a:extLst>
              <a:ext uri="{FF2B5EF4-FFF2-40B4-BE49-F238E27FC236}">
                <a16:creationId xmlns:a16="http://schemas.microsoft.com/office/drawing/2014/main" id="{5B8BCC28-FF39-5CC4-31E6-1E56154F41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26" name="Rectangle 18">
            <a:extLst>
              <a:ext uri="{FF2B5EF4-FFF2-40B4-BE49-F238E27FC236}">
                <a16:creationId xmlns:a16="http://schemas.microsoft.com/office/drawing/2014/main" id="{3A876700-A6E6-A1BC-DDE2-9B9D7952F7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2133600"/>
            <a:ext cx="228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3" name="Rectangle 35">
            <a:extLst>
              <a:ext uri="{FF2B5EF4-FFF2-40B4-BE49-F238E27FC236}">
                <a16:creationId xmlns:a16="http://schemas.microsoft.com/office/drawing/2014/main" id="{0201581C-B098-905A-373E-8273A4B17B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4" name="Rectangle 36">
            <a:extLst>
              <a:ext uri="{FF2B5EF4-FFF2-40B4-BE49-F238E27FC236}">
                <a16:creationId xmlns:a16="http://schemas.microsoft.com/office/drawing/2014/main" id="{2BCB2E90-3D11-7990-EB23-56CA47C777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5" name="Rectangle 37">
            <a:extLst>
              <a:ext uri="{FF2B5EF4-FFF2-40B4-BE49-F238E27FC236}">
                <a16:creationId xmlns:a16="http://schemas.microsoft.com/office/drawing/2014/main" id="{8C5BAD75-A9BC-7392-95C5-1F023665FDE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6" name="Rectangle 38">
            <a:extLst>
              <a:ext uri="{FF2B5EF4-FFF2-40B4-BE49-F238E27FC236}">
                <a16:creationId xmlns:a16="http://schemas.microsoft.com/office/drawing/2014/main" id="{DD907975-0825-2F19-8569-93824DC4AA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7" name="Rectangle 39">
            <a:extLst>
              <a:ext uri="{FF2B5EF4-FFF2-40B4-BE49-F238E27FC236}">
                <a16:creationId xmlns:a16="http://schemas.microsoft.com/office/drawing/2014/main" id="{DC05194B-22B2-D00E-FCBD-3DA8E534A3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8" name="Rectangle 40">
            <a:extLst>
              <a:ext uri="{FF2B5EF4-FFF2-40B4-BE49-F238E27FC236}">
                <a16:creationId xmlns:a16="http://schemas.microsoft.com/office/drawing/2014/main" id="{CA6F9810-AF03-6A2B-EAAC-25353511A8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49" name="Rectangle 41">
            <a:extLst>
              <a:ext uri="{FF2B5EF4-FFF2-40B4-BE49-F238E27FC236}">
                <a16:creationId xmlns:a16="http://schemas.microsoft.com/office/drawing/2014/main" id="{79875A72-C7C0-E8D0-653B-958082C5E1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0" name="Rectangle 42">
            <a:extLst>
              <a:ext uri="{FF2B5EF4-FFF2-40B4-BE49-F238E27FC236}">
                <a16:creationId xmlns:a16="http://schemas.microsoft.com/office/drawing/2014/main" id="{25F71F20-3E5F-26A8-60CE-6486E5628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2667000"/>
            <a:ext cx="4572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1" name="Line 43">
            <a:extLst>
              <a:ext uri="{FF2B5EF4-FFF2-40B4-BE49-F238E27FC236}">
                <a16:creationId xmlns:a16="http://schemas.microsoft.com/office/drawing/2014/main" id="{5B76D555-1BF2-780D-8BFC-BE6BC9E0DA49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2" name="Line 44">
            <a:extLst>
              <a:ext uri="{FF2B5EF4-FFF2-40B4-BE49-F238E27FC236}">
                <a16:creationId xmlns:a16="http://schemas.microsoft.com/office/drawing/2014/main" id="{919EBF02-3FD3-0B45-8205-07AF54E9D6C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90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3" name="Line 45">
            <a:extLst>
              <a:ext uri="{FF2B5EF4-FFF2-40B4-BE49-F238E27FC236}">
                <a16:creationId xmlns:a16="http://schemas.microsoft.com/office/drawing/2014/main" id="{F6C1A519-0016-8CB0-AFD4-FA7CB1D41AC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4" name="Line 46">
            <a:extLst>
              <a:ext uri="{FF2B5EF4-FFF2-40B4-BE49-F238E27FC236}">
                <a16:creationId xmlns:a16="http://schemas.microsoft.com/office/drawing/2014/main" id="{B49C8D58-592E-8743-C8C9-EE31E1934B57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048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5" name="Line 47">
            <a:extLst>
              <a:ext uri="{FF2B5EF4-FFF2-40B4-BE49-F238E27FC236}">
                <a16:creationId xmlns:a16="http://schemas.microsoft.com/office/drawing/2014/main" id="{62AD82CE-3A3C-5127-D528-B22023F48BEE}"/>
              </a:ext>
            </a:extLst>
          </p:cNvPr>
          <p:cNvSpPr>
            <a:spLocks noChangeShapeType="1"/>
          </p:cNvSpPr>
          <p:nvPr/>
        </p:nvSpPr>
        <p:spPr bwMode="auto">
          <a:xfrm>
            <a:off x="3352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6" name="Line 48">
            <a:extLst>
              <a:ext uri="{FF2B5EF4-FFF2-40B4-BE49-F238E27FC236}">
                <a16:creationId xmlns:a16="http://schemas.microsoft.com/office/drawing/2014/main" id="{521E8017-9EA6-71FC-881F-6719F0B96E0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05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7" name="Line 49">
            <a:extLst>
              <a:ext uri="{FF2B5EF4-FFF2-40B4-BE49-F238E27FC236}">
                <a16:creationId xmlns:a16="http://schemas.microsoft.com/office/drawing/2014/main" id="{AAD3D8C7-E524-1E74-A2D4-426603A8C516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8" name="Line 50">
            <a:extLst>
              <a:ext uri="{FF2B5EF4-FFF2-40B4-BE49-F238E27FC236}">
                <a16:creationId xmlns:a16="http://schemas.microsoft.com/office/drawing/2014/main" id="{DCF95DAA-08CA-FC71-D7A1-48D31861333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9624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59" name="Line 51">
            <a:extLst>
              <a:ext uri="{FF2B5EF4-FFF2-40B4-BE49-F238E27FC236}">
                <a16:creationId xmlns:a16="http://schemas.microsoft.com/office/drawing/2014/main" id="{13D460B6-13EC-6318-3AB9-A29FBC31E432}"/>
              </a:ext>
            </a:extLst>
          </p:cNvPr>
          <p:cNvSpPr>
            <a:spLocks noChangeShapeType="1"/>
          </p:cNvSpPr>
          <p:nvPr/>
        </p:nvSpPr>
        <p:spPr bwMode="auto">
          <a:xfrm>
            <a:off x="42672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0" name="Line 52">
            <a:extLst>
              <a:ext uri="{FF2B5EF4-FFF2-40B4-BE49-F238E27FC236}">
                <a16:creationId xmlns:a16="http://schemas.microsoft.com/office/drawing/2014/main" id="{36F53429-9335-ED50-CB06-CF7B5C42D5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4196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1" name="Line 53">
            <a:extLst>
              <a:ext uri="{FF2B5EF4-FFF2-40B4-BE49-F238E27FC236}">
                <a16:creationId xmlns:a16="http://schemas.microsoft.com/office/drawing/2014/main" id="{323A454E-03FB-6DF4-D5C4-30F733172E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7244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2" name="Line 54">
            <a:extLst>
              <a:ext uri="{FF2B5EF4-FFF2-40B4-BE49-F238E27FC236}">
                <a16:creationId xmlns:a16="http://schemas.microsoft.com/office/drawing/2014/main" id="{C82E0FF3-D0C7-0A49-2FF7-A599A593DF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3" name="Line 55">
            <a:extLst>
              <a:ext uri="{FF2B5EF4-FFF2-40B4-BE49-F238E27FC236}">
                <a16:creationId xmlns:a16="http://schemas.microsoft.com/office/drawing/2014/main" id="{38C5E0EB-52FC-7064-84E6-D41E136E28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816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4" name="Line 56">
            <a:extLst>
              <a:ext uri="{FF2B5EF4-FFF2-40B4-BE49-F238E27FC236}">
                <a16:creationId xmlns:a16="http://schemas.microsoft.com/office/drawing/2014/main" id="{9D378BB1-58A6-62D4-BB76-93398CA262C6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3340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5" name="Line 57">
            <a:extLst>
              <a:ext uri="{FF2B5EF4-FFF2-40B4-BE49-F238E27FC236}">
                <a16:creationId xmlns:a16="http://schemas.microsoft.com/office/drawing/2014/main" id="{664E7331-6690-ED5E-36A4-AF6824644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8800" y="23622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6" name="Line 58">
            <a:extLst>
              <a:ext uri="{FF2B5EF4-FFF2-40B4-BE49-F238E27FC236}">
                <a16:creationId xmlns:a16="http://schemas.microsoft.com/office/drawing/2014/main" id="{09E610B1-5F3E-68A9-CA89-251174844A0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791200" y="23622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7" name="Rectangle 59">
            <a:extLst>
              <a:ext uri="{FF2B5EF4-FFF2-40B4-BE49-F238E27FC236}">
                <a16:creationId xmlns:a16="http://schemas.microsoft.com/office/drawing/2014/main" id="{6C86CFB7-D4A4-5EA4-5E7B-2E8D3F94E1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8" name="Rectangle 60">
            <a:extLst>
              <a:ext uri="{FF2B5EF4-FFF2-40B4-BE49-F238E27FC236}">
                <a16:creationId xmlns:a16="http://schemas.microsoft.com/office/drawing/2014/main" id="{F6B9B285-377D-0422-E049-078ECEBC16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69" name="Rectangle 61">
            <a:extLst>
              <a:ext uri="{FF2B5EF4-FFF2-40B4-BE49-F238E27FC236}">
                <a16:creationId xmlns:a16="http://schemas.microsoft.com/office/drawing/2014/main" id="{CF167858-9972-2321-D6C8-C64A354B69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0" name="Rectangle 62">
            <a:extLst>
              <a:ext uri="{FF2B5EF4-FFF2-40B4-BE49-F238E27FC236}">
                <a16:creationId xmlns:a16="http://schemas.microsoft.com/office/drawing/2014/main" id="{89FAEC2C-D4B7-9637-10E0-106F8B7E5F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200400"/>
            <a:ext cx="9144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1" name="Line 63">
            <a:extLst>
              <a:ext uri="{FF2B5EF4-FFF2-40B4-BE49-F238E27FC236}">
                <a16:creationId xmlns:a16="http://schemas.microsoft.com/office/drawing/2014/main" id="{352EA7A0-E0B1-CF89-95D6-13AFFFA76976}"/>
              </a:ext>
            </a:extLst>
          </p:cNvPr>
          <p:cNvSpPr>
            <a:spLocks noChangeShapeType="1"/>
          </p:cNvSpPr>
          <p:nvPr/>
        </p:nvSpPr>
        <p:spPr bwMode="auto">
          <a:xfrm>
            <a:off x="25908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2" name="Line 64">
            <a:extLst>
              <a:ext uri="{FF2B5EF4-FFF2-40B4-BE49-F238E27FC236}">
                <a16:creationId xmlns:a16="http://schemas.microsoft.com/office/drawing/2014/main" id="{1E315CA3-722A-786D-F74A-DE4C9BBA973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9718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3" name="Line 65">
            <a:extLst>
              <a:ext uri="{FF2B5EF4-FFF2-40B4-BE49-F238E27FC236}">
                <a16:creationId xmlns:a16="http://schemas.microsoft.com/office/drawing/2014/main" id="{4945D3E6-1BEA-B0CA-3C2F-21077F9D636B}"/>
              </a:ext>
            </a:extLst>
          </p:cNvPr>
          <p:cNvSpPr>
            <a:spLocks noChangeShapeType="1"/>
          </p:cNvSpPr>
          <p:nvPr/>
        </p:nvSpPr>
        <p:spPr bwMode="auto">
          <a:xfrm>
            <a:off x="35052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4" name="Line 66">
            <a:extLst>
              <a:ext uri="{FF2B5EF4-FFF2-40B4-BE49-F238E27FC236}">
                <a16:creationId xmlns:a16="http://schemas.microsoft.com/office/drawing/2014/main" id="{A2818622-6663-5C30-5951-01A5BFBB2A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8862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5" name="Line 67">
            <a:extLst>
              <a:ext uri="{FF2B5EF4-FFF2-40B4-BE49-F238E27FC236}">
                <a16:creationId xmlns:a16="http://schemas.microsoft.com/office/drawing/2014/main" id="{966F3C1A-97CE-2D25-977A-D6BC988504BB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34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6" name="Line 68">
            <a:extLst>
              <a:ext uri="{FF2B5EF4-FFF2-40B4-BE49-F238E27FC236}">
                <a16:creationId xmlns:a16="http://schemas.microsoft.com/office/drawing/2014/main" id="{254FE47B-D266-5B04-7282-F9B7B20ED0E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7244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7" name="Line 69">
            <a:extLst>
              <a:ext uri="{FF2B5EF4-FFF2-40B4-BE49-F238E27FC236}">
                <a16:creationId xmlns:a16="http://schemas.microsoft.com/office/drawing/2014/main" id="{412EDEC8-9A58-BB4E-0808-2773A8C996AA}"/>
              </a:ext>
            </a:extLst>
          </p:cNvPr>
          <p:cNvSpPr>
            <a:spLocks noChangeShapeType="1"/>
          </p:cNvSpPr>
          <p:nvPr/>
        </p:nvSpPr>
        <p:spPr bwMode="auto">
          <a:xfrm>
            <a:off x="5257800" y="28956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8" name="Line 70">
            <a:extLst>
              <a:ext uri="{FF2B5EF4-FFF2-40B4-BE49-F238E27FC236}">
                <a16:creationId xmlns:a16="http://schemas.microsoft.com/office/drawing/2014/main" id="{E6915DA1-576A-F1E9-F95B-F628F829646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638800" y="28956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79" name="Rectangle 71">
            <a:extLst>
              <a:ext uri="{FF2B5EF4-FFF2-40B4-BE49-F238E27FC236}">
                <a16:creationId xmlns:a16="http://schemas.microsoft.com/office/drawing/2014/main" id="{D4313E9B-C701-1B75-C88F-F66FBD17EA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0" name="Rectangle 72">
            <a:extLst>
              <a:ext uri="{FF2B5EF4-FFF2-40B4-BE49-F238E27FC236}">
                <a16:creationId xmlns:a16="http://schemas.microsoft.com/office/drawing/2014/main" id="{8F65DB1C-AB44-6B0C-2AAC-2672432E57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3733800"/>
            <a:ext cx="1828800" cy="228600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1" name="Line 73">
            <a:extLst>
              <a:ext uri="{FF2B5EF4-FFF2-40B4-BE49-F238E27FC236}">
                <a16:creationId xmlns:a16="http://schemas.microsoft.com/office/drawing/2014/main" id="{53C24E3F-EE3B-B244-00D9-3FE9299CD9FF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2" name="Line 74">
            <a:extLst>
              <a:ext uri="{FF2B5EF4-FFF2-40B4-BE49-F238E27FC236}">
                <a16:creationId xmlns:a16="http://schemas.microsoft.com/office/drawing/2014/main" id="{33C774E4-5E16-12A1-13D4-A64ABFB51FF3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5814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3" name="Line 75">
            <a:extLst>
              <a:ext uri="{FF2B5EF4-FFF2-40B4-BE49-F238E27FC236}">
                <a16:creationId xmlns:a16="http://schemas.microsoft.com/office/drawing/2014/main" id="{787AF148-EA2A-886D-0DEF-D38083BDF3D7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4290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4" name="Line 76">
            <a:extLst>
              <a:ext uri="{FF2B5EF4-FFF2-40B4-BE49-F238E27FC236}">
                <a16:creationId xmlns:a16="http://schemas.microsoft.com/office/drawing/2014/main" id="{47BE279D-5734-DC41-6C75-3E80BCE3DAB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410200" y="34290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5" name="Rectangle 77">
            <a:extLst>
              <a:ext uri="{FF2B5EF4-FFF2-40B4-BE49-F238E27FC236}">
                <a16:creationId xmlns:a16="http://schemas.microsoft.com/office/drawing/2014/main" id="{7ED54D8E-D5BB-2E85-20A9-185B2AA7A95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267200"/>
            <a:ext cx="3657600" cy="2286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6" name="Line 78">
            <a:extLst>
              <a:ext uri="{FF2B5EF4-FFF2-40B4-BE49-F238E27FC236}">
                <a16:creationId xmlns:a16="http://schemas.microsoft.com/office/drawing/2014/main" id="{0E25A7E1-B6B2-19FA-11C4-143D75E82F79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3962400"/>
            <a:ext cx="762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7" name="Line 79">
            <a:extLst>
              <a:ext uri="{FF2B5EF4-FFF2-40B4-BE49-F238E27FC236}">
                <a16:creationId xmlns:a16="http://schemas.microsoft.com/office/drawing/2014/main" id="{CE6E3987-B812-E84C-73E3-9193F7D4D3B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4876800" y="3962400"/>
            <a:ext cx="152400" cy="228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88" name="Text Box 80">
            <a:extLst>
              <a:ext uri="{FF2B5EF4-FFF2-40B4-BE49-F238E27FC236}">
                <a16:creationId xmlns:a16="http://schemas.microsoft.com/office/drawing/2014/main" id="{D1954B5F-9CB9-CB84-BA53-04A73E0A0A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387600"/>
            <a:ext cx="1327150" cy="20145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800"/>
              <a:t>Merge by 1</a:t>
            </a:r>
          </a:p>
          <a:p>
            <a:endParaRPr lang="en-US" altLang="en-US" sz="1800"/>
          </a:p>
          <a:p>
            <a:r>
              <a:rPr lang="en-US" altLang="en-US" sz="1800"/>
              <a:t>Merge by 2</a:t>
            </a:r>
          </a:p>
          <a:p>
            <a:endParaRPr lang="en-US" altLang="en-US" sz="1800"/>
          </a:p>
          <a:p>
            <a:r>
              <a:rPr lang="en-US" altLang="en-US" sz="1800"/>
              <a:t>Merge by 4</a:t>
            </a:r>
          </a:p>
          <a:p>
            <a:endParaRPr lang="en-US" altLang="en-US" sz="1800"/>
          </a:p>
          <a:p>
            <a:r>
              <a:rPr lang="en-US" altLang="en-US" sz="1800"/>
              <a:t>Merge by 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7113</TotalTime>
  <Words>2362</Words>
  <Application>Microsoft Macintosh PowerPoint</Application>
  <PresentationFormat>On-screen Show (4:3)</PresentationFormat>
  <Paragraphs>488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41" baseType="lpstr">
      <vt:lpstr>urw-din</vt:lpstr>
      <vt:lpstr>Arial</vt:lpstr>
      <vt:lpstr>Calibri</vt:lpstr>
      <vt:lpstr>Courier New</vt:lpstr>
      <vt:lpstr>Open Sans</vt:lpstr>
      <vt:lpstr>Times New Roman</vt:lpstr>
      <vt:lpstr>Verdana</vt:lpstr>
      <vt:lpstr>Office Theme</vt:lpstr>
      <vt:lpstr>Sorting</vt:lpstr>
      <vt:lpstr>insertion v.s. bubble sort</vt:lpstr>
      <vt:lpstr>Sorting</vt:lpstr>
      <vt:lpstr>“Divide and Conquer”</vt:lpstr>
      <vt:lpstr>Mergesort</vt:lpstr>
      <vt:lpstr>Mergesort Example</vt:lpstr>
      <vt:lpstr>Merging</vt:lpstr>
      <vt:lpstr>Recursive Merging</vt:lpstr>
      <vt:lpstr>Iterative Mergesort</vt:lpstr>
      <vt:lpstr>Iterative Mergesort</vt:lpstr>
      <vt:lpstr>Iterative Mergesort</vt:lpstr>
      <vt:lpstr>Iterative Mergesort</vt:lpstr>
      <vt:lpstr>Mergesort Analysis</vt:lpstr>
      <vt:lpstr>Mergesort Recurrence Relation</vt:lpstr>
      <vt:lpstr>Properties of Mergesort</vt:lpstr>
      <vt:lpstr>Sorting</vt:lpstr>
      <vt:lpstr>The steps of QuickSort</vt:lpstr>
      <vt:lpstr>Quicksort</vt:lpstr>
      <vt:lpstr>“Four easy steps”</vt:lpstr>
      <vt:lpstr>Details, details</vt:lpstr>
      <vt:lpstr>Quicksort Partitioning</vt:lpstr>
      <vt:lpstr>Partitioning:Choosing the pivot</vt:lpstr>
      <vt:lpstr>Partitioning in-place</vt:lpstr>
      <vt:lpstr>Example</vt:lpstr>
      <vt:lpstr>Example</vt:lpstr>
      <vt:lpstr>Example</vt:lpstr>
      <vt:lpstr>Pseudo code for partition() </vt:lpstr>
      <vt:lpstr>Recursive Quicksort</vt:lpstr>
      <vt:lpstr>Pseudo Code for recursive QuickSort function</vt:lpstr>
      <vt:lpstr>Quicksort Best Case Performance</vt:lpstr>
      <vt:lpstr>Quicksort Worst Case Performance</vt:lpstr>
      <vt:lpstr>Properties of Quicksort</vt:lpstr>
      <vt:lpstr>Folklore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435</cp:revision>
  <dcterms:created xsi:type="dcterms:W3CDTF">2009-09-01T00:23:15Z</dcterms:created>
  <dcterms:modified xsi:type="dcterms:W3CDTF">2023-02-07T22:11:21Z</dcterms:modified>
</cp:coreProperties>
</file>