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24"/>
  </p:notesMasterIdLst>
  <p:sldIdLst>
    <p:sldId id="317" r:id="rId2"/>
    <p:sldId id="318" r:id="rId3"/>
    <p:sldId id="319" r:id="rId4"/>
    <p:sldId id="320" r:id="rId5"/>
    <p:sldId id="322" r:id="rId6"/>
    <p:sldId id="321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271" r:id="rId17"/>
    <p:sldId id="289" r:id="rId18"/>
    <p:sldId id="290" r:id="rId19"/>
    <p:sldId id="283" r:id="rId20"/>
    <p:sldId id="284" r:id="rId21"/>
    <p:sldId id="285" r:id="rId22"/>
    <p:sldId id="332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1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89" autoAdjust="0"/>
    <p:restoredTop sz="94665" autoAdjust="0"/>
  </p:normalViewPr>
  <p:slideViewPr>
    <p:cSldViewPr>
      <p:cViewPr varScale="1">
        <p:scale>
          <a:sx n="72" d="100"/>
          <a:sy n="72" d="100"/>
        </p:scale>
        <p:origin x="200" y="1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2T07:13:13.504" idx="1">
    <p:pos x="10" y="1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2/25/21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D10A37-4C50-4FE6-8FD5-BFF043654765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ED10A37-4C50-4FE6-8FD5-BFF04365476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2/25/21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2/25/21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2/25/21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2/25/21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2/25/21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2/25/21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dirty="0"/>
              <a:t>User-defined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A predefined function is just a function someone else wrote and compiled into a library</a:t>
            </a:r>
          </a:p>
          <a:p>
            <a:pPr>
              <a:defRPr/>
            </a:pPr>
            <a:r>
              <a:rPr lang="en-US" dirty="0"/>
              <a:t>A program can have multiple functions</a:t>
            </a:r>
          </a:p>
          <a:p>
            <a:pPr lvl="1"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dirty="0"/>
              <a:t> is required</a:t>
            </a:r>
          </a:p>
          <a:p>
            <a:pPr lvl="1">
              <a:defRPr/>
            </a:pPr>
            <a:r>
              <a:rPr lang="en-US" dirty="0"/>
              <a:t>Other functions can be defined the same way, then used just like predefined 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sum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The function definition (header + body):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double x, double y, double z )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double sum;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sum = x + y + z;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return sum;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// return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x+y+z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>
                <a:cs typeface="Courier New" pitchFamily="49" charset="0"/>
              </a:rPr>
              <a:t>The function call (to add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800" dirty="0">
                <a:cs typeface="Courier New" pitchFamily="49" charset="0"/>
              </a:rPr>
              <a:t>,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800" dirty="0">
                <a:cs typeface="Courier New" pitchFamily="49" charset="0"/>
              </a:rPr>
              <a:t> and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800" dirty="0">
                <a:cs typeface="Courier New" pitchFamily="49" charset="0"/>
              </a:rPr>
              <a:t> and store in a variable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en-US" sz="2800" dirty="0">
                <a:cs typeface="Courier New" pitchFamily="49" charset="0"/>
              </a:rPr>
              <a:t>) :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sum =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( 5, 6, 7 );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Exercise: An average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Write a function definition to take the average of three numbers</a:t>
            </a:r>
          </a:p>
          <a:p>
            <a:pPr lvl="1">
              <a:defRPr/>
            </a:pPr>
            <a:r>
              <a:rPr lang="en-US" sz="2400" dirty="0">
                <a:cs typeface="Courier New" pitchFamily="49" charset="0"/>
              </a:rPr>
              <a:t>Name: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average_three</a:t>
            </a:r>
            <a:endParaRPr lang="en-US" sz="2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2400" dirty="0">
                <a:cs typeface="Courier New" pitchFamily="49" charset="0"/>
              </a:rPr>
              <a:t>Parameters: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3 real numbers</a:t>
            </a:r>
          </a:p>
          <a:p>
            <a:pPr lvl="1">
              <a:defRPr/>
            </a:pPr>
            <a:r>
              <a:rPr lang="en-US" sz="2400" dirty="0">
                <a:cs typeface="Courier New" pitchFamily="49" charset="0"/>
              </a:rPr>
              <a:t>Return value: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1 real number (the average)</a:t>
            </a:r>
          </a:p>
          <a:p>
            <a:pPr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cs typeface="Courier New" pitchFamily="49" charset="0"/>
              </a:rPr>
              <a:t>Write the heading</a:t>
            </a:r>
          </a:p>
          <a:p>
            <a:pPr marL="914400" lvl="1" indent="-457200">
              <a:defRPr/>
            </a:pPr>
            <a:r>
              <a:rPr lang="en-US" sz="2000" dirty="0">
                <a:cs typeface="Courier New" pitchFamily="49" charset="0"/>
              </a:rPr>
              <a:t>Name, parameter list, return type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cs typeface="Courier New" pitchFamily="49" charset="0"/>
              </a:rPr>
              <a:t>Write the body</a:t>
            </a:r>
          </a:p>
          <a:p>
            <a:pPr marL="857250" lvl="1" indent="-457200">
              <a:defRPr/>
            </a:pPr>
            <a:r>
              <a:rPr lang="en-US" sz="2000" dirty="0">
                <a:cs typeface="Courier New" pitchFamily="49" charset="0"/>
              </a:rPr>
              <a:t>Declare any local variables necessary</a:t>
            </a:r>
          </a:p>
          <a:p>
            <a:pPr marL="857250" lvl="1" indent="-457200">
              <a:defRPr/>
            </a:pPr>
            <a:r>
              <a:rPr lang="en-US" sz="2000" dirty="0">
                <a:cs typeface="Courier New" pitchFamily="49" charset="0"/>
              </a:rPr>
              <a:t>Do something with the parameters</a:t>
            </a:r>
          </a:p>
          <a:p>
            <a:pPr marL="857250" lvl="1" indent="-457200">
              <a:defRPr/>
            </a:pPr>
            <a:r>
              <a:rPr lang="en-US" sz="2000" dirty="0">
                <a:cs typeface="Courier New" pitchFamily="49" charset="0"/>
              </a:rPr>
              <a:t>Return a value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Functions, variables and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638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Each function has its own memory space</a:t>
            </a:r>
          </a:p>
          <a:p>
            <a:pPr lvl="1">
              <a:defRPr/>
            </a:pPr>
            <a:r>
              <a:rPr lang="en-US" sz="2400" dirty="0"/>
              <a:t>Including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main</a:t>
            </a:r>
          </a:p>
          <a:p>
            <a:pPr lvl="1">
              <a:defRPr/>
            </a:pPr>
            <a:r>
              <a:rPr lang="en-US" sz="2400" dirty="0"/>
              <a:t>All variables and parameters declared in a function refer to memory </a:t>
            </a:r>
            <a:r>
              <a:rPr lang="en-US" sz="2400" i="1" dirty="0"/>
              <a:t>allocated</a:t>
            </a:r>
            <a:r>
              <a:rPr lang="en-US" sz="2400" dirty="0"/>
              <a:t> in that space</a:t>
            </a:r>
          </a:p>
          <a:p>
            <a:pPr lvl="1">
              <a:defRPr/>
            </a:pPr>
            <a:r>
              <a:rPr lang="en-US" sz="2400" dirty="0"/>
              <a:t>When a function ends, its variables are </a:t>
            </a:r>
            <a:r>
              <a:rPr lang="en-US" sz="2400" dirty="0" err="1"/>
              <a:t>deallocated</a:t>
            </a:r>
            <a:endParaRPr lang="en-US" sz="2400" dirty="0"/>
          </a:p>
          <a:p>
            <a:pPr lvl="1">
              <a:defRPr/>
            </a:pPr>
            <a:endParaRPr lang="en-US" sz="2400" dirty="0"/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double x, double y, double z 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double sum;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sum = x + y + z;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return sum;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( 5, 6, 7 );</a:t>
            </a:r>
            <a:endParaRPr lang="en-US" sz="20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914400" y="4267200"/>
            <a:ext cx="1447800" cy="2438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5" name="Rectangle 4"/>
          <p:cNvSpPr/>
          <p:nvPr/>
        </p:nvSpPr>
        <p:spPr>
          <a:xfrm>
            <a:off x="1752600" y="47244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95400" y="46482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7" name="Rectangle 6"/>
          <p:cNvSpPr/>
          <p:nvPr/>
        </p:nvSpPr>
        <p:spPr>
          <a:xfrm>
            <a:off x="17526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54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</p:txBody>
      </p:sp>
      <p:sp>
        <p:nvSpPr>
          <p:cNvPr id="9" name="Rectangle 8"/>
          <p:cNvSpPr/>
          <p:nvPr/>
        </p:nvSpPr>
        <p:spPr>
          <a:xfrm>
            <a:off x="1752600" y="56388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95400" y="55626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3352800"/>
          </a:xfrm>
        </p:spPr>
        <p:txBody>
          <a:bodyPr/>
          <a:lstStyle/>
          <a:p>
            <a:pPr marL="514350" indent="-514350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(double x, double z, double y);</a:t>
            </a:r>
          </a:p>
          <a:p>
            <a:pPr marL="514350" indent="-514350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 =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( 5, 6, 7 );</a:t>
            </a:r>
            <a:endParaRPr lang="en-US" sz="20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Allocate memory for formal parameters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Assign actual parameter values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Allocate memory for declared variable sum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Calculate the sum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sz="2000" dirty="0"/>
              <a:t>Return the sum (all memory de-allocated)</a:t>
            </a:r>
          </a:p>
          <a:p>
            <a:pPr marL="514350" indent="-514350">
              <a:buFont typeface="+mj-lt"/>
              <a:buAutoNum type="arabicPeriod"/>
              <a:defRPr/>
            </a:pPr>
            <a:endParaRPr lang="en-US" sz="2000" dirty="0"/>
          </a:p>
          <a:p>
            <a:pPr marL="514350" indent="-514350">
              <a:buFont typeface="Arial" charset="0"/>
              <a:buNone/>
              <a:defRPr/>
            </a:pPr>
            <a:r>
              <a:rPr lang="en-US" sz="2000" dirty="0"/>
              <a:t>1.			    2.		       3.		          4.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895600" y="4267200"/>
            <a:ext cx="1447800" cy="2438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47244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76600" y="46482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7338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766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733800" y="56388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76600" y="55626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6858000" y="4267200"/>
            <a:ext cx="1447800" cy="2438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96200" y="47244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239000" y="46482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6962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390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696200" y="56388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239000" y="55626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96200" y="60960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858000" y="6019800"/>
            <a:ext cx="83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876800" y="4267200"/>
            <a:ext cx="1447800" cy="24384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Sum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715000" y="47244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257800" y="46482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715000" y="51816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257800" y="51054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y</a:t>
            </a:r>
          </a:p>
        </p:txBody>
      </p:sp>
      <p:sp>
        <p:nvSpPr>
          <p:cNvPr id="37" name="Rectangle 36"/>
          <p:cNvSpPr/>
          <p:nvPr/>
        </p:nvSpPr>
        <p:spPr>
          <a:xfrm>
            <a:off x="5715000" y="56388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5562600"/>
            <a:ext cx="457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z</a:t>
            </a:r>
          </a:p>
        </p:txBody>
      </p:sp>
      <p:sp>
        <p:nvSpPr>
          <p:cNvPr id="39" name="Rectangle 38"/>
          <p:cNvSpPr/>
          <p:nvPr/>
        </p:nvSpPr>
        <p:spPr>
          <a:xfrm>
            <a:off x="5715000" y="6096000"/>
            <a:ext cx="3810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876800" y="6019800"/>
            <a:ext cx="838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</a:t>
            </a:r>
          </a:p>
        </p:txBody>
      </p:sp>
      <p:sp>
        <p:nvSpPr>
          <p:cNvPr id="42" name="Title 1"/>
          <p:cNvSpPr txBox="1">
            <a:spLocks/>
          </p:cNvSpPr>
          <p:nvPr/>
        </p:nvSpPr>
        <p:spPr bwMode="auto">
          <a:xfrm>
            <a:off x="457200" y="274638"/>
            <a:ext cx="8229600" cy="71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 fontScale="90000"/>
          </a:bodyPr>
          <a:lstStyle/>
          <a:p>
            <a:pPr algn="ctr" eaLnBrk="0" hangingPunct="0">
              <a:defRPr/>
            </a:pPr>
            <a:r>
              <a:rPr lang="en-US"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Functions, variables and memory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Functions, variables and memory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Local variables </a:t>
            </a:r>
            <a:r>
              <a:rPr lang="en-US" dirty="0"/>
              <a:t>and parameters inside a function are specific to that function!</a:t>
            </a:r>
            <a:endParaRPr lang="en-US" sz="2800" dirty="0"/>
          </a:p>
          <a:p>
            <a:pPr lvl="1"/>
            <a:r>
              <a:rPr lang="en-US" dirty="0"/>
              <a:t>They </a:t>
            </a:r>
            <a:r>
              <a:rPr lang="en-US" dirty="0">
                <a:solidFill>
                  <a:srgbClr val="0070C0"/>
                </a:solidFill>
              </a:rPr>
              <a:t>don’t exist outside</a:t>
            </a:r>
            <a:r>
              <a:rPr lang="en-US" dirty="0"/>
              <a:t>, which is why values must be passed in and returned</a:t>
            </a:r>
          </a:p>
          <a:p>
            <a:pPr lvl="1"/>
            <a:r>
              <a:rPr lang="en-US" dirty="0"/>
              <a:t>Functions cannot use variables </a:t>
            </a:r>
            <a:r>
              <a:rPr lang="en-US" dirty="0">
                <a:solidFill>
                  <a:srgbClr val="0070C0"/>
                </a:solidFill>
              </a:rPr>
              <a:t>declared in another function </a:t>
            </a:r>
            <a:r>
              <a:rPr lang="en-US" dirty="0"/>
              <a:t>(even main)</a:t>
            </a:r>
          </a:p>
          <a:p>
            <a:pPr lvl="2"/>
            <a:r>
              <a:rPr lang="en-US" sz="2000" dirty="0"/>
              <a:t>We say that they are </a:t>
            </a:r>
            <a:r>
              <a:rPr lang="en-US" sz="2000" i="1" dirty="0"/>
              <a:t>out of scope</a:t>
            </a:r>
          </a:p>
          <a:p>
            <a:r>
              <a:rPr lang="en-US" sz="2800" dirty="0"/>
              <a:t>Variables with the same name in different functions do not refer to the same memory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Verdana" pitchFamily="34" charset="0"/>
                <a:cs typeface="Verdana" pitchFamily="34" charset="0"/>
              </a:rPr>
              <a:t>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/>
              <a:t> return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A function does not have to return a value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The special type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/>
              <a:t> indicates that a function does not return anything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A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dirty="0"/>
              <a:t> function cannot be called as if it returned a value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Given a function with the heading:</a:t>
            </a: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thisFunction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)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This function call would cause an error:</a:t>
            </a: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y =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thisFunction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x );</a:t>
            </a:r>
          </a:p>
          <a:p>
            <a:pPr lvl="1">
              <a:defRPr/>
            </a:pPr>
            <a:r>
              <a:rPr lang="en-US" dirty="0"/>
              <a:t>Putting a return statement in the function body would also cause an error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Using Functions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3058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Functions are like building blocks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They allow complicated programs to be divided into manageable pieces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Some advantages of functions: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Can be re-used (even in different programs)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 programmer can focus on just that part of the program and construct it, debug it, and perfect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Different people can work on different functions simultaneously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Enhance program readability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Like variables, functions must be declared before they are used</a:t>
            </a:r>
          </a:p>
          <a:p>
            <a:pPr lvl="1">
              <a:defRPr/>
            </a:pPr>
            <a:r>
              <a:rPr lang="en-US" dirty="0"/>
              <a:t>That’s why we’ve been putting them at the top of the file, before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main</a:t>
            </a:r>
          </a:p>
          <a:p>
            <a:pPr lvl="1">
              <a:defRPr/>
            </a:pPr>
            <a:r>
              <a:rPr lang="en-US" dirty="0"/>
              <a:t>This simultaneously </a:t>
            </a:r>
            <a:r>
              <a:rPr lang="en-US" i="1" dirty="0"/>
              <a:t>declares</a:t>
            </a:r>
            <a:r>
              <a:rPr lang="en-US" dirty="0"/>
              <a:t> and </a:t>
            </a:r>
            <a:r>
              <a:rPr lang="en-US" i="1" dirty="0"/>
              <a:t>defines</a:t>
            </a:r>
            <a:r>
              <a:rPr lang="en-US" dirty="0"/>
              <a:t> the function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In practice, we like to put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dirty="0">
                <a:cs typeface="Courier New" pitchFamily="49" charset="0"/>
              </a:rPr>
              <a:t> first, so we separate the function </a:t>
            </a:r>
            <a:r>
              <a:rPr lang="en-US" i="1" dirty="0">
                <a:cs typeface="Courier New" pitchFamily="49" charset="0"/>
              </a:rPr>
              <a:t>declaration</a:t>
            </a:r>
            <a:r>
              <a:rPr lang="en-US" dirty="0">
                <a:cs typeface="Courier New" pitchFamily="49" charset="0"/>
              </a:rPr>
              <a:t> from the function </a:t>
            </a:r>
            <a:r>
              <a:rPr lang="en-US" i="1" dirty="0">
                <a:cs typeface="Courier New" pitchFamily="49" charset="0"/>
              </a:rPr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347425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Functions are </a:t>
            </a:r>
            <a:r>
              <a:rPr lang="en-US" sz="2800" b="1" i="1" dirty="0">
                <a:solidFill>
                  <a:srgbClr val="0070C0"/>
                </a:solidFill>
              </a:rPr>
              <a:t>declared</a:t>
            </a:r>
            <a:r>
              <a:rPr lang="en-US" sz="2800" dirty="0"/>
              <a:t> with a prototype</a:t>
            </a:r>
          </a:p>
          <a:p>
            <a:pPr lvl="1">
              <a:defRPr/>
            </a:pPr>
            <a:r>
              <a:rPr lang="en-US" sz="2400" dirty="0"/>
              <a:t>Looks just like the function heading as a statement (with ;)</a:t>
            </a:r>
          </a:p>
          <a:p>
            <a:pPr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double x, double y );</a:t>
            </a:r>
          </a:p>
          <a:p>
            <a:pPr>
              <a:defRPr/>
            </a:pPr>
            <a:r>
              <a:rPr lang="en-US" sz="2800" dirty="0"/>
              <a:t>As long as the </a:t>
            </a:r>
            <a:r>
              <a:rPr lang="en-US" sz="2800" b="1" i="1" dirty="0">
                <a:solidFill>
                  <a:srgbClr val="0070C0"/>
                </a:solidFill>
              </a:rPr>
              <a:t>declaration</a:t>
            </a:r>
            <a:r>
              <a:rPr lang="en-US" sz="2800" dirty="0"/>
              <a:t> is before the function is used, you can put the </a:t>
            </a:r>
            <a:r>
              <a:rPr lang="en-US" sz="2800" i="1" dirty="0"/>
              <a:t>definition</a:t>
            </a:r>
            <a:r>
              <a:rPr lang="en-US" sz="2800" dirty="0"/>
              <a:t> anywhere</a:t>
            </a:r>
          </a:p>
          <a:p>
            <a:pPr lvl="1">
              <a:defRPr/>
            </a:pPr>
            <a:r>
              <a:rPr lang="en-US" sz="2400" dirty="0"/>
              <a:t>The definition is unchanged, still has heading and body</a:t>
            </a:r>
          </a:p>
          <a:p>
            <a:pPr lvl="1">
              <a:defRPr/>
            </a:pPr>
            <a:r>
              <a:rPr lang="en-US" sz="2400" dirty="0"/>
              <a:t>Convention is to put all function declarations together, followed by all function definitions (with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main</a:t>
            </a:r>
            <a:r>
              <a:rPr lang="en-US" sz="2400" dirty="0"/>
              <a:t> first)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244CD8-565E-D640-AAF5-3698B126D923}"/>
              </a:ext>
            </a:extLst>
          </p:cNvPr>
          <p:cNvGrpSpPr/>
          <p:nvPr/>
        </p:nvGrpSpPr>
        <p:grpSpPr>
          <a:xfrm>
            <a:off x="1066800" y="4926037"/>
            <a:ext cx="7924800" cy="745234"/>
            <a:chOff x="1066800" y="4926037"/>
            <a:chExt cx="7924800" cy="7452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2D3E7A-8BC9-A945-BEF4-437A6516F6AC}"/>
                </a:ext>
              </a:extLst>
            </p:cNvPr>
            <p:cNvGrpSpPr/>
            <p:nvPr/>
          </p:nvGrpSpPr>
          <p:grpSpPr>
            <a:xfrm>
              <a:off x="5105400" y="4953000"/>
              <a:ext cx="3886200" cy="718271"/>
              <a:chOff x="1600200" y="4985061"/>
              <a:chExt cx="3886200" cy="71827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55BD12-3D81-AB40-A027-D8979D9CBDA1}"/>
                  </a:ext>
                </a:extLst>
              </p:cNvPr>
              <p:cNvSpPr txBox="1"/>
              <p:nvPr/>
            </p:nvSpPr>
            <p:spPr>
              <a:xfrm>
                <a:off x="1600200" y="5334000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int x; 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52BDA2-0DFC-C942-AA88-127C5AC014B5}"/>
                  </a:ext>
                </a:extLst>
              </p:cNvPr>
              <p:cNvSpPr txBox="1"/>
              <p:nvPr/>
            </p:nvSpPr>
            <p:spPr>
              <a:xfrm>
                <a:off x="1600200" y="4985061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// allocate memory for a variable 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DB2CD9-FC91-5749-B455-1860EE4D4B5C}"/>
                </a:ext>
              </a:extLst>
            </p:cNvPr>
            <p:cNvGrpSpPr/>
            <p:nvPr/>
          </p:nvGrpSpPr>
          <p:grpSpPr>
            <a:xfrm>
              <a:off x="1066800" y="4926037"/>
              <a:ext cx="3886200" cy="718271"/>
              <a:chOff x="1600200" y="4985061"/>
              <a:chExt cx="3886200" cy="718271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3FF4DB3-A3B2-EF45-958A-AA440596824C}"/>
                  </a:ext>
                </a:extLst>
              </p:cNvPr>
              <p:cNvSpPr txBox="1"/>
              <p:nvPr/>
            </p:nvSpPr>
            <p:spPr>
              <a:xfrm>
                <a:off x="1600200" y="5334000"/>
                <a:ext cx="243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int fun1(); 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6CA8DE-9569-EA4B-9ED9-68457398F37C}"/>
                  </a:ext>
                </a:extLst>
              </p:cNvPr>
              <p:cNvSpPr txBox="1"/>
              <p:nvPr/>
            </p:nvSpPr>
            <p:spPr>
              <a:xfrm>
                <a:off x="1600200" y="4985061"/>
                <a:ext cx="3886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// declare a function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94FAAB-7941-DE4D-A71A-49476E7FA3D5}"/>
              </a:ext>
            </a:extLst>
          </p:cNvPr>
          <p:cNvGrpSpPr/>
          <p:nvPr/>
        </p:nvGrpSpPr>
        <p:grpSpPr>
          <a:xfrm>
            <a:off x="1072166" y="5677840"/>
            <a:ext cx="6477000" cy="923330"/>
            <a:chOff x="1072166" y="5677840"/>
            <a:chExt cx="6477000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BF1CA97-96C9-3A47-83E1-E97A4E43AEF1}"/>
                </a:ext>
              </a:extLst>
            </p:cNvPr>
            <p:cNvSpPr txBox="1"/>
            <p:nvPr/>
          </p:nvSpPr>
          <p:spPr>
            <a:xfrm>
              <a:off x="5110766" y="5704803"/>
              <a:ext cx="2438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x = 10;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D66828-B92E-D648-B3B3-1462A0601F30}"/>
                </a:ext>
              </a:extLst>
            </p:cNvPr>
            <p:cNvSpPr txBox="1"/>
            <p:nvPr/>
          </p:nvSpPr>
          <p:spPr>
            <a:xfrm>
              <a:off x="1072166" y="5677840"/>
              <a:ext cx="2438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int fun1(){</a:t>
              </a:r>
            </a:p>
            <a:p>
              <a:r>
                <a:rPr lang="en-US" b="1" dirty="0">
                  <a:solidFill>
                    <a:srgbClr val="00B050"/>
                  </a:solidFill>
                </a:rPr>
                <a:t>	</a:t>
              </a:r>
              <a:r>
                <a:rPr lang="en-US" b="1" dirty="0" err="1">
                  <a:solidFill>
                    <a:srgbClr val="00B050"/>
                  </a:solidFill>
                </a:rPr>
                <a:t>cout</a:t>
              </a:r>
              <a:r>
                <a:rPr lang="en-US" b="1" dirty="0">
                  <a:solidFill>
                    <a:srgbClr val="00B050"/>
                  </a:solidFill>
                </a:rPr>
                <a:t>&lt;&lt;”hi”;</a:t>
              </a:r>
            </a:p>
            <a:p>
              <a:r>
                <a:rPr lang="en-US" b="1" dirty="0">
                  <a:solidFill>
                    <a:srgbClr val="00B050"/>
                  </a:solidFill>
                </a:rPr>
                <a:t>}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973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Prototypes and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638800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declare a function</a:t>
            </a:r>
          </a:p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get_side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define a function </a:t>
            </a:r>
          </a:p>
          <a:p>
            <a:pPr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get_side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double input;</a:t>
            </a:r>
          </a:p>
          <a:p>
            <a:pPr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"Please enter a side of the triangle: ";</a:t>
            </a:r>
          </a:p>
          <a:p>
            <a:pPr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input;</a:t>
            </a:r>
          </a:p>
          <a:p>
            <a:pPr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input;</a:t>
            </a:r>
          </a:p>
          <a:p>
            <a:pPr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double x;</a:t>
            </a:r>
          </a:p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// call</a:t>
            </a:r>
          </a:p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x =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get_side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08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Parts of a function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86" y="1447800"/>
            <a:ext cx="8229600" cy="4678363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your program here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049936"/>
              </p:ext>
            </p:extLst>
          </p:nvPr>
        </p:nvGraphicFramePr>
        <p:xfrm>
          <a:off x="446314" y="3221218"/>
          <a:ext cx="701040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Function 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main()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/>
                        <a:t>   </a:t>
                      </a:r>
                      <a:r>
                        <a:rPr lang="en-US" baseline="0" dirty="0"/>
                        <a:t>     </a:t>
                      </a:r>
                      <a:r>
                        <a:rPr lang="en-US" dirty="0"/>
                        <a:t>Name of the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main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        List of parameters,</a:t>
                      </a:r>
                      <a:r>
                        <a:rPr lang="en-US" baseline="0" dirty="0"/>
                        <a:t> with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        Return</a:t>
                      </a:r>
                      <a:r>
                        <a:rPr lang="en-US" baseline="0" dirty="0"/>
                        <a:t> type of the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int</a:t>
                      </a: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 dirty="0"/>
                        <a:t>Function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pPr lvl="1"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your program here</a:t>
                      </a:r>
                    </a:p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E501EE-B133-C04D-8B0C-9A906C764C95}"/>
              </a:ext>
            </a:extLst>
          </p:cNvPr>
          <p:cNvSpPr txBox="1"/>
          <p:nvPr/>
        </p:nvSpPr>
        <p:spPr>
          <a:xfrm>
            <a:off x="5029200" y="1447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int num;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Write the prototype for a function that takes in a string and a number </a:t>
            </a:r>
            <a:r>
              <a:rPr lang="en-US" sz="2400" i="1" dirty="0"/>
              <a:t>n</a:t>
            </a:r>
            <a:r>
              <a:rPr lang="en-US" sz="2400" dirty="0"/>
              <a:t> and returns the </a:t>
            </a:r>
            <a:r>
              <a:rPr lang="en-US" sz="2400" i="1" dirty="0"/>
              <a:t>nth</a:t>
            </a:r>
            <a:r>
              <a:rPr lang="en-US" sz="2400" dirty="0"/>
              <a:t> word in the string</a:t>
            </a:r>
          </a:p>
          <a:p>
            <a:pPr lvl="1">
              <a:defRPr/>
            </a:pPr>
            <a:r>
              <a:rPr lang="en-US" sz="2400" dirty="0">
                <a:cs typeface="Courier New" pitchFamily="49" charset="0"/>
              </a:rPr>
              <a:t>Name: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nth_word</a:t>
            </a:r>
            <a:endParaRPr lang="en-US" sz="2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sz="2400" dirty="0">
                <a:cs typeface="Courier New" pitchFamily="49" charset="0"/>
              </a:rPr>
              <a:t>Parameters: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1 string, 1 number</a:t>
            </a:r>
          </a:p>
          <a:p>
            <a:pPr lvl="1">
              <a:defRPr/>
            </a:pPr>
            <a:r>
              <a:rPr lang="en-US" sz="2400" dirty="0">
                <a:cs typeface="Courier New" pitchFamily="49" charset="0"/>
              </a:rPr>
              <a:t>Return value: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1 string</a:t>
            </a:r>
          </a:p>
          <a:p>
            <a:pPr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367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Complete the code below:</a:t>
            </a:r>
          </a:p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sentence = “They switched from the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Swingline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to the Boston stapler, but I kept my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Swingline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stapler because it didn't bind up as much, and I kept the staples for the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Swingline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stapler and it's not okay because if they take my stapler then I'll set the building on fire…”;</a:t>
            </a:r>
          </a:p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word;</a:t>
            </a:r>
          </a:p>
          <a:p>
            <a:pPr>
              <a:buFont typeface="Arial" charset="0"/>
              <a:buNone/>
              <a:defRPr/>
            </a:pPr>
            <a:endParaRPr lang="en-US" sz="16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use the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nth_word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function to get the 14</a:t>
            </a:r>
            <a:r>
              <a:rPr lang="en-US" sz="1600" baseline="30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word out of</a:t>
            </a:r>
          </a:p>
          <a:p>
            <a:pPr>
              <a:buFont typeface="Arial" charset="0"/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 sentence and store it in word</a:t>
            </a:r>
          </a:p>
        </p:txBody>
      </p:sp>
    </p:spTree>
    <p:extLst>
      <p:ext uri="{BB962C8B-B14F-4D97-AF65-F5344CB8AC3E}">
        <p14:creationId xmlns:p14="http://schemas.microsoft.com/office/powerpoint/2010/main" val="608570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dirty="0"/>
              <a:t>Using Multiple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It can be convenient to organize code into more than one file</a:t>
            </a:r>
          </a:p>
          <a:p>
            <a:pPr lvl="1">
              <a:defRPr/>
            </a:pPr>
            <a:r>
              <a:rPr lang="en-US" sz="2400" dirty="0"/>
              <a:t>Particularly for reusing code (libraries)</a:t>
            </a:r>
          </a:p>
          <a:p>
            <a:pPr>
              <a:defRPr/>
            </a:pPr>
            <a:r>
              <a:rPr lang="en-US" sz="2800" dirty="0"/>
              <a:t>Standard libraries are included with: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#include &lt;name&gt; (e.g.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, string,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, etc)</a:t>
            </a:r>
          </a:p>
          <a:p>
            <a:pPr>
              <a:defRPr/>
            </a:pPr>
            <a:r>
              <a:rPr lang="en-US" sz="2800" dirty="0"/>
              <a:t>Files in a project are included with: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#include “name” (e.g.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main.h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, functions.cpp, etc)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Including a file merely inserts that file in place of the include directive</a:t>
            </a:r>
          </a:p>
          <a:p>
            <a:pPr>
              <a:defRPr/>
            </a:pPr>
            <a:r>
              <a:rPr lang="en-US" sz="2800" dirty="0"/>
              <a:t>Useful for putting functions in their own file</a:t>
            </a:r>
          </a:p>
        </p:txBody>
      </p:sp>
    </p:spTree>
    <p:extLst>
      <p:ext uri="{BB962C8B-B14F-4D97-AF65-F5344CB8AC3E}">
        <p14:creationId xmlns:p14="http://schemas.microsoft.com/office/powerpoint/2010/main" val="90648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Writing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cube(x)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cube( double x 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your program here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991035"/>
              </p:ext>
            </p:extLst>
          </p:nvPr>
        </p:nvGraphicFramePr>
        <p:xfrm>
          <a:off x="304800" y="3200400"/>
          <a:ext cx="8534400" cy="3291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961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Function heading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double cube( double x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None/>
                      </a:pPr>
                      <a:r>
                        <a:rPr lang="en-US" dirty="0"/>
                        <a:t>   </a:t>
                      </a:r>
                      <a:r>
                        <a:rPr lang="en-US" baseline="0" dirty="0"/>
                        <a:t>      </a:t>
                      </a:r>
                      <a:r>
                        <a:rPr lang="en-US" dirty="0"/>
                        <a:t>Name of the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cube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         List of parameters,</a:t>
                      </a:r>
                      <a:r>
                        <a:rPr lang="en-US" baseline="0" dirty="0"/>
                        <a:t> with types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 double x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dirty="0"/>
                        <a:t>         Return</a:t>
                      </a:r>
                      <a:r>
                        <a:rPr lang="en-US" baseline="0" dirty="0"/>
                        <a:t> type of the 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double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r>
                        <a:rPr lang="en-US" sz="1800" dirty="0"/>
                        <a:t>Function body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{</a:t>
                      </a:r>
                    </a:p>
                    <a:p>
                      <a:pPr lvl="1"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// your program here</a:t>
                      </a:r>
                    </a:p>
                    <a:p>
                      <a:pPr>
                        <a:buNone/>
                      </a:pPr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}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Writing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cube(x)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cube( double x 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double c;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c = x * x * x;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c;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01000" cy="5029200"/>
          </a:xfrm>
        </p:spPr>
        <p:txBody>
          <a:bodyPr/>
          <a:lstStyle/>
          <a:p>
            <a:pPr eaLnBrk="1" hangingPunct="1"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return 0;</a:t>
            </a:r>
          </a:p>
          <a:p>
            <a:pPr eaLnBrk="1" hangingPunct="1">
              <a:lnSpc>
                <a:spcPct val="70000"/>
              </a:lnSpc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When a return statement executes</a:t>
            </a:r>
          </a:p>
          <a:p>
            <a:pPr lvl="1" eaLnBrk="1" hangingPunct="1">
              <a:defRPr/>
            </a:pPr>
            <a:r>
              <a:rPr lang="en-US" dirty="0"/>
              <a:t>Function immediately terminates</a:t>
            </a:r>
          </a:p>
          <a:p>
            <a:pPr lvl="1" eaLnBrk="1" hangingPunct="1">
              <a:defRPr/>
            </a:pPr>
            <a:r>
              <a:rPr lang="en-US" dirty="0"/>
              <a:t>The specified value is returned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When a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return</a:t>
            </a:r>
            <a:r>
              <a:rPr lang="en-US" dirty="0"/>
              <a:t> statement executes in the function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</a:rPr>
              <a:t>main</a:t>
            </a:r>
            <a:r>
              <a:rPr lang="en-US" dirty="0"/>
              <a:t>, the program terminates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Alternative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cube(x)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cube( double x )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double c = x * x * x;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c;</a:t>
            </a:r>
          </a:p>
          <a:p>
            <a:pPr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cube( double x )</a:t>
            </a:r>
          </a:p>
          <a:p>
            <a:pPr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return x * x * x;</a:t>
            </a:r>
          </a:p>
          <a:p>
            <a:pPr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and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/>
          <a:lstStyle/>
          <a:p>
            <a:r>
              <a:rPr lang="en-US" dirty="0"/>
              <a:t>There are two distinct viewpoints on every function</a:t>
            </a:r>
          </a:p>
          <a:p>
            <a:pPr lvl="1"/>
            <a:r>
              <a:rPr lang="en-US" dirty="0"/>
              <a:t>The function call (outside)</a:t>
            </a:r>
          </a:p>
          <a:p>
            <a:pPr lvl="2"/>
            <a:r>
              <a:rPr lang="en-US" dirty="0"/>
              <a:t>Call by name</a:t>
            </a:r>
          </a:p>
          <a:p>
            <a:pPr lvl="2"/>
            <a:r>
              <a:rPr lang="en-US" dirty="0"/>
              <a:t>Provide (</a:t>
            </a:r>
            <a:r>
              <a:rPr lang="en-US" i="1" dirty="0"/>
              <a:t>pass in</a:t>
            </a:r>
            <a:r>
              <a:rPr lang="en-US" dirty="0"/>
              <a:t>) input parameters or </a:t>
            </a:r>
            <a:r>
              <a:rPr lang="en-US" i="1" dirty="0"/>
              <a:t>arguments</a:t>
            </a:r>
          </a:p>
          <a:p>
            <a:pPr lvl="2"/>
            <a:r>
              <a:rPr lang="en-US" dirty="0"/>
              <a:t>Get back the return value and do something with it</a:t>
            </a:r>
          </a:p>
          <a:p>
            <a:pPr lvl="1"/>
            <a:r>
              <a:rPr lang="en-US" dirty="0"/>
              <a:t>The function definition (inside)</a:t>
            </a:r>
          </a:p>
          <a:p>
            <a:pPr lvl="2"/>
            <a:r>
              <a:rPr lang="en-US" dirty="0"/>
              <a:t>Receive the parameters</a:t>
            </a:r>
          </a:p>
          <a:p>
            <a:pPr lvl="2"/>
            <a:r>
              <a:rPr lang="en-US" dirty="0"/>
              <a:t>Do something with them (and also local variables)</a:t>
            </a:r>
          </a:p>
          <a:p>
            <a:pPr lvl="2"/>
            <a:r>
              <a:rPr lang="en-US" dirty="0"/>
              <a:t>Return (</a:t>
            </a:r>
            <a:r>
              <a:rPr lang="en-US" i="1" dirty="0"/>
              <a:t>pass out</a:t>
            </a:r>
            <a:r>
              <a:rPr lang="en-US" dirty="0"/>
              <a:t>) a value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/>
          <a:lstStyle/>
          <a:p>
            <a:pPr>
              <a:defRPr/>
            </a:pPr>
            <a:r>
              <a:rPr lang="en-US" i="1" dirty="0"/>
              <a:t>Formal parameters</a:t>
            </a:r>
          </a:p>
          <a:p>
            <a:pPr lvl="1">
              <a:defRPr/>
            </a:pPr>
            <a:r>
              <a:rPr lang="en-US" dirty="0"/>
              <a:t>Used inside the function</a:t>
            </a:r>
          </a:p>
          <a:p>
            <a:pPr lvl="1">
              <a:defRPr/>
            </a:pPr>
            <a:r>
              <a:rPr lang="en-US" dirty="0"/>
              <a:t>Declared like variables (type and name) in the function heading</a:t>
            </a:r>
          </a:p>
          <a:p>
            <a:pPr lvl="1">
              <a:defRPr/>
            </a:pPr>
            <a:r>
              <a:rPr lang="en-US" dirty="0"/>
              <a:t>E.g.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in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cube( double x )</a:t>
            </a:r>
          </a:p>
          <a:p>
            <a:pPr>
              <a:defRPr/>
            </a:pPr>
            <a:r>
              <a:rPr lang="en-US" i="1" dirty="0"/>
              <a:t>Actual parameters</a:t>
            </a:r>
          </a:p>
          <a:p>
            <a:pPr lvl="1">
              <a:defRPr/>
            </a:pPr>
            <a:r>
              <a:rPr lang="en-US" dirty="0"/>
              <a:t>Passed from outside in the function call</a:t>
            </a:r>
          </a:p>
          <a:p>
            <a:pPr lvl="1">
              <a:defRPr/>
            </a:pPr>
            <a:r>
              <a:rPr lang="en-US" dirty="0"/>
              <a:t>Must match the number and types of the formal parameters </a:t>
            </a:r>
          </a:p>
          <a:p>
            <a:pPr lvl="1">
              <a:defRPr/>
            </a:pPr>
            <a:r>
              <a:rPr lang="en-US" dirty="0"/>
              <a:t>E.g.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 in 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cube( 5 );</a:t>
            </a:r>
          </a:p>
          <a:p>
            <a:pPr>
              <a:defRPr/>
            </a:pPr>
            <a:r>
              <a:rPr lang="en-US" dirty="0"/>
              <a:t>Each actual parameter provides a value for a formal parameter</a:t>
            </a:r>
          </a:p>
          <a:p>
            <a:pPr lvl="1"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>
                <a:cs typeface="Courier New" pitchFamily="49" charset="0"/>
              </a:rPr>
              <a:t> gets the value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sum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Write a function definition to take the sum of three real numbers</a:t>
            </a:r>
          </a:p>
          <a:p>
            <a:pPr lvl="1">
              <a:defRPr/>
            </a:pPr>
            <a:r>
              <a:rPr lang="en-US" sz="2400" dirty="0">
                <a:cs typeface="Courier New" pitchFamily="49" charset="0"/>
              </a:rPr>
              <a:t>Name: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endParaRPr lang="en-US" sz="24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Formal p</a:t>
            </a:r>
            <a:r>
              <a:rPr lang="en-US" sz="2400" dirty="0">
                <a:cs typeface="Courier New" pitchFamily="49" charset="0"/>
              </a:rPr>
              <a:t>arameters: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3 real numbers (x, y, z)</a:t>
            </a:r>
          </a:p>
          <a:p>
            <a:pPr lvl="1">
              <a:defRPr/>
            </a:pPr>
            <a:r>
              <a:rPr lang="en-US" sz="2400" dirty="0">
                <a:cs typeface="Courier New" pitchFamily="49" charset="0"/>
              </a:rPr>
              <a:t>Return value: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1 real number (the sum)</a:t>
            </a:r>
          </a:p>
          <a:p>
            <a:pPr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>
                <a:cs typeface="Courier New" pitchFamily="49" charset="0"/>
              </a:rPr>
              <a:t>To add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en-US" sz="2800" dirty="0">
                <a:cs typeface="Courier New" pitchFamily="49" charset="0"/>
              </a:rPr>
              <a:t>,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800" dirty="0">
                <a:cs typeface="Courier New" pitchFamily="49" charset="0"/>
              </a:rPr>
              <a:t> and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7</a:t>
            </a:r>
            <a:r>
              <a:rPr lang="en-US" sz="2800" dirty="0">
                <a:cs typeface="Courier New" pitchFamily="49" charset="0"/>
              </a:rPr>
              <a:t> and store in a variable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sum:</a:t>
            </a:r>
          </a:p>
          <a:p>
            <a:pPr lvl="1">
              <a:buFont typeface="Arial" charset="0"/>
              <a:buNone/>
              <a:defRPr/>
            </a:pP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sum =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sum_three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( 5, 6, 7 );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5029200"/>
          <a:ext cx="6934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Formal</a:t>
                      </a:r>
                      <a:r>
                        <a:rPr lang="en-US" baseline="0" dirty="0"/>
                        <a:t> Parameter in 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Parameter</a:t>
                      </a:r>
                      <a:r>
                        <a:rPr lang="en-US" baseline="0" dirty="0"/>
                        <a:t> in Call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4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1383</TotalTime>
  <Words>1486</Words>
  <Application>Microsoft Macintosh PowerPoint</Application>
  <PresentationFormat>On-screen Show (4:3)</PresentationFormat>
  <Paragraphs>270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Verdana</vt:lpstr>
      <vt:lpstr>Office Theme</vt:lpstr>
      <vt:lpstr>User-defined functions</vt:lpstr>
      <vt:lpstr>Parts of a function definition</vt:lpstr>
      <vt:lpstr>Writing cube(x)</vt:lpstr>
      <vt:lpstr>Writing cube(x)</vt:lpstr>
      <vt:lpstr>return statement</vt:lpstr>
      <vt:lpstr>Alternative cube(x)</vt:lpstr>
      <vt:lpstr>Call and definition</vt:lpstr>
      <vt:lpstr>Parameters</vt:lpstr>
      <vt:lpstr>A sum function</vt:lpstr>
      <vt:lpstr>A sum function</vt:lpstr>
      <vt:lpstr>Exercise: An average function</vt:lpstr>
      <vt:lpstr>Functions, variables and memory</vt:lpstr>
      <vt:lpstr>PowerPoint Presentation</vt:lpstr>
      <vt:lpstr>Functions, variables and memory</vt:lpstr>
      <vt:lpstr>The void return type</vt:lpstr>
      <vt:lpstr>Using Functions</vt:lpstr>
      <vt:lpstr>Function Prototypes</vt:lpstr>
      <vt:lpstr>Function Prototypes</vt:lpstr>
      <vt:lpstr>Prototypes and Organization</vt:lpstr>
      <vt:lpstr>Exercise 1</vt:lpstr>
      <vt:lpstr>Exercise 2</vt:lpstr>
      <vt:lpstr>Using Multiple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305</cp:revision>
  <dcterms:created xsi:type="dcterms:W3CDTF">2009-09-01T00:23:15Z</dcterms:created>
  <dcterms:modified xsi:type="dcterms:W3CDTF">2021-02-25T18:16:54Z</dcterms:modified>
</cp:coreProperties>
</file>