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1"/>
    <p:restoredTop sz="87766"/>
  </p:normalViewPr>
  <p:slideViewPr>
    <p:cSldViewPr snapToGrid="0" snapToObjects="1">
      <p:cViewPr varScale="1">
        <p:scale>
          <a:sx n="99" d="100"/>
          <a:sy n="99" d="100"/>
        </p:scale>
        <p:origin x="1552" y="176"/>
      </p:cViewPr>
      <p:guideLst/>
    </p:cSldViewPr>
  </p:slideViewPr>
  <p:outlineViewPr>
    <p:cViewPr>
      <p:scale>
        <a:sx n="33" d="100"/>
        <a:sy n="33" d="100"/>
      </p:scale>
      <p:origin x="0" y="-12448"/>
    </p:cViewPr>
  </p:outlineViewPr>
  <p:notesTextViewPr>
    <p:cViewPr>
      <p:scale>
        <a:sx n="155" d="100"/>
        <a:sy n="1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2/3/22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F0B40-0AB4-C940-9774-9B6E5CE5E17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1293130" cy="1475013"/>
          </a:xfrm>
        </p:spPr>
        <p:txBody>
          <a:bodyPr>
            <a:normAutofit/>
          </a:bodyPr>
          <a:lstStyle/>
          <a:p>
            <a:r>
              <a:rPr lang="en-US" sz="3400" b="1" dirty="0"/>
              <a:t>mining Internet of Things Data -</a:t>
            </a:r>
            <a:r>
              <a:rPr lang="en-US" sz="3400" dirty="0"/>
              <a:t>healthcare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Beiyu</a:t>
            </a:r>
            <a:r>
              <a:rPr lang="en-US" sz="2400" dirty="0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7485-866B-2348-A773-DD1BAD0E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healthcare data mining applications</a:t>
            </a:r>
          </a:p>
        </p:txBody>
      </p:sp>
      <p:pic>
        <p:nvPicPr>
          <p:cNvPr id="1026" name="Picture 2" descr="7 On Your Side warns of stimulus scams and fraud - ABC7 New York">
            <a:extLst>
              <a:ext uri="{FF2B5EF4-FFF2-40B4-BE49-F238E27FC236}">
                <a16:creationId xmlns:a16="http://schemas.microsoft.com/office/drawing/2014/main" id="{5C298F3A-EC25-F643-B848-127936F55B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69" y="3634616"/>
            <a:ext cx="4608554" cy="258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rgent Public Service Announcement: Avoid COVID-19 Stimulus Check Fraud">
            <a:extLst>
              <a:ext uri="{FF2B5EF4-FFF2-40B4-BE49-F238E27FC236}">
                <a16:creationId xmlns:a16="http://schemas.microsoft.com/office/drawing/2014/main" id="{1A4E2455-CE97-0E48-A163-F0E3C2EC1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539" y="3429000"/>
            <a:ext cx="5713661" cy="297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E474C8-F4C7-AF46-8302-0183B83B9B6E}"/>
              </a:ext>
            </a:extLst>
          </p:cNvPr>
          <p:cNvSpPr txBox="1"/>
          <p:nvPr/>
        </p:nvSpPr>
        <p:spPr>
          <a:xfrm>
            <a:off x="899324" y="2211923"/>
            <a:ext cx="804899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The FTC reports that $20.9 million </a:t>
            </a:r>
            <a:r>
              <a:rPr lang="en-US" sz="2500" b="1" dirty="0"/>
              <a:t>in fraud</a:t>
            </a:r>
            <a:r>
              <a:rPr lang="en-US" sz="2500" dirty="0"/>
              <a:t> occurred </a:t>
            </a:r>
          </a:p>
          <a:p>
            <a:r>
              <a:rPr lang="en-US" sz="2500" b="1" dirty="0"/>
              <a:t>during</a:t>
            </a:r>
            <a:r>
              <a:rPr lang="en-US" sz="2500" dirty="0"/>
              <a:t> the first round of </a:t>
            </a:r>
            <a:r>
              <a:rPr lang="en-US" sz="2500" b="1" dirty="0"/>
              <a:t>stimulus</a:t>
            </a:r>
            <a:r>
              <a:rPr lang="en-US" sz="2500" dirty="0"/>
              <a:t> checks</a:t>
            </a:r>
          </a:p>
        </p:txBody>
      </p:sp>
    </p:spTree>
    <p:extLst>
      <p:ext uri="{BB962C8B-B14F-4D97-AF65-F5344CB8AC3E}">
        <p14:creationId xmlns:p14="http://schemas.microsoft.com/office/powerpoint/2010/main" val="3789437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7485-866B-2348-A773-DD1BAD0E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healthcare data mining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5962-16A7-A54E-8B13-162751E18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Detection and prevention of fraud and abuse</a:t>
            </a:r>
          </a:p>
          <a:p>
            <a:endParaRPr lang="en-US" sz="1000" dirty="0"/>
          </a:p>
          <a:p>
            <a:pPr lvl="1"/>
            <a:r>
              <a:rPr lang="en-US" sz="2300" dirty="0"/>
              <a:t>establishing normal patterns</a:t>
            </a:r>
          </a:p>
          <a:p>
            <a:pPr lvl="1"/>
            <a:endParaRPr lang="en-US" sz="500" dirty="0"/>
          </a:p>
          <a:p>
            <a:pPr lvl="1"/>
            <a:r>
              <a:rPr lang="en-US" sz="2300" dirty="0"/>
              <a:t>identifying unusual patterns of medical claims by healthcare providers (clinics, doctors, labs, </a:t>
            </a:r>
            <a:r>
              <a:rPr lang="en-US" sz="2300" dirty="0" err="1"/>
              <a:t>etc</a:t>
            </a:r>
            <a:r>
              <a:rPr lang="en-US" sz="2300" dirty="0"/>
              <a:t>). </a:t>
            </a:r>
          </a:p>
        </p:txBody>
      </p:sp>
      <p:pic>
        <p:nvPicPr>
          <p:cNvPr id="2050" name="Picture 2" descr="Medical Transport Company Sentenced for Healthcare Fraud">
            <a:extLst>
              <a:ext uri="{FF2B5EF4-FFF2-40B4-BE49-F238E27FC236}">
                <a16:creationId xmlns:a16="http://schemas.microsoft.com/office/drawing/2014/main" id="{A055BBB0-AF97-F842-9DB4-7B4BE1BF4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516" y="4115787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910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7485-866B-2348-A773-DD1BAD0E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measuring treatment effectiveness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5962-16A7-A54E-8B13-162751E18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8520113" cy="3997643"/>
          </a:xfrm>
        </p:spPr>
        <p:txBody>
          <a:bodyPr>
            <a:normAutofit/>
          </a:bodyPr>
          <a:lstStyle/>
          <a:p>
            <a:r>
              <a:rPr lang="en-US" sz="2500" dirty="0"/>
              <a:t>comparing and contrasting symptoms</a:t>
            </a:r>
          </a:p>
          <a:p>
            <a:r>
              <a:rPr lang="en-US" sz="2500" dirty="0"/>
              <a:t>causes and courses of treatment </a:t>
            </a:r>
          </a:p>
          <a:p>
            <a:r>
              <a:rPr lang="en-US" sz="2500" dirty="0"/>
              <a:t>identify the side effects of a particular treatment</a:t>
            </a:r>
          </a:p>
          <a:p>
            <a:r>
              <a:rPr lang="en-US" sz="2500" dirty="0"/>
              <a:t>analyze which decision would be most effective. </a:t>
            </a:r>
          </a:p>
        </p:txBody>
      </p:sp>
      <p:pic>
        <p:nvPicPr>
          <p:cNvPr id="3074" name="Picture 2" descr="Measuring Treatment Effectiveness | Cancer Today">
            <a:extLst>
              <a:ext uri="{FF2B5EF4-FFF2-40B4-BE49-F238E27FC236}">
                <a16:creationId xmlns:a16="http://schemas.microsoft.com/office/drawing/2014/main" id="{8B86230C-6EF8-714B-82C0-82FDFB1D8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9476" y="1591477"/>
            <a:ext cx="2852012" cy="219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Measuring Psychological Treatment Effectiveness - Video &amp; Lesson Transcript  | Study.com">
            <a:extLst>
              <a:ext uri="{FF2B5EF4-FFF2-40B4-BE49-F238E27FC236}">
                <a16:creationId xmlns:a16="http://schemas.microsoft.com/office/drawing/2014/main" id="{B6DD0C93-122E-3F44-96D0-0D7D7F334A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41"/>
          <a:stretch/>
        </p:blipFill>
        <p:spPr bwMode="auto">
          <a:xfrm>
            <a:off x="7668625" y="4335806"/>
            <a:ext cx="3836575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591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4982-CAAD-E842-831D-FC737F7CC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 of patient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587B7-EE52-8D48-A6DA-C84F1F23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500" dirty="0"/>
              <a:t>Multiple systems in a health information system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500" dirty="0"/>
              <a:t>These systems are designed for clinical use and reporting purposes</a:t>
            </a:r>
          </a:p>
          <a:p>
            <a:pPr>
              <a:lnSpc>
                <a:spcPct val="110000"/>
              </a:lnSpc>
              <a:spcAft>
                <a:spcPts val="1200"/>
              </a:spcAft>
            </a:pPr>
            <a:r>
              <a:rPr lang="en-US" sz="2500" dirty="0"/>
              <a:t>None has a </a:t>
            </a:r>
            <a:r>
              <a:rPr lang="en-US" sz="2500" i="1" dirty="0"/>
              <a:t>complete</a:t>
            </a:r>
            <a:r>
              <a:rPr lang="en-US" sz="2500" dirty="0"/>
              <a:t> set of data for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US" sz="2500" dirty="0"/>
              <a:t>Individual patients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US" sz="2500" dirty="0"/>
              <a:t>Groups of patients</a:t>
            </a:r>
          </a:p>
          <a:p>
            <a:pPr lvl="1">
              <a:lnSpc>
                <a:spcPct val="110000"/>
              </a:lnSpc>
              <a:spcAft>
                <a:spcPts val="1200"/>
              </a:spcAft>
            </a:pPr>
            <a:r>
              <a:rPr lang="en-US" sz="2500" dirty="0"/>
              <a:t>All aspects of a health information system</a:t>
            </a:r>
          </a:p>
        </p:txBody>
      </p:sp>
    </p:spTree>
    <p:extLst>
      <p:ext uri="{BB962C8B-B14F-4D97-AF65-F5344CB8AC3E}">
        <p14:creationId xmlns:p14="http://schemas.microsoft.com/office/powerpoint/2010/main" val="3206886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4FCD-31BF-0F40-9D45-434E0C71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Data Warehouse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D563-FB71-E342-AB08-074F8E2F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19"/>
            <a:ext cx="5334000" cy="398335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Aggregates data for a patient from multiple sources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Used for analysis and reporting, not clinical care</a:t>
            </a:r>
          </a:p>
          <a:p>
            <a:pPr marL="342900" indent="-3429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Requires an extraction-transform-load process</a:t>
            </a:r>
          </a:p>
        </p:txBody>
      </p:sp>
      <p:pic>
        <p:nvPicPr>
          <p:cNvPr id="4" name="Content Placeholder 7" descr="Data from seven disparate sources (providers' notes, device data, claims data from billing, prescription data from a pharmacy system, order and result data from a radiology information system, secondary order and result data from a laboratory inofmrtaion system, and perioperative data all input into an electronic health record (EHR).  The clinical data warehouse brings together data for a patient into a single, coordinated location and this location is used for analysis and reporting purposes. This is accomplished via a process known as Extraction-Transform-Load or ETL, which retrieves data from various clinical systems, synchronizes formats of data in a process called transformation, and cleans up the data, and then imports the data into the database of the clinical data warehouse for future analysis and reporting. &#10;&#10;" title="Figure showing Clinical Data Warehouse">
            <a:extLst>
              <a:ext uri="{FF2B5EF4-FFF2-40B4-BE49-F238E27FC236}">
                <a16:creationId xmlns:a16="http://schemas.microsoft.com/office/drawing/2014/main" id="{8047F01B-B789-6E44-9D66-733408DCC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459" y="1814974"/>
            <a:ext cx="4754562" cy="440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24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4FCD-31BF-0F40-9D45-434E0C71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analytics?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D563-FB71-E342-AB08-074F8E2F3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3905250" cy="3931920"/>
          </a:xfrm>
        </p:spPr>
        <p:txBody>
          <a:bodyPr/>
          <a:lstStyle/>
          <a:p>
            <a:r>
              <a:rPr lang="en-US" altLang="en-US" sz="2500" dirty="0"/>
              <a:t>Entire process of </a:t>
            </a:r>
          </a:p>
          <a:p>
            <a:pPr lvl="1"/>
            <a:r>
              <a:rPr lang="en-US" altLang="en-US" sz="2500" dirty="0"/>
              <a:t>data collection, </a:t>
            </a:r>
          </a:p>
          <a:p>
            <a:pPr lvl="1"/>
            <a:r>
              <a:rPr lang="en-US" altLang="en-US" sz="2500" dirty="0"/>
              <a:t>extraction, </a:t>
            </a:r>
          </a:p>
          <a:p>
            <a:pPr lvl="1"/>
            <a:r>
              <a:rPr lang="en-US" altLang="en-US" sz="2500" dirty="0"/>
              <a:t>transformation, </a:t>
            </a:r>
          </a:p>
          <a:p>
            <a:pPr lvl="1"/>
            <a:r>
              <a:rPr lang="en-US" altLang="en-US" sz="2500" dirty="0"/>
              <a:t>analysis, </a:t>
            </a:r>
          </a:p>
          <a:p>
            <a:pPr lvl="1"/>
            <a:r>
              <a:rPr lang="en-US" altLang="en-US" sz="2500" dirty="0"/>
              <a:t>interpretation, </a:t>
            </a:r>
          </a:p>
          <a:p>
            <a:pPr lvl="1"/>
            <a:r>
              <a:rPr lang="en-US" altLang="en-US" sz="2500" dirty="0"/>
              <a:t>reporting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2FAE3-9713-8747-ADFF-B8E986AB49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413" y="1704975"/>
            <a:ext cx="6672752" cy="491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184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case: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>
                <a:solidFill>
                  <a:schemeClr val="accent1"/>
                </a:solidFill>
              </a:rPr>
              <a:t>In ‘Machine Learning’, machine is made to learn the various parameters including,</a:t>
            </a:r>
          </a:p>
          <a:p>
            <a:pPr lvl="1"/>
            <a:r>
              <a:rPr lang="en-US" sz="2300" dirty="0">
                <a:solidFill>
                  <a:schemeClr val="accent1"/>
                </a:solidFill>
              </a:rPr>
              <a:t>symptoms, </a:t>
            </a:r>
          </a:p>
          <a:p>
            <a:pPr lvl="1"/>
            <a:r>
              <a:rPr lang="en-US" sz="2300" dirty="0">
                <a:solidFill>
                  <a:schemeClr val="accent1"/>
                </a:solidFill>
              </a:rPr>
              <a:t>behavior, </a:t>
            </a:r>
          </a:p>
          <a:p>
            <a:pPr lvl="1"/>
            <a:r>
              <a:rPr lang="en-US" sz="2300" dirty="0">
                <a:solidFill>
                  <a:schemeClr val="accent1"/>
                </a:solidFill>
              </a:rPr>
              <a:t>biochemical variables</a:t>
            </a:r>
          </a:p>
          <a:p>
            <a:pPr lvl="1"/>
            <a:r>
              <a:rPr lang="en-US" sz="2300" dirty="0">
                <a:solidFill>
                  <a:schemeClr val="accent1"/>
                </a:solidFill>
              </a:rPr>
              <a:t>Pathologic parameters</a:t>
            </a:r>
          </a:p>
          <a:p>
            <a:r>
              <a:rPr lang="en-US" sz="2500" dirty="0">
                <a:solidFill>
                  <a:schemeClr val="accent1"/>
                </a:solidFill>
              </a:rPr>
              <a:t>ML helps with diagnostic sensitivity, specificity and treatment </a:t>
            </a:r>
          </a:p>
          <a:p>
            <a:pPr lvl="1"/>
            <a:r>
              <a:rPr lang="en-US" sz="2300" dirty="0">
                <a:solidFill>
                  <a:schemeClr val="accent1"/>
                </a:solidFill>
              </a:rPr>
              <a:t>e.g.,  AI in Medicine</a:t>
            </a:r>
          </a:p>
          <a:p>
            <a:endParaRPr lang="en-US" sz="25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7101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Innovations in Medical and  Biological Engineering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44692" y="2286062"/>
            <a:ext cx="5283200" cy="16804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1"/>
                </a:solidFill>
              </a:rPr>
              <a:t>1950s and earlier</a:t>
            </a:r>
          </a:p>
          <a:p>
            <a:pPr lvl="1"/>
            <a:r>
              <a:rPr lang="en-US" sz="1600" b="1" dirty="0">
                <a:solidFill>
                  <a:srgbClr val="00B050"/>
                </a:solidFill>
              </a:rPr>
              <a:t>Artificial Kidney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X ray</a:t>
            </a:r>
          </a:p>
          <a:p>
            <a:pPr lvl="1"/>
            <a:r>
              <a:rPr lang="en-US" sz="1600" b="1" dirty="0">
                <a:solidFill>
                  <a:srgbClr val="00B050"/>
                </a:solidFill>
              </a:rPr>
              <a:t>Cardiac Pacemaker</a:t>
            </a:r>
          </a:p>
          <a:p>
            <a:pPr lvl="1"/>
            <a:r>
              <a:rPr lang="en-US" sz="1600" b="1" dirty="0">
                <a:solidFill>
                  <a:srgbClr val="00B050"/>
                </a:solidFill>
              </a:rPr>
              <a:t>Antibiotic</a:t>
            </a:r>
            <a:r>
              <a:rPr lang="en-US" sz="1600" dirty="0">
                <a:solidFill>
                  <a:schemeClr val="accent1"/>
                </a:solidFill>
              </a:rPr>
              <a:t> Production technology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57392" y="4299549"/>
            <a:ext cx="52705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1970s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b="1" dirty="0">
                <a:solidFill>
                  <a:srgbClr val="00B050"/>
                </a:solidFill>
                <a:latin typeface="Calibri" pitchFamily="34" charset="0"/>
              </a:rPr>
              <a:t>Computer assisted tomography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Artificial hip and knee replacements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Balloon catheter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endParaRPr lang="en-US" dirty="0">
              <a:latin typeface="Calibri" pitchFamily="34" charset="0"/>
            </a:endParaRPr>
          </a:p>
        </p:txBody>
      </p:sp>
      <p:pic>
        <p:nvPicPr>
          <p:cNvPr id="1026" name="Picture 2" descr="Medical Innovations: Under Occupation, the Development of Dialysis | The  National WWII Museum | New Orleans">
            <a:extLst>
              <a:ext uri="{FF2B5EF4-FFF2-40B4-BE49-F238E27FC236}">
                <a16:creationId xmlns:a16="http://schemas.microsoft.com/office/drawing/2014/main" id="{8994D06D-8C0B-0140-B339-D7C5666B1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213" y="1931708"/>
            <a:ext cx="3015357" cy="220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n't fear pacemakers - Harvard Health">
            <a:extLst>
              <a:ext uri="{FF2B5EF4-FFF2-40B4-BE49-F238E27FC236}">
                <a16:creationId xmlns:a16="http://schemas.microsoft.com/office/drawing/2014/main" id="{6A8F530D-84A7-DD44-AC79-DF82815B1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087" y="2136025"/>
            <a:ext cx="2764652" cy="2108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mputer Assisted Tomography - Assignment Point">
            <a:extLst>
              <a:ext uri="{FF2B5EF4-FFF2-40B4-BE49-F238E27FC236}">
                <a16:creationId xmlns:a16="http://schemas.microsoft.com/office/drawing/2014/main" id="{1D428B26-49A1-D94F-B856-AC9DFB3F2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813" y="4536624"/>
            <a:ext cx="40386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339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Innovations in Medical and  Biological Engineering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51254" y="1880468"/>
            <a:ext cx="53848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1"/>
                </a:solidFill>
              </a:rPr>
              <a:t>1960s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Heart valve replacement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Intraocular lens</a:t>
            </a:r>
          </a:p>
          <a:p>
            <a:pPr lvl="1"/>
            <a:r>
              <a:rPr lang="en-US" sz="1600" b="1" dirty="0">
                <a:solidFill>
                  <a:srgbClr val="00B050"/>
                </a:solidFill>
              </a:rPr>
              <a:t>Ultrasound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Vascular grafts</a:t>
            </a:r>
          </a:p>
          <a:p>
            <a:pPr lvl="1"/>
            <a:r>
              <a:rPr lang="en-US" sz="1600" dirty="0">
                <a:solidFill>
                  <a:schemeClr val="accent1"/>
                </a:solidFill>
              </a:rPr>
              <a:t>Blood analysis and processing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251254" y="3722567"/>
            <a:ext cx="5384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1980s 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b="1" dirty="0">
                <a:solidFill>
                  <a:srgbClr val="00B050"/>
                </a:solidFill>
                <a:latin typeface="Calibri" pitchFamily="34" charset="0"/>
              </a:rPr>
              <a:t>Magnetic resonance imaging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b="1" dirty="0">
                <a:solidFill>
                  <a:srgbClr val="00B050"/>
                </a:solidFill>
                <a:latin typeface="Calibri" pitchFamily="34" charset="0"/>
              </a:rPr>
              <a:t>Laser surgery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Vascular grafts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Recombinant therapeutics 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Present day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Genomic sequencing and microarrays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Positron Emission tomography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Calibri" pitchFamily="34" charset="0"/>
              </a:rPr>
              <a:t>Image guided surgery</a:t>
            </a:r>
          </a:p>
          <a:p>
            <a:pPr marL="285750" indent="-285750">
              <a:spcBef>
                <a:spcPct val="20000"/>
              </a:spcBef>
              <a:buFont typeface="Arial" charset="0"/>
              <a:buChar char="–"/>
            </a:pPr>
            <a:endParaRPr lang="en-US" dirty="0">
              <a:latin typeface="Calibri" pitchFamily="34" charset="0"/>
            </a:endParaRPr>
          </a:p>
        </p:txBody>
      </p:sp>
      <p:pic>
        <p:nvPicPr>
          <p:cNvPr id="2050" name="Picture 2" descr="MRI Scans - Physiopedia">
            <a:extLst>
              <a:ext uri="{FF2B5EF4-FFF2-40B4-BE49-F238E27FC236}">
                <a16:creationId xmlns:a16="http://schemas.microsoft.com/office/drawing/2014/main" id="{1DEEDA7E-CA2D-2445-AF8A-E803A811D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25" y="1973383"/>
            <a:ext cx="3329390" cy="2215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an Laser Spine Surgery Fix Your Back Pain? – Health Essentials from  Cleveland Clinic">
            <a:extLst>
              <a:ext uri="{FF2B5EF4-FFF2-40B4-BE49-F238E27FC236}">
                <a16:creationId xmlns:a16="http://schemas.microsoft.com/office/drawing/2014/main" id="{F5C8FCDD-3F67-884F-B066-59CB16B60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925" y="2694234"/>
            <a:ext cx="3130200" cy="205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ranial Navigation Image Guided Surgery System | 7D Surgical - Image Guided  Surgery">
            <a:extLst>
              <a:ext uri="{FF2B5EF4-FFF2-40B4-BE49-F238E27FC236}">
                <a16:creationId xmlns:a16="http://schemas.microsoft.com/office/drawing/2014/main" id="{7956B1D3-49D5-9F47-8C6C-7299B2427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364" y="4281856"/>
            <a:ext cx="2508251" cy="234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720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 idx="4294967295"/>
          </p:nvPr>
        </p:nvSpPr>
        <p:spPr>
          <a:xfrm>
            <a:off x="974323" y="301924"/>
            <a:ext cx="9688833" cy="1371600"/>
          </a:xfrm>
        </p:spPr>
        <p:txBody>
          <a:bodyPr>
            <a:norm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sz="2000" dirty="0"/>
              <a:t>New generations of medical technology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2"/>
          <a:srcRect l="3234" t="10183" r="2834" b="5808"/>
          <a:stretch/>
        </p:blipFill>
        <p:spPr bwMode="auto">
          <a:xfrm>
            <a:off x="1073987" y="1828800"/>
            <a:ext cx="9589169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607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076FF-AAD4-0540-87FD-FE8747A36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49FA-90DD-644B-ACB6-A23E4A8A0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Give a basic overview of data analytics in healthcare</a:t>
            </a:r>
          </a:p>
          <a:p>
            <a:pPr marL="342900" lvl="0" indent="-3429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Give a basic overview of data elements and their attributes</a:t>
            </a:r>
          </a:p>
          <a:p>
            <a:pPr marL="342900" indent="-342900"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Describe the nine steps of the data analytics process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58983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348532" y="1941497"/>
            <a:ext cx="10389490" cy="244040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dirty="0">
                <a:solidFill>
                  <a:schemeClr val="accent1"/>
                </a:solidFill>
              </a:rPr>
              <a:t>The application of </a:t>
            </a:r>
            <a:r>
              <a:rPr lang="en-IN" sz="2400" b="1" dirty="0">
                <a:solidFill>
                  <a:schemeClr val="accent1"/>
                </a:solidFill>
              </a:rPr>
              <a:t>AI in medicine </a:t>
            </a:r>
            <a:r>
              <a:rPr lang="en-IN" sz="2400" dirty="0">
                <a:solidFill>
                  <a:schemeClr val="accent1"/>
                </a:solidFill>
              </a:rPr>
              <a:t>has two main branches: </a:t>
            </a:r>
          </a:p>
          <a:p>
            <a:pPr>
              <a:lnSpc>
                <a:spcPct val="150000"/>
              </a:lnSpc>
              <a:buNone/>
            </a:pPr>
            <a:r>
              <a:rPr lang="en-IN" sz="2400" dirty="0">
                <a:solidFill>
                  <a:schemeClr val="accent1"/>
                </a:solidFill>
              </a:rPr>
              <a:t>A) Virtual branch</a:t>
            </a:r>
          </a:p>
          <a:p>
            <a:pPr>
              <a:lnSpc>
                <a:spcPct val="150000"/>
              </a:lnSpc>
              <a:buNone/>
            </a:pPr>
            <a:r>
              <a:rPr lang="en-IN" sz="2400" dirty="0">
                <a:solidFill>
                  <a:schemeClr val="accent1"/>
                </a:solidFill>
              </a:rPr>
              <a:t>B) Physical branch.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46154" y="3604529"/>
            <a:ext cx="6497314" cy="242556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5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Highly repetitive work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Empower doctors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help them deliver faster and more accurate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Augment the professionals, offering them expertise and assistance.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Replace personnel and staffing in medical facilities, particularly in administrative functions,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I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Managing wait times  &amp; automating </a:t>
            </a:r>
            <a:r>
              <a:rPr lang="en-IN" sz="3200" dirty="0">
                <a:solidFill>
                  <a:schemeClr val="bg1"/>
                </a:solidFill>
              </a:rPr>
              <a:t>scheduling 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IN" sz="3200" dirty="0">
                <a:solidFill>
                  <a:schemeClr val="bg1"/>
                </a:solidFill>
              </a:rPr>
              <a:t>“Deep-learning devices will not replace clinicians</a:t>
            </a: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pic>
        <p:nvPicPr>
          <p:cNvPr id="6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6112" y="4715285"/>
            <a:ext cx="4915445" cy="207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5430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Artificial intelligence in medicine : </a:t>
            </a:r>
            <a:r>
              <a:rPr lang="en-US" dirty="0"/>
              <a:t>The virtual branch</a:t>
            </a: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953379" y="1709797"/>
            <a:ext cx="5619949" cy="5053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The virtual component is represented by Machine Learning, (also called  Deep Learning)-mathematical algorithms that improve learning through experience. </a:t>
            </a:r>
          </a:p>
          <a:p>
            <a:endParaRPr lang="en-IN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Three types of machine learning algorithms: 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Unsupervised (ability to find patterns)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Supervised</a:t>
            </a:r>
            <a:r>
              <a:rPr lang="en-IN" b="1" dirty="0">
                <a:solidFill>
                  <a:schemeClr val="accent1"/>
                </a:solidFill>
              </a:rPr>
              <a:t> </a:t>
            </a:r>
            <a:r>
              <a:rPr lang="en-IN" dirty="0">
                <a:solidFill>
                  <a:schemeClr val="accent1"/>
                </a:solidFill>
              </a:rPr>
              <a:t>(classification and prediction algorithms based on previous examples)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Reinforcement learning (use of sequences of rewards and punishments to form a strategy for operation in a specific problem space) </a:t>
            </a:r>
          </a:p>
        </p:txBody>
      </p:sp>
      <p:pic>
        <p:nvPicPr>
          <p:cNvPr id="6" name="Picture 5" descr="Image result for doctor patient inclinic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84522" y="5510662"/>
            <a:ext cx="2762225" cy="1243475"/>
          </a:xfrm>
          <a:prstGeom prst="rect">
            <a:avLst/>
          </a:prstGeom>
          <a:noFill/>
        </p:spPr>
      </p:pic>
      <p:pic>
        <p:nvPicPr>
          <p:cNvPr id="7" name="Picture 10" descr="Image result for doctor patient inclinic images"/>
          <p:cNvPicPr>
            <a:picLocks noChangeAspect="1" noChangeArrowheads="1"/>
          </p:cNvPicPr>
          <p:nvPr/>
        </p:nvPicPr>
        <p:blipFill rotWithShape="1">
          <a:blip r:embed="rId3" cstate="print"/>
          <a:srcRect b="8505"/>
          <a:stretch/>
        </p:blipFill>
        <p:spPr bwMode="auto">
          <a:xfrm>
            <a:off x="6992181" y="5510662"/>
            <a:ext cx="2461607" cy="1241866"/>
          </a:xfrm>
          <a:prstGeom prst="rect">
            <a:avLst/>
          </a:prstGeom>
          <a:noFill/>
        </p:spPr>
      </p:pic>
      <p:pic>
        <p:nvPicPr>
          <p:cNvPr id="8" name="Picture 2" descr="Image result for doctor patient inclinic imag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19612" y="2309611"/>
            <a:ext cx="2571724" cy="1286598"/>
          </a:xfrm>
          <a:prstGeom prst="rect">
            <a:avLst/>
          </a:prstGeom>
          <a:noFill/>
        </p:spPr>
      </p:pic>
      <p:pic>
        <p:nvPicPr>
          <p:cNvPr id="10" name="Picture 8" descr="Image result for doctor patient inclinic images"/>
          <p:cNvPicPr>
            <a:picLocks noChangeAspect="1" noChangeArrowheads="1"/>
          </p:cNvPicPr>
          <p:nvPr/>
        </p:nvPicPr>
        <p:blipFill rotWithShape="1">
          <a:blip r:embed="rId5" cstate="print"/>
          <a:srcRect b="9123"/>
          <a:stretch/>
        </p:blipFill>
        <p:spPr bwMode="auto">
          <a:xfrm>
            <a:off x="9637621" y="2483531"/>
            <a:ext cx="2251827" cy="1129777"/>
          </a:xfrm>
          <a:prstGeom prst="rect">
            <a:avLst/>
          </a:prstGeom>
          <a:noFill/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2064" y="3632631"/>
            <a:ext cx="3505504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74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of Artificial intelligence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0165" y="1715956"/>
            <a:ext cx="7317283" cy="5210355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AI can definitely assist physicians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Clinical decision making -  better clinical decisions 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Replace human judgement in certain functional areas of healthcare  (</a:t>
            </a:r>
            <a:r>
              <a:rPr lang="en-IN" dirty="0" err="1">
                <a:solidFill>
                  <a:schemeClr val="accent1"/>
                </a:solidFill>
              </a:rPr>
              <a:t>eg</a:t>
            </a:r>
            <a:r>
              <a:rPr lang="en-IN" dirty="0">
                <a:solidFill>
                  <a:schemeClr val="accent1"/>
                </a:solidFill>
              </a:rPr>
              <a:t>, radiology). 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up-to-date medical information  from journals, textbooks and  clinical practices </a:t>
            </a:r>
          </a:p>
          <a:p>
            <a:pPr lvl="1"/>
            <a:r>
              <a:rPr lang="en-IN" dirty="0">
                <a:solidFill>
                  <a:schemeClr val="accent1"/>
                </a:solidFill>
              </a:rPr>
              <a:t>Experienced vs (fresh Clinician + AI algorithms)</a:t>
            </a:r>
          </a:p>
          <a:p>
            <a:r>
              <a:rPr lang="en-IN" dirty="0">
                <a:solidFill>
                  <a:schemeClr val="accent1"/>
                </a:solidFill>
              </a:rPr>
              <a:t>Early diagnosis </a:t>
            </a:r>
          </a:p>
          <a:p>
            <a:r>
              <a:rPr lang="en-IN" dirty="0">
                <a:solidFill>
                  <a:schemeClr val="accent1"/>
                </a:solidFill>
              </a:rPr>
              <a:t>Prediction of outcome of the disease as well as treatment</a:t>
            </a:r>
          </a:p>
          <a:p>
            <a:r>
              <a:rPr lang="en-IN" dirty="0">
                <a:solidFill>
                  <a:schemeClr val="accent1"/>
                </a:solidFill>
              </a:rPr>
              <a:t>Feedback  on treatment </a:t>
            </a:r>
          </a:p>
          <a:p>
            <a:r>
              <a:rPr lang="en-IN" dirty="0">
                <a:solidFill>
                  <a:schemeClr val="accent1"/>
                </a:solidFill>
              </a:rPr>
              <a:t>Reinforce non pharmacological management </a:t>
            </a:r>
          </a:p>
          <a:p>
            <a:r>
              <a:rPr lang="en-IN" dirty="0">
                <a:solidFill>
                  <a:schemeClr val="accent1"/>
                </a:solidFill>
              </a:rPr>
              <a:t>Reduce diagnostic and therapeutic errors </a:t>
            </a:r>
          </a:p>
          <a:p>
            <a:r>
              <a:rPr lang="en-IN" dirty="0">
                <a:solidFill>
                  <a:schemeClr val="accent1"/>
                </a:solidFill>
              </a:rPr>
              <a:t>Increased patient safety and Huge cost savings associated with use of AI</a:t>
            </a:r>
          </a:p>
          <a:p>
            <a:r>
              <a:rPr lang="en-IN" dirty="0">
                <a:solidFill>
                  <a:schemeClr val="accent1"/>
                </a:solidFill>
              </a:rPr>
              <a:t>AI system extracts useful information from a large patient population</a:t>
            </a:r>
          </a:p>
          <a:p>
            <a:r>
              <a:rPr lang="en-IN" dirty="0">
                <a:solidFill>
                  <a:schemeClr val="accent1"/>
                </a:solidFill>
              </a:rPr>
              <a:t>Assist making real-time inferences for health risk alert and health outcome prediction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/>
          <a:srcRect l="3603" r="5364"/>
          <a:stretch/>
        </p:blipFill>
        <p:spPr bwMode="auto">
          <a:xfrm>
            <a:off x="7957904" y="1777196"/>
            <a:ext cx="3867742" cy="269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 rotWithShape="1">
          <a:blip r:embed="rId3"/>
          <a:srcRect l="10211" r="15625"/>
          <a:stretch/>
        </p:blipFill>
        <p:spPr bwMode="auto">
          <a:xfrm>
            <a:off x="7841716" y="4532167"/>
            <a:ext cx="4100118" cy="2253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011398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Artificial intelligence in medicine: The physical branch</a:t>
            </a:r>
            <a:endParaRPr lang="en-US" dirty="0"/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439049" y="1810318"/>
            <a:ext cx="3215363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>
                <a:solidFill>
                  <a:schemeClr val="accent1"/>
                </a:solidFill>
              </a:rPr>
              <a:t>It includes: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1"/>
                </a:solidFill>
              </a:rPr>
              <a:t>Physical objects, 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1"/>
                </a:solidFill>
              </a:rPr>
              <a:t>Medical devices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1"/>
                </a:solidFill>
              </a:rPr>
              <a:t>Sophisticated robots for delivery of care (</a:t>
            </a:r>
            <a:r>
              <a:rPr lang="en-IN" dirty="0" err="1">
                <a:solidFill>
                  <a:schemeClr val="accent1"/>
                </a:solidFill>
              </a:rPr>
              <a:t>carebots</a:t>
            </a:r>
            <a:r>
              <a:rPr lang="en-IN" dirty="0">
                <a:solidFill>
                  <a:schemeClr val="accent1"/>
                </a:solidFill>
              </a:rPr>
              <a:t>)/ robots for surgery.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40909" y="1854587"/>
            <a:ext cx="8098539" cy="4968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5390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542947" y="323005"/>
            <a:ext cx="10565922" cy="1320800"/>
          </a:xfrm>
        </p:spPr>
        <p:txBody>
          <a:bodyPr>
            <a:normAutofit/>
          </a:bodyPr>
          <a:lstStyle/>
          <a:p>
            <a:r>
              <a:rPr lang="en-IN" sz="2800" dirty="0"/>
              <a:t>Use of robots to deliver treatment..robotic surgery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947" y="2303470"/>
            <a:ext cx="4780859" cy="163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424462" y="4144129"/>
            <a:ext cx="11337219" cy="6189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800" dirty="0">
                <a:solidFill>
                  <a:srgbClr val="C00000"/>
                </a:solidFill>
              </a:rPr>
              <a:t>Use of robots to monitor effectiveness of treatment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47" y="4731037"/>
            <a:ext cx="9292944" cy="212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artificial intelligence healthcare"/>
          <p:cNvPicPr>
            <a:picLocks noChangeAspect="1" noChangeArrowheads="1"/>
          </p:cNvPicPr>
          <p:nvPr/>
        </p:nvPicPr>
        <p:blipFill rotWithShape="1">
          <a:blip r:embed="rId4"/>
          <a:srcRect l="24399" t="-8043" r="8746" b="8043"/>
          <a:stretch/>
        </p:blipFill>
        <p:spPr bwMode="auto">
          <a:xfrm>
            <a:off x="5984762" y="2207800"/>
            <a:ext cx="2757900" cy="1738158"/>
          </a:xfrm>
          <a:prstGeom prst="rect">
            <a:avLst/>
          </a:prstGeom>
          <a:noFill/>
        </p:spPr>
      </p:pic>
      <p:sp>
        <p:nvSpPr>
          <p:cNvPr id="9" name="Title 2"/>
          <p:cNvSpPr txBox="1">
            <a:spLocks/>
          </p:cNvSpPr>
          <p:nvPr/>
        </p:nvSpPr>
        <p:spPr>
          <a:xfrm>
            <a:off x="424462" y="1643805"/>
            <a:ext cx="10696619" cy="75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>
                <a:solidFill>
                  <a:srgbClr val="C00000"/>
                </a:solidFill>
              </a:rPr>
              <a:t>Use of robots to deliver treatment - Robotic surgery</a:t>
            </a:r>
          </a:p>
        </p:txBody>
      </p:sp>
    </p:spTree>
    <p:extLst>
      <p:ext uri="{BB962C8B-B14F-4D97-AF65-F5344CB8AC3E}">
        <p14:creationId xmlns:p14="http://schemas.microsoft.com/office/powerpoint/2010/main" val="738733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Growth drivers of AI in healthcare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81192" y="1846500"/>
            <a:ext cx="3768932" cy="5095261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1"/>
                </a:solidFill>
              </a:rPr>
              <a:t>Increasing individual healthcare expenses</a:t>
            </a:r>
          </a:p>
          <a:p>
            <a:r>
              <a:rPr lang="en-IN" dirty="0">
                <a:solidFill>
                  <a:schemeClr val="accent1"/>
                </a:solidFill>
              </a:rPr>
              <a:t>Larger Geriatric population </a:t>
            </a:r>
          </a:p>
          <a:p>
            <a:r>
              <a:rPr lang="en-IN" dirty="0">
                <a:solidFill>
                  <a:schemeClr val="accent1"/>
                </a:solidFill>
              </a:rPr>
              <a:t>Imbalance between health workforce and patients </a:t>
            </a:r>
          </a:p>
          <a:p>
            <a:r>
              <a:rPr lang="en-IN" dirty="0">
                <a:solidFill>
                  <a:schemeClr val="accent1"/>
                </a:solidFill>
              </a:rPr>
              <a:t>Increasing Global  Health care expenditure </a:t>
            </a:r>
          </a:p>
          <a:p>
            <a:r>
              <a:rPr lang="en-IN" dirty="0">
                <a:solidFill>
                  <a:schemeClr val="accent1"/>
                </a:solidFill>
              </a:rPr>
              <a:t>Continuous shortage of nursing and technician staff. The number of vacancies for nurses will be 1.2 million by 2020</a:t>
            </a:r>
          </a:p>
          <a:p>
            <a:r>
              <a:rPr lang="en-IN" dirty="0">
                <a:solidFill>
                  <a:schemeClr val="accent1"/>
                </a:solidFill>
              </a:rPr>
              <a:t>AI is and will help medical practitioners efficiently achieve their tasks with minimal human intervention, a critical factor in meeting increasing patient demand</a:t>
            </a:r>
            <a:r>
              <a:rPr lang="en-IN" dirty="0"/>
              <a:t>.  </a:t>
            </a:r>
          </a:p>
        </p:txBody>
      </p:sp>
      <p:pic>
        <p:nvPicPr>
          <p:cNvPr id="5" name="Picture 4" descr="Image result for long E ai platform  2017 cc-cruis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46494" y="2011415"/>
            <a:ext cx="7434429" cy="45775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85872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Potential challenges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893" y="2477541"/>
            <a:ext cx="11610808" cy="3678303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Development costs</a:t>
            </a:r>
          </a:p>
          <a:p>
            <a:r>
              <a:rPr lang="en-IN" dirty="0">
                <a:solidFill>
                  <a:schemeClr val="accent1"/>
                </a:solidFill>
              </a:rPr>
              <a:t>Integration issues  </a:t>
            </a:r>
          </a:p>
          <a:p>
            <a:pPr lvl="1"/>
            <a:r>
              <a:rPr lang="en-IN" sz="1800" dirty="0">
                <a:solidFill>
                  <a:schemeClr val="accent1"/>
                </a:solidFill>
              </a:rPr>
              <a:t>Ethical issues  / Fear of replacing humans </a:t>
            </a:r>
          </a:p>
          <a:p>
            <a:pPr lvl="1"/>
            <a:r>
              <a:rPr lang="en-IN" sz="1800" dirty="0">
                <a:solidFill>
                  <a:schemeClr val="accent1"/>
                </a:solidFill>
              </a:rPr>
              <a:t>Reluctance among medical practitioners to adopt AI</a:t>
            </a:r>
          </a:p>
          <a:p>
            <a:pPr lvl="2"/>
            <a:r>
              <a:rPr lang="en-IN" sz="1600" dirty="0">
                <a:solidFill>
                  <a:schemeClr val="accent1"/>
                </a:solidFill>
              </a:rPr>
              <a:t>Explainable AI </a:t>
            </a:r>
          </a:p>
          <a:p>
            <a:r>
              <a:rPr lang="en-IN" dirty="0">
                <a:solidFill>
                  <a:schemeClr val="accent1"/>
                </a:solidFill>
              </a:rPr>
              <a:t>Data Privacy and security – adversarial attacks </a:t>
            </a:r>
          </a:p>
          <a:p>
            <a:pPr lvl="1"/>
            <a:r>
              <a:rPr lang="en-IN" sz="1800" dirty="0">
                <a:solidFill>
                  <a:schemeClr val="accent1"/>
                </a:solidFill>
              </a:rPr>
              <a:t>Mobile health applications and devices that use AI </a:t>
            </a:r>
          </a:p>
          <a:p>
            <a:pPr lvl="1"/>
            <a:r>
              <a:rPr lang="en-IN" sz="1800" dirty="0">
                <a:solidFill>
                  <a:schemeClr val="accent1"/>
                </a:solidFill>
              </a:rPr>
              <a:t>Lack of interoperability between AI solutions</a:t>
            </a:r>
          </a:p>
          <a:p>
            <a:r>
              <a:rPr lang="en-IN" dirty="0">
                <a:solidFill>
                  <a:schemeClr val="accent1"/>
                </a:solidFill>
              </a:rPr>
              <a:t>Data exchange</a:t>
            </a:r>
          </a:p>
          <a:p>
            <a:pPr lvl="1"/>
            <a:r>
              <a:rPr lang="en-IN" sz="1800" dirty="0">
                <a:solidFill>
                  <a:schemeClr val="accent1"/>
                </a:solidFill>
              </a:rPr>
              <a:t>Need for continuous training by data from clinical studies</a:t>
            </a:r>
          </a:p>
          <a:p>
            <a:pPr lvl="1"/>
            <a:r>
              <a:rPr lang="en-IN" sz="1800" dirty="0">
                <a:solidFill>
                  <a:schemeClr val="accent1"/>
                </a:solidFill>
              </a:rPr>
              <a:t>Incentives for sharing data on the system for further development and improvement of the system. Nevertheless,</a:t>
            </a:r>
          </a:p>
          <a:p>
            <a:pPr lvl="1"/>
            <a:r>
              <a:rPr lang="en-IN" sz="1800" dirty="0">
                <a:solidFill>
                  <a:schemeClr val="accent1"/>
                </a:solidFill>
              </a:rPr>
              <a:t>All the parties in the healthcare system, the physicians, the pharmaceutical companies and the patients, have greater incentives to compile and exchange information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/>
          <a:srcRect t="10871"/>
          <a:stretch/>
        </p:blipFill>
        <p:spPr bwMode="auto">
          <a:xfrm>
            <a:off x="7078407" y="1837208"/>
            <a:ext cx="4711700" cy="3183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57683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Indian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2846066"/>
            <a:ext cx="11029615" cy="3678303"/>
          </a:xfrm>
        </p:spPr>
        <p:txBody>
          <a:bodyPr>
            <a:noAutofit/>
          </a:bodyPr>
          <a:lstStyle/>
          <a:p>
            <a:r>
              <a:rPr lang="en-IN" sz="1500" b="1" dirty="0">
                <a:solidFill>
                  <a:schemeClr val="accent1"/>
                </a:solidFill>
              </a:rPr>
              <a:t>Collaboration</a:t>
            </a:r>
            <a:r>
              <a:rPr lang="en-IN" sz="1500" dirty="0">
                <a:solidFill>
                  <a:schemeClr val="accent1"/>
                </a:solidFill>
              </a:rPr>
              <a:t> between medical and technical institutions</a:t>
            </a:r>
          </a:p>
          <a:p>
            <a:r>
              <a:rPr lang="en-IN" sz="1500" dirty="0">
                <a:solidFill>
                  <a:schemeClr val="accent1"/>
                </a:solidFill>
              </a:rPr>
              <a:t>Government </a:t>
            </a:r>
            <a:r>
              <a:rPr lang="en-IN" sz="1500" b="1" dirty="0">
                <a:solidFill>
                  <a:schemeClr val="accent1"/>
                </a:solidFill>
              </a:rPr>
              <a:t>funding</a:t>
            </a:r>
            <a:r>
              <a:rPr lang="en-IN" sz="1500" dirty="0">
                <a:solidFill>
                  <a:schemeClr val="accent1"/>
                </a:solidFill>
              </a:rPr>
              <a:t> – more intelligent and result oriented rather than you pat – </a:t>
            </a:r>
            <a:r>
              <a:rPr lang="en-IN" sz="1500" dirty="0" err="1">
                <a:solidFill>
                  <a:schemeClr val="accent1"/>
                </a:solidFill>
              </a:rPr>
              <a:t>i</a:t>
            </a:r>
            <a:r>
              <a:rPr lang="en-IN" sz="1500" dirty="0">
                <a:solidFill>
                  <a:schemeClr val="accent1"/>
                </a:solidFill>
              </a:rPr>
              <a:t> pat </a:t>
            </a:r>
          </a:p>
          <a:p>
            <a:pPr lvl="1"/>
            <a:r>
              <a:rPr lang="en-IN" sz="1500" dirty="0">
                <a:solidFill>
                  <a:schemeClr val="accent1"/>
                </a:solidFill>
              </a:rPr>
              <a:t>Scientific mafia or scientist Mafia </a:t>
            </a:r>
          </a:p>
          <a:p>
            <a:r>
              <a:rPr lang="en-US" sz="1500" b="1" dirty="0">
                <a:solidFill>
                  <a:schemeClr val="accent1"/>
                </a:solidFill>
              </a:rPr>
              <a:t>Current status of medical records</a:t>
            </a:r>
          </a:p>
          <a:p>
            <a:pPr lvl="1"/>
            <a:r>
              <a:rPr lang="en-US" sz="1500" dirty="0">
                <a:solidFill>
                  <a:schemeClr val="accent1"/>
                </a:solidFill>
              </a:rPr>
              <a:t>incommunicable silos of wasted information for the health system and for knowledge acquisition. Laboratories and clinics need to collaborate to accelerate the implementation of electronic health records 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Data need to be captured in real-time, and institutions should promote their transformation into intelligible processes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Integration and interoperability including ethical, legal and logistical concerns are enormous</a:t>
            </a:r>
          </a:p>
          <a:p>
            <a:r>
              <a:rPr lang="en-US" sz="1500" dirty="0">
                <a:solidFill>
                  <a:schemeClr val="accent1"/>
                </a:solidFill>
              </a:rPr>
              <a:t>Simplification, readability and clinical utility of data sets </a:t>
            </a:r>
          </a:p>
          <a:p>
            <a:pPr lvl="1"/>
            <a:r>
              <a:rPr lang="en-US" sz="1500" dirty="0">
                <a:solidFill>
                  <a:schemeClr val="accent1"/>
                </a:solidFill>
              </a:rPr>
              <a:t>Each result must be questioned for its clinical applicability. </a:t>
            </a:r>
          </a:p>
          <a:p>
            <a:pPr lvl="1"/>
            <a:r>
              <a:rPr lang="en-US" sz="1500" dirty="0">
                <a:solidFill>
                  <a:schemeClr val="accent1"/>
                </a:solidFill>
              </a:rPr>
              <a:t>Aim of increasing their clinical value and decreasing health costs</a:t>
            </a:r>
            <a:endParaRPr lang="en-IN" sz="1500" dirty="0">
              <a:solidFill>
                <a:schemeClr val="accent1"/>
              </a:solidFill>
            </a:endParaRPr>
          </a:p>
          <a:p>
            <a:r>
              <a:rPr lang="en-US" sz="1500" b="1" i="1" dirty="0">
                <a:solidFill>
                  <a:schemeClr val="accent1"/>
                </a:solidFill>
              </a:rPr>
              <a:t>Electronic medical or health records</a:t>
            </a:r>
          </a:p>
          <a:p>
            <a:pPr lvl="1"/>
            <a:r>
              <a:rPr lang="en-US" sz="1500" i="1" dirty="0">
                <a:solidFill>
                  <a:schemeClr val="accent1"/>
                </a:solidFill>
              </a:rPr>
              <a:t> are</a:t>
            </a:r>
            <a:r>
              <a:rPr lang="en-US" sz="1500" dirty="0">
                <a:solidFill>
                  <a:schemeClr val="accent1"/>
                </a:solidFill>
              </a:rPr>
              <a:t> essential tools for personalized medicine </a:t>
            </a:r>
          </a:p>
          <a:p>
            <a:pPr lvl="1"/>
            <a:r>
              <a:rPr lang="en-US" sz="1500" dirty="0">
                <a:solidFill>
                  <a:schemeClr val="accent1"/>
                </a:solidFill>
              </a:rPr>
              <a:t>Early detection and targeted prevention, again</a:t>
            </a:r>
          </a:p>
          <a:p>
            <a:endParaRPr lang="en-IN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1522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1CE8D-98F7-874A-8B4F-714E9589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73886-70D5-A144-815A-FD045B749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500" dirty="0"/>
              <a:t>“Information is the oil of the 21st century, and analytics is the combustion engine.”</a:t>
            </a:r>
          </a:p>
          <a:p>
            <a:pPr lvl="2" algn="r">
              <a:lnSpc>
                <a:spcPct val="110000"/>
              </a:lnSpc>
              <a:buFont typeface="Arial" panose="020B0604020202020204" pitchFamily="34" charset="0"/>
              <a:buChar char="–"/>
            </a:pPr>
            <a:r>
              <a:rPr lang="en-US" sz="2500" dirty="0"/>
              <a:t>Peter </a:t>
            </a:r>
            <a:r>
              <a:rPr lang="en-US" sz="2500" dirty="0" err="1"/>
              <a:t>Sondegaard</a:t>
            </a:r>
            <a:r>
              <a:rPr lang="en-US" sz="2500" dirty="0"/>
              <a:t>, Senior Vice President and Global Head of Research for Gartner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680118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CD3A-205F-274B-9392-17F5C2F42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healthcare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08487-323C-0F4A-A541-85081EC4F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highlight>
                  <a:srgbClr val="00FF00"/>
                </a:highlight>
              </a:rPr>
              <a:t>Care providers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/>
              <a:t>can use data mining to identify effective treatments and best practices as well as to develop guidelines and standards of care;</a:t>
            </a:r>
          </a:p>
          <a:p>
            <a:r>
              <a:rPr lang="en-US" b="1" dirty="0">
                <a:highlight>
                  <a:srgbClr val="00FF00"/>
                </a:highlight>
              </a:rPr>
              <a:t>Patients</a:t>
            </a:r>
            <a:r>
              <a:rPr lang="en-US" dirty="0">
                <a:highlight>
                  <a:srgbClr val="00FF00"/>
                </a:highlight>
              </a:rPr>
              <a:t>, </a:t>
            </a:r>
            <a:r>
              <a:rPr lang="en-US" dirty="0"/>
              <a:t>especially those having chronic or high-risk diseases, can receive better, more affordable healthcare services with appropriate identification, tracking and use of appropriate interventions and treatment protocols;</a:t>
            </a:r>
          </a:p>
          <a:p>
            <a:r>
              <a:rPr lang="en-US" b="1" dirty="0">
                <a:highlight>
                  <a:srgbClr val="00FF00"/>
                </a:highlight>
              </a:rPr>
              <a:t>Healthcare organizations </a:t>
            </a:r>
            <a:r>
              <a:rPr lang="en-US" dirty="0"/>
              <a:t>can use data mining to improve patient satisfaction, to provide more patient-centered care, and to decrease costs and increase operating efficiency while maintaining high-quality care;</a:t>
            </a:r>
          </a:p>
          <a:p>
            <a:r>
              <a:rPr lang="en-US" b="1" dirty="0">
                <a:highlight>
                  <a:srgbClr val="00FF00"/>
                </a:highlight>
              </a:rPr>
              <a:t>Insurance organization </a:t>
            </a:r>
            <a:r>
              <a:rPr lang="en-US" dirty="0"/>
              <a:t>can detect medical insurance fraud and abuse through data mining and reduce their losses</a:t>
            </a:r>
          </a:p>
        </p:txBody>
      </p:sp>
    </p:spTree>
    <p:extLst>
      <p:ext uri="{BB962C8B-B14F-4D97-AF65-F5344CB8AC3E}">
        <p14:creationId xmlns:p14="http://schemas.microsoft.com/office/powerpoint/2010/main" val="255471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ABA8-1363-6648-A624-95AB0F57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data mining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4347C-0790-8F49-9729-F91EBC1F3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500" dirty="0"/>
              <a:t>Data mining provides the methodology and technology for healthcare organizations to:</a:t>
            </a:r>
          </a:p>
          <a:p>
            <a:endParaRPr lang="en-US" sz="1000" dirty="0"/>
          </a:p>
          <a:p>
            <a:pPr lvl="1"/>
            <a:r>
              <a:rPr lang="en-US" sz="2200" dirty="0"/>
              <a:t>evaluate treatment effectiveness,</a:t>
            </a:r>
          </a:p>
          <a:p>
            <a:pPr marL="274320" lvl="1" indent="0">
              <a:buNone/>
            </a:pPr>
            <a:endParaRPr lang="en-US" sz="400" dirty="0"/>
          </a:p>
          <a:p>
            <a:pPr lvl="1"/>
            <a:r>
              <a:rPr lang="en-US" sz="2200" dirty="0"/>
              <a:t>save lives of patients using predictive medicine,</a:t>
            </a:r>
          </a:p>
          <a:p>
            <a:pPr lvl="1"/>
            <a:endParaRPr lang="en-US" sz="400" dirty="0"/>
          </a:p>
          <a:p>
            <a:pPr lvl="1"/>
            <a:r>
              <a:rPr lang="en-US" sz="2200" dirty="0"/>
              <a:t>manage healthcare at different levels,</a:t>
            </a:r>
          </a:p>
          <a:p>
            <a:pPr lvl="1"/>
            <a:endParaRPr lang="en-US" sz="400" dirty="0"/>
          </a:p>
          <a:p>
            <a:pPr lvl="1"/>
            <a:r>
              <a:rPr lang="en-US" sz="2200" dirty="0"/>
              <a:t>manage customer relationship,</a:t>
            </a:r>
          </a:p>
          <a:p>
            <a:pPr lvl="1"/>
            <a:endParaRPr lang="en-US" sz="400" dirty="0"/>
          </a:p>
          <a:p>
            <a:pPr lvl="1"/>
            <a:r>
              <a:rPr lang="en-US" sz="2200" dirty="0"/>
              <a:t>detect waste, fraud and abuse.</a:t>
            </a:r>
          </a:p>
        </p:txBody>
      </p:sp>
    </p:spTree>
    <p:extLst>
      <p:ext uri="{BB962C8B-B14F-4D97-AF65-F5344CB8AC3E}">
        <p14:creationId xmlns:p14="http://schemas.microsoft.com/office/powerpoint/2010/main" val="318409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CBC4-C32E-E24B-B275-4FC74AE4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data mining work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88F4A-7515-B847-8AC1-C236A3B75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19"/>
            <a:ext cx="10758755" cy="4503163"/>
          </a:xfrm>
        </p:spPr>
        <p:txBody>
          <a:bodyPr>
            <a:normAutofit fontScale="92500"/>
          </a:bodyPr>
          <a:lstStyle/>
          <a:p>
            <a:r>
              <a:rPr lang="en-US" sz="2900" dirty="0"/>
              <a:t>The whole process includes the following main steps</a:t>
            </a:r>
          </a:p>
          <a:p>
            <a:endParaRPr lang="en-US" sz="400" dirty="0"/>
          </a:p>
          <a:p>
            <a:pPr lvl="1"/>
            <a:r>
              <a:rPr lang="en-US" sz="2300" b="1" dirty="0">
                <a:highlight>
                  <a:srgbClr val="00FF00"/>
                </a:highlight>
              </a:rPr>
              <a:t>Data selection: </a:t>
            </a:r>
            <a:r>
              <a:rPr lang="en-US" sz="2300" dirty="0"/>
              <a:t>create a target data set from the original data</a:t>
            </a:r>
          </a:p>
          <a:p>
            <a:pPr lvl="1"/>
            <a:endParaRPr lang="en-US" sz="500" dirty="0"/>
          </a:p>
          <a:p>
            <a:pPr lvl="1"/>
            <a:r>
              <a:rPr lang="en-US" sz="2300" b="1" dirty="0">
                <a:highlight>
                  <a:srgbClr val="00FF00"/>
                </a:highlight>
              </a:rPr>
              <a:t>Data preprocessing: </a:t>
            </a:r>
            <a:r>
              <a:rPr lang="en-US" sz="2300" dirty="0"/>
              <a:t>clean data to define strategies for handling missing data fields</a:t>
            </a:r>
          </a:p>
          <a:p>
            <a:pPr lvl="1"/>
            <a:endParaRPr lang="en-US" sz="400" dirty="0"/>
          </a:p>
          <a:p>
            <a:pPr lvl="1"/>
            <a:r>
              <a:rPr lang="en-US" sz="2300" b="1" dirty="0">
                <a:highlight>
                  <a:srgbClr val="00FF00"/>
                </a:highlight>
              </a:rPr>
              <a:t>Data transformation: </a:t>
            </a:r>
            <a:r>
              <a:rPr lang="en-US" sz="2300" dirty="0"/>
              <a:t>reduce and project the data using transformation techniques or methods</a:t>
            </a:r>
          </a:p>
          <a:p>
            <a:pPr lvl="1"/>
            <a:endParaRPr lang="en-US" sz="400" dirty="0"/>
          </a:p>
          <a:p>
            <a:pPr lvl="1"/>
            <a:r>
              <a:rPr lang="en-US" sz="2300" b="1" dirty="0">
                <a:highlight>
                  <a:srgbClr val="00FF00"/>
                </a:highlight>
              </a:rPr>
              <a:t>Data mining: </a:t>
            </a:r>
            <a:r>
              <a:rPr lang="en-US" sz="2300" dirty="0"/>
              <a:t>extract interesting patterns</a:t>
            </a:r>
          </a:p>
          <a:p>
            <a:pPr lvl="1"/>
            <a:endParaRPr lang="en-US" sz="400" dirty="0"/>
          </a:p>
          <a:p>
            <a:pPr lvl="1"/>
            <a:r>
              <a:rPr lang="en-US" sz="2300" b="1" dirty="0">
                <a:highlight>
                  <a:srgbClr val="00FF00"/>
                </a:highlight>
              </a:rPr>
              <a:t>Data interpretation or evaluation: </a:t>
            </a:r>
            <a:r>
              <a:rPr lang="en-US" sz="2300" dirty="0"/>
              <a:t>interpret and extract knowledge from the mined patterns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60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7485-866B-2348-A773-DD1BAD0E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Mining techniques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5962-16A7-A54E-8B13-162751E18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healthcare data mining parameters include:</a:t>
            </a:r>
          </a:p>
          <a:p>
            <a:endParaRPr lang="en-US" sz="400" dirty="0"/>
          </a:p>
          <a:p>
            <a:pPr lvl="1"/>
            <a:r>
              <a:rPr lang="en-US" sz="2000" dirty="0">
                <a:highlight>
                  <a:srgbClr val="00FF00"/>
                </a:highlight>
              </a:rPr>
              <a:t>sequence</a:t>
            </a:r>
            <a:r>
              <a:rPr lang="en-US" sz="2000" dirty="0"/>
              <a:t> or path analysis </a:t>
            </a:r>
          </a:p>
          <a:p>
            <a:pPr lvl="2"/>
            <a:r>
              <a:rPr lang="en-US" sz="1800" dirty="0"/>
              <a:t>(i.e. finding patterns where one event leads to another later event),</a:t>
            </a:r>
          </a:p>
          <a:p>
            <a:pPr lvl="1"/>
            <a:r>
              <a:rPr lang="en-US" sz="2000" dirty="0">
                <a:highlight>
                  <a:srgbClr val="00FF00"/>
                </a:highlight>
              </a:rPr>
              <a:t>classification </a:t>
            </a:r>
          </a:p>
          <a:p>
            <a:pPr lvl="2"/>
            <a:r>
              <a:rPr lang="en-US" sz="1800" dirty="0"/>
              <a:t>(i.e. looking for new patterns and predicting variables based on the factors the database contains),</a:t>
            </a:r>
          </a:p>
          <a:p>
            <a:pPr lvl="1"/>
            <a:r>
              <a:rPr lang="en-US" sz="2000" dirty="0">
                <a:highlight>
                  <a:srgbClr val="00FF00"/>
                </a:highlight>
              </a:rPr>
              <a:t>clustering</a:t>
            </a:r>
            <a:r>
              <a:rPr lang="en-US" sz="2000" dirty="0"/>
              <a:t> </a:t>
            </a:r>
          </a:p>
          <a:p>
            <a:pPr lvl="2"/>
            <a:r>
              <a:rPr lang="en-US" sz="1800" dirty="0"/>
              <a:t>(i.e. grouping a set of objects and aggregating them based on their similarity to each other)</a:t>
            </a:r>
          </a:p>
          <a:p>
            <a:pPr lvl="1"/>
            <a:r>
              <a:rPr lang="en-US" sz="2000" dirty="0">
                <a:highlight>
                  <a:srgbClr val="00FF00"/>
                </a:highlight>
              </a:rPr>
              <a:t>forecasting</a:t>
            </a:r>
          </a:p>
        </p:txBody>
      </p:sp>
    </p:spTree>
    <p:extLst>
      <p:ext uri="{BB962C8B-B14F-4D97-AF65-F5344CB8AC3E}">
        <p14:creationId xmlns:p14="http://schemas.microsoft.com/office/powerpoint/2010/main" val="903676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7485-866B-2348-A773-DD1BAD0E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mining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5962-16A7-A54E-8B13-162751E18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200" dirty="0"/>
              <a:t>web mining,</a:t>
            </a:r>
          </a:p>
          <a:p>
            <a:r>
              <a:rPr lang="en-US" sz="2200" dirty="0"/>
              <a:t>network approaches,</a:t>
            </a:r>
          </a:p>
          <a:p>
            <a:r>
              <a:rPr lang="en-US" sz="2200" dirty="0"/>
              <a:t>text mining,</a:t>
            </a:r>
          </a:p>
          <a:p>
            <a:r>
              <a:rPr lang="en-US" sz="2200" dirty="0"/>
              <a:t>natural language processing (NLP),</a:t>
            </a:r>
          </a:p>
          <a:p>
            <a:r>
              <a:rPr lang="en-US" sz="2200" dirty="0"/>
              <a:t>machine learning,</a:t>
            </a:r>
          </a:p>
          <a:p>
            <a:r>
              <a:rPr lang="en-US" sz="2200" dirty="0"/>
              <a:t>predictive modeling,</a:t>
            </a:r>
          </a:p>
          <a:p>
            <a:r>
              <a:rPr lang="en-US" sz="2200" dirty="0"/>
              <a:t>relationship and link analysis,</a:t>
            </a:r>
          </a:p>
          <a:p>
            <a:r>
              <a:rPr lang="en-US" sz="2200" dirty="0"/>
              <a:t>statistical analysis, </a:t>
            </a:r>
            <a:r>
              <a:rPr lang="en-US" sz="2200" dirty="0" err="1"/>
              <a:t>etc</a:t>
            </a:r>
            <a:endParaRPr lang="en-US" sz="2200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65AB90E-533E-FD4E-ACA6-783E43EFF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335" y="2014194"/>
            <a:ext cx="4452377" cy="435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4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7485-866B-2348-A773-DD1BAD0E0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Purposes of data mining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5962-16A7-A54E-8B13-162751E18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700" dirty="0"/>
              <a:t>the healthcare industry can be very effective in such fields as:</a:t>
            </a:r>
          </a:p>
          <a:p>
            <a:pPr lvl="1"/>
            <a:r>
              <a:rPr lang="en-US" sz="2500" dirty="0"/>
              <a:t>medical research,</a:t>
            </a:r>
          </a:p>
          <a:p>
            <a:pPr lvl="1"/>
            <a:r>
              <a:rPr lang="en-US" sz="2500" dirty="0"/>
              <a:t>pharmaceuticals,</a:t>
            </a:r>
          </a:p>
          <a:p>
            <a:pPr lvl="1"/>
            <a:r>
              <a:rPr lang="en-US" sz="2500" dirty="0"/>
              <a:t>medical devices,</a:t>
            </a:r>
          </a:p>
          <a:p>
            <a:pPr lvl="1"/>
            <a:r>
              <a:rPr lang="en-US" sz="2500" dirty="0"/>
              <a:t>genetics,</a:t>
            </a:r>
          </a:p>
          <a:p>
            <a:pPr lvl="1"/>
            <a:r>
              <a:rPr lang="en-US" sz="2500" dirty="0"/>
              <a:t>hospital management,</a:t>
            </a:r>
          </a:p>
          <a:p>
            <a:pPr lvl="1"/>
            <a:r>
              <a:rPr lang="en-US" sz="2500" dirty="0"/>
              <a:t>and health care insurance, etc.</a:t>
            </a:r>
          </a:p>
        </p:txBody>
      </p:sp>
    </p:spTree>
    <p:extLst>
      <p:ext uri="{BB962C8B-B14F-4D97-AF65-F5344CB8AC3E}">
        <p14:creationId xmlns:p14="http://schemas.microsoft.com/office/powerpoint/2010/main" val="20238002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7000</TotalTime>
  <Words>1348</Words>
  <Application>Microsoft Macintosh PowerPoint</Application>
  <PresentationFormat>Widescreen</PresentationFormat>
  <Paragraphs>207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Gill Sans MT</vt:lpstr>
      <vt:lpstr>Wingdings 2</vt:lpstr>
      <vt:lpstr>Dividend</vt:lpstr>
      <vt:lpstr>mining Internet of Things Data -healthcare</vt:lpstr>
      <vt:lpstr>Learning Objectives</vt:lpstr>
      <vt:lpstr>Introduction</vt:lpstr>
      <vt:lpstr>Benefits of healthcare data mining</vt:lpstr>
      <vt:lpstr>What is data mining in healthcare</vt:lpstr>
      <vt:lpstr>How does data mining work in healthcare</vt:lpstr>
      <vt:lpstr>Data Mining techniques in healthcare</vt:lpstr>
      <vt:lpstr>Data mining techniques</vt:lpstr>
      <vt:lpstr>Purposes of data mining in healthcare</vt:lpstr>
      <vt:lpstr>Examples of healthcare data mining applications</vt:lpstr>
      <vt:lpstr>Examples of healthcare data mining applications</vt:lpstr>
      <vt:lpstr>Example: measuring treatment effectiveness</vt:lpstr>
      <vt:lpstr>The big picture of patient data</vt:lpstr>
      <vt:lpstr>Clinical Data Warehouse</vt:lpstr>
      <vt:lpstr>What is analytics?</vt:lpstr>
      <vt:lpstr>Clinical case: Objectives</vt:lpstr>
      <vt:lpstr>Innovations in Medical and  Biological Engineering</vt:lpstr>
      <vt:lpstr>Innovations in Medical and  Biological Engineering</vt:lpstr>
      <vt:lpstr>New generations of medical technology</vt:lpstr>
      <vt:lpstr>PowerPoint Presentation</vt:lpstr>
      <vt:lpstr>Artificial intelligence in medicine : The virtual branch</vt:lpstr>
      <vt:lpstr>Benefits of Artificial intelligence</vt:lpstr>
      <vt:lpstr>Artificial intelligence in medicine: The physical branch</vt:lpstr>
      <vt:lpstr>Use of robots to deliver treatment..robotic surgery</vt:lpstr>
      <vt:lpstr>Growth drivers of AI in healthcare</vt:lpstr>
      <vt:lpstr>Potential challenges </vt:lpstr>
      <vt:lpstr>Future Indian Scenario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312</cp:revision>
  <dcterms:created xsi:type="dcterms:W3CDTF">2021-01-19T23:36:07Z</dcterms:created>
  <dcterms:modified xsi:type="dcterms:W3CDTF">2022-02-04T00:29:55Z</dcterms:modified>
</cp:coreProperties>
</file>