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02" r:id="rId24"/>
    <p:sldId id="303" r:id="rId25"/>
    <p:sldId id="284" r:id="rId26"/>
    <p:sldId id="304" r:id="rId27"/>
    <p:sldId id="305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87" autoAdjust="0"/>
    <p:restoredTop sz="94796" autoAdjust="0"/>
  </p:normalViewPr>
  <p:slideViewPr>
    <p:cSldViewPr>
      <p:cViewPr>
        <p:scale>
          <a:sx n="90" d="100"/>
          <a:sy n="90" d="100"/>
        </p:scale>
        <p:origin x="808" y="7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1/28/21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1/28/21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1/28/21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1/28/21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1/28/21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1/28/21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1/28/21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Control Structures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program can proceed:</a:t>
            </a:r>
          </a:p>
          <a:p>
            <a:pPr lvl="1" eaLnBrk="1" hangingPunct="1"/>
            <a:r>
              <a:rPr lang="en-US" dirty="0"/>
              <a:t>Sequentially</a:t>
            </a:r>
          </a:p>
          <a:p>
            <a:pPr lvl="1" eaLnBrk="1" hangingPunct="1"/>
            <a:r>
              <a:rPr lang="en-US" dirty="0"/>
              <a:t>Selectively (branch) - making a choice</a:t>
            </a:r>
          </a:p>
          <a:p>
            <a:pPr lvl="1" eaLnBrk="1" hangingPunct="1"/>
            <a:r>
              <a:rPr lang="en-US" dirty="0"/>
              <a:t>Repetitively (iteratively) - looping</a:t>
            </a:r>
          </a:p>
          <a:p>
            <a:pPr>
              <a:buFont typeface="Arial" charset="0"/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B3CCA9-65E5-4153-B3D2-30771A2ACB6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30213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Comparing </a:t>
            </a:r>
            <a:r>
              <a:rPr lang="en-US" dirty="0">
                <a:latin typeface="Courier New" pitchFamily="49" charset="0"/>
              </a:rPr>
              <a:t>strings</a:t>
            </a:r>
            <a:endParaRPr lang="en-US" dirty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7244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sz="2800" dirty="0"/>
              <a:t>Relational operators can be applied to strings</a:t>
            </a:r>
          </a:p>
          <a:p>
            <a:pPr eaLnBrk="1" hangingPunct="1">
              <a:spcBef>
                <a:spcPts val="0"/>
              </a:spcBef>
            </a:pPr>
            <a:r>
              <a:rPr lang="en-US" sz="2800" dirty="0"/>
              <a:t>Strings are </a:t>
            </a:r>
            <a:r>
              <a:rPr lang="en-US" sz="2800" dirty="0">
                <a:highlight>
                  <a:srgbClr val="FFFF00"/>
                </a:highlight>
              </a:rPr>
              <a:t>compared character by character</a:t>
            </a:r>
            <a:r>
              <a:rPr lang="en-US" sz="2800" dirty="0"/>
              <a:t>, starting with the first character</a:t>
            </a:r>
          </a:p>
          <a:p>
            <a:pPr eaLnBrk="1" hangingPunct="1">
              <a:spcBef>
                <a:spcPts val="0"/>
              </a:spcBef>
            </a:pPr>
            <a:r>
              <a:rPr lang="en-US" sz="2800" dirty="0"/>
              <a:t>Comparison continues until either a mismatch is found or all characters are found equal</a:t>
            </a:r>
          </a:p>
          <a:p>
            <a:pPr eaLnBrk="1" hangingPunct="1">
              <a:spcBef>
                <a:spcPts val="0"/>
              </a:spcBef>
            </a:pPr>
            <a:r>
              <a:rPr lang="en-US" sz="2800" dirty="0"/>
              <a:t>If two strings of different lengths are compared and the comparison is equal to the last character of the shorter string</a:t>
            </a:r>
          </a:p>
          <a:p>
            <a:pPr lvl="1" eaLnBrk="1" hangingPunct="1">
              <a:spcBef>
                <a:spcPts val="0"/>
              </a:spcBef>
            </a:pPr>
            <a:r>
              <a:rPr lang="en-US" dirty="0"/>
              <a:t>The shorter string is less than the larger string</a:t>
            </a:r>
          </a:p>
          <a:p>
            <a:pPr eaLnBrk="1" hangingPunct="1">
              <a:spcBef>
                <a:spcPts val="0"/>
              </a:spcBef>
            </a:pPr>
            <a:endParaRPr lang="en-US" dirty="0"/>
          </a:p>
          <a:p>
            <a:pPr eaLnBrk="1" hangingPunct="1">
              <a:spcBef>
                <a:spcPts val="0"/>
              </a:spcBef>
            </a:pPr>
            <a:r>
              <a:rPr lang="en-US" dirty="0"/>
              <a:t>Note: this does not work for comparing 2 string literals!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8C643-636A-4CD9-8770-D23FC05FD8D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1413" y="2620963"/>
            <a:ext cx="7011987" cy="233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6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28600"/>
            <a:ext cx="7010400" cy="630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271C4-C7C3-44A4-9EF2-060220ED33F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371600"/>
            <a:ext cx="7046913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581400"/>
            <a:ext cx="7010400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6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Syntax Errors</a:t>
            </a:r>
            <a:endParaRPr lang="en-US" sz="6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774311-12AB-4485-85DD-9CCCA9E8A05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Two-way Conditional Execution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if</a:t>
            </a:r>
            <a:r>
              <a:rPr lang="en-US" dirty="0"/>
              <a:t> can be paired with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else</a:t>
            </a:r>
            <a:endParaRPr lang="en-US" dirty="0"/>
          </a:p>
          <a:p>
            <a:pPr lvl="1" eaLnBrk="1" hangingPunct="1"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if( logical-expression )</a:t>
            </a:r>
          </a:p>
          <a:p>
            <a:pPr lvl="2" eaLnBrk="1" hangingPunct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statement1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statement2</a:t>
            </a:r>
          </a:p>
          <a:p>
            <a:pPr eaLnBrk="1" hangingPunct="1">
              <a:defRPr/>
            </a:pPr>
            <a:r>
              <a:rPr lang="en-US" dirty="0"/>
              <a:t>If the condition is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true</a:t>
            </a:r>
            <a:r>
              <a:rPr lang="en-US" dirty="0"/>
              <a:t>, statement1 is executed </a:t>
            </a:r>
            <a:endParaRPr lang="en-US" dirty="0">
              <a:solidFill>
                <a:schemeClr val="accent4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dirty="0"/>
              <a:t>If the condition is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false</a:t>
            </a:r>
            <a:r>
              <a:rPr lang="en-US" dirty="0"/>
              <a:t>, statement2 is executed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BDA9B6-6A46-443E-8E72-A573899C47E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One-Way Selection</a:t>
            </a:r>
          </a:p>
        </p:txBody>
      </p:sp>
      <p:pic>
        <p:nvPicPr>
          <p:cNvPr id="2970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209800"/>
            <a:ext cx="7010400" cy="312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5D270-0A83-4FAE-8041-1B3460E2B19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286000"/>
            <a:ext cx="7010400" cy="302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Two-Way Selection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C1E85C-8EEF-4349-9C7A-70FC0B9D306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994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6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6000" dirty="0"/>
          </a:p>
        </p:txBody>
      </p:sp>
      <p:pic>
        <p:nvPicPr>
          <p:cNvPr id="3174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905000"/>
            <a:ext cx="70104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2B2A1-AC2A-47B1-951F-54E2078B9BC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6000" dirty="0">
                <a:solidFill>
                  <a:srgbClr val="F07F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Syntax Errors</a:t>
            </a:r>
            <a:endParaRPr lang="en-US" dirty="0"/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489200"/>
            <a:ext cx="7010400" cy="314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C0BC6A-5A5B-4DEA-8C8E-E8D93AFF641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924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Block Statements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 block (or compound) statement looks like: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Courier New" pitchFamily="49" charset="0"/>
              </a:rPr>
              <a:t>	</a:t>
            </a:r>
          </a:p>
          <a:p>
            <a:pPr eaLnBrk="1" hangingPunct="1">
              <a:buFontTx/>
              <a:buNone/>
            </a:pPr>
            <a:endParaRPr lang="en-US" sz="240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40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40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40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400">
              <a:latin typeface="Courier New" pitchFamily="49" charset="0"/>
            </a:endParaRPr>
          </a:p>
          <a:p>
            <a:pPr eaLnBrk="1" hangingPunct="1"/>
            <a:r>
              <a:rPr lang="en-US"/>
              <a:t>A block can be used anywhere a statement can be used</a:t>
            </a:r>
          </a:p>
        </p:txBody>
      </p:sp>
      <p:pic>
        <p:nvPicPr>
          <p:cNvPr id="3379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133600"/>
            <a:ext cx="2257425" cy="240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F01C34-091E-4DA7-92D4-0CE3C7887B8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Conditional Execution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if</a:t>
            </a:r>
            <a:r>
              <a:rPr lang="en-US" dirty="0"/>
              <a:t> is a reserved word</a:t>
            </a:r>
          </a:p>
          <a:p>
            <a:pPr eaLnBrk="1" hangingPunct="1">
              <a:defRPr/>
            </a:pPr>
            <a:r>
              <a:rPr lang="en-US" dirty="0"/>
              <a:t>The most basic syntax for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if</a:t>
            </a:r>
            <a:r>
              <a:rPr lang="en-US" dirty="0"/>
              <a:t>: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if( condition )</a:t>
            </a:r>
          </a:p>
          <a:p>
            <a:pPr lvl="2" eaLnBrk="1" hangingPunct="1"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{statement;}</a:t>
            </a:r>
          </a:p>
          <a:p>
            <a:pPr eaLnBrk="1" hangingPunct="1">
              <a:defRPr/>
            </a:pPr>
            <a:r>
              <a:rPr lang="en-US" dirty="0"/>
              <a:t>The statement is executed if the condition evaluates to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true</a:t>
            </a:r>
          </a:p>
          <a:p>
            <a:pPr eaLnBrk="1" hangingPunct="1">
              <a:defRPr/>
            </a:pPr>
            <a:r>
              <a:rPr lang="en-US" dirty="0"/>
              <a:t>The statement is bypassed if the condition evaluates to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false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A1B49-4AC8-470D-93E6-6AE4D411048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Conditional Block Statements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if (age &gt; 18)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	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</a:rPr>
              <a:t>cout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 &lt;&lt; "No longer a minor." &lt;&lt;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</a:rPr>
              <a:t>endl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	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</a:rPr>
              <a:t>cout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 &lt;&lt; "Still a minor." &lt;&lt;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</a:rPr>
              <a:t>endl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400" dirty="0">
              <a:solidFill>
                <a:schemeClr val="accent4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2CAB79-9E1B-4FC3-B19E-4E582510C7F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Conditional Block Statements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if (age &gt; 18)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	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</a:rPr>
              <a:t>cout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 &lt;&lt; "No longer a minor." &lt;&lt;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</a:rPr>
              <a:t>endl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	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</a:rPr>
              <a:t>cout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 &lt;&lt; "Still a minor." &lt;&lt;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</a:rPr>
              <a:t>endl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E6CAA8-7D31-4D66-83DC-5724069D258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Conditional Block Statements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if (age &gt; 18)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	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</a:rPr>
              <a:t>cout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 &lt;&lt; "No longer a minor." &lt;&lt;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</a:rPr>
              <a:t>endl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	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</a:rPr>
              <a:t>cout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 &lt;&lt; "Eligible to vote." &lt;&lt;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</a:rPr>
              <a:t>endl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}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	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</a:rPr>
              <a:t>cout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 &lt;&lt; "Still a minor." &lt;&lt;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</a:rPr>
              <a:t>endl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	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</a:rPr>
              <a:t>cout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 &lt;&lt; "Not eligible to vote." &lt;&lt;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</a:rPr>
              <a:t>endl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2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>
              <a:defRPr/>
            </a:pPr>
            <a:r>
              <a:rPr lang="en-US" dirty="0"/>
              <a:t>More Than 2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Series of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if</a:t>
            </a:r>
            <a:r>
              <a:rPr lang="en-US" dirty="0"/>
              <a:t> statements: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if( logical-expression1 )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statement1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if( logical-expression2 )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statement2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if( logical-expression3 )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statement3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defRPr/>
            </a:pPr>
            <a:r>
              <a:rPr lang="en-US" dirty="0">
                <a:solidFill>
                  <a:prstClr val="black"/>
                </a:solidFill>
              </a:rPr>
              <a:t>Checks all three conditions</a:t>
            </a:r>
          </a:p>
          <a:p>
            <a:pPr lvl="1" eaLnBrk="1" hangingPunct="1">
              <a:defRPr/>
            </a:pPr>
            <a:r>
              <a:rPr lang="en-US" dirty="0">
                <a:solidFill>
                  <a:prstClr val="black"/>
                </a:solidFill>
              </a:rPr>
              <a:t>Can’t have a default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prstClr val="black"/>
                </a:solidFill>
              </a:rPr>
              <a:t>condition</a:t>
            </a:r>
          </a:p>
          <a:p>
            <a:pPr lvl="1" eaLnBrk="1" hangingPunct="1">
              <a:defRPr/>
            </a:pPr>
            <a:r>
              <a:rPr lang="en-US" dirty="0">
                <a:solidFill>
                  <a:prstClr val="black"/>
                </a:solidFill>
              </a:rPr>
              <a:t>Used for statements that are not mutually exclusive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More Than 2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/>
              <a:t>For mutually exclusive conditions, use an 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</a:rPr>
              <a:t>if…else</a:t>
            </a:r>
            <a:r>
              <a:rPr lang="en-US" sz="2000" dirty="0"/>
              <a:t> tree</a:t>
            </a:r>
          </a:p>
          <a:p>
            <a:pPr lvl="1" eaLnBrk="1" hangingPunct="1">
              <a:defRPr/>
            </a:pPr>
            <a:r>
              <a:rPr lang="en-US" sz="2000" dirty="0"/>
              <a:t>Stops when a condition is true</a:t>
            </a:r>
          </a:p>
          <a:p>
            <a:pPr lvl="1" eaLnBrk="1" hangingPunct="1">
              <a:defRPr/>
            </a:pPr>
            <a:r>
              <a:rPr lang="en-US" sz="2000" dirty="0"/>
              <a:t>Can have a default 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dirty="0"/>
              <a:t> condition 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if( logical-expression1 )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statement1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else if( logical-expression2 )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statement2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else if( logical-expression3 )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statement3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statement4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Example: Date Conversion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Input</a:t>
            </a:r>
          </a:p>
          <a:p>
            <a:pPr lvl="1"/>
            <a:r>
              <a:rPr lang="en-US"/>
              <a:t>Date in the form </a:t>
            </a:r>
            <a:r>
              <a:rPr lang="en-US" i="1"/>
              <a:t>yyyy-mm-dd</a:t>
            </a:r>
            <a:r>
              <a:rPr lang="en-US"/>
              <a:t> </a:t>
            </a:r>
          </a:p>
          <a:p>
            <a:pPr lvl="1"/>
            <a:r>
              <a:rPr lang="en-US"/>
              <a:t>(e.g. 2009-09-24)</a:t>
            </a:r>
          </a:p>
          <a:p>
            <a:r>
              <a:rPr lang="en-US"/>
              <a:t>Output</a:t>
            </a:r>
          </a:p>
          <a:p>
            <a:pPr lvl="1"/>
            <a:r>
              <a:rPr lang="en-US"/>
              <a:t>Date in the form </a:t>
            </a:r>
            <a:r>
              <a:rPr lang="en-US" i="1"/>
              <a:t>month day, year</a:t>
            </a:r>
          </a:p>
          <a:p>
            <a:pPr lvl="1"/>
            <a:r>
              <a:rPr lang="en-US"/>
              <a:t>(e.g. September 24, 2009)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Example: Large Joe’s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/>
          <a:lstStyle/>
          <a:p>
            <a:pPr>
              <a:buNone/>
            </a:pPr>
            <a:r>
              <a:rPr lang="en-US" dirty="0"/>
              <a:t>Write a simple fast food drive-through ordering program for Large Joe’s restaurant.  The menu is:</a:t>
            </a:r>
          </a:p>
          <a:p>
            <a:pPr lvl="2">
              <a:buNone/>
            </a:pPr>
            <a:r>
              <a:rPr lang="en-US" dirty="0"/>
              <a:t>Triple Burger:		$4.99</a:t>
            </a:r>
          </a:p>
          <a:p>
            <a:pPr lvl="2">
              <a:buNone/>
            </a:pPr>
            <a:r>
              <a:rPr lang="en-US" dirty="0"/>
              <a:t>Fried Chicken		$6.99</a:t>
            </a:r>
          </a:p>
          <a:p>
            <a:pPr lvl="2">
              <a:buNone/>
            </a:pPr>
            <a:r>
              <a:rPr lang="en-US" dirty="0"/>
              <a:t>French Fries		$2.29</a:t>
            </a:r>
          </a:p>
          <a:p>
            <a:endParaRPr lang="en-US" sz="2000" dirty="0"/>
          </a:p>
          <a:p>
            <a:pPr>
              <a:buNone/>
            </a:pPr>
            <a:r>
              <a:rPr lang="en-US" sz="2000" dirty="0"/>
              <a:t>Sample run (user input in </a:t>
            </a:r>
            <a:r>
              <a:rPr lang="en-US" sz="2000" b="1" dirty="0"/>
              <a:t>bold</a:t>
            </a:r>
            <a:r>
              <a:rPr lang="en-US" sz="2000" dirty="0"/>
              <a:t>):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== Welcome to Large Joe's, can I take your order? ==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For a triple burger, press 1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For a heap of fried chicken, press 2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Your order: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Would you like fries with that? (y/n):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y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Your total is $7.28, please drive through.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Example: Large Joe’s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/>
          <a:lstStyle/>
          <a:p>
            <a:r>
              <a:rPr lang="en-US" dirty="0"/>
              <a:t>Large Joe’s now has bacon!</a:t>
            </a:r>
          </a:p>
          <a:p>
            <a:pPr lvl="1"/>
            <a:r>
              <a:rPr lang="en-US" dirty="0"/>
              <a:t>Adding bacon to your burger costs $0.99</a:t>
            </a:r>
          </a:p>
          <a:p>
            <a:pPr lvl="1"/>
            <a:r>
              <a:rPr lang="en-US" dirty="0"/>
              <a:t>Modify the program so that if the customer orders a burger, the program asks them:</a:t>
            </a:r>
          </a:p>
          <a:p>
            <a:pPr lvl="1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lvl="1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Would you like bacon on your burger? (y/n):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y</a:t>
            </a:r>
            <a:endParaRPr lang="en-US" sz="2000" dirty="0"/>
          </a:p>
          <a:p>
            <a:pPr lvl="1"/>
            <a:endParaRPr lang="en-US" dirty="0"/>
          </a:p>
          <a:p>
            <a:pPr lvl="1"/>
            <a:r>
              <a:rPr lang="en-US" dirty="0"/>
              <a:t>If they answer yes, add the cost to their order</a:t>
            </a:r>
          </a:p>
          <a:p>
            <a:pPr lvl="1"/>
            <a:r>
              <a:rPr lang="en-US" dirty="0"/>
              <a:t>Don’t ask about bacon if they didn’t order a burger!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04F7A5-BE41-4174-B9E3-E93AE0A1979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>
                <a:latin typeface="+mj-lt"/>
              </a:rPr>
              <a:t> Data Type and Conditions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 condition can be a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/>
              <a:t> variable</a:t>
            </a:r>
          </a:p>
          <a:p>
            <a:pPr eaLnBrk="1" hangingPunct="1">
              <a:defRPr/>
            </a:pPr>
            <a:r>
              <a:rPr lang="en-US" dirty="0"/>
              <a:t>The data type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</a:rPr>
              <a:t>bool</a:t>
            </a:r>
            <a:r>
              <a:rPr lang="en-US" dirty="0"/>
              <a:t> has logical (Boolean) values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true</a:t>
            </a:r>
            <a:r>
              <a:rPr lang="en-US" dirty="0"/>
              <a:t> and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false</a:t>
            </a:r>
          </a:p>
          <a:p>
            <a:pPr eaLnBrk="1" hangingPunct="1">
              <a:defRPr/>
            </a:pPr>
            <a:r>
              <a:rPr lang="en-US" dirty="0" err="1">
                <a:solidFill>
                  <a:schemeClr val="accent4"/>
                </a:solidFill>
                <a:latin typeface="Courier New" pitchFamily="49" charset="0"/>
              </a:rPr>
              <a:t>bool</a:t>
            </a:r>
            <a:r>
              <a:rPr lang="en-US" dirty="0"/>
              <a:t>,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true</a:t>
            </a:r>
            <a:r>
              <a:rPr lang="en-US" dirty="0"/>
              <a:t>, and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false</a:t>
            </a:r>
            <a:r>
              <a:rPr lang="en-US" dirty="0"/>
              <a:t> are reserved words</a:t>
            </a:r>
          </a:p>
          <a:p>
            <a:pPr eaLnBrk="1" hangingPunct="1">
              <a:defRPr/>
            </a:pPr>
            <a:r>
              <a:rPr lang="en-US" dirty="0"/>
              <a:t>The identifier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true</a:t>
            </a:r>
            <a:r>
              <a:rPr lang="en-US" dirty="0"/>
              <a:t> has the value </a:t>
            </a:r>
            <a:r>
              <a:rPr lang="en-US" dirty="0">
                <a:latin typeface="Courier New" pitchFamily="49" charset="0"/>
              </a:rPr>
              <a:t>1</a:t>
            </a:r>
            <a:r>
              <a:rPr lang="en-US" dirty="0"/>
              <a:t> </a:t>
            </a:r>
          </a:p>
          <a:p>
            <a:pPr eaLnBrk="1" hangingPunct="1">
              <a:defRPr/>
            </a:pPr>
            <a:r>
              <a:rPr lang="en-US" dirty="0"/>
              <a:t>The identifier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false</a:t>
            </a:r>
            <a:r>
              <a:rPr lang="en-US" dirty="0"/>
              <a:t> has the value </a:t>
            </a:r>
            <a:r>
              <a:rPr lang="en-US" dirty="0">
                <a:latin typeface="Courier New" pitchFamily="49" charset="0"/>
              </a:rPr>
              <a:t>0</a:t>
            </a:r>
          </a:p>
          <a:p>
            <a:pPr eaLnBrk="1" hangingPunct="1">
              <a:defRPr/>
            </a:pPr>
            <a:endParaRPr lang="en-US" sz="26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5C7F17-51B9-4237-8E4B-3C98E137F00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/>
              <a:t> Data Type and Conditions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Earlier versions of C++ did not provide built-in data types that had Boolean values</a:t>
            </a:r>
          </a:p>
          <a:p>
            <a:pPr eaLnBrk="1" hangingPunct="1">
              <a:defRPr/>
            </a:pPr>
            <a:r>
              <a:rPr lang="en-US" dirty="0"/>
              <a:t>Logical expressions evaluate to either 1 or 0</a:t>
            </a:r>
          </a:p>
          <a:p>
            <a:pPr lvl="1" eaLnBrk="1" hangingPunct="1">
              <a:defRPr/>
            </a:pPr>
            <a:r>
              <a:rPr lang="en-US" dirty="0"/>
              <a:t>The value of a logical expression was stored in a variable of the data type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</a:rPr>
              <a:t>int</a:t>
            </a:r>
            <a:endParaRPr lang="en-US" dirty="0">
              <a:solidFill>
                <a:schemeClr val="accent4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dirty="0"/>
              <a:t>You can use the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</a:rPr>
              <a:t>int</a:t>
            </a:r>
            <a:r>
              <a:rPr lang="en-US" dirty="0"/>
              <a:t> data type as a condition</a:t>
            </a:r>
          </a:p>
          <a:p>
            <a:pPr lvl="1"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E7C148-A612-40B3-A2A3-E8A3B82AFE3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Logical Expressions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General syntax for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if</a:t>
            </a:r>
            <a:r>
              <a:rPr lang="en-US" dirty="0"/>
              <a:t>: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if( logical-expression )</a:t>
            </a:r>
          </a:p>
          <a:p>
            <a:pPr lvl="2" eaLnBrk="1" hangingPunct="1"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statement</a:t>
            </a:r>
          </a:p>
          <a:p>
            <a:pPr eaLnBrk="1" hangingPunct="1">
              <a:defRPr/>
            </a:pPr>
            <a:r>
              <a:rPr lang="en-US" dirty="0"/>
              <a:t>A logical expression is any expression that evaluates to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false</a:t>
            </a:r>
          </a:p>
          <a:p>
            <a:pPr lvl="1" eaLnBrk="1" hangingPunct="1">
              <a:defRPr/>
            </a:pPr>
            <a:r>
              <a:rPr lang="en-US" dirty="0"/>
              <a:t>A literal (</a:t>
            </a:r>
            <a:r>
              <a:rPr lang="en-US" dirty="0">
                <a:highlight>
                  <a:srgbClr val="FFFF00"/>
                </a:highlight>
              </a:rPr>
              <a:t>anything but </a:t>
            </a:r>
            <a:r>
              <a:rPr lang="en-US" dirty="0">
                <a:solidFill>
                  <a:schemeClr val="accent4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>
                <a:highlight>
                  <a:srgbClr val="FFFF00"/>
                </a:highlight>
              </a:rPr>
              <a:t> is true</a:t>
            </a:r>
            <a:r>
              <a:rPr lang="en-US" dirty="0"/>
              <a:t>)</a:t>
            </a:r>
          </a:p>
          <a:p>
            <a:pPr lvl="1" eaLnBrk="1" hangingPunct="1">
              <a:defRPr/>
            </a:pPr>
            <a:r>
              <a:rPr lang="en-US" dirty="0"/>
              <a:t>A variable (any built-in type)</a:t>
            </a:r>
          </a:p>
          <a:p>
            <a:pPr lvl="1" eaLnBrk="1" hangingPunct="1">
              <a:defRPr/>
            </a:pPr>
            <a:r>
              <a:rPr lang="en-US" dirty="0"/>
              <a:t>A function (should return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/>
              <a:t> or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)</a:t>
            </a:r>
          </a:p>
          <a:p>
            <a:pPr lvl="1" eaLnBrk="1" hangingPunct="1">
              <a:defRPr/>
            </a:pPr>
            <a:r>
              <a:rPr lang="en-US" dirty="0"/>
              <a:t>Any expression that evaluates to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/>
              <a:t> or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A70CCD-4389-4F09-8B79-91B28F4A4FF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Logical Expressions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Arithmetic expressions</a:t>
            </a:r>
          </a:p>
          <a:p>
            <a:pPr lvl="1" eaLnBrk="1" hangingPunct="1">
              <a:defRPr/>
            </a:pPr>
            <a:r>
              <a:rPr lang="en-US" dirty="0"/>
              <a:t>Built with arithmetic operators</a:t>
            </a:r>
          </a:p>
          <a:p>
            <a:pPr lvl="1" eaLnBrk="1" hangingPunct="1">
              <a:defRPr/>
            </a:pPr>
            <a:r>
              <a:rPr lang="en-US" dirty="0"/>
              <a:t>Evaluate to numbers (integer or floating-point)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3 + 5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(7 / 2) * 4.0</a:t>
            </a:r>
          </a:p>
          <a:p>
            <a:pPr eaLnBrk="1" hangingPunct="1">
              <a:defRPr/>
            </a:pPr>
            <a:r>
              <a:rPr lang="en-US" dirty="0"/>
              <a:t>Logical expressions</a:t>
            </a:r>
          </a:p>
          <a:p>
            <a:pPr lvl="1" eaLnBrk="1" hangingPunct="1">
              <a:defRPr/>
            </a:pPr>
            <a:r>
              <a:rPr lang="en-US" dirty="0"/>
              <a:t>Built with relational operators</a:t>
            </a:r>
          </a:p>
          <a:p>
            <a:pPr lvl="1" eaLnBrk="1" hangingPunct="1">
              <a:defRPr/>
            </a:pPr>
            <a:r>
              <a:rPr lang="en-US" dirty="0">
                <a:highlight>
                  <a:srgbClr val="FFFF00"/>
                </a:highlight>
              </a:rPr>
              <a:t>Evaluate to </a:t>
            </a:r>
            <a:r>
              <a:rPr lang="en-US" dirty="0">
                <a:solidFill>
                  <a:schemeClr val="accent4"/>
                </a:solidFill>
                <a:highlight>
                  <a:srgbClr val="FFFF00"/>
                </a:highlight>
                <a:latin typeface="Courier New" pitchFamily="49" charset="0"/>
              </a:rPr>
              <a:t>true</a:t>
            </a:r>
            <a:r>
              <a:rPr lang="en-US" dirty="0">
                <a:highlight>
                  <a:srgbClr val="FFFF00"/>
                </a:highlight>
              </a:rPr>
              <a:t> or </a:t>
            </a:r>
            <a:r>
              <a:rPr lang="en-US" dirty="0">
                <a:solidFill>
                  <a:schemeClr val="accent4"/>
                </a:solidFill>
                <a:highlight>
                  <a:srgbClr val="FFFF00"/>
                </a:highlight>
                <a:latin typeface="Courier New" pitchFamily="49" charset="0"/>
              </a:rPr>
              <a:t>false</a:t>
            </a:r>
            <a:endParaRPr lang="en-US" dirty="0">
              <a:highlight>
                <a:srgbClr val="FFFF00"/>
              </a:highlight>
            </a:endParaRPr>
          </a:p>
          <a:p>
            <a:pPr lvl="1" eaLnBrk="1" hangingPunct="1"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3 == 3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“hello” &lt; “goodbye”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1C72-5275-4834-A83D-3AE75112D4A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19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Relational Operators</a:t>
            </a:r>
          </a:p>
        </p:txBody>
      </p:sp>
      <p:pic>
        <p:nvPicPr>
          <p:cNvPr id="2150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535238"/>
            <a:ext cx="7010400" cy="279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F42C4-DC2A-432C-889C-28648A87E66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Comparing Numbers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Integer and floating-point types can be compared</a:t>
            </a:r>
          </a:p>
          <a:p>
            <a:pPr lvl="1" eaLnBrk="1" hangingPunct="1"/>
            <a:r>
              <a:rPr lang="en-US">
                <a:latin typeface="Courier New" pitchFamily="49" charset="0"/>
              </a:rPr>
              <a:t>8 &lt; 15 </a:t>
            </a:r>
            <a:r>
              <a:rPr lang="en-US"/>
              <a:t>evaluates to 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true</a:t>
            </a:r>
          </a:p>
          <a:p>
            <a:pPr lvl="1" eaLnBrk="1" hangingPunct="1"/>
            <a:r>
              <a:rPr lang="en-US">
                <a:latin typeface="Courier New" pitchFamily="49" charset="0"/>
              </a:rPr>
              <a:t>6 != 6 </a:t>
            </a:r>
            <a:r>
              <a:rPr lang="en-US"/>
              <a:t>evaluates to 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false</a:t>
            </a:r>
          </a:p>
          <a:p>
            <a:pPr lvl="1" eaLnBrk="1" hangingPunct="1"/>
            <a:r>
              <a:rPr lang="en-US">
                <a:latin typeface="Courier New" pitchFamily="49" charset="0"/>
              </a:rPr>
              <a:t>2.5 &gt; 5.8 </a:t>
            </a:r>
            <a:r>
              <a:rPr lang="en-US"/>
              <a:t>evaluates to 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false</a:t>
            </a:r>
          </a:p>
          <a:p>
            <a:pPr lvl="1" eaLnBrk="1" hangingPunct="1"/>
            <a:r>
              <a:rPr lang="en-US">
                <a:latin typeface="Courier New" pitchFamily="49" charset="0"/>
              </a:rPr>
              <a:t>5.9 &lt;= 7 </a:t>
            </a:r>
            <a:r>
              <a:rPr lang="en-US"/>
              <a:t>evaluates to 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true</a:t>
            </a:r>
          </a:p>
          <a:p>
            <a:pPr lvl="1" eaLnBrk="1" hangingPunct="1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9945BA-10A5-456A-805B-F02BCA11CD1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Comparing Characters</a:t>
            </a: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371600"/>
            <a:ext cx="6092825" cy="454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1096</TotalTime>
  <Words>1170</Words>
  <Application>Microsoft Macintosh PowerPoint</Application>
  <PresentationFormat>On-screen Show (4:3)</PresentationFormat>
  <Paragraphs>215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Courier New</vt:lpstr>
      <vt:lpstr>Verdana</vt:lpstr>
      <vt:lpstr>Office Theme</vt:lpstr>
      <vt:lpstr>Control Structures</vt:lpstr>
      <vt:lpstr>Conditional Execution</vt:lpstr>
      <vt:lpstr>bool Data Type and Conditions</vt:lpstr>
      <vt:lpstr>int Data Type and Conditions</vt:lpstr>
      <vt:lpstr>Logical Expressions</vt:lpstr>
      <vt:lpstr>Logical Expressions</vt:lpstr>
      <vt:lpstr>Relational Operators</vt:lpstr>
      <vt:lpstr>Comparing Numbers</vt:lpstr>
      <vt:lpstr>Comparing Characters</vt:lpstr>
      <vt:lpstr>Comparing strings</vt:lpstr>
      <vt:lpstr>Examples</vt:lpstr>
      <vt:lpstr>PowerPoint Presentation</vt:lpstr>
      <vt:lpstr>Common Syntax Errors</vt:lpstr>
      <vt:lpstr>Two-way Conditional Execution</vt:lpstr>
      <vt:lpstr>One-Way Selection</vt:lpstr>
      <vt:lpstr>Two-Way Selection</vt:lpstr>
      <vt:lpstr>Example</vt:lpstr>
      <vt:lpstr>Common Syntax Errors</vt:lpstr>
      <vt:lpstr>Block Statements</vt:lpstr>
      <vt:lpstr>Conditional Block Statements</vt:lpstr>
      <vt:lpstr>Conditional Block Statements</vt:lpstr>
      <vt:lpstr>Conditional Block Statements</vt:lpstr>
      <vt:lpstr>More Than 2 Choices</vt:lpstr>
      <vt:lpstr>More Than 2 Choices</vt:lpstr>
      <vt:lpstr>Example: Date Conversion</vt:lpstr>
      <vt:lpstr>Example: Large Joe’s</vt:lpstr>
      <vt:lpstr>Example: Large Joe’s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253</cp:revision>
  <dcterms:created xsi:type="dcterms:W3CDTF">2009-09-01T00:23:15Z</dcterms:created>
  <dcterms:modified xsi:type="dcterms:W3CDTF">2021-01-28T18:35:00Z</dcterms:modified>
</cp:coreProperties>
</file>