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62AC5-4A7E-E64A-A475-A67FD936B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B8D2C-9DA1-7E4B-830B-C01BC7C96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532D7-941D-2343-B3B1-4EB0BF90A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D1B4-3673-204A-AEB5-9C99F93009BE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928E2-8DEA-BB4E-9287-B9D74644C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91420-E0CC-8448-A98C-13320257B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54C4-98D8-A246-A332-668DE9F8C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21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F12DD-B368-4C4D-98A3-CDD743301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A527F1-81F8-F948-83DD-8BDD543F87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E3732-E16A-F947-BDF9-96201AA15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D1B4-3673-204A-AEB5-9C99F93009BE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F526E-D537-A54F-9009-3B6185886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EE1EC-01F6-6942-969A-0EAD7F57E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54C4-98D8-A246-A332-668DE9F8C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40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D795B7-5EC7-4B4A-B277-A8EAE24A70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857AF0-5669-EE4D-BA6C-48C2D454E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D8487-3DE2-1C4E-92BD-6BB24214C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D1B4-3673-204A-AEB5-9C99F93009BE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E2A71-3C56-0043-A88A-E477A330D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D9CCF-1F01-6645-9EAD-AE34A6300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54C4-98D8-A246-A332-668DE9F8C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48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9FCF9-F9BB-EB43-A618-2632A70CF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FAAB2-947F-FB43-992D-1243A8F8A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7C2C1-5E9D-2A46-A9D5-E4DDEBA0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D1B4-3673-204A-AEB5-9C99F93009BE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42C6D-6937-2046-BFE8-86355082A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4460F-2D39-FE4E-951D-914C4E1EC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54C4-98D8-A246-A332-668DE9F8C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84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540EE-2088-D344-AB02-62A4491E3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4EB21-17A9-9349-ADED-945E61825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D1878-0AAE-B04C-8756-C7C90168D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D1B4-3673-204A-AEB5-9C99F93009BE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966D4-9051-AD4C-B97B-E4D7445AB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8055C-4973-7F45-9DB7-8F3E82503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54C4-98D8-A246-A332-668DE9F8C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6C356-95E2-DA48-AF02-108DECA49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C1FB1-A454-924C-BEBE-236FCEA90D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07139-28D8-1D4E-B760-4C3638D58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77DED-A4FE-5F4A-BB8A-F94B625C7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D1B4-3673-204A-AEB5-9C99F93009BE}" type="datetimeFigureOut">
              <a:rPr lang="en-US" smtClean="0"/>
              <a:t>1/28/21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13991-A50A-9243-AC0A-059DC2D0E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1387B-1706-D346-A564-9A744BDBD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54C4-98D8-A246-A332-668DE9F8C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27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E2135-3874-214C-81B7-2F2544D7A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D9B3E-6EEB-0E40-9A5B-F8A19EFF4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DF044-01F6-5644-AFE3-5E3BB5A52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9AE5E6-3083-EB49-A5BF-ABB3CBD894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A073D5-2F94-0E4E-B89D-D85F613B1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A2122-3208-6541-8257-AA11FD989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D1B4-3673-204A-AEB5-9C99F93009BE}" type="datetimeFigureOut">
              <a:rPr lang="en-US" smtClean="0"/>
              <a:t>1/28/21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DB1FF4-A555-454B-A2A8-B5A659E6F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D2E0E6-F09F-994B-B770-0CE907C2A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54C4-98D8-A246-A332-668DE9F8C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85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1CBA6-52A3-9848-9E9E-D7BD7AC0E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0C2A8B-F98E-6148-9659-2FCB76D12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D1B4-3673-204A-AEB5-9C99F93009BE}" type="datetimeFigureOut">
              <a:rPr lang="en-US" smtClean="0"/>
              <a:t>1/28/21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71DDCA-3775-0642-AA8E-5BA4E1E8F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206B81-1D2C-AA48-ADC7-4DBA9690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54C4-98D8-A246-A332-668DE9F8C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70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CD807F-186B-9642-9CF5-AB7E5BD21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D1B4-3673-204A-AEB5-9C99F93009BE}" type="datetimeFigureOut">
              <a:rPr lang="en-US" smtClean="0"/>
              <a:t>1/28/21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F507FA-1914-5C4C-921B-48A923871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C6331-E0E2-8A4E-8B24-3C8C3BA4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54C4-98D8-A246-A332-668DE9F8C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50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5968A-E8A6-F942-9F08-94A2AEAA3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064A3-2F4D-5D40-BDC2-E3103F5B6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36476-52F4-EE45-A6E4-0B63F228C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80EEB-FF76-0B4C-A22F-E917EB81D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D1B4-3673-204A-AEB5-9C99F93009BE}" type="datetimeFigureOut">
              <a:rPr lang="en-US" smtClean="0"/>
              <a:t>1/28/21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ECE18-5D60-794D-B744-4E8AAB014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C27AC-6933-7F49-917C-0ABB4760F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54C4-98D8-A246-A332-668DE9F8C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62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32446-3202-D545-9B9C-2E454AD7E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77986A-C914-ED48-9590-F8541F78C0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58D4B6-1BCD-7C4E-8427-7D5240FB7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97948-8DBD-484D-88D4-75B702FE8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D1B4-3673-204A-AEB5-9C99F93009BE}" type="datetimeFigureOut">
              <a:rPr lang="en-US" smtClean="0"/>
              <a:t>1/28/21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6F904-AC3D-CF48-B61B-AB535BF25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E3267-BF4D-BA45-A6DC-A52F5BF14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54C4-98D8-A246-A332-668DE9F8C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4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4F652C-C355-C248-A13D-C1EE02D97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B99B2-DC03-D64D-8122-758B92D33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93DBA-5E4C-6044-912A-BD1E626F9B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D1B4-3673-204A-AEB5-9C99F93009BE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E0149-BEBA-FC45-A8E6-FC145D80F2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4143B-4154-4540-8986-382A613F0D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454C4-98D8-A246-A332-668DE9F8C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08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Control Structures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 program can proceed:</a:t>
            </a:r>
          </a:p>
          <a:p>
            <a:pPr lvl="1" eaLnBrk="1" hangingPunct="1"/>
            <a:r>
              <a:rPr lang="en-US" dirty="0"/>
              <a:t>Sequentially</a:t>
            </a:r>
          </a:p>
          <a:p>
            <a:pPr lvl="1" eaLnBrk="1" hangingPunct="1"/>
            <a:r>
              <a:rPr lang="en-US" dirty="0"/>
              <a:t>Selectively (branch) - making a choice</a:t>
            </a:r>
          </a:p>
          <a:p>
            <a:pPr lvl="1" eaLnBrk="1" hangingPunct="1"/>
            <a:r>
              <a:rPr lang="en-US" dirty="0"/>
              <a:t>Repetitively (iteratively) - looping</a:t>
            </a:r>
          </a:p>
          <a:p>
            <a:pPr>
              <a:buFont typeface="Arial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2888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B3CCA9-65E5-4153-B3D2-30771A2ACB6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430213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Comparing </a:t>
            </a:r>
            <a:r>
              <a:rPr lang="en-US" dirty="0">
                <a:latin typeface="Courier New" pitchFamily="49" charset="0"/>
              </a:rPr>
              <a:t>strings</a:t>
            </a:r>
            <a:endParaRPr lang="en-US" dirty="0"/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447800"/>
            <a:ext cx="8534400" cy="47244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Relational operators can be applied to strings</a:t>
            </a:r>
          </a:p>
          <a:p>
            <a:pPr>
              <a:spcBef>
                <a:spcPts val="0"/>
              </a:spcBef>
            </a:pPr>
            <a:r>
              <a:rPr lang="en-US" dirty="0"/>
              <a:t>Strings are </a:t>
            </a:r>
            <a:r>
              <a:rPr lang="en-US" dirty="0">
                <a:highlight>
                  <a:srgbClr val="FFFF00"/>
                </a:highlight>
              </a:rPr>
              <a:t>compared character by character</a:t>
            </a:r>
            <a:r>
              <a:rPr lang="en-US" dirty="0"/>
              <a:t>, starting with the first character</a:t>
            </a:r>
          </a:p>
          <a:p>
            <a:pPr>
              <a:spcBef>
                <a:spcPts val="0"/>
              </a:spcBef>
            </a:pPr>
            <a:r>
              <a:rPr lang="en-US" dirty="0"/>
              <a:t>Comparison continues until either a mismatch is found or all characters are found equal</a:t>
            </a:r>
          </a:p>
          <a:p>
            <a:pPr>
              <a:spcBef>
                <a:spcPts val="0"/>
              </a:spcBef>
            </a:pPr>
            <a:r>
              <a:rPr lang="en-US" dirty="0"/>
              <a:t>If two strings of different lengths are compared and the comparison is equal to the last character of the shorter string</a:t>
            </a:r>
          </a:p>
          <a:p>
            <a:pPr lvl="1">
              <a:spcBef>
                <a:spcPts val="0"/>
              </a:spcBef>
            </a:pPr>
            <a:r>
              <a:rPr lang="en-US" dirty="0"/>
              <a:t>The shorter string is less than the larger string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Note: this does not work for comparing 2 string literals!</a:t>
            </a:r>
          </a:p>
        </p:txBody>
      </p:sp>
    </p:spTree>
    <p:extLst>
      <p:ext uri="{BB962C8B-B14F-4D97-AF65-F5344CB8AC3E}">
        <p14:creationId xmlns:p14="http://schemas.microsoft.com/office/powerpoint/2010/main" val="1496817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8C643-636A-4CD9-8770-D23FC05FD8D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5414" y="2620964"/>
            <a:ext cx="7011987" cy="233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6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2105520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228601"/>
            <a:ext cx="7010400" cy="630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34717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271C4-C7C3-44A4-9EF2-060220ED33F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2765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1" y="1371601"/>
            <a:ext cx="7046913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3581400"/>
            <a:ext cx="7010400" cy="25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6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Common Syntax Errors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146252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774311-12AB-4485-85DD-9CCCA9E8A05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Two-way Conditional Execution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1"/>
            <a:ext cx="8229600" cy="49069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if</a:t>
            </a:r>
            <a:r>
              <a:rPr lang="en-US" dirty="0"/>
              <a:t> can be paired with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else</a:t>
            </a:r>
            <a:endParaRPr lang="en-US" dirty="0"/>
          </a:p>
          <a:p>
            <a:pPr lvl="1" eaLnBrk="1" hangingPunct="1">
              <a:buFont typeface="Arial" charset="0"/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if( logical-expression )</a:t>
            </a:r>
          </a:p>
          <a:p>
            <a:pPr lvl="2" eaLnBrk="1" hangingPunct="1">
              <a:buFont typeface="Arial" charset="0"/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statement1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	statement2</a:t>
            </a:r>
          </a:p>
          <a:p>
            <a:pPr eaLnBrk="1" hangingPunct="1">
              <a:defRPr/>
            </a:pPr>
            <a:r>
              <a:rPr lang="en-US" dirty="0"/>
              <a:t>If the condition is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true</a:t>
            </a:r>
            <a:r>
              <a:rPr lang="en-US" dirty="0"/>
              <a:t>, statement1 is executed </a:t>
            </a:r>
            <a:endParaRPr lang="en-US" dirty="0">
              <a:solidFill>
                <a:schemeClr val="accent4"/>
              </a:solidFill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dirty="0"/>
              <a:t>If the condition is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false</a:t>
            </a:r>
            <a:r>
              <a:rPr lang="en-US" dirty="0"/>
              <a:t>, statement2 is executed </a:t>
            </a:r>
          </a:p>
        </p:txBody>
      </p:sp>
    </p:spTree>
    <p:extLst>
      <p:ext uri="{BB962C8B-B14F-4D97-AF65-F5344CB8AC3E}">
        <p14:creationId xmlns:p14="http://schemas.microsoft.com/office/powerpoint/2010/main" val="420517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F01C34-091E-4DA7-92D4-0CE3C7887B8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Conditional Execution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1"/>
            <a:ext cx="8229600" cy="49069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if</a:t>
            </a:r>
            <a:r>
              <a:rPr lang="en-US" dirty="0"/>
              <a:t> is a reserved word</a:t>
            </a:r>
          </a:p>
          <a:p>
            <a:pPr eaLnBrk="1" hangingPunct="1">
              <a:defRPr/>
            </a:pPr>
            <a:r>
              <a:rPr lang="en-US" dirty="0"/>
              <a:t>The most basic syntax for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if</a:t>
            </a:r>
            <a:r>
              <a:rPr lang="en-US" dirty="0"/>
              <a:t>: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if( condition )</a:t>
            </a:r>
          </a:p>
          <a:p>
            <a:pPr lvl="2" eaLnBrk="1" hangingPunct="1">
              <a:buFont typeface="Arial" charset="0"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{statement;}</a:t>
            </a:r>
          </a:p>
          <a:p>
            <a:pPr eaLnBrk="1" hangingPunct="1">
              <a:defRPr/>
            </a:pPr>
            <a:r>
              <a:rPr lang="en-US" dirty="0"/>
              <a:t>The statement is executed if the condition evaluates to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true</a:t>
            </a:r>
          </a:p>
          <a:p>
            <a:pPr eaLnBrk="1" hangingPunct="1">
              <a:defRPr/>
            </a:pPr>
            <a:r>
              <a:rPr lang="en-US" dirty="0"/>
              <a:t>The statement is bypassed if the condition evaluates to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983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04F7A5-BE41-4174-B9E3-E93AE0A1979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>
                <a:latin typeface="+mj-lt"/>
              </a:rPr>
              <a:t> Data Type and Conditions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 condition can be a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/>
              <a:t> variable</a:t>
            </a:r>
          </a:p>
          <a:p>
            <a:pPr eaLnBrk="1" hangingPunct="1">
              <a:defRPr/>
            </a:pPr>
            <a:r>
              <a:rPr lang="en-US" dirty="0"/>
              <a:t>The data type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</a:rPr>
              <a:t>bool</a:t>
            </a:r>
            <a:r>
              <a:rPr lang="en-US" dirty="0"/>
              <a:t> has logical (Boolean) values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true</a:t>
            </a:r>
            <a:r>
              <a:rPr lang="en-US" dirty="0"/>
              <a:t> and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false</a:t>
            </a:r>
          </a:p>
          <a:p>
            <a:pPr eaLnBrk="1" hangingPunct="1">
              <a:defRPr/>
            </a:pPr>
            <a:r>
              <a:rPr lang="en-US" dirty="0" err="1">
                <a:solidFill>
                  <a:schemeClr val="accent4"/>
                </a:solidFill>
                <a:latin typeface="Courier New" pitchFamily="49" charset="0"/>
              </a:rPr>
              <a:t>bool</a:t>
            </a:r>
            <a:r>
              <a:rPr lang="en-US" dirty="0"/>
              <a:t>,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true</a:t>
            </a:r>
            <a:r>
              <a:rPr lang="en-US" dirty="0"/>
              <a:t>, and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false</a:t>
            </a:r>
            <a:r>
              <a:rPr lang="en-US" dirty="0"/>
              <a:t> are reserved words</a:t>
            </a:r>
          </a:p>
          <a:p>
            <a:pPr eaLnBrk="1" hangingPunct="1">
              <a:defRPr/>
            </a:pPr>
            <a:r>
              <a:rPr lang="en-US" dirty="0"/>
              <a:t>The identifier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true</a:t>
            </a:r>
            <a:r>
              <a:rPr lang="en-US" dirty="0"/>
              <a:t> has the value </a:t>
            </a:r>
            <a:r>
              <a:rPr lang="en-US" dirty="0">
                <a:latin typeface="Courier New" pitchFamily="49" charset="0"/>
              </a:rPr>
              <a:t>1</a:t>
            </a:r>
            <a:r>
              <a:rPr lang="en-US" dirty="0"/>
              <a:t> </a:t>
            </a:r>
          </a:p>
          <a:p>
            <a:pPr eaLnBrk="1" hangingPunct="1">
              <a:defRPr/>
            </a:pPr>
            <a:r>
              <a:rPr lang="en-US" dirty="0"/>
              <a:t>The identifier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false</a:t>
            </a:r>
            <a:r>
              <a:rPr lang="en-US" dirty="0"/>
              <a:t> has the value </a:t>
            </a:r>
            <a:r>
              <a:rPr lang="en-US" dirty="0">
                <a:latin typeface="Courier New" pitchFamily="49" charset="0"/>
              </a:rPr>
              <a:t>0</a:t>
            </a:r>
          </a:p>
          <a:p>
            <a:pPr eaLnBrk="1" hangingPunct="1">
              <a:defRPr/>
            </a:pPr>
            <a:endParaRPr lang="en-US" sz="2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252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5C7F17-51B9-4237-8E4B-3C98E137F00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/>
              <a:t> Data Type and Conditions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Earlier versions of C++ did not provide built-in data types that had Boolean values</a:t>
            </a:r>
          </a:p>
          <a:p>
            <a:pPr eaLnBrk="1" hangingPunct="1">
              <a:defRPr/>
            </a:pPr>
            <a:r>
              <a:rPr lang="en-US" dirty="0"/>
              <a:t>Logical expressions evaluate to either 1 or 0</a:t>
            </a:r>
          </a:p>
          <a:p>
            <a:pPr lvl="1" eaLnBrk="1" hangingPunct="1">
              <a:defRPr/>
            </a:pPr>
            <a:r>
              <a:rPr lang="en-US" dirty="0"/>
              <a:t>The value of a logical expression was stored in a variable of the data type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</a:rPr>
              <a:t>int</a:t>
            </a:r>
            <a:endParaRPr lang="en-US" dirty="0">
              <a:solidFill>
                <a:schemeClr val="accent4"/>
              </a:solidFill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dirty="0"/>
              <a:t>You can use the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</a:rPr>
              <a:t>int</a:t>
            </a:r>
            <a:r>
              <a:rPr lang="en-US" dirty="0"/>
              <a:t> data type as a condition</a:t>
            </a:r>
          </a:p>
          <a:p>
            <a:pPr lvl="1"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820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E7C148-A612-40B3-A2A3-E8A3B82AFE3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Logical Expressions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1"/>
            <a:ext cx="8229600" cy="49069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General syntax for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if</a:t>
            </a:r>
            <a:r>
              <a:rPr lang="en-US" dirty="0"/>
              <a:t>: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if( logical-expression )</a:t>
            </a:r>
          </a:p>
          <a:p>
            <a:pPr lvl="2" eaLnBrk="1" hangingPunct="1">
              <a:buFont typeface="Arial" charset="0"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statement</a:t>
            </a:r>
          </a:p>
          <a:p>
            <a:pPr eaLnBrk="1" hangingPunct="1">
              <a:defRPr/>
            </a:pPr>
            <a:r>
              <a:rPr lang="en-US" dirty="0"/>
              <a:t>A logical expression is any expression that evaluates to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true</a:t>
            </a:r>
            <a:r>
              <a:rPr lang="en-US" dirty="0"/>
              <a:t> or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false</a:t>
            </a:r>
          </a:p>
          <a:p>
            <a:pPr lvl="1" eaLnBrk="1" hangingPunct="1">
              <a:defRPr/>
            </a:pPr>
            <a:r>
              <a:rPr lang="en-US" dirty="0"/>
              <a:t>A literal (</a:t>
            </a:r>
            <a:r>
              <a:rPr lang="en-US" dirty="0">
                <a:highlight>
                  <a:srgbClr val="FFFF00"/>
                </a:highlight>
              </a:rPr>
              <a:t>anything but </a:t>
            </a:r>
            <a:r>
              <a:rPr lang="en-US" dirty="0">
                <a:solidFill>
                  <a:schemeClr val="accent4"/>
                </a:solidFill>
                <a:highlight>
                  <a:srgbClr val="FFFF00"/>
                </a:highlight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>
                <a:highlight>
                  <a:srgbClr val="FFFF00"/>
                </a:highlight>
              </a:rPr>
              <a:t> is true</a:t>
            </a:r>
            <a:r>
              <a:rPr lang="en-US" dirty="0"/>
              <a:t>)</a:t>
            </a:r>
          </a:p>
          <a:p>
            <a:pPr lvl="1" eaLnBrk="1" hangingPunct="1">
              <a:defRPr/>
            </a:pPr>
            <a:r>
              <a:rPr lang="en-US" dirty="0"/>
              <a:t>A variable (any built-in type)</a:t>
            </a:r>
          </a:p>
          <a:p>
            <a:pPr lvl="1" eaLnBrk="1" hangingPunct="1">
              <a:defRPr/>
            </a:pPr>
            <a:r>
              <a:rPr lang="en-US" dirty="0"/>
              <a:t>A function (should return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/>
              <a:t> or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)</a:t>
            </a:r>
          </a:p>
          <a:p>
            <a:pPr lvl="1" eaLnBrk="1" hangingPunct="1">
              <a:defRPr/>
            </a:pPr>
            <a:r>
              <a:rPr lang="en-US" dirty="0"/>
              <a:t>Any expression that evaluates to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/>
              <a:t> or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876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A70CCD-4389-4F09-8B79-91B28F4A4FF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Logical Expressions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0"/>
            <a:ext cx="8229600" cy="5029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Arithmetic expressions</a:t>
            </a:r>
          </a:p>
          <a:p>
            <a:pPr lvl="1" eaLnBrk="1" hangingPunct="1">
              <a:defRPr/>
            </a:pPr>
            <a:r>
              <a:rPr lang="en-US" dirty="0"/>
              <a:t>Built with arithmetic operators</a:t>
            </a:r>
          </a:p>
          <a:p>
            <a:pPr lvl="1" eaLnBrk="1" hangingPunct="1">
              <a:defRPr/>
            </a:pPr>
            <a:r>
              <a:rPr lang="en-US" dirty="0"/>
              <a:t>Evaluate to numbers (integer or floating-point)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3 + 5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(7 / 2) * 4.0</a:t>
            </a:r>
          </a:p>
          <a:p>
            <a:pPr eaLnBrk="1" hangingPunct="1">
              <a:defRPr/>
            </a:pPr>
            <a:r>
              <a:rPr lang="en-US" dirty="0"/>
              <a:t>Logical expressions</a:t>
            </a:r>
          </a:p>
          <a:p>
            <a:pPr lvl="1" eaLnBrk="1" hangingPunct="1">
              <a:defRPr/>
            </a:pPr>
            <a:r>
              <a:rPr lang="en-US" dirty="0"/>
              <a:t>Built with relational operators</a:t>
            </a:r>
          </a:p>
          <a:p>
            <a:pPr lvl="1" eaLnBrk="1" hangingPunct="1">
              <a:defRPr/>
            </a:pPr>
            <a:r>
              <a:rPr lang="en-US" dirty="0">
                <a:highlight>
                  <a:srgbClr val="FFFF00"/>
                </a:highlight>
              </a:rPr>
              <a:t>Evaluate to </a:t>
            </a:r>
            <a:r>
              <a:rPr lang="en-US" dirty="0">
                <a:solidFill>
                  <a:schemeClr val="accent4"/>
                </a:solidFill>
                <a:highlight>
                  <a:srgbClr val="FFFF00"/>
                </a:highlight>
                <a:latin typeface="Courier New" pitchFamily="49" charset="0"/>
              </a:rPr>
              <a:t>true</a:t>
            </a:r>
            <a:r>
              <a:rPr lang="en-US" dirty="0">
                <a:highlight>
                  <a:srgbClr val="FFFF00"/>
                </a:highlight>
              </a:rPr>
              <a:t> or </a:t>
            </a:r>
            <a:r>
              <a:rPr lang="en-US" dirty="0">
                <a:solidFill>
                  <a:schemeClr val="accent4"/>
                </a:solidFill>
                <a:highlight>
                  <a:srgbClr val="FFFF00"/>
                </a:highlight>
                <a:latin typeface="Courier New" pitchFamily="49" charset="0"/>
              </a:rPr>
              <a:t>false</a:t>
            </a:r>
            <a:endParaRPr lang="en-US" dirty="0">
              <a:highlight>
                <a:srgbClr val="FFFF00"/>
              </a:highlight>
            </a:endParaRPr>
          </a:p>
          <a:p>
            <a:pPr lvl="1" eaLnBrk="1" hangingPunct="1">
              <a:buFont typeface="Arial" charset="0"/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3 == 3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“hello” &lt; “goodbye”</a:t>
            </a:r>
          </a:p>
        </p:txBody>
      </p:sp>
    </p:spTree>
    <p:extLst>
      <p:ext uri="{BB962C8B-B14F-4D97-AF65-F5344CB8AC3E}">
        <p14:creationId xmlns:p14="http://schemas.microsoft.com/office/powerpoint/2010/main" val="2129405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1C72-5275-4834-A83D-3AE75112D4A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819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Relational Operators</a:t>
            </a:r>
          </a:p>
        </p:txBody>
      </p:sp>
      <p:pic>
        <p:nvPicPr>
          <p:cNvPr id="2150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2535238"/>
            <a:ext cx="7010400" cy="279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32384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F42C4-DC2A-432C-889C-28648A87E66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Comparing Numbers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Integer and floating-point types can be compared</a:t>
            </a:r>
          </a:p>
          <a:p>
            <a:pPr lvl="1" eaLnBrk="1" hangingPunct="1"/>
            <a:r>
              <a:rPr lang="en-US">
                <a:latin typeface="Courier New" pitchFamily="49" charset="0"/>
              </a:rPr>
              <a:t>8 &lt; 15 </a:t>
            </a:r>
            <a:r>
              <a:rPr lang="en-US"/>
              <a:t>evaluates to </a:t>
            </a:r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true</a:t>
            </a:r>
          </a:p>
          <a:p>
            <a:pPr lvl="1" eaLnBrk="1" hangingPunct="1"/>
            <a:r>
              <a:rPr lang="en-US">
                <a:latin typeface="Courier New" pitchFamily="49" charset="0"/>
              </a:rPr>
              <a:t>6 != 6 </a:t>
            </a:r>
            <a:r>
              <a:rPr lang="en-US"/>
              <a:t>evaluates to </a:t>
            </a:r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false</a:t>
            </a:r>
          </a:p>
          <a:p>
            <a:pPr lvl="1" eaLnBrk="1" hangingPunct="1"/>
            <a:r>
              <a:rPr lang="en-US">
                <a:latin typeface="Courier New" pitchFamily="49" charset="0"/>
              </a:rPr>
              <a:t>2.5 &gt; 5.8 </a:t>
            </a:r>
            <a:r>
              <a:rPr lang="en-US"/>
              <a:t>evaluates to </a:t>
            </a:r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false</a:t>
            </a:r>
          </a:p>
          <a:p>
            <a:pPr lvl="1" eaLnBrk="1" hangingPunct="1"/>
            <a:r>
              <a:rPr lang="en-US">
                <a:latin typeface="Courier New" pitchFamily="49" charset="0"/>
              </a:rPr>
              <a:t>5.9 &lt;= 7 </a:t>
            </a:r>
            <a:r>
              <a:rPr lang="en-US"/>
              <a:t>evaluates to </a:t>
            </a:r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true</a:t>
            </a:r>
          </a:p>
          <a:p>
            <a:pPr lvl="1"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00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9945BA-10A5-456A-805B-F02BCA11CD1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Comparing Characters</a:t>
            </a:r>
          </a:p>
        </p:txBody>
      </p:sp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1" y="1371601"/>
            <a:ext cx="6092825" cy="454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92626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579</Words>
  <Application>Microsoft Macintosh PowerPoint</Application>
  <PresentationFormat>Widescreen</PresentationFormat>
  <Paragraphs>93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 Theme</vt:lpstr>
      <vt:lpstr>Control Structures</vt:lpstr>
      <vt:lpstr>Conditional Execution</vt:lpstr>
      <vt:lpstr>bool Data Type and Conditions</vt:lpstr>
      <vt:lpstr>int Data Type and Conditions</vt:lpstr>
      <vt:lpstr>Logical Expressions</vt:lpstr>
      <vt:lpstr>Logical Expressions</vt:lpstr>
      <vt:lpstr>Relational Operators</vt:lpstr>
      <vt:lpstr>Comparing Numbers</vt:lpstr>
      <vt:lpstr>Comparing Characters</vt:lpstr>
      <vt:lpstr>Comparing strings</vt:lpstr>
      <vt:lpstr>Examples</vt:lpstr>
      <vt:lpstr>PowerPoint Presentation</vt:lpstr>
      <vt:lpstr>Common Syntax Errors</vt:lpstr>
      <vt:lpstr>Two-way Conditional Execution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Structures</dc:title>
  <dc:creator>Lin, Beiyu</dc:creator>
  <cp:lastModifiedBy>Lin, Beiyu</cp:lastModifiedBy>
  <cp:revision>1</cp:revision>
  <dcterms:created xsi:type="dcterms:W3CDTF">2021-01-28T18:34:36Z</dcterms:created>
  <dcterms:modified xsi:type="dcterms:W3CDTF">2021-01-28T18:34:50Z</dcterms:modified>
</cp:coreProperties>
</file>