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302" r:id="rId3"/>
    <p:sldId id="258" r:id="rId4"/>
    <p:sldId id="296" r:id="rId5"/>
    <p:sldId id="313" r:id="rId6"/>
    <p:sldId id="310" r:id="rId7"/>
    <p:sldId id="314" r:id="rId8"/>
    <p:sldId id="30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5"/>
    <p:restoredTop sz="92584"/>
  </p:normalViewPr>
  <p:slideViewPr>
    <p:cSldViewPr snapToGrid="0" snapToObjects="1">
      <p:cViewPr varScale="1">
        <p:scale>
          <a:sx n="109" d="100"/>
          <a:sy n="109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8/31/22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8/31/22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data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Beiyu</a:t>
            </a:r>
            <a:r>
              <a:rPr lang="en-US" sz="2400" dirty="0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9000-D5B8-B94E-88CD-FD837308D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280608" cy="366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Outline: https://</a:t>
            </a:r>
            <a:r>
              <a:rPr lang="en-US" sz="2500" dirty="0" err="1"/>
              <a:t>beiyulincs.github.io</a:t>
            </a:r>
            <a:r>
              <a:rPr lang="en-US" sz="2500" dirty="0"/>
              <a:t>/teach/fall_22/</a:t>
            </a:r>
            <a:r>
              <a:rPr lang="en-US" sz="2500" dirty="0" err="1"/>
              <a:t>dm.html</a:t>
            </a:r>
            <a:r>
              <a:rPr lang="en-US" sz="2500" dirty="0"/>
              <a:t> </a:t>
            </a:r>
          </a:p>
          <a:p>
            <a:pPr marL="0" indent="0">
              <a:buNone/>
            </a:pPr>
            <a:r>
              <a:rPr lang="en-US" sz="2500" dirty="0"/>
              <a:t>Syllabus: https://</a:t>
            </a:r>
            <a:r>
              <a:rPr lang="en-US" sz="2500" dirty="0" err="1"/>
              <a:t>beiyulincs.github.io</a:t>
            </a:r>
            <a:r>
              <a:rPr lang="en-US" sz="2500" dirty="0"/>
              <a:t>/teach/fall_22/syllabus_cs_458.pdf </a:t>
            </a: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1406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EBFD41-30B7-EA4B-BAB7-639F8252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683133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b="1" dirty="0"/>
              <a:t>What is Data Mining? </a:t>
            </a:r>
          </a:p>
          <a:p>
            <a:r>
              <a:rPr lang="en-US" sz="2400" b="1" dirty="0"/>
              <a:t>Why data mining is important? </a:t>
            </a:r>
          </a:p>
          <a:p>
            <a:r>
              <a:rPr lang="en-US" sz="2400" b="1" dirty="0"/>
              <a:t>Why IoT is important?  </a:t>
            </a:r>
          </a:p>
          <a:p>
            <a:r>
              <a:rPr lang="en-US" sz="2400" b="1" dirty="0"/>
              <a:t>Topics and outline of this course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49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IOT? </a:t>
            </a:r>
          </a:p>
        </p:txBody>
      </p:sp>
      <p:pic>
        <p:nvPicPr>
          <p:cNvPr id="1028" name="Picture 4" descr="IoT Is Reshaping Lives-Nilesh Jain - BW Businessworld">
            <a:extLst>
              <a:ext uri="{FF2B5EF4-FFF2-40B4-BE49-F238E27FC236}">
                <a16:creationId xmlns:a16="http://schemas.microsoft.com/office/drawing/2014/main" id="{0A78C965-A96E-BB45-81B8-0D4B07F44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14" y="1839975"/>
            <a:ext cx="9072372" cy="490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87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IOT?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D821E-4FEA-C541-ABBC-94CE6A51FC8D}"/>
              </a:ext>
            </a:extLst>
          </p:cNvPr>
          <p:cNvSpPr txBox="1"/>
          <p:nvPr/>
        </p:nvSpPr>
        <p:spPr>
          <a:xfrm>
            <a:off x="463296" y="2292096"/>
            <a:ext cx="1133856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The Internet of Things (IoT):</a:t>
            </a:r>
          </a:p>
          <a:p>
            <a:endParaRPr lang="en-US" sz="500" dirty="0"/>
          </a:p>
          <a:p>
            <a:r>
              <a:rPr lang="en-US" sz="2200" dirty="0"/>
              <a:t>-- the billions of physical devices around the world that are now connected to the internet, </a:t>
            </a:r>
          </a:p>
          <a:p>
            <a:r>
              <a:rPr lang="en-US" sz="2200" dirty="0"/>
              <a:t>   all collecting and sharing data</a:t>
            </a:r>
          </a:p>
          <a:p>
            <a:endParaRPr lang="en-US" sz="500" dirty="0"/>
          </a:p>
          <a:p>
            <a:r>
              <a:rPr lang="en-US" sz="2200" dirty="0"/>
              <a:t>-- merging the digital and physical universes</a:t>
            </a:r>
          </a:p>
          <a:p>
            <a:endParaRPr lang="en-US" sz="500" dirty="0"/>
          </a:p>
          <a:p>
            <a:r>
              <a:rPr lang="en-US" sz="2200" dirty="0"/>
              <a:t>-- e.g., from a pill to </a:t>
            </a:r>
            <a:r>
              <a:rPr lang="en-US" sz="2200" dirty="0" err="1"/>
              <a:t>aeroplane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704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1C49-B012-2642-B812-63154FF0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IOT is IMPORTANT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6AEA-DF42-3A4B-8B25-E994F76B544B}"/>
              </a:ext>
            </a:extLst>
          </p:cNvPr>
          <p:cNvSpPr txBox="1"/>
          <p:nvPr/>
        </p:nvSpPr>
        <p:spPr>
          <a:xfrm>
            <a:off x="451104" y="2072640"/>
            <a:ext cx="6252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“If you invent a breakthrough in artificial intelligence, </a:t>
            </a:r>
          </a:p>
          <a:p>
            <a:r>
              <a:rPr lang="en-US" dirty="0"/>
              <a:t>so machines can learn, that is worth 10 </a:t>
            </a:r>
            <a:r>
              <a:rPr lang="en-US" dirty="0" err="1"/>
              <a:t>Microsofts</a:t>
            </a:r>
            <a:r>
              <a:rPr lang="en-US" dirty="0"/>
              <a:t>.” — Bill Gates</a:t>
            </a:r>
          </a:p>
        </p:txBody>
      </p:sp>
      <p:pic>
        <p:nvPicPr>
          <p:cNvPr id="1026" name="Picture 2" descr="Bill Gates">
            <a:extLst>
              <a:ext uri="{FF2B5EF4-FFF2-40B4-BE49-F238E27FC236}">
                <a16:creationId xmlns:a16="http://schemas.microsoft.com/office/drawing/2014/main" id="{37045F29-C9C5-784E-97A7-A1B051054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196" y="1899960"/>
            <a:ext cx="1527116" cy="15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834FF-75D9-1D4E-911D-5B10A346F4FC}"/>
              </a:ext>
            </a:extLst>
          </p:cNvPr>
          <p:cNvSpPr txBox="1"/>
          <p:nvPr/>
        </p:nvSpPr>
        <p:spPr>
          <a:xfrm>
            <a:off x="2324747" y="3712986"/>
            <a:ext cx="9656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“As the Internet of things advances, the very notion of a clear dividing line </a:t>
            </a:r>
          </a:p>
          <a:p>
            <a:r>
              <a:rPr lang="en-US" dirty="0"/>
              <a:t>between reality and virtual reality becomes blurred, sometimes in creative ways..” –  Geoff </a:t>
            </a:r>
            <a:r>
              <a:rPr lang="en-US" dirty="0" err="1"/>
              <a:t>Mulgan</a:t>
            </a:r>
            <a:endParaRPr lang="en-US" dirty="0"/>
          </a:p>
        </p:txBody>
      </p:sp>
      <p:pic>
        <p:nvPicPr>
          <p:cNvPr id="1028" name="Picture 4" descr="Geoff Mulgan - Wikipedia">
            <a:extLst>
              <a:ext uri="{FF2B5EF4-FFF2-40B4-BE49-F238E27FC236}">
                <a16:creationId xmlns:a16="http://schemas.microsoft.com/office/drawing/2014/main" id="{97B592E7-08F5-B141-99C4-97C90E6854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8" r="2262" b="15685"/>
          <a:stretch/>
        </p:blipFill>
        <p:spPr bwMode="auto">
          <a:xfrm>
            <a:off x="692484" y="3141297"/>
            <a:ext cx="1632263" cy="172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E143EA-A174-1644-B085-D7DFD522E9AD}"/>
              </a:ext>
            </a:extLst>
          </p:cNvPr>
          <p:cNvSpPr txBox="1"/>
          <p:nvPr/>
        </p:nvSpPr>
        <p:spPr>
          <a:xfrm>
            <a:off x="195762" y="5832678"/>
            <a:ext cx="11800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think we should be very careful about artificial intelligence. </a:t>
            </a:r>
          </a:p>
          <a:p>
            <a:r>
              <a:rPr lang="en-US" dirty="0"/>
              <a:t>If I had to guess at what our biggest existential threat is, I’d probably say that. So we need to be very careful.”–  Elon Musk</a:t>
            </a:r>
          </a:p>
        </p:txBody>
      </p:sp>
      <p:pic>
        <p:nvPicPr>
          <p:cNvPr id="1030" name="Picture 6" descr="Dogecoin jumps after Elon Musk says it can be used to buy Tesla merch">
            <a:extLst>
              <a:ext uri="{FF2B5EF4-FFF2-40B4-BE49-F238E27FC236}">
                <a16:creationId xmlns:a16="http://schemas.microsoft.com/office/drawing/2014/main" id="{280553CE-1C79-B34E-B814-DA6A1BA0A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574" y="4433061"/>
            <a:ext cx="2478227" cy="172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9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F237-6D78-AE42-B485-7EC580C5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6ABD-8E2D-8C49-848E-4057DD16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38992"/>
            <a:ext cx="11029615" cy="3678303"/>
          </a:xfrm>
        </p:spPr>
        <p:txBody>
          <a:bodyPr>
            <a:noAutofit/>
          </a:bodyPr>
          <a:lstStyle/>
          <a:p>
            <a:pPr lvl="1"/>
            <a:r>
              <a:rPr lang="en-US" sz="3300" dirty="0"/>
              <a:t>Data Mining Algorithms: association rules</a:t>
            </a:r>
          </a:p>
          <a:p>
            <a:pPr lvl="1"/>
            <a:r>
              <a:rPr lang="en-US" sz="3300" dirty="0"/>
              <a:t>Data Mining Algorithms: categorization</a:t>
            </a:r>
          </a:p>
          <a:p>
            <a:pPr lvl="1"/>
            <a:r>
              <a:rPr lang="en-US" sz="3300" dirty="0"/>
              <a:t>Data Mining Algorithms: clustering</a:t>
            </a:r>
          </a:p>
          <a:p>
            <a:pPr lvl="1"/>
            <a:r>
              <a:rPr lang="en-US" sz="3300" dirty="0"/>
              <a:t>IoT data</a:t>
            </a:r>
          </a:p>
          <a:p>
            <a:pPr lvl="1"/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277155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F237-6D78-AE42-B485-7EC580C5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6ABD-8E2D-8C49-848E-4057DD16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38992"/>
            <a:ext cx="11029615" cy="3678303"/>
          </a:xfrm>
        </p:spPr>
        <p:txBody>
          <a:bodyPr>
            <a:noAutofit/>
          </a:bodyPr>
          <a:lstStyle/>
          <a:p>
            <a:r>
              <a:rPr lang="en-US" sz="3500" dirty="0"/>
              <a:t>Each topic will cover:</a:t>
            </a:r>
          </a:p>
          <a:p>
            <a:pPr lvl="1"/>
            <a:r>
              <a:rPr lang="en-US" sz="3300" dirty="0"/>
              <a:t>Motivation and terminology </a:t>
            </a:r>
          </a:p>
          <a:p>
            <a:pPr lvl="1"/>
            <a:r>
              <a:rPr lang="en-US" sz="3300" dirty="0"/>
              <a:t>Algorithms </a:t>
            </a:r>
          </a:p>
          <a:p>
            <a:pPr lvl="1"/>
            <a:r>
              <a:rPr lang="en-US" sz="3300" dirty="0"/>
              <a:t>Experiments with Weka</a:t>
            </a:r>
          </a:p>
          <a:p>
            <a:pPr lvl="1"/>
            <a:r>
              <a:rPr lang="en-US" sz="3300" dirty="0"/>
              <a:t>Guest lectures</a:t>
            </a:r>
          </a:p>
        </p:txBody>
      </p:sp>
    </p:spTree>
    <p:extLst>
      <p:ext uri="{BB962C8B-B14F-4D97-AF65-F5344CB8AC3E}">
        <p14:creationId xmlns:p14="http://schemas.microsoft.com/office/powerpoint/2010/main" val="5787671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5596</TotalTime>
  <Words>355</Words>
  <Application>Microsoft Macintosh PowerPoint</Application>
  <PresentationFormat>Widescreen</PresentationFormat>
  <Paragraphs>56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Introduction to data mining</vt:lpstr>
      <vt:lpstr>Course Information</vt:lpstr>
      <vt:lpstr>Outline</vt:lpstr>
      <vt:lpstr>What is IOT? </vt:lpstr>
      <vt:lpstr>What is IOT? </vt:lpstr>
      <vt:lpstr>Why IOT is IMPORTANT</vt:lpstr>
      <vt:lpstr>Topics in this course</vt:lpstr>
      <vt:lpstr>Topics in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152</cp:revision>
  <dcterms:created xsi:type="dcterms:W3CDTF">2021-01-19T23:36:07Z</dcterms:created>
  <dcterms:modified xsi:type="dcterms:W3CDTF">2022-08-31T16:53:50Z</dcterms:modified>
</cp:coreProperties>
</file>