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5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268" r:id="rId12"/>
    <p:sldId id="269" r:id="rId13"/>
    <p:sldId id="261" r:id="rId14"/>
    <p:sldId id="262" r:id="rId15"/>
    <p:sldId id="296" r:id="rId16"/>
    <p:sldId id="347" r:id="rId17"/>
    <p:sldId id="258" r:id="rId18"/>
    <p:sldId id="304" r:id="rId19"/>
    <p:sldId id="297" r:id="rId20"/>
    <p:sldId id="305" r:id="rId21"/>
    <p:sldId id="323" r:id="rId22"/>
    <p:sldId id="324" r:id="rId23"/>
    <p:sldId id="259" r:id="rId24"/>
    <p:sldId id="325" r:id="rId25"/>
    <p:sldId id="331" r:id="rId26"/>
    <p:sldId id="281" r:id="rId27"/>
    <p:sldId id="317" r:id="rId28"/>
    <p:sldId id="283" r:id="rId29"/>
    <p:sldId id="318" r:id="rId30"/>
    <p:sldId id="320" r:id="rId31"/>
    <p:sldId id="284" r:id="rId32"/>
    <p:sldId id="335" r:id="rId33"/>
    <p:sldId id="34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382" autoAdjust="0"/>
  </p:normalViewPr>
  <p:slideViewPr>
    <p:cSldViewPr>
      <p:cViewPr varScale="1">
        <p:scale>
          <a:sx n="98" d="100"/>
          <a:sy n="98" d="100"/>
        </p:scale>
        <p:origin x="184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24575,'0'39'0,"-2"-9"0,-1 34 0,-1 7 0,0 2 0,0 1 0,1 3 0,2-19 0,0-2 0,-2 43 0,1-23 0,-1 0 0,-2 22 0,3-37 0,0 2 0,0 2 0,-1 1 0,2 13 0,1 1 0,-2-14 0,0 3 0,1 5 0,-1 7 0,1-10 0,-1-16 0,1-2 0,-1 35 0,0 2 0,0-27 0,0-3 0,0-2 0,-1 0 0,1-1 0,-1 1 0,0 10 0,0 2 0,1-1 0,1-1 0,-2-10 0,1 0 0,-1 11 0,-1-6 0,0-11 0,-5 41 0,5-31 0,0-8 0,0 5 0,0-2 0,0 1 0,-2 9 0,-1 4 0,0 21 0,-1 2 0,2-17 0,-1-2 0,2 2 0,-1-2 0,1-6 0,0-7 0,-1 6 0,2-14 0,0 0 0,1 16 0,-2 6 0,1-2 0,1-20 0,1-9 0,1-8 0,0-21 0,0 5 0,0-6 0,1 0 0,0-10 0,1-8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24575,'17'-4'0,"-2"1"0,12-1 0,34 2 0,28 2 0,8 7 0,5 1 0,-32-4 0,3 1 0,7 4 0,8 1 0,-11-1 0,-22-2 0,-3 0 0,38 4 0,-1-1 0,2 1 0,-7-4 0,5-2 0,-20-1 0,2-1 0,-6-1 0,3 0 0,0 1 0,26 2 0,2 0 0,-20-1 0,2-1 0,-4 0 0,8 2 0,-3 0 0,8-2 0,2 0 0,9 2 0,-3-1 0,-31-2 0,0 0 0,5 1 0,6 0 0,1-1 0,5-1 0,1-1 0,-5 1 0,4-2 0,2 2 0,12 0 0,9 2 0,-11-1 0,-22-1 0,-2 1 0,1 2 0,5 0 0,-5 0 0,0-1 0,-2 0 0,30 1 0,-2-1 0,-43 1 0,-1-1 0,43 0 0,0 1 0,-45-2 0,0 1-216,36 2 1,1-1 215,-27-2 0,3 0 0,13 1 0,9 0 0,-7 0 0,-4 0 0,1 0 0,4 0 0,7 0 0,-1-1 0,-12 1 0,-2-1 0,0 0 0,-1 0 0,1 0 0,-1-1 0,-2 0 0,0 0 0,-2 1 0,30 0 0,-12 1 0,-9-2 0,-23 1 0,-3 0 0,-2-2 0,-9 0 0,10 0 431,-11 0-431,4 0 0,-4 0 0,0 0 0,7 0 0,-15 0 0,-9 1 0,-27-1 0,-25-4 0,15 3 0,-13-3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24575,'10'6'0,"-2"-2"0,8 9 0,14 7 0,-4-2 0,17 4 0,-16-12 0,-7-2 0,-6-4 0,-12-1 0,-2-1 0,0 1 0,0 0 0,0 2 0,0-1 0,-3 3 0,-1 0 0,-1-1 0,1 0 0,-2 2 0,2-3 0,-4 9 0,5-6 0,-2 5 0,0-1 0,2-3 0,-2 3 0,3-6 0,0 2 0,-3-2 0,2 2 0,-2 1 0,1 4 0,3-1 0,-2-1 0,2-5 0,1-4 0,-1-2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24575,'6'13'0,"45"56"0,-20-29 0,2 4 0,0 0 0,-2-7 0,-3 0 0,-11-16 0,-7-5 0,-7-11 0,-2-8 0,0-5 0,0 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24575,'-15'8'0,"-29"20"0,6-5 0,-25 19 0,30-22 0,-22 15 0,27-16 0,-10 7 0,23-13 0,8-9 0,1 1 0,5-5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24575,'17'0'0,"-4"0"0,23 1 0,-13 0 0,20 0 0,-15-1 0,-3 0 0,-13 0 0,-12 0 0,-3 0 0,2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 24575,'-4'-5'0,"1"1"0,-1 2 0,-47 1 0,26 2 0,-56 7 0,51 2 0,-9 8 0,15 9 0,12-8 0,1 9 0,8-3 0,3-10 0,3 6 0,0-18 0,10-2 0,-2-6 0,20-8 0,-10 1 0,8-4 0,-12 4 0,0 0 0,-7 2 0,3-5 0,-10 8 0,3-3 0,-5 8 0,0 0 0,1 0 0,-5 12 0,1 0 0,-6 36 0,2-4 0,0 14 0,3-28 0,6-18 0,6-23 0,-3 3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24575,'13'40'0,"1"-7"0,-2-7 0,2-7 0,-10-11 0,2 0 0,-4-6 0,6-3 0,-6 0 0,4-1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24575,'-7'7'0,"-8"7"0,-3-1 0,-13 8 0,10-7 0,-13 8 0,13-2 0,0-2 0,9-3 0,8-11 0,12-3 0,-5-2 0,7-1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24575,'0'9'0,"2"5"0,0-5 0,0 10 0,-2-11 0,0 7 0,1-7 0,0-2 0,-1-3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24575,'1'11'0,"0"-3"0,-1 1 0,0-3 0,15 10 0,-11-11 0,11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 24575,'-9'-1'0,"3"0"0,1 1 0,-4 5 0,4 5 0,-2-3 0,4 4 0,3-7 0,0-1 0,3 4 0,11 12 0,-3-4 0,17 17 0,-19-18 0,4 8 0,-10-7 0,-3 1 0,1-2 0,-2 0 0,-1-6 0,-1 0 0,-3-5 0,-1 0 0,-1-1 0,-2 2 0,-1-2 0,-11 1 0,5-2 0,-2 0 0,10-1 0,7-1 0,1-3 0,1-1 0,0 0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24575,'9'0'0,"8"1"0,-6 0 0,3 0 0,-14-1 0,-1 1 0,-2 1 0,0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24575,'-37'12'0,"-3"-2"0,-8 4 0,-4 2 0,19-3 0,16-8 0,9 0 0,17-11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24575,'10'11'0,"25"27"0,-7-14 0,8 13 0,-22-28 0,-13-8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24575,'2'9'0,"7"17"0,4-1 0,24 32 0,-15-26 0,13 13 0,-25-32 0,-3 0 0,-4-10 0,-2 1 0,3-3 0,-3 1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24575,'-8'4'0,"-12"7"0,2-1 0,-12 10 0,7-3 0,-9 12 0,13-8 0,1-1 0,12-13 0,5 41 0,-2-14 0,0 39 0,-2-21 0,3-15 0,0-4 0,2-25 0,3-7 0,-2-4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24575,'15'0'0,"34"1"0,8 1 0,10 1 0,-2 0 0,-4-1 0,-25-1 0,-17-1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24575,'-21'4'0,"6"0"0,-16 21 0,14-2 0,-9 26 0,15-14 0,4 13 0,8-29 0,4 1 0,0-19 0,4 0 0,2-2 0,7-1 0,39-22 0,-20 3 0,24-15 0,-40 13 0,-8 4 0,-8 8 0,-1 3 0,-4 8 0,0 13 0,0 7 0,3 32 0,5 18 0,4-4 0,-1-11 0,-4-34 0,-6-25 0,-3-7 0,2 2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24575,'12'11'0,"17"12"0,2 5 0,27 26 0,-21-17 0,11 11 0,-32-31 0,2-11 0,-18-7 0,1-8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24575,'-23'16'0,"-8"8"0,12-8 0,-7 6 0,7-7 0,4-2 0,4-3 0,-1 3 0,3-4 0,0 0 0,4-3 0,4-4 0,3-1 0,3-1 0,-2 0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24575,'1'11'0,"4"12"0,0-5 0,3 7 0,-2-11 0,-2-6 0,-2-3 0,-2-4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24575,'1'7'0,"1"0"0,-1-4 0,0 1 0,0-3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24575,'-19'3'0,"0"3"0,10-1 0,0 4 0,6-4 0,-1 1 0,3 1 0,0-2 0,-1 11 0,2-7 0,-2 10 0,5-7 0,0-2 0,14 8 0,-6-9 0,7 4 0,-11-8 0,-3-1 0,-1-1 0,-2 0 0,0-1 0,-1 1 0,0 0 0,-1 2 0,-2 4 0,-2 0 0,-2 3 0,-1-6 0,1 0 0,0-4 0,1 0 0,-3 0 0,0-1 0,0 1 0,-5-2 0,5 1 0,0-1 0,5-3 0,0 2 0,-8-9 0,8 7 0,-6-4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24575,'11'0'0,"-3"0"0,-2 0 0,-3 0 0,5 1 0,2-1 0,18 2 0,-13-2 0,7 1 0,-19-1 0,-2 0 0,-6 0 0,3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24575,'-6'8'0,"-3"10"0,5-6 0,-2 5 0,5-10 0,0 3 0,1-7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24575,'-2'8'0,"0"4"0,-2 4 0,0 2 0,-2 4 0,0 0 0,3-10 0,-1 1 0,4-12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24575,'-9'24'0,"-6"20"0,4-16 0,-4 18 0,11-31 0,6-4 0,-1-11 0,3-3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24575,'-4'30'0,"3"-10"0,-2 20 0,2-7 0,-1-1 0,0-9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 24575,'13'-8'0,"4"0"0,-7 3 0,2 3 0,-11 5 0,2 11 0,-4 20 0,-6 9 0,-20 37 0,9-42 0,-11 11 0,23-44 0,-7 0 0,5-2 0,-9 4 0,4-1 0,4 0 0,12-3 0,34-1 0,-12-2 0,14 1 0,-29-1 0,35 5 0,-3 0 0,47 4 0,-41-4 0,-9-3 0,-33-2 0,-8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24575,'-6'33'0,"-2"16"0,-1-13 0,2 2 0,2-16 0,4-17 0,1-3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 24575,'11'-1'0,"10"0"0,-4-1 0,21 4 0,-7 2 0,23 9 0,-25-4 0,2 4 0,-26 4 0,-2-3 0,0 17 0,-1-18 0,-2 4 0,-18-11 0,0 2 0,-35 14 0,33-12 0,-11 7 0,38-15 0,-3 13 0,2-4 0,-5 21 0,-1-14 0,0 6 0,-1-13 0,0-5 0,-2-3 0,-3 4 0,-3 9 0,-13 7 0,2 0 0,-4-5 0,7-9 0,-1-6 0,-2-1 0,-4-1 0,0 0 0,-30 0 0,31 1 0,-16-3 0,37 1 0,3-2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24575,'29'2'0,"5"0"0,-17-1 0,5 1 0,-18-2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24575,'-10'44'0,"-4"12"0,3-18 0,0 4 0,5-19 0,3-12 0,5-7 0,4-10 0,13-16 0,-10 11 0,7-7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24575,'45'-1'0,"11"-3"0,-28 4 0,5-3 0,-30 2 0,-4 1 0,-6-1 0,-10-1 0,7 1 0,-3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53 24575,'39'-15'0,"22"-4"0,-23 9 0,5 2 0,-33 12 0,-9 7 0,0 4 0,-15 20 0,-1-11 0,-29 27 0,6-25 0,-18 14 0,11-13 0,14-7 0,9-4 0,23-13 0,4-1 0,35 0 0,-12 0 0,23 1 0,-12 1 0,4 0 0,2 1 0,9 0 0,-28-2 0,-2-2 0,-20-2 0,-5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24575,'18'-1'0,"1"0"0,-9 0 0,8 0 0,1-1 0,48 2 0,-11-1 0,18 1 0,-43 0 0,-20 0 0,-20 0 0,5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24575,'30'0'0,"-1"0"0,-15 0 0,-1 0 0,-7 4 0,7 10 0,-4 0 0,0 12 0,-10-12 0,-20 18 0,3-14 0,-27 20 0,22-20 0,-5 1 0,25-12 0,8-4 0,20-1 0,1 0 0,23 7 0,-20-3 0,4 15 0,-25-7 0,-2 7 0,-8 2 0,-3-8 0,-19 17 0,9-19 0,-24 6 0,22-15 0,-5 0 0,-8-3 0,18 0 0,-9-2 0,19 1 0,2-1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138 180 24575,'-25'1'0,"-2"3"0,3 1 0,8-2 0,12-7 0,-5-27 0,2-14 0,-2 1 0,10-1 0,2 34 0,4-1 0,-5 12 0,1 4 0,-3 3 0,-1 6 0,-5 2 0,-6 3 0,5-8 0,0-4 0,21-19 0,-4 6 0,6-4 0,-9 13 0,-6 0 0,0 2 0,-1-2 0,0 0 0,-2 2 0,-4 0 0,1 0 0,-2-2 0,6-4 0,5-6 0,14-6 0,-7 2 0,5 3 0,-14 10 0,-2 3 0,0 0 0,-3 7 0,-5 3 0,0 0 0,-4 2 0,6-10 0,2-2 0,4-5 0,4 5 0,-3-1 0,0 6 0,-5-2 0,0-1 0,-1-2 0,3-2 0,-6 1 0,2-1 0,-1 0 0,3-2 0,4-2 0,5-5 0,1 0 0,10-7 0,-6 6 0,9 0 0,-11 4 0,2 3 0,-7 1 0,-2 1 0,-2 3 0,1 0 0,-2 4 0,2-3 0,-2 1 0,0-3 0,0-1 0,-1-1 0,2-5 0,0 1 0,5-7 0,1 4 0,11-8 0,-6 8 0,3-2 0,-10 9 0,-2 2 0,-2 0 0,1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1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81 24575,'6'-8'0,"-1"0"0,0 4 0,2 0 0,-3 0 0,2 3 0,-4 4 0,-1 1 0,0 2 0,-8 5 0,-10 5 0,2-3 0,-6 2 0,13-13 0,2 0 0,3-2 0,1-1 0,1-7 0,0 1 0,4-17 0,3 2 0,5-7 0,2 10 0,-3 9 0,-4 7 0,-4 3 0,-1 4 0,0-1 0,-1 9 0,0-6 0,-2 4 0,0-3 0,-10 7 0,6-5 0,-3 3 0,5-8 0,4-5 0,2-6 0,3 0 0,1-2 0,-2 8 0,-3 1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 24575,'-33'30'0,"14"-2"0,-5 16 0,18-17 0,4 17 0,8 18 0,12 7 0,-3-5 0,8-27 0,16-17 0,4-3 0,16 2 0,-25-10 0,-15-4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0 24575,'-12'64'0,"3"-16"0,1-1 0,-1 5 0,2 0 0,0-2 0,-4 28 0,1 17 0,12-67 0,-2-4 0,4-25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 24575,'-17'12'0,"-1"2"0,-25 15 0,15-9 0,-16 13 0,24-21 0,9-3 0,8-7 0,6-4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24575,'-11'48'0,"-2"23"0,0 9 0,6-29 0,-1-1 0,-4 29 0,3-22 0,3-28 0,1-15 0,0 7 0,3-13 0,2 0 0,0-5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8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24575,'12'23'0,"0"9"0,-11 18 0,-2-6 0,-5 15 0,-2-17 0,-7 11 0,0-9 0,-15 10 0,14-32 0,-4-4 0,11-13 0,2-3 0,-1 1 0,-1-2 0,2 1 0,1-2 0,4 1 0,3-2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9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0 24575,'-34'33'0,"5"-6"0,-10 17 0,3 2 0,9-6 0,2 4 0,11-13 0,7-8 0,1-2 0,3-2 0,1-5 0,2 9 0,1-13 0,2 7 0,-1-11 0,1-1 0,4-1 0,-1-1 0,8 2 0,-4-4 0,-1 1 0,-5-2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0 24575,'-11'37'0,"1"-9"0,-6 11 0,2-16 0,-11 7 0,-5-4 0,-1-1 0,-1-5 0,20-14 0,2-3 0,13-5 0,19-1 0,-12 2 0,13-1 0,-18 4 0,4 2 0,12 17 0,-11-11 0,7 13 0,-18-16 0,-2 6 0,0-2 0,-3 3 0,2-3 0,-7 4 0,4-6 0,-3 3 0,-1-4 0,3-2 0,-3 1 0,-1-1 0,-2 0 0,-4 3 0,-11 4 0,7-6 0,-1 3 0,11-9 0,4 0 0,3-1 0,1-1 0,3-1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5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24575,'10'4'0,"-2"-2"0,-4-1 0,3 1 0,-1 1 0,2 0 0,-2-1 0,0 0 0,-2 0 0,6-2 0,-2 0 0,8 0 0,-5 0 0,-2 0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6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0 24575,'-9'14'0,"-9"5"0,7-4 0,-16 18 0,20-20 0,1-1 0,7-12 0,6-7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7 24575,'26'-4'0,"15"2"0,-14 2 0,16 6 0,-24 3 0,1 7 0,-8 5 0,-4 4 0,-4 1 0,-34 29 0,0-20 0,-33 25 0,-7-9 0,32-23 0,-6 5 0,43-31 0,20 1 0,27 2 0,-3 1 0,10-1 0,-28-3 0,-10-1 0,-7-1 0,-7-1 0,-8-5 0,4 4 0,-3-4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24575,'26'26'0,"1"14"0,10 16 0,-17-9 0,-3 1 0,2 9 0,-12-4 0,-5 0 0,-11-4 0,-9 19 0,-1-23 0,-4 4 0,1-16 0,6-7 0,8-19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1.png"/><Relationship Id="rId42" Type="http://schemas.openxmlformats.org/officeDocument/2006/relationships/customXml" Target="../ink/ink47.xml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89" Type="http://schemas.openxmlformats.org/officeDocument/2006/relationships/image" Target="../media/image65.png"/><Relationship Id="rId16" Type="http://schemas.openxmlformats.org/officeDocument/2006/relationships/customXml" Target="../ink/ink34.xml"/><Relationship Id="rId11" Type="http://schemas.openxmlformats.org/officeDocument/2006/relationships/image" Target="../media/image26.png"/><Relationship Id="rId32" Type="http://schemas.openxmlformats.org/officeDocument/2006/relationships/customXml" Target="../ink/ink42.xml"/><Relationship Id="rId37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60.png"/><Relationship Id="rId102" Type="http://schemas.openxmlformats.org/officeDocument/2006/relationships/customXml" Target="../ink/ink77.xml"/><Relationship Id="rId5" Type="http://schemas.openxmlformats.org/officeDocument/2006/relationships/image" Target="../media/image23.png"/><Relationship Id="rId90" Type="http://schemas.openxmlformats.org/officeDocument/2006/relationships/customXml" Target="../ink/ink71.xml"/><Relationship Id="rId95" Type="http://schemas.openxmlformats.org/officeDocument/2006/relationships/image" Target="../media/image68.png"/><Relationship Id="rId22" Type="http://schemas.openxmlformats.org/officeDocument/2006/relationships/customXml" Target="../ink/ink37.xml"/><Relationship Id="rId27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customXml" Target="../ink/ink50.xml"/><Relationship Id="rId64" Type="http://schemas.openxmlformats.org/officeDocument/2006/relationships/customXml" Target="../ink/ink58.xml"/><Relationship Id="rId69" Type="http://schemas.openxmlformats.org/officeDocument/2006/relationships/image" Target="../media/image55.png"/><Relationship Id="rId80" Type="http://schemas.openxmlformats.org/officeDocument/2006/relationships/customXml" Target="../ink/ink66.xml"/><Relationship Id="rId85" Type="http://schemas.openxmlformats.org/officeDocument/2006/relationships/image" Target="../media/image63.png"/><Relationship Id="rId12" Type="http://schemas.openxmlformats.org/officeDocument/2006/relationships/customXml" Target="../ink/ink3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103" Type="http://schemas.openxmlformats.org/officeDocument/2006/relationships/image" Target="../media/image72.png"/><Relationship Id="rId20" Type="http://schemas.openxmlformats.org/officeDocument/2006/relationships/customXml" Target="../ink/ink36.xml"/><Relationship Id="rId41" Type="http://schemas.openxmlformats.org/officeDocument/2006/relationships/image" Target="../media/image41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58.png"/><Relationship Id="rId83" Type="http://schemas.openxmlformats.org/officeDocument/2006/relationships/image" Target="../media/image62.png"/><Relationship Id="rId88" Type="http://schemas.openxmlformats.org/officeDocument/2006/relationships/customXml" Target="../ink/ink70.xml"/><Relationship Id="rId91" Type="http://schemas.openxmlformats.org/officeDocument/2006/relationships/image" Target="../media/image66.png"/><Relationship Id="rId96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31.xml"/><Relationship Id="rId31" Type="http://schemas.openxmlformats.org/officeDocument/2006/relationships/image" Target="../media/image36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78" Type="http://schemas.openxmlformats.org/officeDocument/2006/relationships/customXml" Target="../ink/ink65.xml"/><Relationship Id="rId81" Type="http://schemas.openxmlformats.org/officeDocument/2006/relationships/image" Target="../media/image61.png"/><Relationship Id="rId86" Type="http://schemas.openxmlformats.org/officeDocument/2006/relationships/customXml" Target="../ink/ink69.xml"/><Relationship Id="rId94" Type="http://schemas.openxmlformats.org/officeDocument/2006/relationships/customXml" Target="../ink/ink73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4" Type="http://schemas.openxmlformats.org/officeDocument/2006/relationships/customXml" Target="../ink/ink28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35.xml"/><Relationship Id="rId39" Type="http://schemas.openxmlformats.org/officeDocument/2006/relationships/image" Target="../media/image40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48.png"/><Relationship Id="rId76" Type="http://schemas.openxmlformats.org/officeDocument/2006/relationships/customXml" Target="../ink/ink64.xml"/><Relationship Id="rId97" Type="http://schemas.openxmlformats.org/officeDocument/2006/relationships/image" Target="../media/image69.png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92" Type="http://schemas.openxmlformats.org/officeDocument/2006/relationships/customXml" Target="../ink/ink72.xml"/><Relationship Id="rId2" Type="http://schemas.openxmlformats.org/officeDocument/2006/relationships/customXml" Target="../ink/ink27.xml"/><Relationship Id="rId29" Type="http://schemas.openxmlformats.org/officeDocument/2006/relationships/image" Target="../media/image35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3.png"/><Relationship Id="rId66" Type="http://schemas.openxmlformats.org/officeDocument/2006/relationships/customXml" Target="../ink/ink59.xml"/><Relationship Id="rId87" Type="http://schemas.openxmlformats.org/officeDocument/2006/relationships/image" Target="../media/image64.png"/><Relationship Id="rId61" Type="http://schemas.openxmlformats.org/officeDocument/2006/relationships/image" Target="../media/image51.png"/><Relationship Id="rId82" Type="http://schemas.openxmlformats.org/officeDocument/2006/relationships/customXml" Target="../ink/ink67.xml"/><Relationship Id="rId19" Type="http://schemas.openxmlformats.org/officeDocument/2006/relationships/image" Target="../media/image30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38.png"/><Relationship Id="rId56" Type="http://schemas.openxmlformats.org/officeDocument/2006/relationships/customXml" Target="../ink/ink54.xml"/><Relationship Id="rId77" Type="http://schemas.openxmlformats.org/officeDocument/2006/relationships/image" Target="../media/image59.png"/><Relationship Id="rId100" Type="http://schemas.openxmlformats.org/officeDocument/2006/relationships/customXml" Target="../ink/ink76.xml"/><Relationship Id="rId8" Type="http://schemas.openxmlformats.org/officeDocument/2006/relationships/customXml" Target="../ink/ink30.xml"/><Relationship Id="rId51" Type="http://schemas.openxmlformats.org/officeDocument/2006/relationships/image" Target="../media/image46.png"/><Relationship Id="rId72" Type="http://schemas.openxmlformats.org/officeDocument/2006/relationships/customXml" Target="../ink/ink62.xml"/><Relationship Id="rId93" Type="http://schemas.openxmlformats.org/officeDocument/2006/relationships/image" Target="../media/image67.png"/><Relationship Id="rId98" Type="http://schemas.openxmlformats.org/officeDocument/2006/relationships/customXml" Target="../ink/ink75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etomai@cs.panam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emp.name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Now that we’ve defined a class for employee</a:t>
            </a:r>
          </a:p>
          <a:p>
            <a:pPr lvl="1">
              <a:defRPr/>
            </a:pPr>
            <a:r>
              <a:rPr lang="en-US" sz="2400" dirty="0"/>
              <a:t>We can have a set of employees using an array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defRPr/>
            </a:pPr>
            <a:r>
              <a:rPr lang="en-US" sz="2400" dirty="0"/>
              <a:t>Allocates space for 10 employee objects</a:t>
            </a:r>
          </a:p>
          <a:p>
            <a:pPr lvl="2">
              <a:defRPr/>
            </a:pPr>
            <a:r>
              <a:rPr lang="en-US" sz="2000" dirty="0"/>
              <a:t>Each one has 2 strings and 1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dirty="0"/>
              <a:t>Combine array and class access operators</a:t>
            </a:r>
          </a:p>
          <a:p>
            <a:pPr lvl="1">
              <a:defRPr/>
            </a:pPr>
            <a:r>
              <a:rPr lang="en-US" sz="2400" dirty="0"/>
              <a:t>The 6</a:t>
            </a:r>
            <a:r>
              <a:rPr lang="en-US" sz="2400" baseline="30000" dirty="0"/>
              <a:t>th</a:t>
            </a:r>
            <a:r>
              <a:rPr lang="en-US" sz="2400" dirty="0"/>
              <a:t> employee’s name: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[5].name</a:t>
            </a:r>
          </a:p>
          <a:p>
            <a:pPr lvl="1">
              <a:defRPr/>
            </a:pPr>
            <a:r>
              <a:rPr lang="en-US" sz="2400" dirty="0"/>
              <a:t>the first employee’s review score: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[0].</a:t>
            </a:r>
            <a:r>
              <a:rPr lang="en-US" sz="2000" dirty="0" err="1"/>
              <a:t>kpi</a:t>
            </a:r>
            <a:r>
              <a:rPr lang="en-US" sz="2000" dirty="0"/>
              <a:t> = 10;</a:t>
            </a:r>
          </a:p>
          <a:p>
            <a:pPr lvl="1">
              <a:defRPr/>
            </a:pPr>
            <a:r>
              <a:rPr lang="en-US" dirty="0"/>
              <a:t>the Id of the 5</a:t>
            </a:r>
            <a:r>
              <a:rPr lang="en-US" baseline="30000" dirty="0"/>
              <a:t>th</a:t>
            </a:r>
            <a:r>
              <a:rPr lang="en-US" dirty="0"/>
              <a:t> employee</a:t>
            </a:r>
          </a:p>
          <a:p>
            <a:pPr lvl="2">
              <a:defRPr/>
            </a:pPr>
            <a:r>
              <a:rPr lang="en-US" dirty="0" err="1"/>
              <a:t>cout</a:t>
            </a:r>
            <a:r>
              <a:rPr lang="en-US" dirty="0"/>
              <a:t> &lt;&lt; e[4].id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"/>
            <a:ext cx="6781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to hold a point (x, y)</a:t>
            </a:r>
          </a:p>
          <a:p>
            <a:pPr lvl="1"/>
            <a:r>
              <a:rPr lang="en-US" dirty="0"/>
              <a:t>Like you would use to specify points on the screen</a:t>
            </a:r>
          </a:p>
          <a:p>
            <a:r>
              <a:rPr lang="en-US" dirty="0"/>
              <a:t>Write a statement to declare an array of 100 points</a:t>
            </a:r>
          </a:p>
          <a:p>
            <a:r>
              <a:rPr lang="en-US" dirty="0"/>
              <a:t>Write statements to set the first point to (1, 4) </a:t>
            </a:r>
          </a:p>
          <a:p>
            <a:pPr lvl="1"/>
            <a:r>
              <a:rPr lang="en-US" dirty="0"/>
              <a:t>That is, x is 1, y is 4</a:t>
            </a:r>
          </a:p>
          <a:p>
            <a:r>
              <a:rPr lang="en-US" dirty="0"/>
              <a:t>Write statements to set the second point to (5, 3)</a:t>
            </a:r>
          </a:p>
          <a:p>
            <a:r>
              <a:rPr lang="en-US" dirty="0"/>
              <a:t>Assuming there is an integer n, and there are n valid points in your array:</a:t>
            </a:r>
          </a:p>
          <a:p>
            <a:pPr lvl="1"/>
            <a:r>
              <a:rPr lang="en-US" dirty="0"/>
              <a:t>Write statements to print the values of all 100 points to the screen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D3CE6-7DA5-6F41-B7CA-231BD6F80323}"/>
              </a:ext>
            </a:extLst>
          </p:cNvPr>
          <p:cNvGrpSpPr/>
          <p:nvPr/>
        </p:nvGrpSpPr>
        <p:grpSpPr>
          <a:xfrm>
            <a:off x="6375532" y="333693"/>
            <a:ext cx="2674800" cy="1787400"/>
            <a:chOff x="6375532" y="333693"/>
            <a:chExt cx="2674800" cy="17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14:cNvPr>
                <p14:cNvContentPartPr/>
                <p14:nvPr/>
              </p14:nvContentPartPr>
              <p14:xfrm>
                <a:off x="6693412" y="333693"/>
                <a:ext cx="81360" cy="1666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412" y="325053"/>
                  <a:ext cx="99000" cy="16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14:cNvPr>
                <p14:cNvContentPartPr/>
                <p14:nvPr/>
              </p14:nvContentPartPr>
              <p14:xfrm>
                <a:off x="6375532" y="1667493"/>
                <a:ext cx="2541240" cy="10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892" y="1658493"/>
                  <a:ext cx="255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14:cNvPr>
                <p14:cNvContentPartPr/>
                <p14:nvPr/>
              </p14:nvContentPartPr>
              <p14:xfrm>
                <a:off x="8862052" y="1705653"/>
                <a:ext cx="70560" cy="11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53052" y="1696653"/>
                  <a:ext cx="88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14:cNvPr>
                <p14:cNvContentPartPr/>
                <p14:nvPr/>
              </p14:nvContentPartPr>
              <p14:xfrm>
                <a:off x="8516452" y="1935333"/>
                <a:ext cx="89280" cy="1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7452" y="1926333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14:cNvPr>
                <p14:cNvContentPartPr/>
                <p14:nvPr/>
              </p14:nvContentPartPr>
              <p14:xfrm>
                <a:off x="8499532" y="1963053"/>
                <a:ext cx="12384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0892" y="1954413"/>
                  <a:ext cx="141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14:cNvPr>
                <p14:cNvContentPartPr/>
                <p14:nvPr/>
              </p14:nvContentPartPr>
              <p14:xfrm>
                <a:off x="8616892" y="2009853"/>
                <a:ext cx="71640" cy="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8252" y="2000853"/>
                  <a:ext cx="89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14:cNvPr>
                <p14:cNvContentPartPr/>
                <p14:nvPr/>
              </p14:nvContentPartPr>
              <p14:xfrm>
                <a:off x="8742532" y="1975653"/>
                <a:ext cx="103680" cy="9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3532" y="1966653"/>
                  <a:ext cx="121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14:cNvPr>
                <p14:cNvContentPartPr/>
                <p14:nvPr/>
              </p14:nvContentPartPr>
              <p14:xfrm>
                <a:off x="8834692" y="2010933"/>
                <a:ext cx="2952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5692" y="2002293"/>
                  <a:ext cx="4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14:cNvPr>
                <p14:cNvContentPartPr/>
                <p14:nvPr/>
              </p14:nvContentPartPr>
              <p14:xfrm>
                <a:off x="8832532" y="2012733"/>
                <a:ext cx="66600" cy="5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23532" y="2003733"/>
                  <a:ext cx="84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14:cNvPr>
                <p14:cNvContentPartPr/>
                <p14:nvPr/>
              </p14:nvContentPartPr>
              <p14:xfrm>
                <a:off x="8913172" y="2039013"/>
                <a:ext cx="3240" cy="3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04532" y="2030013"/>
                  <a:ext cx="20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14:cNvPr>
                <p14:cNvContentPartPr/>
                <p14:nvPr/>
              </p14:nvContentPartPr>
              <p14:xfrm>
                <a:off x="8936932" y="1993653"/>
                <a:ext cx="13320" cy="2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28292" y="1984653"/>
                  <a:ext cx="30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14:cNvPr>
                <p14:cNvContentPartPr/>
                <p14:nvPr/>
              </p14:nvContentPartPr>
              <p14:xfrm>
                <a:off x="8998852" y="2033253"/>
                <a:ext cx="4284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9852" y="2024253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14:cNvPr>
                <p14:cNvContentPartPr/>
                <p14:nvPr/>
              </p14:nvContentPartPr>
              <p14:xfrm>
                <a:off x="9031612" y="2041533"/>
                <a:ext cx="18720" cy="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22972" y="2032533"/>
                  <a:ext cx="36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4F89CE-9FE9-554D-9D11-808CB2AE58B3}"/>
              </a:ext>
            </a:extLst>
          </p:cNvPr>
          <p:cNvGrpSpPr/>
          <p:nvPr/>
        </p:nvGrpSpPr>
        <p:grpSpPr>
          <a:xfrm>
            <a:off x="6694492" y="238293"/>
            <a:ext cx="803520" cy="218880"/>
            <a:chOff x="6694492" y="238293"/>
            <a:chExt cx="8035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14:cNvPr>
                <p14:cNvContentPartPr/>
                <p14:nvPr/>
              </p14:nvContentPartPr>
              <p14:xfrm>
                <a:off x="6694492" y="338373"/>
                <a:ext cx="84960" cy="2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5852" y="329373"/>
                  <a:ext cx="10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14:cNvPr>
                <p14:cNvContentPartPr/>
                <p14:nvPr/>
              </p14:nvContentPartPr>
              <p14:xfrm>
                <a:off x="6749932" y="332613"/>
                <a:ext cx="45000" cy="4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32" y="323613"/>
                  <a:ext cx="6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14:cNvPr>
                <p14:cNvContentPartPr/>
                <p14:nvPr/>
              </p14:nvContentPartPr>
              <p14:xfrm>
                <a:off x="6877012" y="238293"/>
                <a:ext cx="5328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8372" y="229653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14:cNvPr>
                <p14:cNvContentPartPr/>
                <p14:nvPr/>
              </p14:nvContentPartPr>
              <p14:xfrm>
                <a:off x="6915892" y="270333"/>
                <a:ext cx="6912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7252" y="261693"/>
                  <a:ext cx="86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14:cNvPr>
                <p14:cNvContentPartPr/>
                <p14:nvPr/>
              </p14:nvContentPartPr>
              <p14:xfrm>
                <a:off x="6960532" y="361773"/>
                <a:ext cx="133200" cy="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1532" y="353133"/>
                  <a:ext cx="15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14:cNvPr>
                <p14:cNvContentPartPr/>
                <p14:nvPr/>
              </p14:nvContentPartPr>
              <p14:xfrm>
                <a:off x="7119292" y="319653"/>
                <a:ext cx="104400" cy="13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0292" y="311013"/>
                  <a:ext cx="12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14:cNvPr>
                <p14:cNvContentPartPr/>
                <p14:nvPr/>
              </p14:nvContentPartPr>
              <p14:xfrm>
                <a:off x="7230532" y="357453"/>
                <a:ext cx="90360" cy="8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892" y="348453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14:cNvPr>
                <p14:cNvContentPartPr/>
                <p14:nvPr/>
              </p14:nvContentPartPr>
              <p14:xfrm>
                <a:off x="7271212" y="368253"/>
                <a:ext cx="651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212" y="359253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14:cNvPr>
                <p14:cNvContentPartPr/>
                <p14:nvPr/>
              </p14:nvContentPartPr>
              <p14:xfrm>
                <a:off x="7347892" y="397773"/>
                <a:ext cx="1152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9252" y="388773"/>
                  <a:ext cx="2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14:cNvPr>
                <p14:cNvContentPartPr/>
                <p14:nvPr/>
              </p14:nvContentPartPr>
              <p14:xfrm>
                <a:off x="7369492" y="342333"/>
                <a:ext cx="2520" cy="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0492" y="333333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14:cNvPr>
                <p14:cNvContentPartPr/>
                <p14:nvPr/>
              </p14:nvContentPartPr>
              <p14:xfrm>
                <a:off x="7395412" y="371133"/>
                <a:ext cx="4968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6412" y="362493"/>
                  <a:ext cx="67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14:cNvPr>
                <p14:cNvContentPartPr/>
                <p14:nvPr/>
              </p14:nvContentPartPr>
              <p14:xfrm>
                <a:off x="7456252" y="396693"/>
                <a:ext cx="4176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7612" y="387693"/>
                  <a:ext cx="59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CD0AE3-A419-4840-B8CF-AFEC661F2E38}"/>
              </a:ext>
            </a:extLst>
          </p:cNvPr>
          <p:cNvGrpSpPr/>
          <p:nvPr/>
        </p:nvGrpSpPr>
        <p:grpSpPr>
          <a:xfrm>
            <a:off x="7060252" y="1708533"/>
            <a:ext cx="58320" cy="204120"/>
            <a:chOff x="7060252" y="1708533"/>
            <a:chExt cx="583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14:cNvPr>
                <p14:cNvContentPartPr/>
                <p14:nvPr/>
              </p14:nvContentPartPr>
              <p14:xfrm>
                <a:off x="7081132" y="1708533"/>
                <a:ext cx="1008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72132" y="1699893"/>
                  <a:ext cx="2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14:cNvPr>
                <p14:cNvContentPartPr/>
                <p14:nvPr/>
              </p14:nvContentPartPr>
              <p14:xfrm>
                <a:off x="7107052" y="1730493"/>
                <a:ext cx="1152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98052" y="1721493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14:cNvPr>
                <p14:cNvContentPartPr/>
                <p14:nvPr/>
              </p14:nvContentPartPr>
              <p14:xfrm>
                <a:off x="7060252" y="1851813"/>
                <a:ext cx="1980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1252" y="1842813"/>
                  <a:ext cx="374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63A71A-96AB-BF4C-8BAA-3A0BE85484C3}"/>
              </a:ext>
            </a:extLst>
          </p:cNvPr>
          <p:cNvGrpSpPr/>
          <p:nvPr/>
        </p:nvGrpSpPr>
        <p:grpSpPr>
          <a:xfrm>
            <a:off x="7514932" y="1708893"/>
            <a:ext cx="138240" cy="262800"/>
            <a:chOff x="7514932" y="1708893"/>
            <a:chExt cx="138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14:cNvPr>
                <p14:cNvContentPartPr/>
                <p14:nvPr/>
              </p14:nvContentPartPr>
              <p14:xfrm>
                <a:off x="7588012" y="1708893"/>
                <a:ext cx="6120" cy="7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372" y="1700253"/>
                  <a:ext cx="23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14:cNvPr>
                <p14:cNvContentPartPr/>
                <p14:nvPr/>
              </p14:nvContentPartPr>
              <p14:xfrm>
                <a:off x="7514932" y="1854333"/>
                <a:ext cx="138240" cy="117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5932" y="1845693"/>
                  <a:ext cx="15588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14:cNvPr>
              <p14:cNvContentPartPr/>
              <p14:nvPr/>
            </p14:nvContentPartPr>
            <p14:xfrm>
              <a:off x="8068972" y="1729053"/>
              <a:ext cx="13320" cy="66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60332" y="1720053"/>
                <a:ext cx="30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14:cNvPr>
              <p14:cNvContentPartPr/>
              <p14:nvPr/>
            </p14:nvContentPartPr>
            <p14:xfrm>
              <a:off x="7981132" y="1887453"/>
              <a:ext cx="154800" cy="152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72492" y="1878453"/>
                <a:ext cx="172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14:cNvPr>
              <p14:cNvContentPartPr/>
              <p14:nvPr/>
            </p14:nvContentPartPr>
            <p14:xfrm>
              <a:off x="6716092" y="1380933"/>
              <a:ext cx="40320" cy="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7452" y="1371933"/>
                <a:ext cx="57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14:cNvPr>
              <p14:cNvContentPartPr/>
              <p14:nvPr/>
            </p14:nvContentPartPr>
            <p14:xfrm>
              <a:off x="6414052" y="1309293"/>
              <a:ext cx="201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5052" y="1300653"/>
                <a:ext cx="378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B9EC9-9BC9-9347-BC5A-A41C0A58E5CE}"/>
              </a:ext>
            </a:extLst>
          </p:cNvPr>
          <p:cNvGrpSpPr/>
          <p:nvPr/>
        </p:nvGrpSpPr>
        <p:grpSpPr>
          <a:xfrm>
            <a:off x="6452932" y="1025253"/>
            <a:ext cx="327960" cy="109440"/>
            <a:chOff x="6452932" y="1025253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14:cNvPr>
                <p14:cNvContentPartPr/>
                <p14:nvPr/>
              </p14:nvContentPartPr>
              <p14:xfrm>
                <a:off x="6721132" y="1090053"/>
                <a:ext cx="5976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12132" y="1081413"/>
                  <a:ext cx="77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14:cNvPr>
                <p14:cNvContentPartPr/>
                <p14:nvPr/>
              </p14:nvContentPartPr>
              <p14:xfrm>
                <a:off x="6452932" y="1025253"/>
                <a:ext cx="129960" cy="10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4292" y="1016613"/>
                  <a:ext cx="1476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14:cNvPr>
              <p14:cNvContentPartPr/>
              <p14:nvPr/>
            </p14:nvContentPartPr>
            <p14:xfrm>
              <a:off x="6743092" y="798453"/>
              <a:ext cx="116280" cy="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4092" y="789813"/>
                <a:ext cx="133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14:cNvPr>
              <p14:cNvContentPartPr/>
              <p14:nvPr/>
            </p14:nvContentPartPr>
            <p14:xfrm>
              <a:off x="6459052" y="760293"/>
              <a:ext cx="68400" cy="14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0412" y="751293"/>
                <a:ext cx="86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14:cNvPr>
              <p14:cNvContentPartPr/>
              <p14:nvPr/>
            </p14:nvContentPartPr>
            <p14:xfrm>
              <a:off x="7186612" y="1342773"/>
              <a:ext cx="50040" cy="6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68612" y="1325133"/>
                <a:ext cx="85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14:cNvPr>
              <p14:cNvContentPartPr/>
              <p14:nvPr/>
            </p14:nvContentPartPr>
            <p14:xfrm>
              <a:off x="8097052" y="1212813"/>
              <a:ext cx="29520" cy="4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79052" y="1195173"/>
                <a:ext cx="651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4C6F5-3E12-A14C-91CF-C592EA93BC1C}"/>
              </a:ext>
            </a:extLst>
          </p:cNvPr>
          <p:cNvGrpSpPr/>
          <p:nvPr/>
        </p:nvGrpSpPr>
        <p:grpSpPr>
          <a:xfrm>
            <a:off x="7135492" y="1017333"/>
            <a:ext cx="465840" cy="235800"/>
            <a:chOff x="7135492" y="1017333"/>
            <a:chExt cx="4658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14:cNvPr>
                <p14:cNvContentPartPr/>
                <p14:nvPr/>
              </p14:nvContentPartPr>
              <p14:xfrm>
                <a:off x="7135492" y="1033173"/>
                <a:ext cx="92160" cy="17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17492" y="1015533"/>
                  <a:ext cx="127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14:cNvPr>
                <p14:cNvContentPartPr/>
                <p14:nvPr/>
              </p14:nvContentPartPr>
              <p14:xfrm>
                <a:off x="7308292" y="1017333"/>
                <a:ext cx="26640" cy="19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0652" y="999333"/>
                  <a:ext cx="6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14:cNvPr>
                <p14:cNvContentPartPr/>
                <p14:nvPr/>
              </p14:nvContentPartPr>
              <p14:xfrm>
                <a:off x="7284532" y="1205613"/>
                <a:ext cx="66600" cy="4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532" y="1187973"/>
                  <a:ext cx="102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14:cNvPr>
                <p14:cNvContentPartPr/>
                <p14:nvPr/>
              </p14:nvContentPartPr>
              <p14:xfrm>
                <a:off x="7469212" y="1028133"/>
                <a:ext cx="3312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1572" y="1010493"/>
                  <a:ext cx="68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14:cNvPr>
                <p14:cNvContentPartPr/>
                <p14:nvPr/>
              </p14:nvContentPartPr>
              <p14:xfrm>
                <a:off x="7543732" y="1070253"/>
                <a:ext cx="57600" cy="164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25732" y="1052613"/>
                  <a:ext cx="9324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14:cNvPr>
              <p14:cNvContentPartPr/>
              <p14:nvPr/>
            </p14:nvContentPartPr>
            <p14:xfrm>
              <a:off x="8175892" y="998973"/>
              <a:ext cx="80640" cy="15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8252" y="980973"/>
                <a:ext cx="1162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1C6985E-9EB1-074E-B096-FB5CB0B30360}"/>
              </a:ext>
            </a:extLst>
          </p:cNvPr>
          <p:cNvGrpSpPr/>
          <p:nvPr/>
        </p:nvGrpSpPr>
        <p:grpSpPr>
          <a:xfrm>
            <a:off x="8263732" y="1037133"/>
            <a:ext cx="471240" cy="262800"/>
            <a:chOff x="8263732" y="1037133"/>
            <a:chExt cx="471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14:cNvPr>
                <p14:cNvContentPartPr/>
                <p14:nvPr/>
              </p14:nvContentPartPr>
              <p14:xfrm>
                <a:off x="8263732" y="1075653"/>
                <a:ext cx="106200" cy="16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6092" y="1057653"/>
                  <a:ext cx="14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14:cNvPr>
                <p14:cNvContentPartPr/>
                <p14:nvPr/>
              </p14:nvContentPartPr>
              <p14:xfrm>
                <a:off x="8327092" y="1037133"/>
                <a:ext cx="42120" cy="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09092" y="1019133"/>
                  <a:ext cx="7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14:cNvPr>
                <p14:cNvContentPartPr/>
                <p14:nvPr/>
              </p14:nvContentPartPr>
              <p14:xfrm>
                <a:off x="8397652" y="1203453"/>
                <a:ext cx="28440" cy="3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0012" y="1185453"/>
                  <a:ext cx="6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14:cNvPr>
                <p14:cNvContentPartPr/>
                <p14:nvPr/>
              </p14:nvContentPartPr>
              <p14:xfrm>
                <a:off x="8502412" y="1090053"/>
                <a:ext cx="100080" cy="140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4772" y="1072413"/>
                  <a:ext cx="135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14:cNvPr>
                <p14:cNvContentPartPr/>
                <p14:nvPr/>
              </p14:nvContentPartPr>
              <p14:xfrm>
                <a:off x="8678812" y="1063053"/>
                <a:ext cx="5616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61172" y="1045413"/>
                  <a:ext cx="91800" cy="272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lookup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arrays of employee objects and the following code:</a:t>
            </a: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"Enter a name to look up: ";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Write a function </a:t>
            </a:r>
            <a:r>
              <a:rPr lang="en-US" dirty="0"/>
              <a:t>to return the requested employee</a:t>
            </a:r>
          </a:p>
          <a:p>
            <a:r>
              <a:rPr lang="en-US" dirty="0"/>
              <a:t>Write a function to print an employee object</a:t>
            </a:r>
          </a:p>
          <a:p>
            <a:pPr lvl="1"/>
            <a:r>
              <a:rPr lang="en-US" dirty="0"/>
              <a:t>E.g. “</a:t>
            </a:r>
            <a:r>
              <a:rPr lang="en-US" dirty="0" err="1"/>
              <a:t>samir</a:t>
            </a:r>
            <a:r>
              <a:rPr lang="en-US" dirty="0"/>
              <a:t> (developer) received a review of 75”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lookup the highest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 of employee objects</a:t>
            </a:r>
          </a:p>
          <a:p>
            <a:r>
              <a:rPr lang="en-US" dirty="0"/>
              <a:t>Write a function to return the employee object with the highest review score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Class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 definition</a:t>
            </a:r>
          </a:p>
          <a:p>
            <a:pPr lvl="1">
              <a:defRPr/>
            </a:pPr>
            <a:r>
              <a:rPr lang="en-US" dirty="0"/>
              <a:t>Creates a new data type</a:t>
            </a:r>
          </a:p>
          <a:p>
            <a:pPr lvl="1">
              <a:defRPr/>
            </a:pPr>
            <a:r>
              <a:rPr lang="en-US" dirty="0"/>
              <a:t>Does not allocate memory!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1">
              <a:defRPr/>
            </a:pPr>
            <a:r>
              <a:rPr lang="en-US" dirty="0"/>
              <a:t>Each part has a type and a name (looks just like a variable)</a:t>
            </a:r>
          </a:p>
          <a:p>
            <a:pPr lvl="1">
              <a:defRPr/>
            </a:pPr>
            <a:r>
              <a:rPr lang="en-US" dirty="0"/>
              <a:t>The parts of a class are called </a:t>
            </a:r>
            <a:r>
              <a:rPr lang="en-US" i="1" dirty="0"/>
              <a:t>members</a:t>
            </a:r>
            <a:endParaRPr lang="en-US" dirty="0"/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employee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position;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review_score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70471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6C1CE-5C97-264B-BDA0-071EDD793BB0}"/>
              </a:ext>
            </a:extLst>
          </p:cNvPr>
          <p:cNvSpPr txBox="1"/>
          <p:nvPr/>
        </p:nvSpPr>
        <p:spPr>
          <a:xfrm>
            <a:off x="2286000" y="750722"/>
            <a:ext cx="65423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0;</a:t>
            </a:r>
          </a:p>
          <a:p>
            <a:r>
              <a:rPr lang="en-US" dirty="0"/>
              <a:t>Line 29: </a:t>
            </a:r>
          </a:p>
          <a:p>
            <a:r>
              <a:rPr lang="en-US" dirty="0"/>
              <a:t>	line = “a 1000 10”</a:t>
            </a:r>
          </a:p>
          <a:p>
            <a:r>
              <a:rPr lang="en-US" dirty="0"/>
              <a:t>Line 33: </a:t>
            </a:r>
          </a:p>
          <a:p>
            <a:r>
              <a:rPr lang="en-US" dirty="0"/>
              <a:t>	think ss as a file with only one line “a 1000 10”</a:t>
            </a:r>
          </a:p>
          <a:p>
            <a:r>
              <a:rPr lang="en-US" dirty="0"/>
              <a:t>Line 36: temp  = “”;</a:t>
            </a:r>
          </a:p>
          <a:p>
            <a:r>
              <a:rPr lang="en-US" dirty="0"/>
              <a:t>Line 42: </a:t>
            </a:r>
          </a:p>
          <a:p>
            <a:r>
              <a:rPr lang="en-US" dirty="0"/>
              <a:t>	get the first element split by “ ” from the ss (file) and </a:t>
            </a:r>
          </a:p>
          <a:p>
            <a:r>
              <a:rPr lang="en-US" dirty="0"/>
              <a:t>	assign the first element to the variable temp</a:t>
            </a:r>
          </a:p>
          <a:p>
            <a:r>
              <a:rPr lang="en-US" dirty="0"/>
              <a:t>	temp = “a”;</a:t>
            </a:r>
          </a:p>
          <a:p>
            <a:r>
              <a:rPr lang="en-US" dirty="0"/>
              <a:t>Line 43:</a:t>
            </a:r>
          </a:p>
          <a:p>
            <a:r>
              <a:rPr lang="en-US" dirty="0"/>
              <a:t>	</a:t>
            </a:r>
            <a:r>
              <a:rPr lang="en-US" dirty="0" err="1"/>
              <a:t>ea</a:t>
            </a:r>
            <a:r>
              <a:rPr lang="en-US" dirty="0"/>
              <a:t>[0].name = “a”;</a:t>
            </a:r>
          </a:p>
          <a:p>
            <a:endParaRPr lang="en-US" dirty="0"/>
          </a:p>
          <a:p>
            <a:r>
              <a:rPr lang="en-US" dirty="0"/>
              <a:t>Line 45: </a:t>
            </a:r>
          </a:p>
          <a:p>
            <a:r>
              <a:rPr lang="en-US" dirty="0"/>
              <a:t>	get the first element split by “ ” from the rest of ss and </a:t>
            </a:r>
          </a:p>
          <a:p>
            <a:r>
              <a:rPr lang="en-US" dirty="0"/>
              <a:t>	assign it to the variable temp</a:t>
            </a:r>
          </a:p>
          <a:p>
            <a:r>
              <a:rPr lang="en-US" dirty="0"/>
              <a:t>	temp = “1000”</a:t>
            </a:r>
          </a:p>
          <a:p>
            <a:r>
              <a:rPr lang="en-US" dirty="0"/>
              <a:t>Line 46: </a:t>
            </a:r>
          </a:p>
          <a:p>
            <a:r>
              <a:rPr lang="en-US" dirty="0"/>
              <a:t>	</a:t>
            </a:r>
            <a:r>
              <a:rPr lang="en-US" dirty="0" err="1"/>
              <a:t>ea</a:t>
            </a:r>
            <a:r>
              <a:rPr lang="en-US" dirty="0"/>
              <a:t>[0].id = 1000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42F14-D93D-8B4E-80CF-55AEF8AF5FAF}"/>
              </a:ext>
            </a:extLst>
          </p:cNvPr>
          <p:cNvSpPr txBox="1"/>
          <p:nvPr/>
        </p:nvSpPr>
        <p:spPr>
          <a:xfrm>
            <a:off x="315686" y="1120055"/>
            <a:ext cx="136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1000 10 </a:t>
            </a:r>
          </a:p>
          <a:p>
            <a:r>
              <a:rPr lang="en-US" dirty="0"/>
              <a:t>b 9000 9</a:t>
            </a:r>
          </a:p>
          <a:p>
            <a:r>
              <a:rPr lang="en-US" dirty="0"/>
              <a:t>c 1000 10 </a:t>
            </a:r>
          </a:p>
        </p:txBody>
      </p:sp>
    </p:spTree>
    <p:extLst>
      <p:ext uri="{BB962C8B-B14F-4D97-AF65-F5344CB8AC3E}">
        <p14:creationId xmlns:p14="http://schemas.microsoft.com/office/powerpoint/2010/main" val="427264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Object variable </a:t>
            </a:r>
            <a:r>
              <a:rPr lang="en-US" dirty="0"/>
              <a:t>declaration:</a:t>
            </a:r>
          </a:p>
          <a:p>
            <a:pPr lvl="1">
              <a:defRPr/>
            </a:pPr>
            <a:r>
              <a:rPr lang="en-US" dirty="0"/>
              <a:t>Variable whose type is a class</a:t>
            </a:r>
          </a:p>
          <a:p>
            <a:pPr lvl="2">
              <a:defRPr/>
            </a:pPr>
            <a:r>
              <a:rPr lang="en-US" dirty="0"/>
              <a:t>As opposed to a primitive (</a:t>
            </a:r>
            <a:r>
              <a:rPr lang="en-US" dirty="0" err="1"/>
              <a:t>int</a:t>
            </a:r>
            <a:r>
              <a:rPr lang="en-US" dirty="0"/>
              <a:t>, char, double, </a:t>
            </a:r>
            <a:r>
              <a:rPr lang="en-US" dirty="0" err="1"/>
              <a:t>bool</a:t>
            </a:r>
            <a:r>
              <a:rPr lang="en-US" dirty="0"/>
              <a:t>, etc.)</a:t>
            </a:r>
            <a:endParaRPr lang="en-US" sz="2800" dirty="0"/>
          </a:p>
          <a:p>
            <a:pPr lvl="1">
              <a:defRPr/>
            </a:pPr>
            <a:r>
              <a:rPr lang="en-US" sz="24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So in this example: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emp1;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Allocates memory space for an </a:t>
            </a:r>
            <a:r>
              <a:rPr lang="en-US" i="1" dirty="0"/>
              <a:t>instance</a:t>
            </a:r>
            <a:r>
              <a:rPr lang="en-US" dirty="0"/>
              <a:t> of the class</a:t>
            </a:r>
          </a:p>
          <a:p>
            <a:pPr lvl="2">
              <a:defRPr/>
            </a:pPr>
            <a:r>
              <a:rPr lang="en-US" dirty="0"/>
              <a:t>1 string, 1 </a:t>
            </a:r>
            <a:r>
              <a:rPr lang="en-US" dirty="0" err="1"/>
              <a:t>int</a:t>
            </a:r>
            <a:r>
              <a:rPr lang="en-US" dirty="0"/>
              <a:t>, 1 double</a:t>
            </a:r>
          </a:p>
          <a:p>
            <a:pPr lvl="1">
              <a:defRPr/>
            </a:pPr>
            <a:r>
              <a:rPr lang="en-US" dirty="0"/>
              <a:t>Gives the whole thing a name</a:t>
            </a:r>
          </a:p>
          <a:p>
            <a:pPr lvl="1">
              <a:defRPr/>
            </a:pPr>
            <a:r>
              <a:rPr lang="en-US" dirty="0"/>
              <a:t>A class instance is also called an </a:t>
            </a:r>
            <a:r>
              <a:rPr lang="en-US" i="1" dirty="0"/>
              <a:t>object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Using an object variable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(.) indicates part of an object</a:t>
            </a:r>
          </a:p>
          <a:p>
            <a:pPr lvl="1">
              <a:defRPr/>
            </a:pPr>
            <a:r>
              <a:rPr lang="en-US" dirty="0"/>
              <a:t>The parts are also variables:</a:t>
            </a:r>
          </a:p>
          <a:p>
            <a:pPr lvl="1"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emp.name = “peter”;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emp.position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“manager”;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emp.review_score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emp.review_score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36191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In C, structured data was stored in </a:t>
            </a:r>
            <a:r>
              <a:rPr lang="en-US" i="1" dirty="0" err="1"/>
              <a:t>structs</a:t>
            </a:r>
            <a:endParaRPr lang="en-US" dirty="0"/>
          </a:p>
          <a:p>
            <a:pPr>
              <a:defRPr/>
            </a:pPr>
            <a:r>
              <a:rPr lang="en-US" dirty="0"/>
              <a:t>In C++, classes were added</a:t>
            </a:r>
          </a:p>
          <a:p>
            <a:pPr lvl="1">
              <a:defRPr/>
            </a:pPr>
            <a:r>
              <a:rPr lang="en-US" dirty="0"/>
              <a:t>They’re nearly identical under the hood</a:t>
            </a:r>
          </a:p>
          <a:p>
            <a:pPr lvl="1">
              <a:defRPr/>
            </a:pPr>
            <a:r>
              <a:rPr lang="en-US" dirty="0"/>
              <a:t>You can use them more or less interchangeably</a:t>
            </a:r>
          </a:p>
          <a:p>
            <a:pPr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point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	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3451410"/>
            <a:ext cx="289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 marL="342900" lvl="1" indent="-34290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Classes are typically used when </a:t>
            </a:r>
            <a:r>
              <a:rPr lang="en-US" i="1" dirty="0"/>
              <a:t>object-oriented</a:t>
            </a:r>
            <a:r>
              <a:rPr lang="en-US" dirty="0"/>
              <a:t> features are needed</a:t>
            </a:r>
          </a:p>
          <a:p>
            <a:pPr lvl="1">
              <a:defRPr/>
            </a:pPr>
            <a:r>
              <a:rPr lang="en-US" dirty="0"/>
              <a:t>We’ll be discussing those later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Most C++ programmers use </a:t>
            </a:r>
            <a:r>
              <a:rPr lang="en-US" dirty="0" err="1"/>
              <a:t>structs</a:t>
            </a:r>
            <a:r>
              <a:rPr lang="en-US" dirty="0"/>
              <a:t> when those features aren’t necessary</a:t>
            </a:r>
          </a:p>
          <a:p>
            <a:pPr lvl="1">
              <a:defRPr/>
            </a:pPr>
            <a:r>
              <a:rPr lang="en-US" dirty="0"/>
              <a:t>Even though </a:t>
            </a:r>
            <a:r>
              <a:rPr lang="en-US" dirty="0" err="1"/>
              <a:t>structs</a:t>
            </a:r>
            <a:r>
              <a:rPr lang="en-US" dirty="0"/>
              <a:t> and classes both technically support those features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simplicity in this course, we’ll just use classes instead of </a:t>
            </a:r>
            <a:r>
              <a:rPr lang="en-US" dirty="0" err="1"/>
              <a:t>structs</a:t>
            </a:r>
            <a:r>
              <a:rPr lang="en-US" dirty="0"/>
              <a:t> across the board</a:t>
            </a:r>
          </a:p>
          <a:p>
            <a:pPr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1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vs.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Arrays and classes have parts</a:t>
            </a:r>
          </a:p>
          <a:p>
            <a:pPr lvl="1"/>
            <a:r>
              <a:rPr lang="en-US" dirty="0"/>
              <a:t>Accessed by the subscript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 and member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The whole is a piece of memory you can refer to</a:t>
            </a:r>
          </a:p>
          <a:p>
            <a:pPr lvl="1"/>
            <a:r>
              <a:rPr lang="en-US" dirty="0"/>
              <a:t>The parts are also pieces of memory you can refer to</a:t>
            </a:r>
          </a:p>
          <a:p>
            <a:pPr lvl="1"/>
            <a:r>
              <a:rPr lang="en-US" dirty="0"/>
              <a:t>The wholes and parts all have data types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. </a:t>
            </a:r>
            <a:r>
              <a:rPr lang="en-US" dirty="0" err="1"/>
              <a:t>int</a:t>
            </a:r>
            <a:r>
              <a:rPr lang="en-US" dirty="0"/>
              <a:t>, string, array of doubles, employee object</a:t>
            </a:r>
          </a:p>
          <a:p>
            <a:r>
              <a:rPr lang="en-US" dirty="0"/>
              <a:t>Functions only work with particular data types</a:t>
            </a:r>
          </a:p>
          <a:p>
            <a:pPr lvl="1"/>
            <a:r>
              <a:rPr lang="en-US" dirty="0"/>
              <a:t>Specified in the formal parameter list: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myfn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x, employee y, double a[], string s );</a:t>
            </a:r>
            <a:endParaRPr lang="en-US" sz="1800" dirty="0"/>
          </a:p>
          <a:p>
            <a:pPr lvl="1"/>
            <a:r>
              <a:rPr lang="en-US" dirty="0"/>
              <a:t>Function calls must provide matching argument types</a:t>
            </a:r>
          </a:p>
          <a:p>
            <a:pPr lvl="2"/>
            <a:r>
              <a:rPr lang="en-US" dirty="0"/>
              <a:t>Could be whole variables, or parts</a:t>
            </a:r>
          </a:p>
        </p:txBody>
      </p:sp>
    </p:spTree>
    <p:extLst>
      <p:ext uri="{BB962C8B-B14F-4D97-AF65-F5344CB8AC3E}">
        <p14:creationId xmlns:p14="http://schemas.microsoft.com/office/powerpoint/2010/main" val="133616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vs.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Operators also only work with particular data types</a:t>
            </a:r>
          </a:p>
          <a:p>
            <a:pPr lvl="1"/>
            <a:r>
              <a:rPr lang="en-US" dirty="0"/>
              <a:t>The addition operator (+)</a:t>
            </a:r>
          </a:p>
          <a:p>
            <a:pPr lvl="2"/>
            <a:r>
              <a:rPr lang="en-US" dirty="0"/>
              <a:t>Works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 (addition)</a:t>
            </a:r>
          </a:p>
          <a:p>
            <a:pPr lvl="2"/>
            <a:r>
              <a:rPr lang="en-US" dirty="0"/>
              <a:t>Works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(concatenation)</a:t>
            </a:r>
          </a:p>
          <a:p>
            <a:pPr lvl="2"/>
            <a:r>
              <a:rPr lang="en-US" dirty="0"/>
              <a:t>Does not work with any arrays!</a:t>
            </a:r>
          </a:p>
          <a:p>
            <a:pPr lvl="2"/>
            <a:r>
              <a:rPr lang="en-US" dirty="0"/>
              <a:t>Does not work with our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class objects!</a:t>
            </a:r>
          </a:p>
          <a:p>
            <a:pPr lvl="1"/>
            <a:r>
              <a:rPr lang="en-US" dirty="0"/>
              <a:t>The insertion operator (&lt;&lt;)</a:t>
            </a:r>
          </a:p>
          <a:p>
            <a:pPr lvl="2"/>
            <a:r>
              <a:rPr lang="en-US" dirty="0"/>
              <a:t>Works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/>
          </a:p>
          <a:p>
            <a:pPr lvl="2"/>
            <a:r>
              <a:rPr lang="en-US" dirty="0"/>
              <a:t>Does not work with any arrays!</a:t>
            </a:r>
          </a:p>
          <a:p>
            <a:pPr lvl="2"/>
            <a:r>
              <a:rPr lang="en-US" dirty="0"/>
              <a:t>Does not work with our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/>
              <a:t> class objects!</a:t>
            </a:r>
          </a:p>
          <a:p>
            <a:r>
              <a:rPr lang="en-US" dirty="0"/>
              <a:t>Therefore, to print an array/object</a:t>
            </a:r>
          </a:p>
          <a:p>
            <a:pPr lvl="1"/>
            <a:r>
              <a:rPr lang="en-US" dirty="0"/>
              <a:t>Must print them out one part (element or member) at a time</a:t>
            </a:r>
          </a:p>
        </p:txBody>
      </p:sp>
    </p:spTree>
    <p:extLst>
      <p:ext uri="{BB962C8B-B14F-4D97-AF65-F5344CB8AC3E}">
        <p14:creationId xmlns:p14="http://schemas.microsoft.com/office/powerpoint/2010/main" val="311472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Copying objects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copy from one object to another?</a:t>
            </a:r>
          </a:p>
          <a:p>
            <a:pPr lvl="1"/>
            <a:r>
              <a:rPr lang="en-US" dirty="0"/>
              <a:t>Assignment operator (=) works with primitive data types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, char, double, </a:t>
            </a:r>
            <a:r>
              <a:rPr lang="en-US" dirty="0" err="1"/>
              <a:t>bool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Assignment operator (=)  works with strings</a:t>
            </a:r>
          </a:p>
          <a:p>
            <a:pPr lvl="1"/>
            <a:r>
              <a:rPr lang="en-US" dirty="0"/>
              <a:t>Assignment operator does not work with arrays</a:t>
            </a:r>
          </a:p>
          <a:p>
            <a:pPr lvl="2"/>
            <a:r>
              <a:rPr lang="en-US" dirty="0"/>
              <a:t>Have to copy element-by-element</a:t>
            </a:r>
          </a:p>
          <a:p>
            <a:pPr lvl="1"/>
            <a:r>
              <a:rPr lang="en-US" dirty="0"/>
              <a:t>What about class objects?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7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Copying objects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How to copy from one object to another?</a:t>
            </a:r>
          </a:p>
          <a:p>
            <a:pPr lvl="1"/>
            <a:r>
              <a:rPr lang="en-US" dirty="0"/>
              <a:t>Assignment operator (=) works with primitive data types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, char, double, </a:t>
            </a:r>
            <a:r>
              <a:rPr lang="en-US" dirty="0" err="1"/>
              <a:t>bool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Assignment operator (=)  works with strings</a:t>
            </a:r>
          </a:p>
          <a:p>
            <a:pPr lvl="1"/>
            <a:r>
              <a:rPr lang="en-US" dirty="0"/>
              <a:t>Assignment operator does not work with arrays</a:t>
            </a:r>
          </a:p>
          <a:p>
            <a:pPr lvl="2"/>
            <a:r>
              <a:rPr lang="en-US" dirty="0"/>
              <a:t>Have to copy element-by-element</a:t>
            </a:r>
          </a:p>
          <a:p>
            <a:pPr lvl="1"/>
            <a:r>
              <a:rPr lang="en-US" dirty="0"/>
              <a:t>What about class objects?</a:t>
            </a:r>
          </a:p>
          <a:p>
            <a:pPr lvl="2"/>
            <a:r>
              <a:rPr lang="en-US" dirty="0"/>
              <a:t>Can copy member-by-member</a:t>
            </a:r>
          </a:p>
          <a:p>
            <a:pPr lvl="2"/>
            <a:r>
              <a:rPr lang="en-US" dirty="0"/>
              <a:t>Can also assign an entire object (provided it contains no arrays!)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Copying objects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How does C++ support object assignment?</a:t>
            </a:r>
          </a:p>
          <a:p>
            <a:pPr lvl="1"/>
            <a:r>
              <a:rPr lang="en-US" dirty="0"/>
              <a:t>Behind the scenes, it’s member-by-member copy</a:t>
            </a:r>
          </a:p>
          <a:p>
            <a:r>
              <a:rPr lang="en-US" dirty="0"/>
              <a:t>Why does C++ support object assignment?</a:t>
            </a:r>
          </a:p>
          <a:p>
            <a:pPr lvl="1"/>
            <a:r>
              <a:rPr lang="en-US" dirty="0"/>
              <a:t>Because it allows objects to be passed-by-value to functions</a:t>
            </a:r>
          </a:p>
          <a:p>
            <a:pPr lvl="1"/>
            <a:r>
              <a:rPr lang="en-US" dirty="0"/>
              <a:t>Also allows objects to be returned by functions</a:t>
            </a:r>
          </a:p>
          <a:p>
            <a:endParaRPr lang="en-US" dirty="0"/>
          </a:p>
          <a:p>
            <a:r>
              <a:rPr lang="en-US" dirty="0"/>
              <a:t>Notice that arrays don’t support assignment</a:t>
            </a:r>
          </a:p>
          <a:p>
            <a:pPr lvl="1"/>
            <a:r>
              <a:rPr lang="en-US" dirty="0"/>
              <a:t>And arrays are implicitly passed by reference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8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operations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the other built-in operations?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No built-in support for aggregate operations</a:t>
            </a:r>
          </a:p>
          <a:p>
            <a:pPr lvl="1"/>
            <a:r>
              <a:rPr lang="en-US" dirty="0"/>
              <a:t>All must be done member-by-member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Stream input (&gt;&gt;) to an object</a:t>
            </a:r>
          </a:p>
          <a:p>
            <a:pPr lvl="1"/>
            <a:r>
              <a:rPr lang="en-US" dirty="0"/>
              <a:t>Printing (&lt;&lt;) an object</a:t>
            </a:r>
          </a:p>
          <a:p>
            <a:pPr lvl="1"/>
            <a:r>
              <a:rPr lang="en-US" dirty="0"/>
              <a:t>Comparing two objects</a:t>
            </a:r>
          </a:p>
        </p:txBody>
      </p:sp>
    </p:spTree>
    <p:extLst>
      <p:ext uri="{BB962C8B-B14F-4D97-AF65-F5344CB8AC3E}">
        <p14:creationId xmlns:p14="http://schemas.microsoft.com/office/powerpoint/2010/main" val="345877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defined, a class is used like any other data type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actually a class</a:t>
            </a:r>
          </a:p>
          <a:p>
            <a:r>
              <a:rPr lang="en-US" dirty="0"/>
              <a:t>So a class can hold:</a:t>
            </a:r>
          </a:p>
          <a:p>
            <a:pPr lvl="1"/>
            <a:r>
              <a:rPr lang="en-US" dirty="0"/>
              <a:t>All primitive types (e.g. 2 </a:t>
            </a:r>
            <a:r>
              <a:rPr lang="en-US" dirty="0" err="1"/>
              <a:t>ints</a:t>
            </a:r>
            <a:r>
              <a:rPr lang="en-US" dirty="0"/>
              <a:t> and a double)</a:t>
            </a:r>
          </a:p>
          <a:p>
            <a:pPr lvl="1"/>
            <a:r>
              <a:rPr lang="en-US" dirty="0"/>
              <a:t>A mix of primitives and classes (e.g. an </a:t>
            </a:r>
            <a:r>
              <a:rPr lang="en-US" dirty="0" err="1"/>
              <a:t>int</a:t>
            </a:r>
            <a:r>
              <a:rPr lang="en-US" dirty="0"/>
              <a:t> and a string)</a:t>
            </a:r>
          </a:p>
          <a:p>
            <a:pPr lvl="2"/>
            <a:r>
              <a:rPr lang="en-US" dirty="0"/>
              <a:t>Including other class types you’ve defined</a:t>
            </a:r>
          </a:p>
        </p:txBody>
      </p:sp>
    </p:spTree>
    <p:extLst>
      <p:ext uri="{BB962C8B-B14F-4D97-AF65-F5344CB8AC3E}">
        <p14:creationId xmlns:p14="http://schemas.microsoft.com/office/powerpoint/2010/main" val="246562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Time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pieces of data that make up a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7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Time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pieces of data that make up a time?</a:t>
            </a:r>
          </a:p>
          <a:p>
            <a:pPr lvl="1"/>
            <a:r>
              <a:rPr lang="en-US" dirty="0"/>
              <a:t>Hours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Minutes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Seconds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AM/PM (</a:t>
            </a:r>
            <a:r>
              <a:rPr lang="en-US" dirty="0" err="1"/>
              <a:t>bool</a:t>
            </a:r>
            <a:r>
              <a:rPr lang="en-US" dirty="0"/>
              <a:t>, char, </a:t>
            </a:r>
            <a:r>
              <a:rPr lang="en-US" dirty="0" err="1"/>
              <a:t>int</a:t>
            </a:r>
            <a:r>
              <a:rPr lang="en-US" dirty="0"/>
              <a:t>, string…)</a:t>
            </a:r>
          </a:p>
          <a:p>
            <a:pPr lvl="1"/>
            <a:r>
              <a:rPr lang="en-US" dirty="0"/>
              <a:t>Time Zone (</a:t>
            </a:r>
            <a:r>
              <a:rPr lang="en-US" dirty="0" err="1"/>
              <a:t>int</a:t>
            </a:r>
            <a:r>
              <a:rPr lang="en-US" dirty="0"/>
              <a:t>, string)</a:t>
            </a:r>
          </a:p>
        </p:txBody>
      </p:sp>
    </p:spTree>
    <p:extLst>
      <p:ext uri="{BB962C8B-B14F-4D97-AF65-F5344CB8AC3E}">
        <p14:creationId xmlns:p14="http://schemas.microsoft.com/office/powerpoint/2010/main" val="21919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Exercise: Composing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 to hold a calendar date</a:t>
            </a:r>
          </a:p>
          <a:p>
            <a:endParaRPr lang="en-US" dirty="0"/>
          </a:p>
          <a:p>
            <a:r>
              <a:rPr lang="en-US" dirty="0"/>
              <a:t>Define a class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CalEntry</a:t>
            </a:r>
            <a:r>
              <a:rPr lang="en-US" dirty="0"/>
              <a:t> to hold a calendar entry, including:</a:t>
            </a:r>
          </a:p>
          <a:p>
            <a:pPr lvl="1"/>
            <a:r>
              <a:rPr lang="en-US" dirty="0"/>
              <a:t>Event description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218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Exercise: Using a Composed Object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Declare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CalEntry</a:t>
            </a:r>
            <a:r>
              <a:rPr lang="en-US" dirty="0"/>
              <a:t> object</a:t>
            </a:r>
          </a:p>
          <a:p>
            <a:r>
              <a:rPr lang="en-US" dirty="0"/>
              <a:t>Write statements to set the values:</a:t>
            </a:r>
          </a:p>
          <a:p>
            <a:pPr lvl="1"/>
            <a:r>
              <a:rPr lang="en-US" dirty="0"/>
              <a:t>Event name: “Quiz 5”</a:t>
            </a:r>
          </a:p>
          <a:p>
            <a:pPr lvl="1"/>
            <a:r>
              <a:rPr lang="en-US" dirty="0"/>
              <a:t>Date: 4/7/2010</a:t>
            </a:r>
          </a:p>
          <a:p>
            <a:pPr lvl="1"/>
            <a:r>
              <a:rPr lang="en-US" dirty="0"/>
              <a:t>Time: 10:45am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Declare</a:t>
            </a:r>
            <a:r>
              <a:rPr lang="en-US" i="1" dirty="0"/>
              <a:t> </a:t>
            </a:r>
            <a:r>
              <a:rPr lang="en-US" dirty="0"/>
              <a:t>an array of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CalEntry</a:t>
            </a:r>
            <a:r>
              <a:rPr lang="en-US" dirty="0"/>
              <a:t> objects</a:t>
            </a:r>
          </a:p>
          <a:p>
            <a:r>
              <a:rPr lang="en-US" dirty="0"/>
              <a:t>Write statements to:</a:t>
            </a:r>
          </a:p>
          <a:p>
            <a:pPr lvl="1"/>
            <a:r>
              <a:rPr lang="en-US" dirty="0"/>
              <a:t>Set the name of the fourth event to “Lunch at Bob’s”</a:t>
            </a:r>
          </a:p>
          <a:p>
            <a:pPr lvl="1"/>
            <a:r>
              <a:rPr lang="en-US" dirty="0"/>
              <a:t>Set the time in the first event to the time of the third event</a:t>
            </a:r>
          </a:p>
          <a:p>
            <a:pPr lvl="1"/>
            <a:r>
              <a:rPr lang="en-US" dirty="0"/>
              <a:t>Write a loop to print all the event names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71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Exercise: Email Inbox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dirty="0"/>
              <a:t>Consider your inbox</a:t>
            </a:r>
          </a:p>
          <a:p>
            <a:pPr lvl="1"/>
            <a:r>
              <a:rPr lang="en-US" dirty="0"/>
              <a:t>Multiple emails</a:t>
            </a:r>
          </a:p>
          <a:p>
            <a:pPr lvl="2"/>
            <a:r>
              <a:rPr lang="en-US" dirty="0"/>
              <a:t>Each email has a sender, recipient(s), subject and body (text only)</a:t>
            </a:r>
          </a:p>
          <a:p>
            <a:pPr lvl="2"/>
            <a:r>
              <a:rPr lang="en-US" dirty="0"/>
              <a:t>Each email is received at a particular date and time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class definition for an email</a:t>
            </a:r>
          </a:p>
          <a:p>
            <a:pPr marL="914400" lvl="1" indent="-457200"/>
            <a:r>
              <a:rPr lang="en-US" dirty="0"/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dirty="0"/>
              <a:t>classes we already defined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 variable to hold all the emails in your inbox</a:t>
            </a:r>
          </a:p>
          <a:p>
            <a:pPr marL="914400" lvl="1" indent="-514350"/>
            <a:r>
              <a:rPr lang="en-US" dirty="0"/>
              <a:t>And another to keep count!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Exercise: Email Inbox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Given the email class and your inbox variables:</a:t>
            </a:r>
          </a:p>
          <a:p>
            <a:pPr lvl="1"/>
            <a:r>
              <a:rPr lang="en-US" dirty="0"/>
              <a:t>Write a function to print your inbox</a:t>
            </a:r>
          </a:p>
          <a:p>
            <a:pPr lvl="2"/>
            <a:r>
              <a:rPr lang="en-US" dirty="0"/>
              <a:t>Should have date/time received, sender and subject on each line</a:t>
            </a:r>
          </a:p>
          <a:p>
            <a:pPr lvl="2"/>
            <a:r>
              <a:rPr lang="en-US" dirty="0"/>
              <a:t>What parameters need to be passed in?</a:t>
            </a:r>
          </a:p>
          <a:p>
            <a:pPr lvl="1"/>
            <a:r>
              <a:rPr lang="en-US" dirty="0"/>
              <a:t>Write a function to print a particular email</a:t>
            </a:r>
          </a:p>
          <a:p>
            <a:pPr lvl="2"/>
            <a:r>
              <a:rPr lang="en-US" dirty="0"/>
              <a:t>What are the 2 different sets of parameters you could pass in?</a:t>
            </a:r>
          </a:p>
          <a:p>
            <a:pPr lvl="2"/>
            <a:r>
              <a:rPr lang="en-US" dirty="0"/>
              <a:t>Should look like: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From: </a:t>
            </a:r>
            <a:r>
              <a:rPr lang="en-US" sz="1600" dirty="0" err="1"/>
              <a:t>bob@bob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To: </a:t>
            </a:r>
            <a:r>
              <a:rPr lang="en-US" sz="1600" dirty="0">
                <a:hlinkClick r:id="rId2"/>
              </a:rPr>
              <a:t>etomai@cs.panam.edu</a:t>
            </a:r>
            <a:endParaRPr lang="en-US" sz="1600" dirty="0"/>
          </a:p>
          <a:p>
            <a:pPr lvl="1">
              <a:buNone/>
            </a:pPr>
            <a:r>
              <a:rPr lang="en-US" sz="1600" dirty="0"/>
              <a:t>Received: 10:32pm 11/18/2010</a:t>
            </a:r>
          </a:p>
          <a:p>
            <a:pPr lvl="1">
              <a:buNone/>
            </a:pPr>
            <a:r>
              <a:rPr lang="en-US" sz="1600" dirty="0"/>
              <a:t>Subject: about those labs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Blah, blah, blah. Blah, blah, blah. Blah, blah, blah. Blah, blah, blah. </a:t>
            </a:r>
          </a:p>
          <a:p>
            <a:pPr lvl="1">
              <a:buNone/>
            </a:pPr>
            <a:r>
              <a:rPr lang="en-US" sz="1600" dirty="0"/>
              <a:t>Blah, blah, blah. Blah, blah, blah. Blah, blah, blah. Blah, blah, blah. </a:t>
            </a:r>
          </a:p>
          <a:p>
            <a:pPr lvl="1">
              <a:buNone/>
            </a:pPr>
            <a:r>
              <a:rPr lang="en-US" sz="1600" dirty="0"/>
              <a:t>Blah, blah, blah. Blah, blah, blah. Blah, blah, blah. Blah, blah, blah.</a:t>
            </a:r>
          </a:p>
        </p:txBody>
      </p:sp>
    </p:spTree>
    <p:extLst>
      <p:ext uri="{BB962C8B-B14F-4D97-AF65-F5344CB8AC3E}">
        <p14:creationId xmlns:p14="http://schemas.microsoft.com/office/powerpoint/2010/main" val="3336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1657350" lvl="4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2097</Words>
  <Application>Microsoft Macintosh PowerPoint</Application>
  <PresentationFormat>On-screen Show (4:3)</PresentationFormat>
  <Paragraphs>368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Verdana</vt:lpstr>
      <vt:lpstr>Office Theme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Arrays of objects</vt:lpstr>
      <vt:lpstr>Exercise: arrays of objects</vt:lpstr>
      <vt:lpstr>Example: lookup a record</vt:lpstr>
      <vt:lpstr>Exercise: lookup the highest score</vt:lpstr>
      <vt:lpstr>Class recap</vt:lpstr>
      <vt:lpstr>PowerPoint Presentation</vt:lpstr>
      <vt:lpstr>Class recap</vt:lpstr>
      <vt:lpstr>Class recap</vt:lpstr>
      <vt:lpstr>Classes vs. Structs</vt:lpstr>
      <vt:lpstr>Classes vs. Structs</vt:lpstr>
      <vt:lpstr>Whole vs. part</vt:lpstr>
      <vt:lpstr>Whole vs. part</vt:lpstr>
      <vt:lpstr>Copying objects</vt:lpstr>
      <vt:lpstr>Copying objects</vt:lpstr>
      <vt:lpstr>Copying objects</vt:lpstr>
      <vt:lpstr>Other operations</vt:lpstr>
      <vt:lpstr>Class Composition</vt:lpstr>
      <vt:lpstr>Example: Time Class</vt:lpstr>
      <vt:lpstr>Example: Time Class</vt:lpstr>
      <vt:lpstr>Exercise: Composing Classes</vt:lpstr>
      <vt:lpstr>Exercise: Using a Composed Object</vt:lpstr>
      <vt:lpstr>Exercise: Email Inbox</vt:lpstr>
      <vt:lpstr>Exercise: Email Inbox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312</cp:revision>
  <dcterms:created xsi:type="dcterms:W3CDTF">2009-09-01T00:23:15Z</dcterms:created>
  <dcterms:modified xsi:type="dcterms:W3CDTF">2021-04-08T17:24:55Z</dcterms:modified>
</cp:coreProperties>
</file>