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9"/>
  </p:notesMasterIdLst>
  <p:sldIdLst>
    <p:sldId id="266" r:id="rId2"/>
    <p:sldId id="295" r:id="rId3"/>
    <p:sldId id="267" r:id="rId4"/>
    <p:sldId id="288" r:id="rId5"/>
    <p:sldId id="297" r:id="rId6"/>
    <p:sldId id="268" r:id="rId7"/>
    <p:sldId id="29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82" autoAdjust="0"/>
  </p:normalViewPr>
  <p:slideViewPr>
    <p:cSldViewPr>
      <p:cViewPr varScale="1">
        <p:scale>
          <a:sx n="117" d="100"/>
          <a:sy n="117" d="100"/>
        </p:scale>
        <p:origin x="10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In C++ classes provide the functionality necessary to use </a:t>
            </a:r>
            <a:r>
              <a:rPr lang="en-US" i="1" dirty="0"/>
              <a:t>object-oriented programming</a:t>
            </a:r>
          </a:p>
          <a:p>
            <a:pPr lvl="1"/>
            <a:r>
              <a:rPr lang="en-US" dirty="0"/>
              <a:t>OOP is a particular way of organizing computer programs</a:t>
            </a:r>
          </a:p>
          <a:p>
            <a:pPr lvl="1"/>
            <a:r>
              <a:rPr lang="en-US" dirty="0"/>
              <a:t>It doesn’t allow you to do anything you couldn’t already do, but it makes it arguably more efficient</a:t>
            </a:r>
          </a:p>
          <a:p>
            <a:pPr lvl="1"/>
            <a:r>
              <a:rPr lang="en-US" dirty="0"/>
              <a:t>OOP is by far the dominant software engineering practice in the last two decades</a:t>
            </a:r>
          </a:p>
          <a:p>
            <a:pPr lvl="1"/>
            <a:endParaRPr lang="en-US" dirty="0"/>
          </a:p>
          <a:p>
            <a:r>
              <a:rPr lang="en-US" dirty="0"/>
              <a:t>Classes combine data and functionality</a:t>
            </a:r>
          </a:p>
          <a:p>
            <a:pPr lvl="1"/>
            <a:r>
              <a:rPr lang="en-US" dirty="0"/>
              <a:t>Class members can store structured data, as we’ve seen</a:t>
            </a:r>
          </a:p>
          <a:p>
            <a:pPr lvl="1"/>
            <a:r>
              <a:rPr lang="en-US" dirty="0"/>
              <a:t>Class members can also be functions</a:t>
            </a:r>
          </a:p>
          <a:p>
            <a:pPr lvl="2"/>
            <a:r>
              <a:rPr lang="en-US" dirty="0"/>
              <a:t>Class-specific functions are called </a:t>
            </a:r>
            <a:r>
              <a:rPr lang="en-US" b="1" i="1" dirty="0">
                <a:solidFill>
                  <a:srgbClr val="00B0F0"/>
                </a:solidFill>
              </a:rPr>
              <a:t>constructor 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AAAF0C-5C90-A943-BFBE-56FBDA21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83DDB-49FD-E841-B44E-12DED71A14D5}"/>
              </a:ext>
            </a:extLst>
          </p:cNvPr>
          <p:cNvSpPr txBox="1"/>
          <p:nvPr/>
        </p:nvSpPr>
        <p:spPr>
          <a:xfrm>
            <a:off x="685800" y="1491802"/>
            <a:ext cx="33479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Character array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char </a:t>
            </a:r>
            <a:r>
              <a:rPr lang="en-US" dirty="0" err="1">
                <a:solidFill>
                  <a:srgbClr val="00B0F0"/>
                </a:solidFill>
              </a:rPr>
              <a:t>char_array</a:t>
            </a:r>
            <a:r>
              <a:rPr lang="en-US" dirty="0">
                <a:solidFill>
                  <a:srgbClr val="00B0F0"/>
                </a:solidFill>
              </a:rPr>
              <a:t>[100];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char_array</a:t>
            </a:r>
            <a:r>
              <a:rPr lang="en-US" dirty="0">
                <a:solidFill>
                  <a:srgbClr val="00B0F0"/>
                </a:solidFill>
              </a:rPr>
              <a:t>[0] = ‘a’; ……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char_array</a:t>
            </a:r>
            <a:r>
              <a:rPr lang="en-US" dirty="0">
                <a:solidFill>
                  <a:srgbClr val="00B0F0"/>
                </a:solidFill>
              </a:rPr>
              <a:t>[6] = ‘\0’;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String type</a:t>
            </a:r>
          </a:p>
          <a:p>
            <a:r>
              <a:rPr lang="en-US" dirty="0"/>
              <a:t>Note: include the string library.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string </a:t>
            </a:r>
            <a:r>
              <a:rPr lang="en-US" dirty="0" err="1">
                <a:solidFill>
                  <a:srgbClr val="00B0F0"/>
                </a:solidFill>
              </a:rPr>
              <a:t>str_var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str_var</a:t>
            </a:r>
            <a:r>
              <a:rPr lang="en-US" dirty="0">
                <a:solidFill>
                  <a:srgbClr val="00B0F0"/>
                </a:solidFill>
              </a:rPr>
              <a:t> = “</a:t>
            </a:r>
            <a:r>
              <a:rPr lang="en-US" dirty="0" err="1">
                <a:solidFill>
                  <a:srgbClr val="00B0F0"/>
                </a:solidFill>
              </a:rPr>
              <a:t>aeiouy</a:t>
            </a:r>
            <a:r>
              <a:rPr lang="en-US" dirty="0">
                <a:solidFill>
                  <a:srgbClr val="00B0F0"/>
                </a:solidFill>
              </a:rPr>
              <a:t>”;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6CA66F-AFFD-534B-9DF0-8CFB0BD27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66597"/>
              </p:ext>
            </p:extLst>
          </p:nvPr>
        </p:nvGraphicFramePr>
        <p:xfrm>
          <a:off x="2351314" y="2133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467288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7889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1888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3193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904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0601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5749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92114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33864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686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‘o’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‘u’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05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D810EA-A127-0247-A7B3-3FB1DB031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27568"/>
              </p:ext>
            </p:extLst>
          </p:nvPr>
        </p:nvGraphicFramePr>
        <p:xfrm>
          <a:off x="2362200" y="2677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467288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7889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1888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83193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904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30601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5749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092114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33864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686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0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8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The string class has private data members to store the characters that make up a string</a:t>
            </a:r>
          </a:p>
          <a:p>
            <a:pPr lvl="1"/>
            <a:r>
              <a:rPr lang="en-US" dirty="0"/>
              <a:t>It probably uses an array, although it doesn’t have to</a:t>
            </a:r>
          </a:p>
          <a:p>
            <a:pPr lvl="1"/>
            <a:r>
              <a:rPr lang="en-US" dirty="0"/>
              <a:t>It probably has </a:t>
            </a:r>
            <a:r>
              <a:rPr lang="en-US" dirty="0" err="1"/>
              <a:t>ints</a:t>
            </a:r>
            <a:r>
              <a:rPr lang="en-US" dirty="0"/>
              <a:t> to keep track of the size of the array and the number of characters</a:t>
            </a:r>
          </a:p>
          <a:p>
            <a:r>
              <a:rPr lang="en-US" sz="2400" dirty="0"/>
              <a:t>The string class has public </a:t>
            </a:r>
            <a:r>
              <a:rPr lang="en-US" sz="2400" b="1" i="1" dirty="0">
                <a:solidFill>
                  <a:srgbClr val="00B0F0"/>
                </a:solidFill>
              </a:rPr>
              <a:t>(constructor)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B0F0"/>
                </a:solidFill>
              </a:rPr>
              <a:t>methods</a:t>
            </a:r>
            <a:r>
              <a:rPr lang="en-US" sz="2400" dirty="0"/>
              <a:t> to do stuff</a:t>
            </a:r>
          </a:p>
          <a:p>
            <a:pPr lvl="1"/>
            <a:r>
              <a:rPr lang="en-US" dirty="0"/>
              <a:t>Return the number of characters in the internal storage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/>
              <a:t>Append the characters in s to the internal storage </a:t>
            </a:r>
          </a:p>
          <a:p>
            <a:pPr lvl="2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append( string s );</a:t>
            </a:r>
          </a:p>
          <a:p>
            <a:pPr lvl="1"/>
            <a:r>
              <a:rPr lang="en-US" dirty="0"/>
              <a:t>returns the position of s within the internal storage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find( string s);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67"/>
            <a:ext cx="8229600" cy="1143000"/>
          </a:xfrm>
        </p:spPr>
        <p:txBody>
          <a:bodyPr/>
          <a:lstStyle/>
          <a:p>
            <a:r>
              <a:rPr lang="en-US" dirty="0"/>
              <a:t>Date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1816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What data should the Date class store?</a:t>
            </a:r>
          </a:p>
          <a:p>
            <a:endParaRPr lang="en-US" sz="10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Date: 2020-11-11</a:t>
            </a:r>
          </a:p>
          <a:p>
            <a:r>
              <a:rPr lang="en-US" dirty="0">
                <a:cs typeface="Courier New" pitchFamily="49" charset="0"/>
              </a:rPr>
              <a:t>Components: int year, int month, int day</a:t>
            </a:r>
          </a:p>
          <a:p>
            <a:pPr marL="0" indent="0">
              <a:buNone/>
            </a:pPr>
            <a:r>
              <a:rPr lang="en-US" sz="1500" dirty="0">
                <a:cs typeface="Courier New" pitchFamily="49" charset="0"/>
              </a:rPr>
              <a:t>// constant variable: PI; MAX_LENGHT = 10; 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Class Date{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	public: 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		int year;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		int month;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		int day;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		Date();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		Date(int </a:t>
            </a:r>
            <a:r>
              <a:rPr lang="en-US" sz="2000" dirty="0" err="1">
                <a:cs typeface="Courier New" pitchFamily="49" charset="0"/>
              </a:rPr>
              <a:t>yr</a:t>
            </a:r>
            <a:r>
              <a:rPr lang="en-US" sz="2000" dirty="0">
                <a:cs typeface="Courier New" pitchFamily="49" charset="0"/>
              </a:rPr>
              <a:t>, int </a:t>
            </a:r>
            <a:r>
              <a:rPr lang="en-US" sz="2000" dirty="0" err="1">
                <a:cs typeface="Courier New" pitchFamily="49" charset="0"/>
              </a:rPr>
              <a:t>mth</a:t>
            </a:r>
            <a:r>
              <a:rPr lang="en-US" sz="2000" dirty="0">
                <a:cs typeface="Courier New" pitchFamily="49" charset="0"/>
              </a:rPr>
              <a:t>, int d);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		void print();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		void before(Date d1, Date d2);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}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98394-6CAE-A041-8B49-BFF7097FFD02}"/>
              </a:ext>
            </a:extLst>
          </p:cNvPr>
          <p:cNvSpPr txBox="1"/>
          <p:nvPr/>
        </p:nvSpPr>
        <p:spPr>
          <a:xfrm>
            <a:off x="5334000" y="3200400"/>
            <a:ext cx="3145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</a:rPr>
              <a:t>// define function </a:t>
            </a:r>
          </a:p>
          <a:p>
            <a:r>
              <a:rPr lang="en-US" sz="1500" dirty="0">
                <a:solidFill>
                  <a:srgbClr val="00B0F0"/>
                </a:solidFill>
              </a:rPr>
              <a:t>void </a:t>
            </a:r>
            <a:r>
              <a:rPr lang="en-US" sz="1500" dirty="0" err="1">
                <a:solidFill>
                  <a:srgbClr val="00B0F0"/>
                </a:solidFill>
              </a:rPr>
              <a:t>print_func</a:t>
            </a:r>
            <a:r>
              <a:rPr lang="en-US" sz="1500" dirty="0">
                <a:solidFill>
                  <a:srgbClr val="00B0F0"/>
                </a:solidFill>
              </a:rPr>
              <a:t>(){</a:t>
            </a:r>
          </a:p>
          <a:p>
            <a:r>
              <a:rPr lang="en-US" sz="1500" dirty="0">
                <a:solidFill>
                  <a:srgbClr val="00B0F0"/>
                </a:solidFill>
              </a:rPr>
              <a:t>      // do whatever we want there;</a:t>
            </a:r>
          </a:p>
          <a:p>
            <a:r>
              <a:rPr lang="en-US" sz="1500" dirty="0">
                <a:solidFill>
                  <a:srgbClr val="00B0F0"/>
                </a:solidFill>
              </a:rPr>
              <a:t>}</a:t>
            </a:r>
          </a:p>
          <a:p>
            <a:endParaRPr lang="en-US" sz="1500" dirty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// same as for constructor methods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E5AE61-4AED-044F-B15A-F5C5F41BD0D1}"/>
              </a:ext>
            </a:extLst>
          </p:cNvPr>
          <p:cNvSpPr txBox="1">
            <a:spLocks/>
          </p:cNvSpPr>
          <p:nvPr/>
        </p:nvSpPr>
        <p:spPr bwMode="auto">
          <a:xfrm>
            <a:off x="457200" y="2426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Date class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AD338-4926-8341-B334-81E28FC8829B}"/>
              </a:ext>
            </a:extLst>
          </p:cNvPr>
          <p:cNvSpPr txBox="1"/>
          <p:nvPr/>
        </p:nvSpPr>
        <p:spPr>
          <a:xfrm>
            <a:off x="298644" y="1371600"/>
            <a:ext cx="89627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Date::print(){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year &lt;&lt; “/” &lt;&lt; month &lt;&lt;“/” &lt;&lt; day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// we want to know if d2 is before d1 or not. </a:t>
            </a:r>
          </a:p>
          <a:p>
            <a:r>
              <a:rPr lang="en-US" dirty="0">
                <a:cs typeface="Courier New" pitchFamily="49" charset="0"/>
              </a:rPr>
              <a:t>void Date::before(Date d1, Date d2){</a:t>
            </a:r>
          </a:p>
          <a:p>
            <a:r>
              <a:rPr lang="en-US" dirty="0">
                <a:cs typeface="Courier New" pitchFamily="49" charset="0"/>
              </a:rPr>
              <a:t>	//if (d1.year &gt; d2.year) {</a:t>
            </a:r>
            <a:r>
              <a:rPr lang="en-US" dirty="0" err="1">
                <a:cs typeface="Courier New" pitchFamily="49" charset="0"/>
              </a:rPr>
              <a:t>cout</a:t>
            </a:r>
            <a:r>
              <a:rPr lang="en-US" dirty="0">
                <a:cs typeface="Courier New" pitchFamily="49" charset="0"/>
              </a:rPr>
              <a:t> &lt;&lt; “true” &lt;&lt; </a:t>
            </a:r>
            <a:r>
              <a:rPr lang="en-US" dirty="0" err="1">
                <a:cs typeface="Courier New" pitchFamily="49" charset="0"/>
              </a:rPr>
              <a:t>endl</a:t>
            </a:r>
            <a:r>
              <a:rPr lang="en-US" dirty="0">
                <a:cs typeface="Courier New" pitchFamily="49" charset="0"/>
              </a:rPr>
              <a:t>;}</a:t>
            </a:r>
          </a:p>
          <a:p>
            <a:r>
              <a:rPr lang="en-US" dirty="0">
                <a:cs typeface="Courier New" pitchFamily="49" charset="0"/>
              </a:rPr>
              <a:t>	//else if (d1.year == d2.year &amp; d1.month &gt; d2.month) {</a:t>
            </a:r>
            <a:r>
              <a:rPr lang="en-US" dirty="0" err="1">
                <a:cs typeface="Courier New" pitchFamily="49" charset="0"/>
              </a:rPr>
              <a:t>cout</a:t>
            </a:r>
            <a:r>
              <a:rPr lang="en-US" dirty="0">
                <a:cs typeface="Courier New" pitchFamily="49" charset="0"/>
              </a:rPr>
              <a:t> &lt;&lt; “true” &lt;&lt; </a:t>
            </a:r>
            <a:r>
              <a:rPr lang="en-US" dirty="0" err="1">
                <a:cs typeface="Courier New" pitchFamily="49" charset="0"/>
              </a:rPr>
              <a:t>endl</a:t>
            </a:r>
            <a:r>
              <a:rPr lang="en-US" dirty="0">
                <a:cs typeface="Courier New" pitchFamily="49" charset="0"/>
              </a:rPr>
              <a:t>;}</a:t>
            </a:r>
          </a:p>
          <a:p>
            <a:r>
              <a:rPr lang="en-US" dirty="0">
                <a:cs typeface="Courier New" pitchFamily="49" charset="0"/>
              </a:rPr>
              <a:t>	//else if (d1.year == d2.year &amp; d1.month == d2.month &amp; </a:t>
            </a:r>
          </a:p>
          <a:p>
            <a:r>
              <a:rPr lang="en-US" dirty="0">
                <a:cs typeface="Courier New" pitchFamily="49" charset="0"/>
              </a:rPr>
              <a:t>	//	d1.day &gt; d2.day) {</a:t>
            </a:r>
            <a:r>
              <a:rPr lang="en-US" dirty="0" err="1">
                <a:cs typeface="Courier New" pitchFamily="49" charset="0"/>
              </a:rPr>
              <a:t>cout</a:t>
            </a:r>
            <a:r>
              <a:rPr lang="en-US" dirty="0">
                <a:cs typeface="Courier New" pitchFamily="49" charset="0"/>
              </a:rPr>
              <a:t> &lt;&lt; “true” &lt;&lt; </a:t>
            </a:r>
            <a:r>
              <a:rPr lang="en-US" dirty="0" err="1">
                <a:cs typeface="Courier New" pitchFamily="49" charset="0"/>
              </a:rPr>
              <a:t>endl</a:t>
            </a:r>
            <a:r>
              <a:rPr lang="en-US" dirty="0">
                <a:cs typeface="Courier New" pitchFamily="49" charset="0"/>
              </a:rPr>
              <a:t>;}</a:t>
            </a:r>
          </a:p>
          <a:p>
            <a:r>
              <a:rPr lang="en-US" dirty="0">
                <a:cs typeface="Courier New" pitchFamily="49" charset="0"/>
              </a:rPr>
              <a:t>	//else{</a:t>
            </a:r>
            <a:r>
              <a:rPr lang="en-US" dirty="0" err="1">
                <a:cs typeface="Courier New" pitchFamily="49" charset="0"/>
              </a:rPr>
              <a:t>cout</a:t>
            </a:r>
            <a:r>
              <a:rPr lang="en-US" dirty="0">
                <a:cs typeface="Courier New" pitchFamily="49" charset="0"/>
              </a:rPr>
              <a:t> &lt;&lt; “false” &lt;&lt; </a:t>
            </a:r>
            <a:r>
              <a:rPr lang="en-US" dirty="0" err="1">
                <a:cs typeface="Courier New" pitchFamily="49" charset="0"/>
              </a:rPr>
              <a:t>endl</a:t>
            </a:r>
            <a:r>
              <a:rPr lang="en-US" dirty="0">
                <a:cs typeface="Courier New" pitchFamily="49" charset="0"/>
              </a:rPr>
              <a:t>;}</a:t>
            </a:r>
          </a:p>
          <a:p>
            <a:r>
              <a:rPr lang="en-US" dirty="0">
                <a:cs typeface="Courier New" pitchFamily="49" charset="0"/>
              </a:rPr>
              <a:t>	</a:t>
            </a:r>
          </a:p>
          <a:p>
            <a:r>
              <a:rPr lang="en-US" dirty="0">
                <a:cs typeface="Courier New" pitchFamily="49" charset="0"/>
              </a:rPr>
              <a:t>	if (</a:t>
            </a:r>
            <a:r>
              <a:rPr lang="en-US" dirty="0">
                <a:solidFill>
                  <a:schemeClr val="accent1"/>
                </a:solidFill>
                <a:cs typeface="Courier New" pitchFamily="49" charset="0"/>
              </a:rPr>
              <a:t>d1.year &gt; d2.year </a:t>
            </a:r>
            <a:r>
              <a:rPr lang="en-US" dirty="0">
                <a:cs typeface="Courier New" pitchFamily="49" charset="0"/>
              </a:rPr>
              <a:t>|| </a:t>
            </a:r>
            <a:r>
              <a:rPr lang="en-US" dirty="0">
                <a:solidFill>
                  <a:srgbClr val="00B050"/>
                </a:solidFill>
                <a:cs typeface="Courier New" pitchFamily="49" charset="0"/>
              </a:rPr>
              <a:t>(d1.year == d2.year &amp; d1.month &gt; d2.month) </a:t>
            </a:r>
            <a:r>
              <a:rPr lang="en-US" dirty="0">
                <a:cs typeface="Courier New" pitchFamily="49" charset="0"/>
              </a:rPr>
              <a:t>||</a:t>
            </a:r>
          </a:p>
          <a:p>
            <a:r>
              <a:rPr lang="en-US" dirty="0">
                <a:cs typeface="Courier New" pitchFamily="49" charset="0"/>
              </a:rPr>
              <a:t>		</a:t>
            </a:r>
            <a:r>
              <a:rPr lang="en-US" dirty="0">
                <a:solidFill>
                  <a:srgbClr val="FFC000"/>
                </a:solidFill>
                <a:cs typeface="Courier New" pitchFamily="49" charset="0"/>
              </a:rPr>
              <a:t>(d1.year == d2.year &amp; d1.month == d2.month &amp; </a:t>
            </a:r>
          </a:p>
          <a:p>
            <a:r>
              <a:rPr lang="en-US" dirty="0">
                <a:solidFill>
                  <a:srgbClr val="FFC000"/>
                </a:solidFill>
                <a:cs typeface="Courier New" pitchFamily="49" charset="0"/>
              </a:rPr>
              <a:t>		d1.day &gt; d2.day)</a:t>
            </a:r>
            <a:r>
              <a:rPr lang="en-US" dirty="0">
                <a:cs typeface="Courier New" pitchFamily="49" charset="0"/>
              </a:rPr>
              <a:t>) {</a:t>
            </a:r>
            <a:r>
              <a:rPr lang="en-US" dirty="0" err="1">
                <a:cs typeface="Courier New" pitchFamily="49" charset="0"/>
              </a:rPr>
              <a:t>cout</a:t>
            </a:r>
            <a:r>
              <a:rPr lang="en-US" dirty="0">
                <a:cs typeface="Courier New" pitchFamily="49" charset="0"/>
              </a:rPr>
              <a:t> &lt;&lt; “true” &lt;&lt; </a:t>
            </a:r>
            <a:r>
              <a:rPr lang="en-US" dirty="0" err="1">
                <a:cs typeface="Courier New" pitchFamily="49" charset="0"/>
              </a:rPr>
              <a:t>endl</a:t>
            </a:r>
            <a:r>
              <a:rPr lang="en-US" dirty="0">
                <a:cs typeface="Courier New" pitchFamily="49" charset="0"/>
              </a:rPr>
              <a:t>;}</a:t>
            </a:r>
          </a:p>
          <a:p>
            <a:r>
              <a:rPr lang="en-US" dirty="0">
                <a:cs typeface="Courier New" pitchFamily="49" charset="0"/>
              </a:rPr>
              <a:t>	else {</a:t>
            </a:r>
            <a:r>
              <a:rPr lang="en-US" dirty="0" err="1">
                <a:cs typeface="Courier New" pitchFamily="49" charset="0"/>
              </a:rPr>
              <a:t>cout</a:t>
            </a:r>
            <a:r>
              <a:rPr lang="en-US" dirty="0">
                <a:cs typeface="Courier New" pitchFamily="49" charset="0"/>
              </a:rPr>
              <a:t> &lt;&lt; “false” &lt;&lt; </a:t>
            </a:r>
            <a:r>
              <a:rPr lang="en-US" dirty="0" err="1">
                <a:cs typeface="Courier New" pitchFamily="49" charset="0"/>
              </a:rPr>
              <a:t>endl</a:t>
            </a:r>
            <a:r>
              <a:rPr lang="en-US" dirty="0">
                <a:cs typeface="Courier New" pitchFamily="49" charset="0"/>
              </a:rPr>
              <a:t>;}</a:t>
            </a:r>
          </a:p>
          <a:p>
            <a:r>
              <a:rPr lang="en-US" dirty="0"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sz="2000" dirty="0">
                <a:cs typeface="Courier New" pitchFamily="49" charset="0"/>
              </a:rPr>
              <a:t>What functionality (</a:t>
            </a:r>
            <a:r>
              <a:rPr lang="en-US" sz="2000" b="1" i="1" dirty="0">
                <a:solidFill>
                  <a:srgbClr val="00B0F0"/>
                </a:solidFill>
                <a:cs typeface="Courier New" pitchFamily="49" charset="0"/>
              </a:rPr>
              <a:t>constructor methods</a:t>
            </a:r>
            <a:r>
              <a:rPr lang="en-US" sz="2000" dirty="0">
                <a:cs typeface="Courier New" pitchFamily="49" charset="0"/>
              </a:rPr>
              <a:t>) would we like Dates to have?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// one way to initialize the variables in a class. </a:t>
            </a: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Date:: Date(){</a:t>
            </a: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	year = 2020;</a:t>
            </a: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	month = 10;</a:t>
            </a: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	day = 15;</a:t>
            </a: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Date::Date(int </a:t>
            </a:r>
            <a:r>
              <a:rPr lang="en-US" sz="2200" dirty="0" err="1">
                <a:cs typeface="Courier New" pitchFamily="49" charset="0"/>
              </a:rPr>
              <a:t>yr</a:t>
            </a:r>
            <a:r>
              <a:rPr lang="en-US" sz="2200" dirty="0">
                <a:cs typeface="Courier New" pitchFamily="49" charset="0"/>
              </a:rPr>
              <a:t>, int </a:t>
            </a:r>
            <a:r>
              <a:rPr lang="en-US" sz="2200" dirty="0" err="1">
                <a:cs typeface="Courier New" pitchFamily="49" charset="0"/>
              </a:rPr>
              <a:t>mth</a:t>
            </a:r>
            <a:r>
              <a:rPr lang="en-US" sz="2200" dirty="0">
                <a:cs typeface="Courier New" pitchFamily="49" charset="0"/>
              </a:rPr>
              <a:t>, int d){</a:t>
            </a: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	year = </a:t>
            </a:r>
            <a:r>
              <a:rPr lang="en-US" sz="2200" dirty="0" err="1">
                <a:cs typeface="Courier New" pitchFamily="49" charset="0"/>
              </a:rPr>
              <a:t>yr</a:t>
            </a:r>
            <a:r>
              <a:rPr lang="en-US" sz="2200" dirty="0"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	month = </a:t>
            </a:r>
            <a:r>
              <a:rPr lang="en-US" sz="2200" dirty="0" err="1">
                <a:cs typeface="Courier New" pitchFamily="49" charset="0"/>
              </a:rPr>
              <a:t>mth</a:t>
            </a:r>
            <a:r>
              <a:rPr lang="en-US" sz="2200" dirty="0"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	day = d;</a:t>
            </a:r>
          </a:p>
          <a:p>
            <a:pPr marL="0" indent="0">
              <a:buNone/>
            </a:pPr>
            <a:r>
              <a:rPr lang="en-US" sz="2200" dirty="0"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229600" cy="5181600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// in </a:t>
            </a:r>
            <a:r>
              <a:rPr lang="en-US" sz="2000" dirty="0" err="1">
                <a:solidFill>
                  <a:srgbClr val="00B0F0"/>
                </a:solidFill>
                <a:cs typeface="Courier New" pitchFamily="49" charset="0"/>
              </a:rPr>
              <a:t>main.cpp</a:t>
            </a:r>
            <a:endParaRPr lang="en-US" sz="2000" dirty="0">
              <a:solidFill>
                <a:srgbClr val="00B0F0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Date date_obj1;  // denote date_obj1 as an object and initialized. </a:t>
            </a:r>
          </a:p>
          <a:p>
            <a:pPr marL="0" indent="0">
              <a:buNone/>
            </a:pPr>
            <a:r>
              <a:rPr lang="en-US" sz="2000" dirty="0">
                <a:cs typeface="Courier New" pitchFamily="49" charset="0"/>
              </a:rPr>
              <a:t>Date date_obj2(2020, 11, 11);  // denote date_obj2 as an object and initialized. </a:t>
            </a: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cs typeface="Courier New" pitchFamily="49" charset="0"/>
              </a:rPr>
              <a:t>cout</a:t>
            </a:r>
            <a:r>
              <a:rPr lang="en-US" sz="2000" dirty="0">
                <a:cs typeface="Courier New" pitchFamily="49" charset="0"/>
              </a:rPr>
              <a:t> &lt;&lt; date_obj1.month &lt;&lt; </a:t>
            </a:r>
            <a:r>
              <a:rPr lang="en-US" sz="2000" dirty="0" err="1">
                <a:cs typeface="Courier New" pitchFamily="49" charset="0"/>
              </a:rPr>
              <a:t>endl</a:t>
            </a:r>
            <a:r>
              <a:rPr lang="en-US" sz="2000" dirty="0">
                <a:cs typeface="Courier New" pitchFamily="49" charset="0"/>
              </a:rPr>
              <a:t>;  // 10 </a:t>
            </a:r>
          </a:p>
          <a:p>
            <a:pPr marL="0" indent="0">
              <a:buNone/>
            </a:pPr>
            <a:r>
              <a:rPr lang="en-US" sz="2000" dirty="0" err="1">
                <a:cs typeface="Courier New" pitchFamily="49" charset="0"/>
              </a:rPr>
              <a:t>cout</a:t>
            </a:r>
            <a:r>
              <a:rPr lang="en-US" sz="2000" dirty="0">
                <a:cs typeface="Courier New" pitchFamily="49" charset="0"/>
              </a:rPr>
              <a:t> &lt;&lt; date_obj2.month &lt;&lt; </a:t>
            </a:r>
            <a:r>
              <a:rPr lang="en-US" sz="2000" dirty="0" err="1">
                <a:cs typeface="Courier New" pitchFamily="49" charset="0"/>
              </a:rPr>
              <a:t>endl</a:t>
            </a:r>
            <a:r>
              <a:rPr lang="en-US" sz="2000" dirty="0">
                <a:cs typeface="Courier New" pitchFamily="49" charset="0"/>
              </a:rPr>
              <a:t>;  // 11</a:t>
            </a: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7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755</Words>
  <Application>Microsoft Macintosh PowerPoint</Application>
  <PresentationFormat>On-screen Show (4:3)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Verdana</vt:lpstr>
      <vt:lpstr>Office Theme</vt:lpstr>
      <vt:lpstr>Object-Oriented Programming</vt:lpstr>
      <vt:lpstr>The string class</vt:lpstr>
      <vt:lpstr>The string class</vt:lpstr>
      <vt:lpstr>Date class</vt:lpstr>
      <vt:lpstr>PowerPoint Presentation</vt:lpstr>
      <vt:lpstr>Date class</vt:lpstr>
      <vt:lpstr>Date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380</cp:revision>
  <dcterms:created xsi:type="dcterms:W3CDTF">2009-09-01T00:23:15Z</dcterms:created>
  <dcterms:modified xsi:type="dcterms:W3CDTF">2020-11-11T16:45:58Z</dcterms:modified>
</cp:coreProperties>
</file>