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1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8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D79EE-31E6-3A49-9916-57574A6D6C80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0B40-0AB4-C940-9774-9B6E5CE5E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0B40-0AB4-C940-9774-9B6E5CE5E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63A5-439E-1F46-B86A-BA077CC7B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in healthcare</a:t>
            </a:r>
          </a:p>
        </p:txBody>
      </p:sp>
    </p:spTree>
    <p:extLst>
      <p:ext uri="{BB962C8B-B14F-4D97-AF65-F5344CB8AC3E}">
        <p14:creationId xmlns:p14="http://schemas.microsoft.com/office/powerpoint/2010/main" val="385542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healthcare data mining applications</a:t>
            </a:r>
          </a:p>
        </p:txBody>
      </p:sp>
      <p:pic>
        <p:nvPicPr>
          <p:cNvPr id="1026" name="Picture 2" descr="7 On Your Side warns of stimulus scams and fraud - ABC7 New York">
            <a:extLst>
              <a:ext uri="{FF2B5EF4-FFF2-40B4-BE49-F238E27FC236}">
                <a16:creationId xmlns:a16="http://schemas.microsoft.com/office/drawing/2014/main" id="{5C298F3A-EC25-F643-B848-127936F55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9" y="3634616"/>
            <a:ext cx="4608554" cy="258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gent Public Service Announcement: Avoid COVID-19 Stimulus Check Fraud">
            <a:extLst>
              <a:ext uri="{FF2B5EF4-FFF2-40B4-BE49-F238E27FC236}">
                <a16:creationId xmlns:a16="http://schemas.microsoft.com/office/drawing/2014/main" id="{1A4E2455-CE97-0E48-A163-F0E3C2EC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39" y="3429000"/>
            <a:ext cx="5713661" cy="29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E474C8-F4C7-AF46-8302-0183B83B9B6E}"/>
              </a:ext>
            </a:extLst>
          </p:cNvPr>
          <p:cNvSpPr txBox="1"/>
          <p:nvPr/>
        </p:nvSpPr>
        <p:spPr>
          <a:xfrm>
            <a:off x="899324" y="2211923"/>
            <a:ext cx="80489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 FTC reports that $20.9 million </a:t>
            </a:r>
            <a:r>
              <a:rPr lang="en-US" sz="2500" b="1" dirty="0"/>
              <a:t>in fraud</a:t>
            </a:r>
            <a:r>
              <a:rPr lang="en-US" sz="2500" dirty="0"/>
              <a:t> occurred </a:t>
            </a:r>
          </a:p>
          <a:p>
            <a:r>
              <a:rPr lang="en-US" sz="2500" b="1" dirty="0"/>
              <a:t>during</a:t>
            </a:r>
            <a:r>
              <a:rPr lang="en-US" sz="2500" dirty="0"/>
              <a:t> the first round of </a:t>
            </a:r>
            <a:r>
              <a:rPr lang="en-US" sz="2500" b="1" dirty="0"/>
              <a:t>stimulus</a:t>
            </a:r>
            <a:r>
              <a:rPr lang="en-US" sz="2500" dirty="0"/>
              <a:t> checks</a:t>
            </a:r>
          </a:p>
        </p:txBody>
      </p:sp>
    </p:spTree>
    <p:extLst>
      <p:ext uri="{BB962C8B-B14F-4D97-AF65-F5344CB8AC3E}">
        <p14:creationId xmlns:p14="http://schemas.microsoft.com/office/powerpoint/2010/main" val="378943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healthcare data mining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Detection and prevention of fraud and abuse</a:t>
            </a:r>
          </a:p>
          <a:p>
            <a:endParaRPr lang="en-US" sz="1000" dirty="0"/>
          </a:p>
          <a:p>
            <a:pPr lvl="1"/>
            <a:r>
              <a:rPr lang="en-US" sz="2300" dirty="0"/>
              <a:t>establishing normal patterns</a:t>
            </a:r>
          </a:p>
          <a:p>
            <a:pPr lvl="1"/>
            <a:endParaRPr lang="en-US" sz="500" dirty="0"/>
          </a:p>
          <a:p>
            <a:pPr lvl="1"/>
            <a:r>
              <a:rPr lang="en-US" sz="2300" dirty="0"/>
              <a:t>identifying unusual patterns of medical claims by healthcare providers (clinics, doctors, labs, </a:t>
            </a:r>
            <a:r>
              <a:rPr lang="en-US" sz="2300" dirty="0" err="1"/>
              <a:t>etc</a:t>
            </a:r>
            <a:r>
              <a:rPr lang="en-US" sz="2300" dirty="0"/>
              <a:t>). </a:t>
            </a:r>
          </a:p>
        </p:txBody>
      </p:sp>
      <p:pic>
        <p:nvPicPr>
          <p:cNvPr id="2050" name="Picture 2" descr="Medical Transport Company Sentenced for Healthcare Fraud">
            <a:extLst>
              <a:ext uri="{FF2B5EF4-FFF2-40B4-BE49-F238E27FC236}">
                <a16:creationId xmlns:a16="http://schemas.microsoft.com/office/drawing/2014/main" id="{A055BBB0-AF97-F842-9DB4-7B4BE1BF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16" y="4115787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measuring treatment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8520113" cy="3997643"/>
          </a:xfrm>
        </p:spPr>
        <p:txBody>
          <a:bodyPr>
            <a:normAutofit/>
          </a:bodyPr>
          <a:lstStyle/>
          <a:p>
            <a:r>
              <a:rPr lang="en-US" sz="2500" dirty="0"/>
              <a:t>comparing and contrasting symptoms</a:t>
            </a:r>
          </a:p>
          <a:p>
            <a:r>
              <a:rPr lang="en-US" sz="2500" dirty="0"/>
              <a:t>causes and courses of treatment </a:t>
            </a:r>
          </a:p>
          <a:p>
            <a:r>
              <a:rPr lang="en-US" sz="2500" dirty="0"/>
              <a:t>identify the side effects of a particular treatment</a:t>
            </a:r>
          </a:p>
          <a:p>
            <a:r>
              <a:rPr lang="en-US" sz="2500" dirty="0"/>
              <a:t>analyze which decision would be most effective. </a:t>
            </a:r>
          </a:p>
        </p:txBody>
      </p:sp>
      <p:pic>
        <p:nvPicPr>
          <p:cNvPr id="3074" name="Picture 2" descr="Measuring Treatment Effectiveness | Cancer Today">
            <a:extLst>
              <a:ext uri="{FF2B5EF4-FFF2-40B4-BE49-F238E27FC236}">
                <a16:creationId xmlns:a16="http://schemas.microsoft.com/office/drawing/2014/main" id="{8B86230C-6EF8-714B-82C0-82FDFB1D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476" y="1591477"/>
            <a:ext cx="2852012" cy="21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asuring Psychological Treatment Effectiveness - Video &amp; Lesson Transcript  | Study.com">
            <a:extLst>
              <a:ext uri="{FF2B5EF4-FFF2-40B4-BE49-F238E27FC236}">
                <a16:creationId xmlns:a16="http://schemas.microsoft.com/office/drawing/2014/main" id="{B6DD0C93-122E-3F44-96D0-0D7D7F334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1"/>
          <a:stretch/>
        </p:blipFill>
        <p:spPr bwMode="auto">
          <a:xfrm>
            <a:off x="7668625" y="4335806"/>
            <a:ext cx="383657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9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4982-CAAD-E842-831D-FC737F7C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of patient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87B7-EE52-8D48-A6DA-C84F1F23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Multiple systems in a health information system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These systems are designed for clinical use and reporting purposes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None has a </a:t>
            </a:r>
            <a:r>
              <a:rPr lang="en-US" sz="2500" i="1" dirty="0"/>
              <a:t>complete</a:t>
            </a:r>
            <a:r>
              <a:rPr lang="en-US" sz="2500" dirty="0"/>
              <a:t> set of data for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Individual patients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Groups of patients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All aspects of a health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20688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5334000" cy="398335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Aggregates data for a patient from multiple sources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Used for analysis and reporting, not clinical care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Requires an extraction-transform-load process</a:t>
            </a:r>
          </a:p>
        </p:txBody>
      </p:sp>
      <p:pic>
        <p:nvPicPr>
          <p:cNvPr id="4" name="Content Placeholder 7" descr="Data from seven disparate sources (providers' notes, device data, claims data from billing, prescription data from a pharmacy system, order and result data from a radiology information system, secondary order and result data from a laboratory inofmrtaion system, and perioperative data all input into an electronic health record (EHR).  The clinical data warehouse brings together data for a patient into a single, coordinated location and this location is used for analysis and reporting purposes. This is accomplished via a process known as Extraction-Transform-Load or ETL, which retrieves data from various clinical systems, synchronizes formats of data in a process called transformation, and cleans up the data, and then imports the data into the database of the clinical data warehouse for future analysis and reporting. &#10;&#10;" title="Figure showing Clinical Data Warehouse">
            <a:extLst>
              <a:ext uri="{FF2B5EF4-FFF2-40B4-BE49-F238E27FC236}">
                <a16:creationId xmlns:a16="http://schemas.microsoft.com/office/drawing/2014/main" id="{8047F01B-B789-6E44-9D66-733408DC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59" y="1814974"/>
            <a:ext cx="4754562" cy="44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905250" cy="3931920"/>
          </a:xfrm>
        </p:spPr>
        <p:txBody>
          <a:bodyPr/>
          <a:lstStyle/>
          <a:p>
            <a:r>
              <a:rPr lang="en-US" altLang="en-US" sz="2500" dirty="0"/>
              <a:t>Entire process of </a:t>
            </a:r>
          </a:p>
          <a:p>
            <a:pPr lvl="1"/>
            <a:r>
              <a:rPr lang="en-US" altLang="en-US" sz="2500" dirty="0"/>
              <a:t>data collection, </a:t>
            </a:r>
          </a:p>
          <a:p>
            <a:pPr lvl="1"/>
            <a:r>
              <a:rPr lang="en-US" altLang="en-US" sz="2500" dirty="0"/>
              <a:t>extraction, </a:t>
            </a:r>
          </a:p>
          <a:p>
            <a:pPr lvl="1"/>
            <a:r>
              <a:rPr lang="en-US" altLang="en-US" sz="2500" dirty="0"/>
              <a:t>transformation, </a:t>
            </a:r>
          </a:p>
          <a:p>
            <a:pPr lvl="1"/>
            <a:r>
              <a:rPr lang="en-US" altLang="en-US" sz="2500" dirty="0"/>
              <a:t>analysis, </a:t>
            </a:r>
          </a:p>
          <a:p>
            <a:pPr lvl="1"/>
            <a:r>
              <a:rPr lang="en-US" altLang="en-US" sz="2500" dirty="0"/>
              <a:t>interpretation, </a:t>
            </a:r>
          </a:p>
          <a:p>
            <a:pPr lvl="1"/>
            <a:r>
              <a:rPr lang="en-US" altLang="en-US" sz="2500" dirty="0"/>
              <a:t>reporting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2FAE3-9713-8747-ADFF-B8E986AB4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3" y="1704975"/>
            <a:ext cx="6672752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5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76FF-AAD4-0540-87FD-FE8747A3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E1860"/>
                </a:solidFill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49FA-90DD-644B-ACB6-A23E4A8A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Give a basic overview of data analytics in healthcare</a:t>
            </a:r>
          </a:p>
          <a:p>
            <a:pPr marL="342900" lvl="0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Give a basic overview of data elements and their attributes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Describe the nine steps of the data analytics process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5898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E8D-98F7-874A-8B4F-714E9589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3886-70D5-A144-815A-FD045B74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“Information is the oil of the 21st century, and analytics is the combustion engine.”</a:t>
            </a:r>
          </a:p>
          <a:p>
            <a:pPr lvl="2" algn="r">
              <a:lnSpc>
                <a:spcPct val="110000"/>
              </a:lnSpc>
              <a:buFont typeface="Arial" panose="020B0604020202020204" pitchFamily="34" charset="0"/>
              <a:buChar char="–"/>
            </a:pPr>
            <a:r>
              <a:rPr lang="en-US" sz="2500" dirty="0"/>
              <a:t>Peter </a:t>
            </a:r>
            <a:r>
              <a:rPr lang="en-US" sz="2500" dirty="0" err="1"/>
              <a:t>Sondegaard</a:t>
            </a:r>
            <a:r>
              <a:rPr lang="en-US" sz="2500" dirty="0"/>
              <a:t>, Senior Vice President and Global Head of Research for Gartner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01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CD3A-205F-274B-9392-17F5C2F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healthcare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8487-323C-0F4A-A541-85081EC4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Care providers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can use data mining to identify effective treatments and best practices as well as to develop guidelines and standards of care;</a:t>
            </a:r>
          </a:p>
          <a:p>
            <a:r>
              <a:rPr lang="en-US" b="1" dirty="0">
                <a:highlight>
                  <a:srgbClr val="00FF00"/>
                </a:highlight>
              </a:rPr>
              <a:t>Patients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/>
              <a:t>especially those having chronic or high-risk diseases, can receive better, more affordable healthcare services with appropriate identification, tracking and use of appropriate interventions and treatment protocols;</a:t>
            </a:r>
          </a:p>
          <a:p>
            <a:r>
              <a:rPr lang="en-US" b="1" dirty="0">
                <a:highlight>
                  <a:srgbClr val="00FF00"/>
                </a:highlight>
              </a:rPr>
              <a:t>Healthcare organizations </a:t>
            </a:r>
            <a:r>
              <a:rPr lang="en-US" dirty="0"/>
              <a:t>can use data mining to improve patient satisfaction, to provide more patient-centered care, and to decrease costs and increase operating efficiency while maintaining high-quality care;</a:t>
            </a:r>
          </a:p>
          <a:p>
            <a:r>
              <a:rPr lang="en-US" b="1" dirty="0">
                <a:highlight>
                  <a:srgbClr val="00FF00"/>
                </a:highlight>
              </a:rPr>
              <a:t>Insurance organization </a:t>
            </a:r>
            <a:r>
              <a:rPr lang="en-US" dirty="0"/>
              <a:t>can detect medical insurance fraud and abuse through data mining and reduce their losses</a:t>
            </a:r>
          </a:p>
        </p:txBody>
      </p:sp>
    </p:spTree>
    <p:extLst>
      <p:ext uri="{BB962C8B-B14F-4D97-AF65-F5344CB8AC3E}">
        <p14:creationId xmlns:p14="http://schemas.microsoft.com/office/powerpoint/2010/main" val="25547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ABA8-1363-6648-A624-95AB0F57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 mining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347C-0790-8F49-9729-F91EBC1F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Data mining provides the methodology and technology for healthcare organizations to:</a:t>
            </a:r>
          </a:p>
          <a:p>
            <a:endParaRPr lang="en-US" sz="1000" dirty="0"/>
          </a:p>
          <a:p>
            <a:pPr lvl="1"/>
            <a:r>
              <a:rPr lang="en-US" sz="2200" dirty="0"/>
              <a:t>evaluate treatment effectiveness,</a:t>
            </a:r>
          </a:p>
          <a:p>
            <a:pPr marL="274320" lvl="1" indent="0">
              <a:buNone/>
            </a:pPr>
            <a:endParaRPr lang="en-US" sz="400" dirty="0"/>
          </a:p>
          <a:p>
            <a:pPr lvl="1"/>
            <a:r>
              <a:rPr lang="en-US" sz="2200" dirty="0"/>
              <a:t>save lives of patients using predictive medicine,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manage healthcare at different levels,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manage customer relationship,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detect waste, fraud and abuse.</a:t>
            </a:r>
          </a:p>
        </p:txBody>
      </p:sp>
    </p:spTree>
    <p:extLst>
      <p:ext uri="{BB962C8B-B14F-4D97-AF65-F5344CB8AC3E}">
        <p14:creationId xmlns:p14="http://schemas.microsoft.com/office/powerpoint/2010/main" val="31840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CBC4-C32E-E24B-B275-4FC74AE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data mining work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8F4A-7515-B847-8AC1-C236A3B7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758755" cy="4503163"/>
          </a:xfrm>
        </p:spPr>
        <p:txBody>
          <a:bodyPr>
            <a:normAutofit/>
          </a:bodyPr>
          <a:lstStyle/>
          <a:p>
            <a:r>
              <a:rPr lang="en-US" sz="2900" dirty="0"/>
              <a:t>The whole process includes the following main steps</a:t>
            </a:r>
          </a:p>
          <a:p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selection: </a:t>
            </a:r>
            <a:r>
              <a:rPr lang="en-US" sz="2300" dirty="0"/>
              <a:t>create a target data set from the original data</a:t>
            </a:r>
          </a:p>
          <a:p>
            <a:pPr lvl="1"/>
            <a:endParaRPr lang="en-US" sz="5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preprocessing: </a:t>
            </a:r>
            <a:r>
              <a:rPr lang="en-US" sz="2300" dirty="0"/>
              <a:t>clean data to define strategies for handling missing data fields</a:t>
            </a:r>
          </a:p>
          <a:p>
            <a:pPr lvl="1"/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transformation: </a:t>
            </a:r>
            <a:r>
              <a:rPr lang="en-US" sz="2300" dirty="0"/>
              <a:t>reduce and project the data using transformation techniques or methods</a:t>
            </a:r>
          </a:p>
          <a:p>
            <a:pPr lvl="1"/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mining: </a:t>
            </a:r>
            <a:r>
              <a:rPr lang="en-US" sz="2300" dirty="0"/>
              <a:t>extract interesting patterns</a:t>
            </a:r>
          </a:p>
          <a:p>
            <a:pPr lvl="1"/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interpretation or evaluation: </a:t>
            </a:r>
            <a:r>
              <a:rPr lang="en-US" sz="2300" dirty="0"/>
              <a:t>interpret and extract knowledge from the mined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0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techniques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healthcare data mining parameters include:</a:t>
            </a:r>
          </a:p>
          <a:p>
            <a:endParaRPr lang="en-US" sz="400" dirty="0"/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sequence</a:t>
            </a:r>
            <a:r>
              <a:rPr lang="en-US" sz="2000" dirty="0"/>
              <a:t> or path analysis </a:t>
            </a:r>
          </a:p>
          <a:p>
            <a:pPr lvl="2"/>
            <a:r>
              <a:rPr lang="en-US" sz="1800" dirty="0"/>
              <a:t>(i.e. finding patterns where one event leads to another later event),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classification </a:t>
            </a:r>
          </a:p>
          <a:p>
            <a:pPr lvl="2"/>
            <a:r>
              <a:rPr lang="en-US" sz="1800" dirty="0"/>
              <a:t>(i.e. looking for new patterns and predicting variables based on the factors the database contains),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clustering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(i.e. grouping a set of objects and aggregating them based on their similarity to each other)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90367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web mining,</a:t>
            </a:r>
          </a:p>
          <a:p>
            <a:r>
              <a:rPr lang="en-US" sz="2200" dirty="0"/>
              <a:t>network approaches,</a:t>
            </a:r>
          </a:p>
          <a:p>
            <a:r>
              <a:rPr lang="en-US" sz="2200" dirty="0"/>
              <a:t>text mining,</a:t>
            </a:r>
          </a:p>
          <a:p>
            <a:r>
              <a:rPr lang="en-US" sz="2200" dirty="0"/>
              <a:t>natural language processing (NLP),</a:t>
            </a:r>
          </a:p>
          <a:p>
            <a:r>
              <a:rPr lang="en-US" sz="2200" dirty="0"/>
              <a:t>machine learning,</a:t>
            </a:r>
          </a:p>
          <a:p>
            <a:r>
              <a:rPr lang="en-US" sz="2200" dirty="0"/>
              <a:t>predictive modeling,</a:t>
            </a:r>
          </a:p>
          <a:p>
            <a:r>
              <a:rPr lang="en-US" sz="2200" dirty="0"/>
              <a:t>relationship and link analysis,</a:t>
            </a:r>
          </a:p>
          <a:p>
            <a:r>
              <a:rPr lang="en-US" sz="2200" dirty="0"/>
              <a:t>statistical analysis, </a:t>
            </a:r>
            <a:r>
              <a:rPr lang="en-US" sz="2200" dirty="0" err="1"/>
              <a:t>etc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5AB90E-533E-FD4E-ACA6-783E43EF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35" y="2014194"/>
            <a:ext cx="4452377" cy="43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4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Purposes of data mining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the healthcare industry can be very effective in such fields as:</a:t>
            </a:r>
          </a:p>
          <a:p>
            <a:pPr lvl="1"/>
            <a:r>
              <a:rPr lang="en-US" sz="2500" dirty="0"/>
              <a:t>medical research,</a:t>
            </a:r>
          </a:p>
          <a:p>
            <a:pPr lvl="1"/>
            <a:r>
              <a:rPr lang="en-US" sz="2500" dirty="0"/>
              <a:t>pharmaceuticals,</a:t>
            </a:r>
          </a:p>
          <a:p>
            <a:pPr lvl="1"/>
            <a:r>
              <a:rPr lang="en-US" sz="2500" dirty="0"/>
              <a:t>medical devices,</a:t>
            </a:r>
          </a:p>
          <a:p>
            <a:pPr lvl="1"/>
            <a:r>
              <a:rPr lang="en-US" sz="2500" dirty="0"/>
              <a:t>genetics,</a:t>
            </a:r>
          </a:p>
          <a:p>
            <a:pPr lvl="1"/>
            <a:r>
              <a:rPr lang="en-US" sz="2500" dirty="0"/>
              <a:t>hospital management,</a:t>
            </a:r>
          </a:p>
          <a:p>
            <a:pPr lvl="1"/>
            <a:r>
              <a:rPr lang="en-US" sz="2500" dirty="0"/>
              <a:t>and health care insurance, etc.</a:t>
            </a:r>
          </a:p>
        </p:txBody>
      </p:sp>
    </p:spTree>
    <p:extLst>
      <p:ext uri="{BB962C8B-B14F-4D97-AF65-F5344CB8AC3E}">
        <p14:creationId xmlns:p14="http://schemas.microsoft.com/office/powerpoint/2010/main" val="202380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122</TotalTime>
  <Words>611</Words>
  <Application>Microsoft Macintosh PowerPoint</Application>
  <PresentationFormat>Widescreen</PresentationFormat>
  <Paragraphs>98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Garamond</vt:lpstr>
      <vt:lpstr>Savon</vt:lpstr>
      <vt:lpstr>Data mining in healthcare</vt:lpstr>
      <vt:lpstr>Learning Objectives</vt:lpstr>
      <vt:lpstr>Introduction</vt:lpstr>
      <vt:lpstr>Benefits of healthcare data mining</vt:lpstr>
      <vt:lpstr>What is data mining in healthcare</vt:lpstr>
      <vt:lpstr>How does data mining work in healthcare</vt:lpstr>
      <vt:lpstr>Data Mining techniques in healthcare</vt:lpstr>
      <vt:lpstr>Data mining techniques</vt:lpstr>
      <vt:lpstr>Purposes of data mining in healthcare</vt:lpstr>
      <vt:lpstr>Examples of healthcare data mining applications</vt:lpstr>
      <vt:lpstr>Examples of healthcare data mining applications</vt:lpstr>
      <vt:lpstr>Example: measuring treatment effectiveness</vt:lpstr>
      <vt:lpstr>The big picture of patient data</vt:lpstr>
      <vt:lpstr>Clinical Data Warehouse</vt:lpstr>
      <vt:lpstr>What is analytics?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healthcare</dc:title>
  <dc:creator>Lin, Beiyu</dc:creator>
  <cp:lastModifiedBy>Lin, Beiyu</cp:lastModifiedBy>
  <cp:revision>29</cp:revision>
  <dcterms:created xsi:type="dcterms:W3CDTF">2021-03-10T00:57:55Z</dcterms:created>
  <dcterms:modified xsi:type="dcterms:W3CDTF">2021-03-10T03:00:46Z</dcterms:modified>
</cp:coreProperties>
</file>