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85" r:id="rId3"/>
    <p:sldId id="286" r:id="rId4"/>
    <p:sldId id="294" r:id="rId5"/>
    <p:sldId id="287" r:id="rId6"/>
    <p:sldId id="293" r:id="rId7"/>
    <p:sldId id="289" r:id="rId8"/>
    <p:sldId id="290" r:id="rId9"/>
    <p:sldId id="291" r:id="rId10"/>
    <p:sldId id="295" r:id="rId11"/>
    <p:sldId id="296" r:id="rId12"/>
    <p:sldId id="297" r:id="rId13"/>
    <p:sldId id="292" r:id="rId14"/>
    <p:sldId id="298" r:id="rId15"/>
    <p:sldId id="303" r:id="rId16"/>
    <p:sldId id="299" r:id="rId17"/>
    <p:sldId id="300" r:id="rId18"/>
    <p:sldId id="304" r:id="rId19"/>
    <p:sldId id="302" r:id="rId20"/>
    <p:sldId id="301" r:id="rId21"/>
    <p:sldId id="310" r:id="rId22"/>
    <p:sldId id="309" r:id="rId23"/>
    <p:sldId id="306" r:id="rId24"/>
    <p:sldId id="30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4316"/>
  </p:normalViewPr>
  <p:slideViewPr>
    <p:cSldViewPr snapToGrid="0" snapToObjects="1">
      <p:cViewPr varScale="1">
        <p:scale>
          <a:sx n="75" d="100"/>
          <a:sy n="75" d="100"/>
        </p:scale>
        <p:origin x="1880" y="176"/>
      </p:cViewPr>
      <p:guideLst/>
    </p:cSldViewPr>
  </p:slideViewPr>
  <p:outlineViewPr>
    <p:cViewPr>
      <p:scale>
        <a:sx n="33" d="100"/>
        <a:sy n="33" d="100"/>
      </p:scale>
      <p:origin x="0" y="-12448"/>
    </p:cViewPr>
  </p:outlin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3/22/22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3/22/22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V4IffEXqo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C94Y063x58" TargetMode="External"/><Relationship Id="rId2" Type="http://schemas.openxmlformats.org/officeDocument/2006/relationships/hyperlink" Target="https://www.youtube.com/watch?v=-8FqKMSa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P9-AGMeZY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R-BFvMGC0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743400/estimated-connected-car-shipments-globall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eiyulincs.github.io/teach/spring_22/io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sRP4rEYiLI" TargetMode="External"/><Relationship Id="rId2" Type="http://schemas.openxmlformats.org/officeDocument/2006/relationships/hyperlink" Target="https://www.youtube.com/watch?v=VMp6pq6_QjI&amp;t=227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293130" cy="1475013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agriculture and climate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Assisted Driving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Dynamic Navigation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Optimized Maintenance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Expanded Ridesharing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0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59" y="2078896"/>
            <a:ext cx="11390674" cy="1646437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The improved navigation offered by IoT is useful to human drivers, too. Many people rely on GPS navigation, and IoT devices in vehicles could make these systems more helpful. Cross-car communication would allow navigation systems to account for real-time changes, like blockages or traffic jams.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AD1FDE-546E-FA45-9FD2-51810871DCE0}"/>
              </a:ext>
            </a:extLst>
          </p:cNvPr>
          <p:cNvSpPr txBox="1">
            <a:spLocks/>
          </p:cNvSpPr>
          <p:nvPr/>
        </p:nvSpPr>
        <p:spPr>
          <a:xfrm>
            <a:off x="361059" y="3941563"/>
            <a:ext cx="2754674" cy="78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Why not GPS?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9B1902-1CB8-184A-8F3D-D347B23D0E0D}"/>
              </a:ext>
            </a:extLst>
          </p:cNvPr>
          <p:cNvSpPr txBox="1">
            <a:spLocks/>
          </p:cNvSpPr>
          <p:nvPr/>
        </p:nvSpPr>
        <p:spPr>
          <a:xfrm>
            <a:off x="3696925" y="3941563"/>
            <a:ext cx="4854408" cy="78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Slow to adapt to traffic changes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1F6B8-DB28-CA48-82B8-21D0DCC300E3}"/>
              </a:ext>
            </a:extLst>
          </p:cNvPr>
          <p:cNvSpPr txBox="1">
            <a:spLocks/>
          </p:cNvSpPr>
          <p:nvPr/>
        </p:nvSpPr>
        <p:spPr>
          <a:xfrm>
            <a:off x="3696925" y="4724401"/>
            <a:ext cx="5379344" cy="782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200" dirty="0"/>
              <a:t>IoT navigation offers </a:t>
            </a:r>
            <a:r>
              <a:rPr lang="en-US" sz="2200" b="1" u="sng" dirty="0">
                <a:highlight>
                  <a:srgbClr val="FFFF00"/>
                </a:highlight>
              </a:rPr>
              <a:t>real-time feedback</a:t>
            </a:r>
            <a:r>
              <a:rPr lang="en-US" sz="22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F1576-E579-2046-8816-E72B27ED21C7}"/>
              </a:ext>
            </a:extLst>
          </p:cNvPr>
          <p:cNvSpPr txBox="1"/>
          <p:nvPr/>
        </p:nvSpPr>
        <p:spPr>
          <a:xfrm>
            <a:off x="606592" y="5920745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Dynamic navigation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3:06 – 3:29 )</a:t>
            </a:r>
          </a:p>
        </p:txBody>
      </p:sp>
    </p:spTree>
    <p:extLst>
      <p:ext uri="{BB962C8B-B14F-4D97-AF65-F5344CB8AC3E}">
        <p14:creationId xmlns:p14="http://schemas.microsoft.com/office/powerpoint/2010/main" val="197343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Dynamic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9816"/>
            <a:ext cx="7081419" cy="1595637"/>
          </a:xfrm>
        </p:spPr>
        <p:txBody>
          <a:bodyPr>
            <a:normAutofit/>
          </a:bodyPr>
          <a:lstStyle/>
          <a:p>
            <a:r>
              <a:rPr lang="en-US" sz="2500" dirty="0"/>
              <a:t>Examples</a:t>
            </a:r>
          </a:p>
          <a:p>
            <a:r>
              <a:rPr lang="en-US" sz="2200" dirty="0"/>
              <a:t>Hazards along a route can change in an instant</a:t>
            </a:r>
          </a:p>
          <a:p>
            <a:r>
              <a:rPr lang="en-US" sz="2200" dirty="0"/>
              <a:t>=&gt; need dynamic navigation to avoid them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8194" name="Picture 2" descr="15 Common Road Hazards and how to deal with them">
            <a:extLst>
              <a:ext uri="{FF2B5EF4-FFF2-40B4-BE49-F238E27FC236}">
                <a16:creationId xmlns:a16="http://schemas.microsoft.com/office/drawing/2014/main" id="{4CD77266-7F13-334A-BCEC-F4D5C2D4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611" y="1808760"/>
            <a:ext cx="38862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ransportation &amp; Disposal of Hazardous or Non-hazardous Waste">
            <a:extLst>
              <a:ext uri="{FF2B5EF4-FFF2-40B4-BE49-F238E27FC236}">
                <a16:creationId xmlns:a16="http://schemas.microsoft.com/office/drawing/2014/main" id="{24FF07CB-F78B-4A47-9329-0F25A9FA9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1" y="4275995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F14E8-AAD5-314A-8306-9D3EDD0A76CC}"/>
              </a:ext>
            </a:extLst>
          </p:cNvPr>
          <p:cNvSpPr txBox="1">
            <a:spLocks/>
          </p:cNvSpPr>
          <p:nvPr/>
        </p:nvSpPr>
        <p:spPr>
          <a:xfrm>
            <a:off x="581191" y="4633877"/>
            <a:ext cx="7081419" cy="159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Examples</a:t>
            </a:r>
          </a:p>
          <a:p>
            <a:r>
              <a:rPr lang="en-US" sz="2200" dirty="0"/>
              <a:t>Environmental waste transport</a:t>
            </a:r>
          </a:p>
          <a:p>
            <a:r>
              <a:rPr lang="en-US" sz="2200" dirty="0"/>
              <a:t>=&gt; need dynamic navigation to avoid them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58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19816"/>
            <a:ext cx="7081419" cy="1595637"/>
          </a:xfrm>
        </p:spPr>
        <p:txBody>
          <a:bodyPr>
            <a:normAutofit/>
          </a:bodyPr>
          <a:lstStyle/>
          <a:p>
            <a:r>
              <a:rPr lang="en-US" sz="2500" dirty="0"/>
              <a:t>Examples</a:t>
            </a:r>
          </a:p>
          <a:p>
            <a:r>
              <a:rPr lang="en-US" sz="2200" dirty="0"/>
              <a:t>Traffic accidents</a:t>
            </a:r>
          </a:p>
          <a:p>
            <a:r>
              <a:rPr lang="en-US" sz="2200" dirty="0"/>
              <a:t>=&gt;  avoid risky traffic situations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EF14E8-AAD5-314A-8306-9D3EDD0A76CC}"/>
              </a:ext>
            </a:extLst>
          </p:cNvPr>
          <p:cNvSpPr txBox="1">
            <a:spLocks/>
          </p:cNvSpPr>
          <p:nvPr/>
        </p:nvSpPr>
        <p:spPr>
          <a:xfrm>
            <a:off x="581191" y="4633877"/>
            <a:ext cx="11029616" cy="1595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IoT navigation can help them steer clear of </a:t>
            </a:r>
            <a:r>
              <a:rPr lang="en-US" sz="2500" u="sng" dirty="0"/>
              <a:t>congested areas </a:t>
            </a:r>
            <a:r>
              <a:rPr lang="en-US" sz="2500" dirty="0"/>
              <a:t>or spots with </a:t>
            </a:r>
            <a:r>
              <a:rPr lang="en-US" sz="2500" u="sng" dirty="0"/>
              <a:t>high accident rates</a:t>
            </a:r>
            <a:r>
              <a:rPr lang="en-US" sz="2500" dirty="0"/>
              <a:t>.</a:t>
            </a: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8EB9C81C-FB9F-D046-B79A-F33A34872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012124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08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Navigation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Current methods:</a:t>
            </a:r>
          </a:p>
          <a:p>
            <a:r>
              <a:rPr lang="en-US" sz="2200" dirty="0"/>
              <a:t>Deep Reinforcement Learning Dynamic Routing for Navigation (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 7:13 – 7:52 )</a:t>
            </a:r>
          </a:p>
          <a:p>
            <a:r>
              <a:rPr lang="en-US" sz="2200" dirty="0"/>
              <a:t>DRL: single targe and multi-target agent (</a:t>
            </a:r>
            <a:r>
              <a:rPr lang="en-US" sz="2200" dirty="0">
                <a:hlinkClick r:id="rId2"/>
              </a:rPr>
              <a:t>link </a:t>
            </a:r>
            <a:r>
              <a:rPr lang="en-US" sz="2200" dirty="0"/>
              <a:t>4:51- 5:23)</a:t>
            </a:r>
          </a:p>
          <a:p>
            <a:r>
              <a:rPr lang="en-US" sz="2200" dirty="0"/>
              <a:t>LiDAR data (</a:t>
            </a:r>
            <a:r>
              <a:rPr lang="en-US" sz="2200" dirty="0">
                <a:hlinkClick r:id="rId3"/>
              </a:rPr>
              <a:t>link</a:t>
            </a:r>
            <a:r>
              <a:rPr lang="en-US" sz="2200" dirty="0"/>
              <a:t> 0:42 – 2:58)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1813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Assisted Driving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Dynamic Navigation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Optimized Maintenance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Expanded Ridesharing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54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Optimized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5921208" cy="1013800"/>
          </a:xfrm>
        </p:spPr>
        <p:txBody>
          <a:bodyPr>
            <a:normAutofit/>
          </a:bodyPr>
          <a:lstStyle/>
          <a:p>
            <a:r>
              <a:rPr lang="en-US" sz="2500" dirty="0"/>
              <a:t>When should we change the oil? </a:t>
            </a:r>
          </a:p>
        </p:txBody>
      </p:sp>
      <p:pic>
        <p:nvPicPr>
          <p:cNvPr id="11266" name="Picture 2" descr="Why Do Cars Have Different Oil Change Intervals? | YourMechanic Advice">
            <a:extLst>
              <a:ext uri="{FF2B5EF4-FFF2-40B4-BE49-F238E27FC236}">
                <a16:creationId xmlns:a16="http://schemas.microsoft.com/office/drawing/2014/main" id="{1658F4AC-CBF7-044D-883A-90E7D323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2032246"/>
            <a:ext cx="5108406" cy="33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420A44-1357-774F-8408-452E1FEF32EE}"/>
              </a:ext>
            </a:extLst>
          </p:cNvPr>
          <p:cNvSpPr txBox="1">
            <a:spLocks/>
          </p:cNvSpPr>
          <p:nvPr/>
        </p:nvSpPr>
        <p:spPr>
          <a:xfrm>
            <a:off x="581192" y="3218893"/>
            <a:ext cx="5921208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How could we know when to do frequent vehicle maintenance?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F4C75F-AAD6-5648-9A25-544A101682A2}"/>
              </a:ext>
            </a:extLst>
          </p:cNvPr>
          <p:cNvSpPr txBox="1">
            <a:spLocks/>
          </p:cNvSpPr>
          <p:nvPr/>
        </p:nvSpPr>
        <p:spPr>
          <a:xfrm>
            <a:off x="581192" y="4042083"/>
            <a:ext cx="5921208" cy="2240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u="sng" dirty="0"/>
              <a:t> IoT can help </a:t>
            </a:r>
          </a:p>
          <a:p>
            <a:endParaRPr lang="en-US" sz="1000" b="1" u="sng" dirty="0"/>
          </a:p>
          <a:p>
            <a:r>
              <a:rPr lang="en-US" sz="2500" dirty="0"/>
              <a:t>Example (</a:t>
            </a:r>
            <a:r>
              <a:rPr lang="en-US" sz="2500" dirty="0">
                <a:hlinkClick r:id="rId3"/>
              </a:rPr>
              <a:t>link</a:t>
            </a:r>
            <a:r>
              <a:rPr lang="en-US" sz="2500" dirty="0"/>
              <a:t>: 0:04-1:08)</a:t>
            </a:r>
          </a:p>
        </p:txBody>
      </p:sp>
    </p:spTree>
    <p:extLst>
      <p:ext uri="{BB962C8B-B14F-4D97-AF65-F5344CB8AC3E}">
        <p14:creationId xmlns:p14="http://schemas.microsoft.com/office/powerpoint/2010/main" val="23150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Optimized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Current methods</a:t>
            </a:r>
          </a:p>
          <a:p>
            <a:r>
              <a:rPr lang="en-US" sz="2500" dirty="0"/>
              <a:t>Neural Network Classification (link 0.06- 0:13)</a:t>
            </a:r>
          </a:p>
          <a:p>
            <a:r>
              <a:rPr lang="en-US" sz="2500" dirty="0"/>
              <a:t>Sensor based (</a:t>
            </a:r>
            <a:r>
              <a:rPr lang="en-US" sz="2500" dirty="0">
                <a:hlinkClick r:id="rId2"/>
              </a:rPr>
              <a:t>link</a:t>
            </a:r>
            <a:r>
              <a:rPr lang="en-US" sz="2500" dirty="0"/>
              <a:t>: 0.54- 1:43)</a:t>
            </a:r>
          </a:p>
        </p:txBody>
      </p:sp>
    </p:spTree>
    <p:extLst>
      <p:ext uri="{BB962C8B-B14F-4D97-AF65-F5344CB8AC3E}">
        <p14:creationId xmlns:p14="http://schemas.microsoft.com/office/powerpoint/2010/main" val="115436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Assisted Driving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Dynamic Navigation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Optimized Maintenance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Expanded Ridesharing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5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Ridesharing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7"/>
            <a:ext cx="5046133" cy="1013800"/>
          </a:xfrm>
        </p:spPr>
        <p:txBody>
          <a:bodyPr>
            <a:normAutofit/>
          </a:bodyPr>
          <a:lstStyle/>
          <a:p>
            <a:r>
              <a:rPr lang="en-US" sz="2500" dirty="0"/>
              <a:t>Why Ridesharing is good?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FE1566-28AE-3C40-BE59-6A99E9C10DE3}"/>
              </a:ext>
            </a:extLst>
          </p:cNvPr>
          <p:cNvSpPr txBox="1">
            <a:spLocks/>
          </p:cNvSpPr>
          <p:nvPr/>
        </p:nvSpPr>
        <p:spPr>
          <a:xfrm>
            <a:off x="759883" y="3032473"/>
            <a:ext cx="7806267" cy="17237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able to transport people to and from anywhere</a:t>
            </a:r>
          </a:p>
          <a:p>
            <a:r>
              <a:rPr lang="en-US" sz="2200" dirty="0"/>
              <a:t>reducing traffic congestion and parking demand</a:t>
            </a:r>
          </a:p>
          <a:p>
            <a:r>
              <a:rPr lang="en-US" sz="2200" dirty="0"/>
              <a:t>eliminate vehicle emissions and creates less stressful commutes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627075-54B6-E543-BABA-AA918FEB8947}"/>
              </a:ext>
            </a:extLst>
          </p:cNvPr>
          <p:cNvSpPr txBox="1">
            <a:spLocks/>
          </p:cNvSpPr>
          <p:nvPr/>
        </p:nvSpPr>
        <p:spPr>
          <a:xfrm>
            <a:off x="581191" y="4733498"/>
            <a:ext cx="4397208" cy="8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How IoT helps? </a:t>
            </a:r>
          </a:p>
        </p:txBody>
      </p:sp>
      <p:pic>
        <p:nvPicPr>
          <p:cNvPr id="6" name="Picture 2" descr="Mayors welcome rideshare expansion into Pitt Meadows and Maple Ridge –  Maple Ridge News">
            <a:extLst>
              <a:ext uri="{FF2B5EF4-FFF2-40B4-BE49-F238E27FC236}">
                <a16:creationId xmlns:a16="http://schemas.microsoft.com/office/drawing/2014/main" id="{286EA33A-DF32-6C4B-A916-E40B7921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150" y="2432165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27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iOT</a:t>
            </a:r>
            <a:r>
              <a:rPr lang="en-US" dirty="0"/>
              <a:t> improves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dirty="0"/>
              <a:t>Assisted Driving</a:t>
            </a:r>
          </a:p>
          <a:p>
            <a:r>
              <a:rPr lang="en-US" sz="2200" dirty="0"/>
              <a:t>Dynamic Navigation</a:t>
            </a:r>
          </a:p>
          <a:p>
            <a:r>
              <a:rPr lang="en-US" sz="2200" dirty="0"/>
              <a:t>Optimized Maintenance</a:t>
            </a:r>
          </a:p>
          <a:p>
            <a:r>
              <a:rPr lang="en-US" sz="2200" dirty="0"/>
              <a:t>Expanded Ridesharing</a:t>
            </a:r>
          </a:p>
          <a:p>
            <a:r>
              <a:rPr lang="en-US" sz="2200" dirty="0"/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31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Ridesharing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12275" cy="681237"/>
          </a:xfrm>
        </p:spPr>
        <p:txBody>
          <a:bodyPr>
            <a:normAutofit/>
          </a:bodyPr>
          <a:lstStyle/>
          <a:p>
            <a:r>
              <a:rPr lang="en-US" sz="2500" dirty="0"/>
              <a:t>What are the problems of ridesharing? </a:t>
            </a:r>
          </a:p>
        </p:txBody>
      </p:sp>
      <p:pic>
        <p:nvPicPr>
          <p:cNvPr id="13314" name="Picture 2" descr="Mayors welcome rideshare expansion into Pitt Meadows and Maple Ridge –  Maple Ridge News">
            <a:extLst>
              <a:ext uri="{FF2B5EF4-FFF2-40B4-BE49-F238E27FC236}">
                <a16:creationId xmlns:a16="http://schemas.microsoft.com/office/drawing/2014/main" id="{DBBF5376-7F18-7C40-885B-FD1591A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17" y="2180496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C5E831-9471-704B-9C05-B62DD6CCCD78}"/>
              </a:ext>
            </a:extLst>
          </p:cNvPr>
          <p:cNvSpPr txBox="1">
            <a:spLocks/>
          </p:cNvSpPr>
          <p:nvPr/>
        </p:nvSpPr>
        <p:spPr>
          <a:xfrm>
            <a:off x="759883" y="2985654"/>
            <a:ext cx="6572250" cy="10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Safety of rider and driver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7F53D-8DA4-B94E-80EC-5C3F50983448}"/>
              </a:ext>
            </a:extLst>
          </p:cNvPr>
          <p:cNvSpPr txBox="1"/>
          <p:nvPr/>
        </p:nvSpPr>
        <p:spPr>
          <a:xfrm>
            <a:off x="998008" y="376209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Possible solutions:  phone vibration study</a:t>
            </a:r>
          </a:p>
        </p:txBody>
      </p:sp>
      <p:pic>
        <p:nvPicPr>
          <p:cNvPr id="13316" name="Picture 4" descr="The Best Car Phone Mounts for 2022 | PCMag">
            <a:extLst>
              <a:ext uri="{FF2B5EF4-FFF2-40B4-BE49-F238E27FC236}">
                <a16:creationId xmlns:a16="http://schemas.microsoft.com/office/drawing/2014/main" id="{4D68C4A2-2309-2041-82F9-59E11C85A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008" y="4504596"/>
            <a:ext cx="3286125" cy="218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Expanded Ridesharing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412275" cy="681237"/>
          </a:xfrm>
        </p:spPr>
        <p:txBody>
          <a:bodyPr>
            <a:normAutofit/>
          </a:bodyPr>
          <a:lstStyle/>
          <a:p>
            <a:r>
              <a:rPr lang="en-US" sz="2500" dirty="0"/>
              <a:t>What are the problems of ridesharing? </a:t>
            </a:r>
          </a:p>
        </p:txBody>
      </p:sp>
      <p:pic>
        <p:nvPicPr>
          <p:cNvPr id="13314" name="Picture 2" descr="Mayors welcome rideshare expansion into Pitt Meadows and Maple Ridge –  Maple Ridge News">
            <a:extLst>
              <a:ext uri="{FF2B5EF4-FFF2-40B4-BE49-F238E27FC236}">
                <a16:creationId xmlns:a16="http://schemas.microsoft.com/office/drawing/2014/main" id="{DBBF5376-7F18-7C40-885B-FD1591A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617" y="2180496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C5E831-9471-704B-9C05-B62DD6CCCD78}"/>
              </a:ext>
            </a:extLst>
          </p:cNvPr>
          <p:cNvSpPr txBox="1">
            <a:spLocks/>
          </p:cNvSpPr>
          <p:nvPr/>
        </p:nvSpPr>
        <p:spPr>
          <a:xfrm>
            <a:off x="759883" y="2985654"/>
            <a:ext cx="6572250" cy="137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Fairness (rural area has no cars to pick up customers)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47F53D-8DA4-B94E-80EC-5C3F50983448}"/>
              </a:ext>
            </a:extLst>
          </p:cNvPr>
          <p:cNvSpPr txBox="1"/>
          <p:nvPr/>
        </p:nvSpPr>
        <p:spPr>
          <a:xfrm>
            <a:off x="998008" y="436418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Reward based reinforcement learning method</a:t>
            </a:r>
          </a:p>
        </p:txBody>
      </p:sp>
    </p:spTree>
    <p:extLst>
      <p:ext uri="{BB962C8B-B14F-4D97-AF65-F5344CB8AC3E}">
        <p14:creationId xmlns:p14="http://schemas.microsoft.com/office/powerpoint/2010/main" val="273971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Assisted Driving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Dynamic Navigation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Optimized Maintenance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Expanded Ridesharing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43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Fleet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95172" cy="742813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An IoT-enabled fleet management solution helps businesses gain competitive advantages by automating processes in a cloud-based platform and providing real-time visibility into everything that goes on in the field.</a:t>
            </a:r>
          </a:p>
        </p:txBody>
      </p:sp>
      <p:pic>
        <p:nvPicPr>
          <p:cNvPr id="17410" name="Picture 2" descr="Applications of IoT in Logistics for Fleet and Warehouse Management">
            <a:extLst>
              <a:ext uri="{FF2B5EF4-FFF2-40B4-BE49-F238E27FC236}">
                <a16:creationId xmlns:a16="http://schemas.microsoft.com/office/drawing/2014/main" id="{5C25D4E6-8329-CF49-B9E5-DB59BFD2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07" y="3199871"/>
            <a:ext cx="7779657" cy="346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831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11A0-27FD-4F48-A998-043242FA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Fleet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907-E178-E041-868F-87665283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Possible topics:</a:t>
            </a:r>
          </a:p>
          <a:p>
            <a:r>
              <a:rPr lang="en-US" sz="2200" dirty="0"/>
              <a:t>Supply chain shortage</a:t>
            </a:r>
          </a:p>
          <a:p>
            <a:r>
              <a:rPr lang="en-US" sz="2200" dirty="0"/>
              <a:t>Security and Privacy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1626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FEC8-7A5D-9C44-B86E-B886E246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D233-62F1-8843-BA8C-D947E0AAC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The connected car market grew by </a:t>
            </a:r>
            <a:r>
              <a:rPr lang="en-US" sz="2200" dirty="0">
                <a:hlinkClick r:id="rId2"/>
              </a:rPr>
              <a:t>45% between 2018 and 2019</a:t>
            </a:r>
            <a:r>
              <a:rPr lang="en-US" sz="2200" dirty="0"/>
              <a:t> alone, with global shipments expected to pass 76 million units by 2023</a:t>
            </a:r>
          </a:p>
          <a:p>
            <a:pPr algn="just"/>
            <a:r>
              <a:rPr lang="en-US" sz="2200" dirty="0"/>
              <a:t> It won’t be too long before connected cars are the norm. When this shift does happen, roads will be a safer and more convenient place for everyone.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482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0CC1-B906-2948-B3E0-E51612E8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iOT</a:t>
            </a:r>
            <a:r>
              <a:rPr lang="en-US" dirty="0"/>
              <a:t> in transportation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4A56-BB22-134B-BB51-B081E1EA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897022" cy="4110966"/>
          </a:xfrm>
        </p:spPr>
        <p:txBody>
          <a:bodyPr>
            <a:normAutofit/>
          </a:bodyPr>
          <a:lstStyle/>
          <a:p>
            <a:r>
              <a:rPr lang="en-US" sz="2200" b="1" dirty="0"/>
              <a:t>Assisted Driving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Dynamic Navigation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Optimized Maintenance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Expanded Ridesharing</a:t>
            </a:r>
          </a:p>
          <a:p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Fleet Management</a:t>
            </a:r>
          </a:p>
          <a:p>
            <a:endParaRPr lang="en-US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0CE55A-76BF-E54B-9DBC-18E678C8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10" y="2180496"/>
            <a:ext cx="6685122" cy="411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1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FEC8-7A5D-9C44-B86E-B886E246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Assisted Driving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DC551-892F-6C4E-8496-69FC11F3D809}"/>
              </a:ext>
            </a:extLst>
          </p:cNvPr>
          <p:cNvSpPr txBox="1"/>
          <p:nvPr/>
        </p:nvSpPr>
        <p:spPr>
          <a:xfrm>
            <a:off x="300317" y="2405643"/>
            <a:ext cx="1159136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/>
              <a:t>Definition:</a:t>
            </a:r>
            <a:r>
              <a:rPr lang="en-US" b="1" dirty="0"/>
              <a:t> </a:t>
            </a:r>
          </a:p>
          <a:p>
            <a:pPr algn="just"/>
            <a:endParaRPr lang="en-US" b="1" dirty="0"/>
          </a:p>
          <a:p>
            <a:pPr algn="just"/>
            <a:r>
              <a:rPr lang="en-US" sz="2200" dirty="0"/>
              <a:t>Driver assistance, also known as advanced driver-assistance systems (ADAS), are technologies used to make motor vehicle travel safer by automating, improving or adapting some or all of the tasks involved in operating a vehicle  (</a:t>
            </a:r>
            <a:r>
              <a:rPr lang="en-US" sz="2200" dirty="0">
                <a:hlinkClick r:id="rId2"/>
              </a:rPr>
              <a:t>link</a:t>
            </a:r>
            <a:r>
              <a:rPr lang="en-US" sz="2200" dirty="0"/>
              <a:t> 1:04-2:10).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FEC8-7A5D-9C44-B86E-B886E246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Assisted Driving</a:t>
            </a:r>
            <a:endParaRPr lang="en-US" dirty="0"/>
          </a:p>
        </p:txBody>
      </p:sp>
      <p:pic>
        <p:nvPicPr>
          <p:cNvPr id="2050" name="Picture 2" descr="What is ADAS (Advanced Driver Assistance Systems)? – Overview of ADAS  Applications | Synopsys">
            <a:extLst>
              <a:ext uri="{FF2B5EF4-FFF2-40B4-BE49-F238E27FC236}">
                <a16:creationId xmlns:a16="http://schemas.microsoft.com/office/drawing/2014/main" id="{5538308B-80CF-8D40-ADC8-1828C22F3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18653" r="1691" b="18118"/>
          <a:stretch/>
        </p:blipFill>
        <p:spPr bwMode="auto">
          <a:xfrm>
            <a:off x="290006" y="1986016"/>
            <a:ext cx="11611988" cy="460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84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ASSISTED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97" y="2180496"/>
            <a:ext cx="11596604" cy="4309514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/>
              <a:t>Challenges: </a:t>
            </a:r>
          </a:p>
          <a:p>
            <a:pPr algn="just"/>
            <a:r>
              <a:rPr lang="en-US" sz="2500" i="1" u="sng" dirty="0"/>
              <a:t>Technical</a:t>
            </a:r>
            <a:r>
              <a:rPr lang="en-US" sz="2500" dirty="0"/>
              <a:t>: can be improved with new technologies, such as AI and machine learning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i="1" u="sng" dirty="0"/>
              <a:t>Ethical</a:t>
            </a:r>
            <a:r>
              <a:rPr lang="en-US" sz="2500" dirty="0"/>
              <a:t>: hard to resolve</a:t>
            </a:r>
          </a:p>
          <a:p>
            <a:pPr algn="just"/>
            <a:r>
              <a:rPr lang="en-US" sz="2500" dirty="0"/>
              <a:t>Example: difficult situations like occupant vs. pedestrian safety – moral questions</a:t>
            </a:r>
          </a:p>
          <a:p>
            <a:pPr algn="just"/>
            <a:endParaRPr lang="en-US" sz="2500" dirty="0"/>
          </a:p>
          <a:p>
            <a:pPr algn="just"/>
            <a:r>
              <a:rPr lang="en-US" sz="2500" b="1" dirty="0"/>
              <a:t>Current work</a:t>
            </a:r>
            <a:r>
              <a:rPr lang="en-US" sz="2500" dirty="0"/>
              <a:t>:</a:t>
            </a:r>
          </a:p>
          <a:p>
            <a:pPr algn="just"/>
            <a:r>
              <a:rPr lang="en-US" sz="2500" dirty="0"/>
              <a:t>Google partnership with General Motors and Ford</a:t>
            </a:r>
          </a:p>
          <a:p>
            <a:pPr algn="just"/>
            <a:r>
              <a:rPr lang="en-US" sz="2500" dirty="0"/>
              <a:t>MIT’s Moral Machine </a:t>
            </a:r>
          </a:p>
        </p:txBody>
      </p:sp>
    </p:spTree>
    <p:extLst>
      <p:ext uri="{BB962C8B-B14F-4D97-AF65-F5344CB8AC3E}">
        <p14:creationId xmlns:p14="http://schemas.microsoft.com/office/powerpoint/2010/main" val="250859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ASSISTED DRIVING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09" y="2180497"/>
            <a:ext cx="3853174" cy="1914986"/>
          </a:xfrm>
        </p:spPr>
        <p:txBody>
          <a:bodyPr>
            <a:normAutofit/>
          </a:bodyPr>
          <a:lstStyle/>
          <a:p>
            <a:r>
              <a:rPr lang="en-US" sz="2500" dirty="0"/>
              <a:t>Ethical Dilemma:</a:t>
            </a:r>
          </a:p>
          <a:p>
            <a:pPr marL="0" indent="0">
              <a:buNone/>
            </a:pPr>
            <a:r>
              <a:rPr lang="en-US" sz="2200" dirty="0"/>
              <a:t>What self driving car should do? </a:t>
            </a:r>
          </a:p>
        </p:txBody>
      </p:sp>
      <p:pic>
        <p:nvPicPr>
          <p:cNvPr id="4098" name="Picture 2" descr="The ethics of self-driving cars – what would you do? | World Economic Forum">
            <a:extLst>
              <a:ext uri="{FF2B5EF4-FFF2-40B4-BE49-F238E27FC236}">
                <a16:creationId xmlns:a16="http://schemas.microsoft.com/office/drawing/2014/main" id="{58CC5441-4DCD-F944-8A0D-F6A6F8332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2" t="10350" r="2924" b="17865"/>
          <a:stretch/>
        </p:blipFill>
        <p:spPr bwMode="auto">
          <a:xfrm>
            <a:off x="4224883" y="1827839"/>
            <a:ext cx="7814348" cy="49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10BA37-324E-E349-AD58-CB696B1B778F}"/>
              </a:ext>
            </a:extLst>
          </p:cNvPr>
          <p:cNvSpPr txBox="1">
            <a:spLocks/>
          </p:cNvSpPr>
          <p:nvPr/>
        </p:nvSpPr>
        <p:spPr>
          <a:xfrm>
            <a:off x="371709" y="3890398"/>
            <a:ext cx="3853174" cy="1914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Ethical Dilemma in other fields?</a:t>
            </a:r>
          </a:p>
        </p:txBody>
      </p:sp>
    </p:spTree>
    <p:extLst>
      <p:ext uri="{BB962C8B-B14F-4D97-AF65-F5344CB8AC3E}">
        <p14:creationId xmlns:p14="http://schemas.microsoft.com/office/powerpoint/2010/main" val="8115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4916-2891-384C-8EA2-66A3D63C3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ASSISTED DRIVING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4C5D-DCC2-1147-B5D8-AF52C14EF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7"/>
            <a:ext cx="9883608" cy="2035904"/>
          </a:xfrm>
        </p:spPr>
        <p:txBody>
          <a:bodyPr>
            <a:normAutofit/>
          </a:bodyPr>
          <a:lstStyle/>
          <a:p>
            <a:r>
              <a:rPr lang="en-US" sz="2500" b="1" dirty="0"/>
              <a:t>Current methods:</a:t>
            </a:r>
          </a:p>
          <a:p>
            <a:r>
              <a:rPr lang="en-US" sz="2500" dirty="0"/>
              <a:t>Deep reinforcement learning (</a:t>
            </a:r>
            <a:r>
              <a:rPr lang="en-US" sz="2500" dirty="0">
                <a:hlinkClick r:id="rId2"/>
              </a:rPr>
              <a:t>link</a:t>
            </a:r>
            <a:r>
              <a:rPr lang="en-US" sz="2500" dirty="0"/>
              <a:t>)</a:t>
            </a:r>
          </a:p>
          <a:p>
            <a:r>
              <a:rPr lang="en-US" sz="2500" dirty="0"/>
              <a:t>Imitation learning (</a:t>
            </a:r>
            <a:r>
              <a:rPr lang="en-US" sz="2500" dirty="0">
                <a:hlinkClick r:id="rId3"/>
              </a:rPr>
              <a:t>link</a:t>
            </a:r>
            <a:r>
              <a:rPr lang="en-US" sz="2500" dirty="0"/>
              <a:t> 0:37-)</a:t>
            </a:r>
          </a:p>
        </p:txBody>
      </p:sp>
    </p:spTree>
    <p:extLst>
      <p:ext uri="{BB962C8B-B14F-4D97-AF65-F5344CB8AC3E}">
        <p14:creationId xmlns:p14="http://schemas.microsoft.com/office/powerpoint/2010/main" val="2047565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9091</TotalTime>
  <Words>624</Words>
  <Application>Microsoft Macintosh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Gill Sans MT</vt:lpstr>
      <vt:lpstr>Wingdings 2</vt:lpstr>
      <vt:lpstr>Dividend</vt:lpstr>
      <vt:lpstr>Introduction to agriculture and climate</vt:lpstr>
      <vt:lpstr>How iOT improves transportation</vt:lpstr>
      <vt:lpstr>Why iot in transportation</vt:lpstr>
      <vt:lpstr>iOT in transportation</vt:lpstr>
      <vt:lpstr>Assisted Driving</vt:lpstr>
      <vt:lpstr>Assisted Driving</vt:lpstr>
      <vt:lpstr>ASSISTED DRIVING</vt:lpstr>
      <vt:lpstr>ASSISTED DRIVING</vt:lpstr>
      <vt:lpstr>ASSISTED DRIVING</vt:lpstr>
      <vt:lpstr>iOT in transportation</vt:lpstr>
      <vt:lpstr>Dynamic Navigation</vt:lpstr>
      <vt:lpstr>Why Dynamic Navigation</vt:lpstr>
      <vt:lpstr>Dynamic Navigation</vt:lpstr>
      <vt:lpstr>Dynamic Navigation</vt:lpstr>
      <vt:lpstr>iOT in transportation</vt:lpstr>
      <vt:lpstr>Optimized Maintenance</vt:lpstr>
      <vt:lpstr>Optimized Maintenance</vt:lpstr>
      <vt:lpstr>iOT in transportation</vt:lpstr>
      <vt:lpstr>Expanded Ridesharing</vt:lpstr>
      <vt:lpstr>Expanded Ridesharing</vt:lpstr>
      <vt:lpstr>Expanded Ridesharing</vt:lpstr>
      <vt:lpstr>iOT in transportation</vt:lpstr>
      <vt:lpstr>Fleet Management</vt:lpstr>
      <vt:lpstr>Fleet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520</cp:revision>
  <dcterms:created xsi:type="dcterms:W3CDTF">2021-01-19T23:36:07Z</dcterms:created>
  <dcterms:modified xsi:type="dcterms:W3CDTF">2022-03-23T02:45:50Z</dcterms:modified>
</cp:coreProperties>
</file>