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700" r:id="rId2"/>
    <p:sldId id="521" r:id="rId3"/>
    <p:sldId id="607" r:id="rId4"/>
    <p:sldId id="574" r:id="rId5"/>
    <p:sldId id="608" r:id="rId6"/>
    <p:sldId id="609" r:id="rId7"/>
    <p:sldId id="573" r:id="rId8"/>
    <p:sldId id="523" r:id="rId9"/>
    <p:sldId id="524" r:id="rId10"/>
    <p:sldId id="525" r:id="rId11"/>
    <p:sldId id="526" r:id="rId12"/>
    <p:sldId id="535" r:id="rId13"/>
    <p:sldId id="596" r:id="rId14"/>
    <p:sldId id="610" r:id="rId15"/>
    <p:sldId id="6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5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216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dirty="0"/>
              <a:t>Grow decision tree to its entirety</a:t>
            </a:r>
          </a:p>
          <a:p>
            <a:pPr lvl="1"/>
            <a:r>
              <a:rPr lang="en-US" altLang="en-US" dirty="0"/>
              <a:t>Subtree replacement</a:t>
            </a:r>
          </a:p>
          <a:p>
            <a:pPr lvl="2"/>
            <a:r>
              <a:rPr lang="en-US" altLang="en-US" dirty="0"/>
              <a:t> Trim the nodes of the decision tree in a bottom-up fashion</a:t>
            </a:r>
          </a:p>
          <a:p>
            <a:pPr lvl="2"/>
            <a:r>
              <a:rPr lang="en-US" altLang="en-US" dirty="0"/>
              <a:t> If generalization error improves after trimming, replace sub-tree by a leaf node </a:t>
            </a:r>
          </a:p>
          <a:p>
            <a:pPr lvl="2"/>
            <a:r>
              <a:rPr lang="en-US" altLang="en-US" dirty="0"/>
              <a:t> Class label of leaf node is determined from majority class of instances in the sub-tree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2971801" y="3017839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9" name="VISIO" r:id="rId3" imgW="4689544" imgH="2395148" progId="Visio.Drawing.6">
                  <p:embed/>
                </p:oleObj>
              </mc:Choice>
              <mc:Fallback>
                <p:oleObj name="VISIO" r:id="rId3" imgW="4689544" imgH="2395148" progId="Visio.Drawing.6">
                  <p:embed/>
                  <p:pic>
                    <p:nvPicPr>
                      <p:cNvPr id="317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017839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/>
        </p:nvGraphicFramePr>
        <p:xfrm>
          <a:off x="2438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6019800" y="1066801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= (9 + 4 </a:t>
            </a:r>
            <a:r>
              <a:rPr lang="en-US" altLang="en-US" sz="1800" dirty="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/>
        </p:nvGraphicFramePr>
        <p:xfrm>
          <a:off x="16764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/>
        </p:nvGraphicFramePr>
        <p:xfrm>
          <a:off x="35052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/>
        </p:nvGraphicFramePr>
        <p:xfrm>
          <a:off x="53340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/>
        </p:nvGraphicFramePr>
        <p:xfrm>
          <a:off x="71628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2630488" y="1016000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3" name="Visio" r:id="rId3" imgW="9791700" imgH="7327900" progId="Visio.Drawing.6">
                  <p:embed/>
                </p:oleObj>
              </mc:Choice>
              <mc:Fallback>
                <p:oleObj name="Visio" r:id="rId3" imgW="9791700" imgH="7327900" progId="Visio.Drawing.6">
                  <p:embed/>
                  <p:pic>
                    <p:nvPicPr>
                      <p:cNvPr id="327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1016000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4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Purpose</a:t>
            </a:r>
            <a:r>
              <a:rPr lang="en-US" alt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estimate performance of classifier on previously unseen data (test set)</a:t>
            </a:r>
          </a:p>
          <a:p>
            <a:endParaRPr lang="en-US" altLang="en-US" sz="1000" dirty="0"/>
          </a:p>
          <a:p>
            <a:r>
              <a:rPr lang="en-US" altLang="en-US" sz="24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r>
              <a:rPr lang="en-US" altLang="en-US" sz="24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  <a:p>
            <a:pPr lvl="1"/>
            <a:r>
              <a:rPr lang="en-US" altLang="en-US" sz="2400" dirty="0"/>
              <a:t>Leave-one-out:   k=n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56B-A248-48CE-B578-93F8939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4A7-DC75-4ADB-B83B-0115163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Repeated cross-validation</a:t>
            </a:r>
          </a:p>
          <a:p>
            <a:pPr lvl="1"/>
            <a:r>
              <a:rPr lang="en-US" dirty="0"/>
              <a:t>Perform cross-validation a number of times</a:t>
            </a:r>
          </a:p>
          <a:p>
            <a:pPr lvl="1"/>
            <a:r>
              <a:rPr lang="en-US" dirty="0"/>
              <a:t>Gives an estimate of the variance of the generalization error</a:t>
            </a:r>
          </a:p>
          <a:p>
            <a:r>
              <a:rPr lang="en-US" dirty="0"/>
              <a:t>Stratified cross-validation</a:t>
            </a:r>
          </a:p>
          <a:p>
            <a:pPr lvl="1"/>
            <a:r>
              <a:rPr lang="en-US" dirty="0"/>
              <a:t>Guarantee the same percentage of class labels in training and test</a:t>
            </a:r>
          </a:p>
          <a:p>
            <a:pPr lvl="1"/>
            <a:r>
              <a:rPr lang="en-US" dirty="0"/>
              <a:t>Important when classes are imbalanced and the sample is small</a:t>
            </a:r>
          </a:p>
          <a:p>
            <a:r>
              <a:rPr lang="en-US" dirty="0"/>
              <a:t>Use nested cross-validation approach for model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55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Purpose is to ensure that model is not overly complex (to avoid </a:t>
            </a:r>
            <a:r>
              <a:rPr lang="en-US" altLang="en-US" dirty="0" err="1">
                <a:solidFill>
                  <a:srgbClr val="000000"/>
                </a:solidFill>
              </a:rPr>
              <a:t>overfitting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Need to estimate generalization error</a:t>
            </a:r>
          </a:p>
          <a:p>
            <a:pPr lvl="1"/>
            <a:r>
              <a:rPr lang="en-US" altLang="en-US" dirty="0"/>
              <a:t>Using Validation Set</a:t>
            </a:r>
            <a:endParaRPr lang="en-US" altLang="en-US" dirty="0">
              <a:latin typeface="Times New Roman" charset="0"/>
            </a:endParaRPr>
          </a:p>
          <a:p>
            <a:pPr lvl="1"/>
            <a:endParaRPr lang="en-US" altLang="en-US" sz="500" dirty="0"/>
          </a:p>
          <a:p>
            <a:pPr lvl="1"/>
            <a:r>
              <a:rPr lang="en-US" altLang="en-US" dirty="0"/>
              <a:t>Incorporating Model Complexity</a:t>
            </a:r>
          </a:p>
          <a:p>
            <a:pPr lvl="1"/>
            <a:endParaRPr lang="en-US" altLang="en-US" sz="500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sz="2000" dirty="0"/>
              <a:t>Model Selection:</a:t>
            </a:r>
            <a:br>
              <a:rPr lang="en-US" altLang="en-US" sz="2000" dirty="0"/>
            </a:br>
            <a:r>
              <a:rPr lang="en-US" altLang="en-US" dirty="0"/>
              <a:t>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Divide </a:t>
            </a:r>
            <a:r>
              <a:rPr lang="en-US" altLang="en-US" u="sng" dirty="0"/>
              <a:t>training</a:t>
            </a:r>
            <a:r>
              <a:rPr lang="en-US" altLang="en-US" dirty="0"/>
              <a:t> data into two parts:</a:t>
            </a:r>
          </a:p>
          <a:p>
            <a:pPr lvl="1"/>
            <a:r>
              <a:rPr lang="en-US" altLang="en-US" dirty="0"/>
              <a:t>Training set: </a:t>
            </a:r>
          </a:p>
          <a:p>
            <a:pPr lvl="2"/>
            <a:r>
              <a:rPr lang="en-US" altLang="en-US" dirty="0"/>
              <a:t> use for model building</a:t>
            </a:r>
          </a:p>
          <a:p>
            <a:pPr lvl="1"/>
            <a:r>
              <a:rPr lang="en-US" altLang="en-US" dirty="0"/>
              <a:t>Validation set: </a:t>
            </a:r>
          </a:p>
          <a:p>
            <a:pPr lvl="2"/>
            <a:r>
              <a:rPr lang="en-US" altLang="en-US" dirty="0"/>
              <a:t> use for estimating generalization error</a:t>
            </a:r>
          </a:p>
          <a:p>
            <a:pPr lvl="2"/>
            <a:r>
              <a:rPr lang="en-US" altLang="en-US" dirty="0"/>
              <a:t> Note: validation set is not the same as test set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Drawback:</a:t>
            </a:r>
          </a:p>
          <a:p>
            <a:pPr lvl="1"/>
            <a:r>
              <a:rPr lang="en-US" altLang="en-US" dirty="0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Model Selection: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/>
              <a:t>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 over the more complex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being fitted accidentally</a:t>
            </a:r>
          </a:p>
          <a:p>
            <a:pPr lvl="1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Therefore, one should 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53880" y="5257800"/>
            <a:ext cx="8229600" cy="91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Gen. Error(Model) = Train. Error(Model, Train. Data) +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				 	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497" y="5567856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Estimating the Complexity of Decision Trees</a:t>
            </a:r>
            <a:endParaRPr lang="en-US" altLang="en-US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/>
              <a:t>Pessimistic Error Estimate</a:t>
            </a:r>
            <a:r>
              <a:rPr lang="en-US" altLang="en-US" dirty="0"/>
              <a:t> of decision tree </a:t>
            </a:r>
            <a:r>
              <a:rPr lang="en-US" altLang="en-US" i="1" dirty="0">
                <a:latin typeface="Times New Roman" charset="0"/>
              </a:rPr>
              <a:t>T </a:t>
            </a:r>
            <a:r>
              <a:rPr lang="en-US" altLang="en-US" dirty="0"/>
              <a:t>with k leaf nodes: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400" dirty="0">
                <a:sym typeface="Symbol" charset="2"/>
              </a:rPr>
              <a:t>: trade-off hyper-parameter (similar to   )</a:t>
            </a:r>
          </a:p>
          <a:p>
            <a:pPr lvl="2"/>
            <a:r>
              <a:rPr lang="en-US" altLang="en-US" sz="2000" dirty="0">
                <a:sym typeface="Symbol" charset="2"/>
              </a:rPr>
              <a:t> Relative cost of adding a leaf node</a:t>
            </a:r>
          </a:p>
          <a:p>
            <a:pPr lvl="1"/>
            <a:r>
              <a:rPr lang="en-US" altLang="en-US" sz="2400" dirty="0">
                <a:sym typeface="Symbol" charset="2"/>
              </a:rPr>
              <a:t>k: number of leaf nodes</a:t>
            </a:r>
          </a:p>
          <a:p>
            <a:pPr lvl="1"/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train</a:t>
            </a:r>
            <a:r>
              <a:rPr lang="en-US" altLang="en-US" sz="2400" dirty="0">
                <a:sym typeface="Symbol" charset="2"/>
              </a:rPr>
              <a:t>: 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362201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0" y="4114800"/>
            <a:ext cx="46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958"/>
            <a:ext cx="9220200" cy="533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Estimating the Complexity of </a:t>
            </a:r>
            <a:r>
              <a:rPr lang="en-US" altLang="en-US" sz="2400">
                <a:solidFill>
                  <a:srgbClr val="000000"/>
                </a:solidFill>
              </a:rPr>
              <a:t>Decision Trees: Example</a:t>
            </a:r>
            <a:endParaRPr lang="en-US" altLang="en-US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981200" y="1219200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17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256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8763000" y="1981200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R</a:t>
            </a:r>
            <a:r>
              <a:rPr lang="en-US" altLang="en-US" sz="180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2743200" y="5029200"/>
            <a:ext cx="5257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 + 1*7/24 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 + 1*4/24 = 10/24 = 0.417</a:t>
            </a: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Estimating the Complexity of Decision Trees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Resubstitution</a:t>
            </a:r>
            <a:r>
              <a:rPr lang="en-US" altLang="en-US" dirty="0"/>
              <a:t> Estimate: </a:t>
            </a:r>
          </a:p>
          <a:p>
            <a:pPr lvl="1"/>
            <a:r>
              <a:rPr lang="en-US" altLang="en-US" sz="2400" dirty="0"/>
              <a:t>Using training error as an </a:t>
            </a:r>
            <a:r>
              <a:rPr lang="en-US" altLang="en-US" sz="2400" dirty="0">
                <a:solidFill>
                  <a:srgbClr val="FF0000"/>
                </a:solidFill>
              </a:rPr>
              <a:t>optimistic</a:t>
            </a:r>
            <a:r>
              <a:rPr lang="en-US" altLang="en-US" sz="2400" dirty="0"/>
              <a:t> estimate of generalization error</a:t>
            </a:r>
          </a:p>
          <a:p>
            <a:pPr lvl="1"/>
            <a:r>
              <a:rPr lang="en-US" altLang="en-US" sz="2400" dirty="0"/>
              <a:t>Referred to as </a:t>
            </a:r>
            <a:r>
              <a:rPr lang="en-US" altLang="en-US" sz="2400" dirty="0">
                <a:solidFill>
                  <a:srgbClr val="FF0000"/>
                </a:solidFill>
              </a:rPr>
              <a:t>optimistic error </a:t>
            </a:r>
            <a:r>
              <a:rPr lang="en-US" altLang="en-US" sz="2400" dirty="0"/>
              <a:t>estimate</a:t>
            </a:r>
            <a:endParaRPr lang="en-US" altLang="en-US" dirty="0"/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3139071"/>
          <a:ext cx="5943600" cy="318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1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225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39071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8848587" y="3206750"/>
            <a:ext cx="1676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Description Length (MDL)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714750"/>
            <a:ext cx="8229600" cy="253365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Cost(</a:t>
            </a:r>
            <a:r>
              <a:rPr lang="en-US" altLang="en-US" sz="2400" dirty="0" err="1">
                <a:solidFill>
                  <a:srgbClr val="FF0000"/>
                </a:solidFill>
              </a:rPr>
              <a:t>Model,Data</a:t>
            </a:r>
            <a:r>
              <a:rPr lang="en-US" altLang="en-US" sz="2400" dirty="0">
                <a:solidFill>
                  <a:srgbClr val="FF0000"/>
                </a:solidFill>
              </a:rPr>
              <a:t>) = Cost(</a:t>
            </a:r>
            <a:r>
              <a:rPr lang="en-US" altLang="en-US" sz="2400" dirty="0" err="1">
                <a:solidFill>
                  <a:srgbClr val="FF0000"/>
                </a:solidFill>
              </a:rPr>
              <a:t>Data|Model</a:t>
            </a:r>
            <a:r>
              <a:rPr lang="en-US" altLang="en-US" sz="2400" dirty="0">
                <a:solidFill>
                  <a:srgbClr val="FF0000"/>
                </a:solidFill>
              </a:rPr>
              <a:t>) +    x Cost(Model)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Cost is the number of bits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</a:t>
            </a:r>
            <a:r>
              <a:rPr lang="en-US" altLang="en-US" sz="2400" dirty="0" err="1"/>
              <a:t>Data|Model</a:t>
            </a:r>
            <a:r>
              <a:rPr lang="en-US" altLang="en-US" sz="2400" dirty="0"/>
              <a:t>) encodes the misclassification errors.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Cost(Model) uses node encoding (number of children) plus splitting condition encoding.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3733801" y="1143000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5" name="VISIO" r:id="rId3" imgW="6348984" imgH="3473196" progId="Visio.Drawing.6">
                  <p:embed/>
                </p:oleObj>
              </mc:Choice>
              <mc:Fallback>
                <p:oleObj name="VISIO" r:id="rId3" imgW="6348984" imgH="3473196" progId="Visio.Drawing.6">
                  <p:embed/>
                  <p:pic>
                    <p:nvPicPr>
                      <p:cNvPr id="266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1143000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2209800" y="12192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6" name="Worksheet" r:id="rId5" imgW="1168400" imgH="2057400" progId="Excel.Sheet.8">
                  <p:embed/>
                </p:oleObj>
              </mc:Choice>
              <mc:Fallback>
                <p:oleObj name="Worksheet" r:id="rId5" imgW="1168400" imgH="2057400" progId="Excel.Sheet.8">
                  <p:embed/>
                  <p:pic>
                    <p:nvPicPr>
                      <p:cNvPr id="266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8763000" y="13716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7" name="Worksheet" r:id="rId7" imgW="1168400" imgH="2057400" progId="Excel.Sheet.8">
                  <p:embed/>
                </p:oleObj>
              </mc:Choice>
              <mc:Fallback>
                <p:oleObj name="Worksheet" r:id="rId7" imgW="1168400" imgH="2057400" progId="Excel.Sheet.8">
                  <p:embed/>
                  <p:pic>
                    <p:nvPicPr>
                      <p:cNvPr id="266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13716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01" y="3549650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763000" cy="5181600"/>
          </a:xfrm>
        </p:spPr>
        <p:txBody>
          <a:bodyPr>
            <a:normAutofit lnSpcReduction="10000"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/>
              <a:t>Stop the algorithm before it becomes a fully-grown tree</a:t>
            </a:r>
          </a:p>
          <a:p>
            <a:pPr lvl="1"/>
            <a:r>
              <a:rPr lang="en-US" altLang="en-US" sz="2400"/>
              <a:t>Typical stopping conditions for a node:</a:t>
            </a:r>
          </a:p>
          <a:p>
            <a:pPr lvl="2"/>
            <a:r>
              <a:rPr lang="en-US" altLang="en-US" sz="2000"/>
              <a:t> Stop if all instances belong to the same class</a:t>
            </a:r>
          </a:p>
          <a:p>
            <a:pPr lvl="2"/>
            <a:r>
              <a:rPr lang="en-US" altLang="en-US" sz="2000"/>
              <a:t> Stop if all the attribute values are the same</a:t>
            </a:r>
          </a:p>
          <a:p>
            <a:pPr lvl="1"/>
            <a:r>
              <a:rPr lang="en-US" altLang="en-US" sz="2400"/>
              <a:t>More restrictive conditions:</a:t>
            </a:r>
          </a:p>
          <a:p>
            <a:pPr lvl="2"/>
            <a:r>
              <a:rPr lang="en-US" altLang="en-US" sz="2000"/>
              <a:t> Stop if number of instances is less than some user-specified threshold</a:t>
            </a:r>
          </a:p>
          <a:p>
            <a:pPr lvl="2"/>
            <a:r>
              <a:rPr lang="en-US" altLang="en-US" sz="2000"/>
              <a:t> Stop if class distribution of instances are independent of the available features (e.g., using </a:t>
            </a:r>
            <a:r>
              <a:rPr lang="en-US" altLang="en-US" sz="2000">
                <a:sym typeface="Symbol" charset="2"/>
              </a:rPr>
              <a:t></a:t>
            </a:r>
            <a:r>
              <a:rPr lang="en-US" altLang="en-US" sz="2000" baseline="30000">
                <a:sym typeface="Symbol" charset="2"/>
              </a:rPr>
              <a:t> 2</a:t>
            </a:r>
            <a:r>
              <a:rPr lang="en-US" altLang="en-US" sz="2000">
                <a:sym typeface="Symbol" charset="2"/>
              </a:rPr>
              <a:t> test)</a:t>
            </a:r>
            <a:endParaRPr lang="en-US" altLang="en-US" sz="2000" baseline="30000"/>
          </a:p>
          <a:p>
            <a:pPr lvl="2"/>
            <a:r>
              <a:rPr lang="en-US" altLang="en-US" sz="2000"/>
              <a:t> Stop if expanding the current node does not improve impurity</a:t>
            </a:r>
            <a:br>
              <a:rPr lang="en-US" altLang="en-US" sz="2000"/>
            </a:br>
            <a:r>
              <a:rPr lang="en-US" altLang="en-US" sz="2000"/>
              <a:t>    measures (e.g., Gini or information gain).</a:t>
            </a:r>
          </a:p>
          <a:p>
            <a:pPr lvl="2"/>
            <a:r>
              <a:rPr lang="en-US" altLang="en-US" sz="2000"/>
              <a:t> Stop if estimated generalization error falls below certain threshold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9867</TotalTime>
  <Words>764</Words>
  <Application>Microsoft Macintosh PowerPoint</Application>
  <PresentationFormat>Widescreen</PresentationFormat>
  <Paragraphs>128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Gill Sans MT</vt:lpstr>
      <vt:lpstr>Monotype Sorts</vt:lpstr>
      <vt:lpstr>Times New Roman</vt:lpstr>
      <vt:lpstr>Wingdings 2</vt:lpstr>
      <vt:lpstr>Dividend</vt:lpstr>
      <vt:lpstr>Visio</vt:lpstr>
      <vt:lpstr>VISIO</vt:lpstr>
      <vt:lpstr>Worksheet</vt:lpstr>
      <vt:lpstr>Classification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Estimating the Complexity of Decision Trees</vt:lpstr>
      <vt:lpstr>Minimum Description Length (MDL)</vt:lpstr>
      <vt:lpstr>Model Selection for Decision Trees</vt:lpstr>
      <vt:lpstr>Model Selection for Decision Trees</vt:lpstr>
      <vt:lpstr>Example of Post-Pruning</vt:lpstr>
      <vt:lpstr>Examples of Post-pruning</vt:lpstr>
      <vt:lpstr>Model Evaluation</vt:lpstr>
      <vt:lpstr>Cross-validation Example</vt:lpstr>
      <vt:lpstr>Variations on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275</cp:revision>
  <dcterms:created xsi:type="dcterms:W3CDTF">2021-02-09T23:47:41Z</dcterms:created>
  <dcterms:modified xsi:type="dcterms:W3CDTF">2021-10-20T15:52:46Z</dcterms:modified>
</cp:coreProperties>
</file>