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1"/>
  </p:notesMasterIdLst>
  <p:sldIdLst>
    <p:sldId id="264" r:id="rId2"/>
    <p:sldId id="265" r:id="rId3"/>
    <p:sldId id="266" r:id="rId4"/>
    <p:sldId id="267" r:id="rId5"/>
    <p:sldId id="268" r:id="rId6"/>
    <p:sldId id="269" r:id="rId7"/>
    <p:sldId id="261" r:id="rId8"/>
    <p:sldId id="262" r:id="rId9"/>
    <p:sldId id="270" r:id="rId1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07" autoAdjust="0"/>
    <p:restoredTop sz="94316" autoAdjust="0"/>
  </p:normalViewPr>
  <p:slideViewPr>
    <p:cSldViewPr>
      <p:cViewPr varScale="1">
        <p:scale>
          <a:sx n="75" d="100"/>
          <a:sy n="75" d="100"/>
        </p:scale>
        <p:origin x="7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10/28/20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10/28/20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10/28/20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10/28/20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10/28/20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10/28/20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10/28/20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10/28/20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/>
              <a:t>Parallel arrays aren’t a natural fit for </a:t>
            </a:r>
            <a:r>
              <a:rPr lang="en-US" i="1" dirty="0"/>
              <a:t>heterogeneous </a:t>
            </a:r>
            <a:r>
              <a:rPr lang="en-US" dirty="0"/>
              <a:t>rows of data</a:t>
            </a:r>
          </a:p>
          <a:p>
            <a:pPr lvl="1"/>
            <a:r>
              <a:rPr lang="en-US" dirty="0"/>
              <a:t>One set of names, one set of positions, one set of scores</a:t>
            </a:r>
          </a:p>
          <a:p>
            <a:r>
              <a:rPr lang="en-US" dirty="0"/>
              <a:t>What we have is structured data</a:t>
            </a:r>
          </a:p>
          <a:p>
            <a:pPr lvl="1"/>
            <a:r>
              <a:rPr lang="en-US" dirty="0"/>
              <a:t>Name, position, score for each employee</a:t>
            </a:r>
          </a:p>
          <a:p>
            <a:pPr lvl="1"/>
            <a:r>
              <a:rPr lang="en-US" dirty="0"/>
              <a:t>One set of employees</a:t>
            </a:r>
          </a:p>
          <a:p>
            <a:pPr>
              <a:defRPr/>
            </a:pPr>
            <a:r>
              <a:rPr lang="en-US" dirty="0"/>
              <a:t>For a single employee we could do:</a:t>
            </a: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name;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position;</a:t>
            </a:r>
          </a:p>
          <a:p>
            <a:pPr lvl="1"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review_score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defRPr/>
            </a:pPr>
            <a:r>
              <a:rPr lang="en-US" dirty="0"/>
              <a:t>Allocates memory space for 2 strings and 1 </a:t>
            </a:r>
            <a:r>
              <a:rPr lang="en-US" dirty="0" err="1"/>
              <a:t>int</a:t>
            </a:r>
            <a:endParaRPr lang="en-US" dirty="0"/>
          </a:p>
          <a:p>
            <a:pPr lvl="2">
              <a:defRPr/>
            </a:pPr>
            <a:r>
              <a:rPr lang="en-US" dirty="0"/>
              <a:t>Names each location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provides </a:t>
            </a:r>
            <a:r>
              <a:rPr lang="en-US" i="1" dirty="0"/>
              <a:t>classes</a:t>
            </a:r>
            <a:r>
              <a:rPr lang="en-US" dirty="0"/>
              <a:t> to group structured data together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class employee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 public: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string name;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string position;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int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kpi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}; </a:t>
            </a:r>
          </a:p>
          <a:p>
            <a:pPr>
              <a:defRPr/>
            </a:pPr>
            <a:r>
              <a:rPr lang="en-US" dirty="0"/>
              <a:t>This is a </a:t>
            </a:r>
            <a:r>
              <a:rPr lang="en-US" i="1" dirty="0"/>
              <a:t>class definition</a:t>
            </a:r>
          </a:p>
          <a:p>
            <a:pPr lvl="1">
              <a:defRPr/>
            </a:pPr>
            <a:r>
              <a:rPr lang="en-US" dirty="0"/>
              <a:t>Give the class a name  - employee</a:t>
            </a:r>
          </a:p>
          <a:p>
            <a:pPr lvl="1">
              <a:defRPr/>
            </a:pPr>
            <a:r>
              <a:rPr lang="en-US" dirty="0"/>
              <a:t>Tell the compiler what the parts of the class are</a:t>
            </a:r>
          </a:p>
          <a:p>
            <a:pPr lvl="2">
              <a:defRPr/>
            </a:pPr>
            <a:r>
              <a:rPr lang="en-US" dirty="0"/>
              <a:t>Each part has a type and a name (looks just like a variable)</a:t>
            </a:r>
          </a:p>
          <a:p>
            <a:pPr lvl="2">
              <a:defRPr/>
            </a:pPr>
            <a:r>
              <a:rPr lang="en-US" dirty="0"/>
              <a:t>The parts of a class are called </a:t>
            </a:r>
            <a:r>
              <a:rPr lang="en-US" i="1" dirty="0"/>
              <a:t>members</a:t>
            </a:r>
            <a:endParaRPr lang="en-US" dirty="0"/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313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Defining the class creates a blueprint</a:t>
            </a:r>
          </a:p>
          <a:p>
            <a:pPr lvl="1">
              <a:defRPr/>
            </a:pPr>
            <a:r>
              <a:rPr lang="en-US" sz="2400" dirty="0"/>
              <a:t>No memory is allocated yet</a:t>
            </a:r>
          </a:p>
          <a:p>
            <a:pPr lvl="1">
              <a:defRPr/>
            </a:pPr>
            <a:r>
              <a:rPr lang="en-US" sz="2400" dirty="0"/>
              <a:t>The class is used as a data type</a:t>
            </a:r>
            <a:r>
              <a:rPr lang="en-US" dirty="0"/>
              <a:t> in a variable declaration:</a:t>
            </a:r>
            <a:endParaRPr lang="en-US" sz="2400" dirty="0"/>
          </a:p>
          <a:p>
            <a:pPr lvl="2">
              <a:defRPr/>
            </a:pPr>
            <a:r>
              <a:rPr lang="en-US" sz="2000" dirty="0"/>
              <a:t>Variable declaration is always:</a:t>
            </a:r>
          </a:p>
          <a:p>
            <a:pPr lvl="2">
              <a:buNone/>
              <a:defRPr/>
            </a:pP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type name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defRPr/>
            </a:pPr>
            <a:r>
              <a:rPr lang="en-US" dirty="0"/>
              <a:t>So in this example: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employee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employee_readin_data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number_variable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buNone/>
              <a:defRPr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number_variable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10; </a:t>
            </a:r>
          </a:p>
          <a:p>
            <a:pPr lvl="2">
              <a:buNone/>
              <a:defRPr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employee_readin_data.name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“peter”;</a:t>
            </a:r>
          </a:p>
          <a:p>
            <a:pPr lvl="2"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900" dirty="0"/>
              <a:t>This variable declaration:</a:t>
            </a:r>
          </a:p>
          <a:p>
            <a:pPr lvl="1">
              <a:defRPr/>
            </a:pPr>
            <a:r>
              <a:rPr lang="en-US" sz="1900" dirty="0"/>
              <a:t>Allocates memory space for an </a:t>
            </a:r>
            <a:r>
              <a:rPr lang="en-US" sz="1900" i="1" dirty="0"/>
              <a:t>instance</a:t>
            </a:r>
            <a:r>
              <a:rPr lang="en-US" sz="1900" dirty="0"/>
              <a:t> of the class</a:t>
            </a:r>
          </a:p>
          <a:p>
            <a:pPr lvl="2">
              <a:defRPr/>
            </a:pPr>
            <a:r>
              <a:rPr lang="en-US" sz="1900" dirty="0"/>
              <a:t>2 strings, 1 </a:t>
            </a:r>
            <a:r>
              <a:rPr lang="en-US" sz="1900" dirty="0" err="1"/>
              <a:t>int</a:t>
            </a:r>
            <a:endParaRPr lang="en-US" sz="1900" dirty="0"/>
          </a:p>
          <a:p>
            <a:pPr lvl="1">
              <a:defRPr/>
            </a:pPr>
            <a:r>
              <a:rPr lang="en-US" sz="1900" dirty="0"/>
              <a:t>Names that memory space</a:t>
            </a:r>
          </a:p>
          <a:p>
            <a:pPr lvl="1">
              <a:defRPr/>
            </a:pPr>
            <a:r>
              <a:rPr lang="en-US" sz="1900" dirty="0"/>
              <a:t>A class instance is also called an </a:t>
            </a:r>
            <a:r>
              <a:rPr lang="en-US" sz="1900" b="1" i="1" u="sng" dirty="0">
                <a:solidFill>
                  <a:srgbClr val="00B0F0"/>
                </a:solidFill>
              </a:rPr>
              <a:t>object</a:t>
            </a:r>
            <a:endParaRPr lang="en-US" sz="1900" b="1" u="sng" dirty="0">
              <a:solidFill>
                <a:srgbClr val="00B0F0"/>
              </a:solidFill>
            </a:endParaRP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class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With arrays, you always have to indicate which element in the array you want to use</a:t>
            </a:r>
          </a:p>
          <a:p>
            <a:pPr lvl="1">
              <a:defRPr/>
            </a:pPr>
            <a:r>
              <a:rPr lang="en-US" sz="2400" dirty="0"/>
              <a:t>Using the array subscript operator []</a:t>
            </a:r>
          </a:p>
          <a:p>
            <a:pPr lvl="1">
              <a:defRPr/>
            </a:pPr>
            <a:r>
              <a:rPr lang="en-US" sz="2400" dirty="0"/>
              <a:t>E.g.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this_array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  <a:p>
            <a:pPr>
              <a:defRPr/>
            </a:pPr>
            <a:r>
              <a:rPr lang="en-US" sz="2800" dirty="0"/>
              <a:t>With class objects, you have to indicate which part of the class you want to use</a:t>
            </a:r>
          </a:p>
          <a:p>
            <a:pPr lvl="1">
              <a:defRPr/>
            </a:pPr>
            <a:r>
              <a:rPr lang="en-US" dirty="0"/>
              <a:t>T</a:t>
            </a:r>
            <a:r>
              <a:rPr lang="en-US" sz="2400" dirty="0"/>
              <a:t>he </a:t>
            </a:r>
            <a:r>
              <a:rPr lang="en-US" sz="2400" i="1" dirty="0"/>
              <a:t>member access operator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F0"/>
                </a:solidFill>
              </a:rPr>
              <a:t>.</a:t>
            </a:r>
            <a:r>
              <a:rPr lang="en-US" sz="2400" dirty="0"/>
              <a:t>) indicates part of an object</a:t>
            </a:r>
          </a:p>
          <a:p>
            <a:pPr lvl="1">
              <a:defRPr/>
            </a:pPr>
            <a:r>
              <a:rPr lang="en-US" sz="2400" dirty="0"/>
              <a:t>The parts are used like any other variable:</a:t>
            </a:r>
          </a:p>
          <a:p>
            <a:pPr lvl="1">
              <a:defRPr/>
            </a:pPr>
            <a:endParaRPr lang="en-US" sz="2400" dirty="0"/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emp.name = “peter”;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emp.position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emp.review_score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emp.review_score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+ 1;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Now that we’ve defined a class for employee</a:t>
            </a:r>
          </a:p>
          <a:p>
            <a:pPr lvl="1">
              <a:defRPr/>
            </a:pPr>
            <a:r>
              <a:rPr lang="en-US" sz="2400" dirty="0"/>
              <a:t>We can have a set of employees using an array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employee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employee_readin_data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[10];</a:t>
            </a:r>
          </a:p>
          <a:p>
            <a:pPr lvl="1">
              <a:defRPr/>
            </a:pPr>
            <a:r>
              <a:rPr lang="en-US" sz="2400" dirty="0"/>
              <a:t>Allocates space for 10 employee objects</a:t>
            </a:r>
          </a:p>
          <a:p>
            <a:pPr lvl="2">
              <a:defRPr/>
            </a:pPr>
            <a:r>
              <a:rPr lang="en-US" sz="2000" dirty="0"/>
              <a:t>Each one has 2 strings and 1 </a:t>
            </a:r>
            <a:r>
              <a:rPr lang="en-US" sz="2000" dirty="0" err="1"/>
              <a:t>int</a:t>
            </a:r>
            <a:endParaRPr lang="en-US" sz="2000" dirty="0"/>
          </a:p>
          <a:p>
            <a:pPr>
              <a:defRPr/>
            </a:pPr>
            <a:endParaRPr lang="en-US" sz="2800" dirty="0"/>
          </a:p>
          <a:p>
            <a:pPr>
              <a:defRPr/>
            </a:pPr>
            <a:r>
              <a:rPr lang="en-US" dirty="0"/>
              <a:t>Combine array and class access operators</a:t>
            </a:r>
          </a:p>
          <a:p>
            <a:pPr lvl="1">
              <a:defRPr/>
            </a:pPr>
            <a:r>
              <a:rPr lang="en-US" sz="2400" dirty="0"/>
              <a:t>The 5</a:t>
            </a:r>
            <a:r>
              <a:rPr lang="en-US" sz="2400" baseline="30000" dirty="0"/>
              <a:t>th</a:t>
            </a:r>
            <a:r>
              <a:rPr lang="en-US" sz="2400" dirty="0"/>
              <a:t> employee’s name:</a:t>
            </a:r>
          </a:p>
          <a:p>
            <a:pPr lvl="2">
              <a:defRPr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employee_readin_data</a:t>
            </a:r>
            <a:r>
              <a:rPr lang="en-US" sz="2000" dirty="0"/>
              <a:t>[5].name</a:t>
            </a:r>
          </a:p>
          <a:p>
            <a:pPr lvl="1">
              <a:defRPr/>
            </a:pPr>
            <a:r>
              <a:rPr lang="en-US" sz="2400" dirty="0"/>
              <a:t>the first employee’s review score:</a:t>
            </a:r>
          </a:p>
          <a:p>
            <a:pPr lvl="2">
              <a:defRPr/>
            </a:pP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employee_readin_data</a:t>
            </a:r>
            <a:r>
              <a:rPr lang="en-US" sz="2000" dirty="0"/>
              <a:t>[0].</a:t>
            </a:r>
            <a:r>
              <a:rPr lang="en-US" sz="2000" dirty="0" err="1"/>
              <a:t>kpi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a class to hold a point (x, y)</a:t>
            </a:r>
          </a:p>
          <a:p>
            <a:pPr lvl="1"/>
            <a:r>
              <a:rPr lang="en-US" dirty="0"/>
              <a:t>Like you would use to specify points on the screen</a:t>
            </a:r>
          </a:p>
          <a:p>
            <a:r>
              <a:rPr lang="en-US" dirty="0"/>
              <a:t>Write a statement to declare an array of 100 points</a:t>
            </a:r>
          </a:p>
          <a:p>
            <a:r>
              <a:rPr lang="en-US" dirty="0"/>
              <a:t>Write statements to set the first point to (1, 4) </a:t>
            </a:r>
          </a:p>
          <a:p>
            <a:pPr lvl="1"/>
            <a:r>
              <a:rPr lang="en-US" dirty="0"/>
              <a:t>That is, x is 1, y is 4</a:t>
            </a:r>
          </a:p>
          <a:p>
            <a:r>
              <a:rPr lang="en-US" dirty="0"/>
              <a:t>Write statements to set the second point to (5, 3)</a:t>
            </a:r>
          </a:p>
          <a:p>
            <a:r>
              <a:rPr lang="en-US" dirty="0"/>
              <a:t>Assuming there is an integer n, and there are n valid points in your array:</a:t>
            </a:r>
          </a:p>
          <a:p>
            <a:pPr lvl="1"/>
            <a:r>
              <a:rPr lang="en-US" dirty="0"/>
              <a:t>Write statements to print the values of all n points to the screen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lookup a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arrays of employee objects and the following code:</a:t>
            </a:r>
          </a:p>
          <a:p>
            <a:pPr lvl="1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string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lookup_name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&lt;&lt; "Enter a name to look up: ";</a:t>
            </a:r>
          </a:p>
          <a:p>
            <a:pPr lvl="1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lookup_name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dirty="0"/>
          </a:p>
          <a:p>
            <a:r>
              <a:rPr lang="en-US" dirty="0"/>
              <a:t>Write a function to return the requested employee</a:t>
            </a:r>
          </a:p>
          <a:p>
            <a:r>
              <a:rPr lang="en-US" dirty="0"/>
              <a:t>Write a function to print an employee object</a:t>
            </a:r>
          </a:p>
          <a:p>
            <a:pPr lvl="1"/>
            <a:r>
              <a:rPr lang="en-US" dirty="0"/>
              <a:t>E.g. “</a:t>
            </a:r>
            <a:r>
              <a:rPr lang="en-US" dirty="0" err="1"/>
              <a:t>samir</a:t>
            </a:r>
            <a:r>
              <a:rPr lang="en-US" dirty="0"/>
              <a:t> (developer) received a review of 75”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Exercise: lookup the highest 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the array of employee objects</a:t>
            </a:r>
          </a:p>
          <a:p>
            <a:r>
              <a:rPr lang="en-US" dirty="0"/>
              <a:t>Write a function to return the employee object with the highest review score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D3966D-A87F-AC4E-884F-0032B22CA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6023771"/>
              </p:ext>
            </p:extLst>
          </p:nvPr>
        </p:nvGraphicFramePr>
        <p:xfrm>
          <a:off x="1524000" y="13970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334278698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85441487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99898948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0575094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75686083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98738298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70197029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18113612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6761188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0594355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18695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899392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D3779F5-42AD-614A-B7E8-AA83D1CB4D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542443"/>
              </p:ext>
            </p:extLst>
          </p:nvPr>
        </p:nvGraphicFramePr>
        <p:xfrm>
          <a:off x="876300" y="2667000"/>
          <a:ext cx="1143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6587449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4779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4687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40156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C101E8-FF24-D44C-8A46-395E4CC18BB6}"/>
              </a:ext>
            </a:extLst>
          </p:cNvPr>
          <p:cNvCxnSpPr/>
          <p:nvPr/>
        </p:nvCxnSpPr>
        <p:spPr>
          <a:xfrm>
            <a:off x="1676400" y="1767840"/>
            <a:ext cx="0" cy="89916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511681-AC5D-4B42-9D56-578D0D050687}"/>
              </a:ext>
            </a:extLst>
          </p:cNvPr>
          <p:cNvCxnSpPr/>
          <p:nvPr/>
        </p:nvCxnSpPr>
        <p:spPr>
          <a:xfrm>
            <a:off x="2514600" y="1776307"/>
            <a:ext cx="0" cy="899160"/>
          </a:xfrm>
          <a:prstGeom prst="straightConnector1">
            <a:avLst/>
          </a:prstGeom>
          <a:ln w="508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9A915A7A-F4C0-B84B-A4F4-B2C831763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339530"/>
              </p:ext>
            </p:extLst>
          </p:nvPr>
        </p:nvGraphicFramePr>
        <p:xfrm>
          <a:off x="2209800" y="2709334"/>
          <a:ext cx="1143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6587449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joe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44779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manager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46877"/>
                  </a:ext>
                </a:extLst>
              </a:tr>
              <a:tr h="58420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1401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2639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1137</TotalTime>
  <Words>640</Words>
  <Application>Microsoft Macintosh PowerPoint</Application>
  <PresentationFormat>On-screen Show (4:3)</PresentationFormat>
  <Paragraphs>94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Verdana</vt:lpstr>
      <vt:lpstr>Office Theme</vt:lpstr>
      <vt:lpstr>Structured data</vt:lpstr>
      <vt:lpstr>Using classes</vt:lpstr>
      <vt:lpstr>Using classes</vt:lpstr>
      <vt:lpstr>Using class objects</vt:lpstr>
      <vt:lpstr>Arrays of objects</vt:lpstr>
      <vt:lpstr>Exercise: arrays of objects</vt:lpstr>
      <vt:lpstr>Example: lookup a record</vt:lpstr>
      <vt:lpstr>Exercise: lookup the highest score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263</cp:revision>
  <dcterms:created xsi:type="dcterms:W3CDTF">2009-09-01T00:23:15Z</dcterms:created>
  <dcterms:modified xsi:type="dcterms:W3CDTF">2020-10-28T16:18:58Z</dcterms:modified>
</cp:coreProperties>
</file>