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4"/>
  </p:notesMasterIdLst>
  <p:sldIdLst>
    <p:sldId id="256" r:id="rId2"/>
    <p:sldId id="447" r:id="rId3"/>
    <p:sldId id="629" r:id="rId4"/>
    <p:sldId id="678" r:id="rId5"/>
    <p:sldId id="632" r:id="rId6"/>
    <p:sldId id="679" r:id="rId7"/>
    <p:sldId id="633" r:id="rId8"/>
    <p:sldId id="634" r:id="rId9"/>
    <p:sldId id="680" r:id="rId10"/>
    <p:sldId id="635" r:id="rId11"/>
    <p:sldId id="638" r:id="rId12"/>
    <p:sldId id="639" r:id="rId13"/>
    <p:sldId id="640" r:id="rId14"/>
    <p:sldId id="641" r:id="rId15"/>
    <p:sldId id="642" r:id="rId16"/>
    <p:sldId id="644" r:id="rId17"/>
    <p:sldId id="645" r:id="rId18"/>
    <p:sldId id="681" r:id="rId19"/>
    <p:sldId id="676" r:id="rId20"/>
    <p:sldId id="677" r:id="rId21"/>
    <p:sldId id="652" r:id="rId22"/>
    <p:sldId id="653" r:id="rId23"/>
    <p:sldId id="654" r:id="rId24"/>
    <p:sldId id="655" r:id="rId25"/>
    <p:sldId id="656" r:id="rId26"/>
    <p:sldId id="657" r:id="rId27"/>
    <p:sldId id="658" r:id="rId28"/>
    <p:sldId id="659" r:id="rId29"/>
    <p:sldId id="660" r:id="rId30"/>
    <p:sldId id="661" r:id="rId31"/>
    <p:sldId id="647" r:id="rId32"/>
    <p:sldId id="64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57"/>
    <p:restoredTop sz="96035"/>
  </p:normalViewPr>
  <p:slideViewPr>
    <p:cSldViewPr snapToGrid="0" snapToObjects="1">
      <p:cViewPr varScale="1">
        <p:scale>
          <a:sx n="118" d="100"/>
          <a:sy n="118" d="100"/>
        </p:scale>
        <p:origin x="9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08:09.98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24575,'7'6'0,"3"2"0,0 0 0,7 5 0,-3-2 0,3 2 0,-5-3 0,0 0 0,0 0 0,-1 0 0,3 2 0,3 3 0,-1-2 0,-1 0 0,-3-1 0,-5-4 0,5 4 0,3 4 0,3 3 0,9 4 0,-6-3 0,1 1 0,-3-3 0,-2 1 0,3 4 0,0 0 0,9 12 0,1-1 0,4 5 0,4 3 0,-9-7 0,2 3 0,-4-6 0,-2-1 0,4 2 0,-8-7 0,7 5 0,-5-6 0,-1 0 0,-2-1 0,-4-3 0,1 0 0,0 1 0,-1-2 0,4 2 0,-4-4 0,2 1 0,1 3 0,1 0 0,7 12 0,3-2 0,-1 2 0,3-1 0,-9-8 0,3 3 0,0 5 0,0-1 0,6 7 0,-1-1 0,0-1 0,0 3 0,-4-8 0,3 4 0,-2-1 0,4 3 0,2 6 0,-3-8 0,2 8 0,0-5 0,-6-4 0,6 2 0,-7-7 0,8 6 0,-3-2 0,3 2 0,2 3 0,-2-4 0,7 8 0,-1-2 0,-3-2 0,2 5 0,-1-4 0,1 8 0,11 11 0,-8-10 0,9 8 0,-15-16 0,-2-6 0,-9-4 0,-7-11 0,-3-1 0,-5-7 0,-4-3 0,-2-5 0,-2-1 0,3 2 0,1 4 0,3 2 0,2 1 0,0 0 0,2 2 0,2 1 0,3 4 0,2 0 0,1 0 0,0 0 0,-4-6 0,-2-1 0,0 0 0,2-1 0,8 6 0,4-1 0,9 4 0,-1-2 0,-4-3 0,-7-2 0,-11-5 0,-4-2 0,-4-2 0,2 2 0,6 3 0,2 2 0,6 3 0,-6-6 0,-3-2 0,-8-3 0,-8-2 0,-1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15.3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82 0 24575,'-13'14'0,"-4"1"0,3-1 0,-1 0 0,7 1 0,3-4 0,2 3 0,2-6 0,0-2 0,-1-1 0,0-4 0,1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16.07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42 323 21364,'2'43'0,"0"-12"1537,2-18-1537,-1-8 542,0-4-542,1-1 277,1-3-277,5-8 855,7-9-855,8-11 0,17-17 0,-1 2 0,11-13 0,-21 11 0,-9 7 0,-21 6 0,-18 7 0,-5 6 0,-3 6 0,9 10 0,5 4 0,2 2 0,-1 1 0,-8 2 0,1 0 0,-8 2 0,2 2 0,1 1 0,-1 6 0,5-1 0,-1 4 0,6-3 0,2-3 0,7-4 0,1-3 0,3-2 0,5 2 0,-3-2 0,3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16.83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24575,'34'8'0,"11"2"0,3 4 0,-1 0 0,-4 5 0,-18-4 0,-5 4 0,-1 8 0,3 39 0,-2 1 0,-1 23 0,-12-20 0,-4-23 0,-7 0 0,0-11 0,-4-1 0,0 3 0,-2-7 0,0 2 0,-1-11 0,3-4 0,-3-9 0,2-3 0,-4 0 0,0 2 0,-1 1 0,0 2 0,4-5 0,1-1 0,2-3 0,4-1 0,0-1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03.74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455 1 24575,'-4'33'0,"-4"28"0,-6 36 0,3-15 0,0 5-1115,2-4 1,0 4 1114,1-14 0,1 5 0,0-4 0,-1 20 0,0-4 0,0-9 0,0-4 357,2-14 1,0-6-358,-5 18 367,0-2-367,2-11 0,1-1 0,1 0 1147,2-17-1147,2-6 0,1-19 0,1-10 0,1-13 0,1-26 0,-1 3 0,1-15 0,-2 12 0,0 6 0,-1 6 0,1 8 0,-1 8 0,1 1 0,-5 1 0,1-1 0,-5 0 0,1-2 0,-4-2 0,1-2 0,-1-1 0,1-2 0,0-1 0,-3-8 0,-2 0 0,-1-5 0,2 4 0,1 1 0,0 2 0,3 3 0,-3-2 0,4 3 0,1 1 0,4 4 0,2 5 0,3 3 0,-1 6 0,-1 0 0,0 2 0,0-4 0,2 0 0,0-2 0,1-1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04.97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73 24575,'22'2'0,"10"2"0,8 0 0,14 2 0,26-3 0,-26-2 0,4 1 0,2-2 0,5 0-478,24 1 1,3 0 477,-16-3 0,1 0 0,-11 1 0,2 1 0,0-1 0,24 0 0,0 0 0,1-1 0,3 0-499,-23 2 0,1 0 0,-1-1 499,21 0 0,1-1 0,-19 0 0,2 0 0,-1-1 0,-7 1 0,-2-1 0,-1-1 0,29-1 0,-1-1-439,4 1 1,-3 0 438,-24 1 0,1 1 0,25-2 0,4 1-727,-4 3 0,2 0 727,-29 0 0,1 1 0,3-1-356,13 2 1,3 0-1,-1 0 356,-11 0 0,-2-1 0,4 1-321,-3-1 0,5 0 0,0 0 0,-1 0 321,-3-1 0,0 0 0,-1-1 0,-1 1 0,22-1 0,-1 1 0,0-1-221,1 0 1,-2-1 0,-5 0 220,-23 1 0,-4 0 0,2 0 0,9 1 0,2 0 0,-1 1 142,23-1 1,-2 0-143,0 1 0,0 0 0,4 1 0,-4 0 0,-20 0 0,-4 0 813,-7 0 0,-6 0-813,16 0 683,-48-1 0,-18 0 1,-10 0-1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25.7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0 196 24575,'12'-16'0,"5"-5"0,4-4 0,9-5 0,-4 6 0,19-2 0,10 6 0,12 4 0,14 7 0,-21 3 0,-7 5 0,-27-1 0,-12 3 0,-3 4 0,2 7 0,2 5 0,-2 4 0,-5 3 0,-4 6 0,-3 2 0,-3 16 0,-8-3 0,-3 4 0,-8 2 0,3-9 0,-8 9 0,-4-4 0,-4-3 0,-8-2 0,1-7 0,1-3 0,-1 2 0,10-9 0,-4 3 0,10-7 0,2-2 0,3-3 0,7-5 0,0 3 0,7-5 0,2 0 0,3-1 0,3-1 0,3 3 0,7 3 0,7 3 0,13 5 0,3-1 0,28 2 0,13-9 0,10-4 0,-9-6 0,-30-4 0,-25 1 0,-16-2 0,-3-3 0,6-7 0,-6 5 0,4-3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26.55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133 1 24575,'30'3'0,"-1"-1"0,-9-1 0,3 0 0,15 3 0,0 4 0,17 5 0,-14 3 0,-9-1 0,-14-1 0,-11-3 0,-8 1 0,-10 6 0,-9 5 0,-27 21 0,-9 2 0,-13 7 0,-10-3 0,21-15 0,-5 0 0,30-16 0,10-5 0,20-6 0,26-2 0,5-2 0,25 4 0,17-4 0,12 3 0,-29-5 0,0 1 0,27 0 0,-16-1 0,-36-2 0,-15 0 0,-10 0 0,6 0 0,-5 0 0,4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27.05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89 13627,'74'-8'0,"0"1"0,0 0 0,2 0 1675,11-3 1,0 0-1676,-10 2 0,-3 2 1076,-12 0 1,-5 1-1077,31 1 1207,-52 4-1207,-8 0 3423,-19 0-3423,-3 0 814,-2 0-814,-2-2 0,-2-1 0,0 0 0,0 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27.62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181 0 24575,'-7'37'0,"-2"5"0,-4 11 0,-5 17 0,2-3 0,-5 18 0,4-14 0,-1-3 0,4-15 0,3-13 0,3-8 0,1-1 0,4-9 0,-3 1 0,3-5 0,-1-4 0,1 0 0,2-5 0,0-3 0,0-4 0,2-14 0,9-16 0,-7 9 0,7-5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32.9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99 24575,'17'-10'0,"4"-1"0,14-5 0,3 2 0,13-5 0,-1 7 0,-5 2 0,-8 4 0,-15 5 0,-7 1 0,-8 0 0,-2 3 0,-1 3 0,4 8 0,2 7 0,2 11 0,-4-1 0,-3 15 0,-11 1 0,-4 7 0,-11 9 0,-3-1 0,-5 16 0,-3 0 0,5-10 0,2-13 0,13-28 0,2-11 0,8-10 0,0-3 0,3-1 0,3-1 0,9-1 0,8-1 0,19-2 0,9 2 0,5-1 0,8 1 0,-9 1 0,-5-1 0,-7 1 0,-17-1 0,-5 0 0,-11 0 0,-3 0 0,1-2 0,-3 1 0,1-2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06.86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72 0 24575,'-13'7'0,"1"-1"0,3 4 0,1 2 0,-1 7 0,1 3 0,1 3 0,3 5 0,2-3 0,6 7 0,4 4 0,2-2 0,7 6 0,-5-17 0,3 0 0,-1-13 0,-3-5 0,-1-3 0,-1-3 0,5-1 0,-5 0 0,3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33.75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70 24575,'30'-19'0,"5"-1"0,-5 6 0,-2 4 0,-5 4 0,-11 5 0,-2 3 0,-2 2 0,2 2 0,4 8 0,0 1 0,2 9 0,-7 1 0,-2-1 0,-11 1 0,-5-7 0,-12 10 0,-5 1 0,-1 2 0,2-2 0,10-12 0,6-6 0,5-5 0,4-4 0,0 0 0,3 1 0,6 0 0,7-1 0,3-1 0,4-1 0,-5 0 0,5-2 0,0-2 0,1 0 0,-1-4 0,-8 2 0,-3 1 0,-9 2 0,-1 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34.57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13 24575,'52'0'0,"5"0"0,36-2 0,-3-1 0,-5 1 0,-14-2 0,-26 3 0,-19 0 0,-17 1 0,-9 0 0,-4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35.02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24575,'18'2'0,"4"0"0,8-1 0,8 0 0,29 1 0,13-2 0,-29 2 0,-1-1 0,31 0 0,-26 0 0,-29 0 0,-22-1 0,-1 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35.83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82 24575,'11'-4'0,"1"0"0,2 0 0,7-1 0,4-2 0,23-5 0,10 0 0,32-4 0,-9 6 0,-15 4 0,-28 4 0,-28 4 0,-6 1 0,-2 7 0,-1 7 0,0 14 0,-2 14 0,-7 4 0,-11 10 0,-9-5 0,-14 13 0,-6 1 0,5-3 0,1-1 0,21-28 0,6-6 0,11-20 0,2-4 0,3-5 0,1 1 0,11-1 0,8 1 0,23 2 0,2-2 0,8 0 0,-15-2 0,-11 0 0,-11 0 0,-3 0 0,0 0 0,8-2 0,-2 0 0,5 0 0,-6-1 0,-6 1 0,-5 1 0,-3-2 0,-3 2 0,1-1 0,-2 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36.61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142 1 24575,'-6'20'0,"3"16"0,7 21 0,3 12 0,1 26 0,-3-18-6784,-1 6 6784,-1-22 0,0-13 0,-1-13 0,-1-14 0,-1-7 0,-1-8 0,-2-5 6784,-2-4-6784,-3-3 0,-8-5 0,-2 1 0,-3-3 0,6 8 0,6 1 0,5 4 0,2 0 0,-3 0 0,0 2 0,-3 1 0,-2 5 0,1 1 0,0 5 0,0-2 0,3-2 0,0-3 0,6-6 0,6-6 0,5-6 0,-1 3 0,-3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37.12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1 124 24575,'23'-3'0,"17"-2"0,8-3 0,16-5 0,12-6 0,11 3 0,-1-2 0,7 5 0,-26 4 0,-5 0 0,-22 4 0,-12 2 0,-11 0 0,-13 4 0,-6 6 0,-1-5 0,0 6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38.15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184 3 24575,'7'-1'0,"0"0"0,-5 2 0,0 2 0,-1 1 0,0 6 0,0 0 0,3 8 0,-1 2 0,1 3 0,-4 1 0,-2-4 0,-8 1 0,-5 1 0,-8 5 0,-5 10 0,-1 0 0,-1 5 0,6-11 0,6-7 0,6-10 0,4-7 0,1-1 0,2-4 0,2 1 0,2-2 0,12 0 0,7-1 0,28 0 0,3 0 0,22 1 0,-16 0 0,-11 0 0,-19 0 0,-17-1 0,-6-1 0,-3-1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38.78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14 24575,'17'0'0,"5"-1"0,1 0 0,8-2 0,-10 1 0,1 1 0,-8-1 0,-1 2 0,-1-1 0,1 1 0,1 0 0,-2-1 0,-1 0 0,-4 1 0,-5 0 0,2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39.2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77 24575,'21'-8'0,"0"1"0,9-4 0,12 0 0,10-1 0,10 1 0,-13 3 0,-6 3 0,-21 2 0,-8 2 0,-11 1 0,-4 0 0,-7 8 0,-10 14 0,8-9 0,-5 7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39.70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34 24575,'12'0'0,"8"-3"0,0 0 0,20-2 0,5-2 0,7 2 0,3-1 0,-17 4 0,-7-1 0,-18 3 0,-8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09.71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62 97 24575,'-16'17'0,"2"6"0,-1 8 0,7 6 0,1-2 0,6-1 0,4 5 0,5-7 0,14 10 0,16-7 0,4-6 0,10-10 0,-12-12 0,0-8 0,-1-8 0,-8-4 0,1-11 0,-15 0 0,-2-16 0,-8-6 0,-4-8 0,-6-2 0,-2 11 0,-6 0 0,-2 13 0,-5 1 0,-1 8 0,2 6 0,3 6 0,6 7 0,2 3 0,2 1 0,-1 0 0,0 0 0,1 0 0,2 0 0,1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40.1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24575,'7'45'0,"-1"17"0,-3 20 0,-1-28 0,-1 0 0,1 33 0,3 5 0,-2-36 0,-1-14 0,0-17 0,-1-12 0,0-7 0,3-22 0,-3 11 0,2-11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40.5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24575,'8'31'0,"1"3"0,6 7 0,-2-2 0,0-7 0,-4-8 0,-5-11 0,-3-7 0,-6-8 0,1-10 0,5-16 0,0 13 0,4-5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41.2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115 1 24575,'-16'29'0,"-1"12"0,-8 13 0,3 6 0,9-17 0,1-2 0,7-16 0,2-8 0,2-8 0,2-5 0,8-1 0,9-1 0,23 1 0,14-8 0,14-6 0,10-7 0,-6-3 0,-6 0 0,-25 7 0,-16 4 0,-23 7 0,-3 3 0,-2-1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42.18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24575,'1'36'0,"0"11"0,-1 0 0,0 11 0,4 2 0,2-1 0,3 1 0,-2-12 0,-3-14 0,-2-13 0,-2-10 0,1-5 0,-1-1 0,0-4 0,0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45.57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24575,'0'15'0,"1"-1"0,-1 2 0,1-3 0,-1-3 0,0-1 0,0-1 0,0 0 0,0-2 0,0-2 0,0 0 0,0-2 0,0 1 0,0 0 0,0 1 0,0 0 0,0-1 0,0 0 0,0-1 0,-1 2 0,1 4 0,-1 2 0,1 5 0,0 1 0,5 9 0,-1-1 0,4 5 0,-5-9 0,0-6 0,-2-7 0,0-3 0,-1-2 0,0 0 0,0 3 0,0 1 0,0 3 0,0 0 0,0 1 0,0-1 0,0-2 0,0-2 0,0 0 0,0 0 0,0-1 0,0 1 0,0 0 0,0-1 0,0 0 0,0-2 0,0 1 0,0 0 0,0 2 0,0 0 0,0 0 0,1-1 0,-1-1 0,2-2 0,5-6 0,-4 3 0,4-4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47.2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86 0 24575,'-25'36'0,"3"1"0,3-2 0,7-6 0,7-12 0,3-3 0,1-5 0,1-1 0,0-2 0,1-2 0,0-1 0,6 1 0,7 2 0,13-1 0,5-2 0,18-2 0,1-1 0,6-2 0,0-2 0,-21 0 0,-4 1 0,-24 1 0,-9-5 0,-11-5 0,-6-7 0,3 2 0,5 5 0,8 8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47.69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24575,'9'18'0,"4"9"0,3 18 0,0 3 0,-3 11 0,-5-12 0,-3-6 0,-3-11 0,-1-12 0,-1-5 0,0-4 0,0-3 0,0-2 0,0-3 0,1 2 0,1-2 0,3 3 0,-3-4 0,1 2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48.76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23 24575,'15'0'0,"3"0"0,3 0 0,10 0 0,1 1 0,5-1 0,-9 1 0,-3-1 0,0 0 0,1-1 0,15-2 0,-1-1 0,4-1 0,-10 0 0,-12 2 0,-11 0 0,-4 3 0,-4-1 0,0 1 0,0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49.6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80 39 24575,'-10'3'0,"0"0"0,1-1 0,1 1 0,1 0 0,1 0 0,2-1 0,1-1 0,1 0 0,-1-1 0,0 1 0,-1 0 0,-1 1 0,2-1 0,0 0 0,11-1 0,2 1 0,9-2 0,2 1 0,1-2 0,-3 1 0,-4-1 0,-6 1 0,-3 0 0,2 1 0,0 0 0,7 0 0,5 0 0,15 0 0,11-3 0,5-1 0,-4-2 0,-16 1 0,-10 2 0,-4 0 0,2 1 0,9-2 0,25-8 0,-26 6 0,11-4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51.6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74 24575,'38'-8'0,"21"-4"0,25-4 0,-35 8 0,3-1 0,11 1 0,0 2 0,31-1 0,4 9 0,-38 8 0,-10 7 0,-20 1 0,-11 2 0,-13-1 0,-6 3 0,-10 4 0,-15 14 0,-19 9 0,5-11 0,-6 3 0,-1 0 0,-2 0 0,-2-1 0,1-2 0,4-4 0,4-4 0,-8 2 0,11-9 0,19-13 0,6-4 0,4-2 0,3 1 0,2-2 0,1 1 0,19-1 0,7 3 0,27 2 0,12 5 0,4-2 0,6-2 0,-28-5 0,-8-3 0,-23-1 0,-7 0 0,-2 0 0,-2 0 0,9-3 0,6-2 0,-3 1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10.12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113 0 24575,'-12'21'0,"-4"8"0,-1 2 0,-2 8 0,2 2 0,3-8 0,4-2 0,3-14 0,11-16 0,-4-1 0,7-9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52.21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24575,'5'10'0,"1"0"0,-2-1 0,1-2 0,-1 1 0,-1-5 0,-1-1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53.82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231 290 24575,'11'-14'0,"3"-2"0,0 4 0,3-3 0,2-3 0,-4-1 0,-3-2 0,-4 2 0,-3-7 0,-3 10 0,-1-4 0,-1 10 0,-1 2 0,-3-3 0,-3 1 0,-4-2 0,-3 0 0,1 4 0,2 0 0,-1 3 0,2 2 0,-4-1 0,0 3 0,-3 0 0,-6 9 0,-4 7 0,-12 16 0,2 6 0,5 0 0,6-1 0,13-11 0,0 3 0,7-2 0,1 0 0,7-1 0,5-5 0,9-1 0,10-5 0,9-1 0,14-4 0,-2-3 0,14-1 0,-4-1 0,-8-3 0,-6 2 0,-24-3 0,-8 7 0,-14 8 0,-6 10 0,-5 22 0,-3 0 0,-2 8 0,-1-13 0,3-13 0,-3-10 0,4-9 0,-3-4 0,6-3 0,-1-1 0,2-2 0,0-5 0,-11-6 0,1-7 0,-1-2 0,6-4 0,10 3 0,4-6 0,2-2 0,4 0 0,2-2 0,4 6 0,-2 6 0,1 6 0,-4 6 0,2 3 0,2-1 0,1 2 0,5-3 0,-6 1 0,2 0 0,-4-1 0,0 3 0,3-2 0,7 1 0,-7 2 0,3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54.81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36 24575,'10'-11'0,"-1"1"0,1 4 0,0 2 0,7 2 0,11 1 0,2 0 0,14 3 0,-18 1 0,-1 0 0,-12 4 0,-1 4 0,7 16 0,-1 9 0,-4 6 0,-6 7 0,-13-9 0,-7 7 0,-15 0 0,-4 1 0,-11 6 0,11-16 0,6-9 0,18-17 0,16-9 0,10-5 0,17-1 0,9-5 0,8-2 0,8-5 0,-13-1 0,-7 0 0,-16 3 0,-13 6 0,-7 1 0,-4 4 0,-1 1 0,0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55.85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465 252 24575,'38'-36'0,"-9"8"0,-12 1 0,-10 7 0,-7 3 0,-3 0 0,-12-2 0,-14-1 0,-28-5 0,-9 4 0,-11 7 0,-4 7 0,12 8 0,2 4 0,25 2 0,14 0 0,14 0 0,9 0 0,2 5 0,10 6 0,7 5 0,23 8 0,1-4 0,27 5 0,-5-8 0,2-1 0,-8-8 0,-17 0 0,-13-6 0,-4 7 0,-7-3 0,-3 7 0,-4 3 0,-5 3 0,-5 13 0,-4 3 0,-6 22 0,-3 6 0,2-4 0,0-8 0,6-29 0,2-14 0,3-10 0,-6-5 0,-23-6 0,-4 3 0,-8-4 0,15-4 0,18-6 0,6-13 0,16-23 0,8-11 0,4-7 0,1 7 0,-12 21 0,-5 17 0,-5 14 0,2 6 0,3-1 0,8-5 0,14-6 0,2 1 0,11-6 0,-9 7 0,-2-1 0,-6 4 0,-6 5 0,2-1 0,-4 1 0,-3 2 0,-16 2 0,1 3 0,-8 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1:11.5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24575,'11'0'0,"-2"0"0,-1 1 0,5 0 0,5 4 0,6-1 0,-1 0 0,2 0 0,-1 0 0,0 0 0,2 2 0,-6-1 0,7 2 0,5 4 0,41 12 0,-10-4 0,-14-5 0,2 0 0,21 6 0,0-1 0,1 2 0,-16-7 0,7 6 0,5 0 0,-3 1 0,16 4 0,-14-3 0,15 4 0,-11-4 0,0 1 0,-7-2 0,-8-3 0,-1 1 0,4 1 0,-13-5 0,5 3 0,-7-4 0,3 2 0,4 0 0,-1-3 0,10 2 0,-2-3 0,-5 3 0,8-2 0,-13 3 0,25 4 0,7 2 0,8 3 0,-36-11 0,-1-1 0,35 7 0,-37-7 0,-2 0 0,29 3 0,-8 4 0,-1-3 0,-8 0 0,26 5 0,4-1 0,1-3 0,3 3 0,-20-6 0,-12 0 0,-8 3 0,-16-5 0,19 12 0,12 4 0,15 3 0,-29-12 0,1-2 0,35 7 0,-37-9 0,-1-1 0,29 8 0,-8 0 0,-3 1 0,-12-2 0,26 5 0,-3-3 0,1 0 0,-5-4 0,-24-5 0,-9-1 0,-11-4 0,-14-4 0,8 5 0,5 1 0,25 8 0,16 2 0,2 1 0,13-2 0,-19-2 0,9 1 0,-12 0 0,-3 1 0,12 3 0,6 1 0,14-1 0,-40-11 0,0-1 0,36 7 0,3 0 0,-32-7 0,-18-3 0,-14-3 0,-8-2 0,9 4 0,4 1 0,4-1 0,4 1 0,-11-4 0,5 2 0,-8-1 0,1 2 0,10 4 0,1 1 0,17 6 0,6 2 0,1-2 0,13 6 0,-17-7 0,11 4 0,-16-3 0,-4-1 0,-4 0 0,-6-1 0,-3-1 0,0 0 0,-9-4 0,1 0 0,-3-2 0,-2 0 0,8 1 0,21 9 0,1 0 0,17 6 0,7 3 0,5 0 0,-22-8 0,3 1-342,6 0 0,0-1 342,1 1 0,1-1 0,4 1 0,-3-2 0,-21-5 0,-2-1 0,1 0 0,-3 0 0,22 9 0,-9-1 0,15 14 0,1 3 0,-22-11 0,3 0 0,0-2 0,0-1 0,0 1 0,2-2 0,2-2 0,-1-1 0,-8-2 0,0-1 0,-3-1 0,0-1 0,-2 0 0,-2 0 0,31 8 684,13 3-684,-8-4 0,-8-2 0,0-2 0,-23-4 0,9 0 0,-8-1 0,-2 0 0,1 1 0,-5-1 0,10 4 0,1 0 0,1-1 0,4-2 0,-18-6 0,3 0 0,-11-2 0,2 4 0,4 2 0,-5-2 0,8 1 0,2-3 0,-1-1 0,3 2 0,-3 0 0,1 5 0,16 5 0,0 3 0,-19-6 0,3 2 0,7 3 0,1 1 0,7 1 0,4 2-530,20 6 1,1 0 529,-16-7 0,1 0 0,17 4 0,2 1 0,-15-5 0,-3-1 0,-6-1 0,0 0-173,6 0 1,-3-1 172,-19-5 0,1 0 0,12 1 0,1 0 0,-11-3 0,-1 0 0,2-2 0,0 1 0,-1 1 0,-2-1 0,34 6 0,-38-8 0,-1 0 0,33 8 0,-4-2 1040,9 1-1040,-10-4 364,1-3-364,-9-3 0,-29-6 0,-5 2 0,-18-3 0,-5 0 0,-6 0 0,-8-2 0,-1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1:19.63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1864 0 24575,'-9'1'0,"1"0"0,1 1 0,0 1 0,-4 2 0,-6 3 0,-3 1 0,-11 6 0,-2 0 0,-28 13 0,-25 5 0,37-15 0,-2 1 0,-13 2 0,-1 1 0,13-4 0,1 0 0,-8 2 0,1 2 0,10-1 0,2 0 0,-36 18 0,6 4 0,25-13 0,-6 7 0,7-4 0,-2 2 0,-8 0 0,8-4 0,-15 3 0,0 2 0,-5-1 0,-3 3 0,13-9 0,4 2 0,19-11 0,11-4 0,14-7 0,7-5 0,2-1 0,1-1 0,1-1 0,-1 1 0,0-1 0,0 1 0,-2-1 0,1 0 0,-2 1 0,0 0 0,1 0 0,1-2 0,4-1 0,0-2 0,2-2 0,0-3 0,0 0 0,2-3 0,-2 6 0,1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1:20.60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94 1 24575,'-5'36'0,"-2"0"0,-2 17 0,-3-1 0,-2-1 0,-1 1 0,4-19 0,0 1 0,5-12 0,4-8 0,0-4 0,5-6 0,7 0 0,5-1 0,15 2 0,7 3 0,5-1 0,13 3 0,-6 0 0,22 5 0,7-2 0,-9-2 0,-10-5 0,-30-4 0,-14-2 0,-5 0 0,-6 0 0,-2-1 0,-1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1:21.80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24575,'17'4'0,"3"1"0,5-3 0,6 3 0,0-2 0,-3 0 0,6 1 0,8-1 0,55 6 0,-24-4 0,5 1-403,3 1 1,1-2 402,9 1 0,-5-1 0,-31-2 0,-6-2 0,22-1 0,-43-2 0,-20 0 0,-12 1 0,-3 1 0,-4 0 805,-10 3-805,-3 4 0,-16 8 0,5 0 0,-4 6 0,2 3 0,7-2 0,-4 2 0,11-2 0,2-3 0,7-1 0,4-5 0,4-3 0,4-5 0,-1-1 0,3-2 0,-1 0 0,1-1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10.84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230 0 24575,'20'1'0,"11"2"0,5-1 0,1 1 0,-2 3 0,-13-2 0,4 6 0,-9 0 0,-4 1 0,-4 5 0,-6-1 0,-1 5 0,-7 1 0,-8 4 0,-15 9 0,-12 6 0,-25 22 0,28-29 0,-1 1 0,0 0 0,1 0 0,-38 30 0,28-24 0,12-11 0,18-15 0,12-8 0,6-4 0,6 0 0,10 0 0,31 5 0,36 5 0,-31-6 0,2 0 0,7 1 0,-1-2 0,15 1 0,-24-3 0,-40-5 0,-9-5 0,-2 4 0,0-4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11.37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24575,'26'9'0,"8"6"0,-4 2 0,6 6 0,-5 4 0,-7 0 0,0 11 0,-4-1 0,-2 5 0,-7 6 0,-8 0 0,-10 8 0,-11 15 0,-10-9 0,-18 11 0,6-21 0,3-13 0,14-16 0,13-14 0,6-5 0,3-3 0,1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13.58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108 0 24575,'-10'7'0,"-2"0"0,0 4 0,-2 3 0,-4 19 0,2 11 0,4 12 0,4 9 0,5-11 0,2-8 0,-1-8 0,2-13 0,5 0 0,3 0 0,6 0 0,6 3 0,-2-9 0,0-2 0,-7-8 0,-5-4 0,-3-6 0,0-3 0,-1 1 0,0-1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13.96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89 1 24575,'-16'1'0,"-16"5"0,16-3 0,-9 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14.9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0 215 24575,'8'-5'0,"0"1"0,-3 0 0,0-1 0,3-1 0,8-7 0,13-5 0,13-6 0,20-14 0,-7 9 0,6-6 0,-24 18 0,-11 5 0,-15 8 0,-7 4 0,2 1 0,-2 2 0,1 1 0,-2 3 0,-2 4 0,0 14 0,-3 11 0,-5 27 0,-6 5 0,-5 0 0,-2-11 0,3-23 0,-4-4 0,-3-5 0,-5 0 0,-3 4 0,7-4 0,3 0 0,6-2 0,4-7 0,4-3 0,4-9 0,2 1 0,2-5 0,8 2 0,1-2 0,6 1 0,0-1 0,4-1 0,3 0 0,4-1 0,-2 2 0,0-2 0,-7 2 0,-3-1 0,-3 1 0,-4 0 0,-1 0 0,-1 0 0,-1 0 0,0 0 0,7 1 0,-7-1 0,6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A1CC-ACDD-704E-8698-C6E1792162B7}" type="datetimeFigureOut">
              <a:rPr lang="en-US" smtClean="0"/>
              <a:t>9/12/22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87419-D691-E04A-B1A2-6B661B7B4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4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2825" cy="3427413"/>
          </a:xfrm>
          <a:ln/>
        </p:spPr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</p:spPr>
        <p:txBody>
          <a:bodyPr lIns="89893" tIns="44945" rIns="89893" bIns="44945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/>
              <a:t>The following table shows the similarity and dissimilarity between two objects, </a:t>
            </a:r>
            <a:r>
              <a:rPr lang="en-US" sz="12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200" b="0" dirty="0"/>
              <a:t> and </a:t>
            </a:r>
            <a:r>
              <a:rPr lang="en-US" sz="12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y,</a:t>
            </a:r>
            <a:r>
              <a:rPr lang="en-US" sz="1200" b="0" dirty="0"/>
              <a:t> with respect to a single, simple attribute.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87419-D691-E04A-B1A2-6B661B7B46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4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Min+ </a:t>
            </a:r>
            <a:r>
              <a:rPr lang="en-US" dirty="0" err="1"/>
              <a:t>costco</a:t>
            </a:r>
            <a:r>
              <a:rPr lang="en-US" dirty="0"/>
              <a:t>+ ski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87419-D691-E04A-B1A2-6B661B7B464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83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9/12/22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9/12/22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9/12/22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58.emf"/><Relationship Id="rId7" Type="http://schemas.openxmlformats.org/officeDocument/2006/relationships/image" Target="../media/image60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59.e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6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.xml"/><Relationship Id="rId21" Type="http://schemas.openxmlformats.org/officeDocument/2006/relationships/image" Target="../media/image13.png"/><Relationship Id="rId42" Type="http://schemas.openxmlformats.org/officeDocument/2006/relationships/customXml" Target="../ink/ink18.xml"/><Relationship Id="rId47" Type="http://schemas.openxmlformats.org/officeDocument/2006/relationships/image" Target="../media/image26.png"/><Relationship Id="rId63" Type="http://schemas.openxmlformats.org/officeDocument/2006/relationships/image" Target="../media/image34.png"/><Relationship Id="rId68" Type="http://schemas.openxmlformats.org/officeDocument/2006/relationships/customXml" Target="../ink/ink31.xml"/><Relationship Id="rId84" Type="http://schemas.openxmlformats.org/officeDocument/2006/relationships/customXml" Target="../ink/ink39.xml"/><Relationship Id="rId89" Type="http://schemas.openxmlformats.org/officeDocument/2006/relationships/image" Target="../media/image47.png"/><Relationship Id="rId16" Type="http://schemas.openxmlformats.org/officeDocument/2006/relationships/customXml" Target="../ink/ink5.xml"/><Relationship Id="rId11" Type="http://schemas.openxmlformats.org/officeDocument/2006/relationships/image" Target="../media/image8.png"/><Relationship Id="rId32" Type="http://schemas.openxmlformats.org/officeDocument/2006/relationships/customXml" Target="../ink/ink13.xml"/><Relationship Id="rId37" Type="http://schemas.openxmlformats.org/officeDocument/2006/relationships/image" Target="../media/image21.png"/><Relationship Id="rId53" Type="http://schemas.openxmlformats.org/officeDocument/2006/relationships/image" Target="../media/image29.png"/><Relationship Id="rId58" Type="http://schemas.openxmlformats.org/officeDocument/2006/relationships/customXml" Target="../ink/ink26.xml"/><Relationship Id="rId74" Type="http://schemas.openxmlformats.org/officeDocument/2006/relationships/customXml" Target="../ink/ink34.xml"/><Relationship Id="rId79" Type="http://schemas.openxmlformats.org/officeDocument/2006/relationships/image" Target="../media/image42.png"/><Relationship Id="rId5" Type="http://schemas.openxmlformats.org/officeDocument/2006/relationships/image" Target="../media/image5.emf"/><Relationship Id="rId90" Type="http://schemas.openxmlformats.org/officeDocument/2006/relationships/customXml" Target="../ink/ink42.xml"/><Relationship Id="rId95" Type="http://schemas.openxmlformats.org/officeDocument/2006/relationships/image" Target="../media/image50.png"/><Relationship Id="rId22" Type="http://schemas.openxmlformats.org/officeDocument/2006/relationships/customXml" Target="../ink/ink8.xml"/><Relationship Id="rId27" Type="http://schemas.openxmlformats.org/officeDocument/2006/relationships/image" Target="../media/image16.png"/><Relationship Id="rId43" Type="http://schemas.openxmlformats.org/officeDocument/2006/relationships/image" Target="../media/image24.png"/><Relationship Id="rId48" Type="http://schemas.openxmlformats.org/officeDocument/2006/relationships/customXml" Target="../ink/ink21.xml"/><Relationship Id="rId64" Type="http://schemas.openxmlformats.org/officeDocument/2006/relationships/customXml" Target="../ink/ink29.xml"/><Relationship Id="rId69" Type="http://schemas.openxmlformats.org/officeDocument/2006/relationships/image" Target="../media/image37.png"/><Relationship Id="rId80" Type="http://schemas.openxmlformats.org/officeDocument/2006/relationships/customXml" Target="../ink/ink37.xml"/><Relationship Id="rId85" Type="http://schemas.openxmlformats.org/officeDocument/2006/relationships/image" Target="../media/image45.png"/><Relationship Id="rId12" Type="http://schemas.openxmlformats.org/officeDocument/2006/relationships/customXml" Target="../ink/ink3.xml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33" Type="http://schemas.openxmlformats.org/officeDocument/2006/relationships/image" Target="../media/image19.png"/><Relationship Id="rId38" Type="http://schemas.openxmlformats.org/officeDocument/2006/relationships/customXml" Target="../ink/ink16.xml"/><Relationship Id="rId46" Type="http://schemas.openxmlformats.org/officeDocument/2006/relationships/customXml" Target="../ink/ink20.xml"/><Relationship Id="rId59" Type="http://schemas.openxmlformats.org/officeDocument/2006/relationships/image" Target="../media/image32.png"/><Relationship Id="rId67" Type="http://schemas.openxmlformats.org/officeDocument/2006/relationships/image" Target="../media/image36.png"/><Relationship Id="rId20" Type="http://schemas.openxmlformats.org/officeDocument/2006/relationships/customXml" Target="../ink/ink7.xml"/><Relationship Id="rId41" Type="http://schemas.openxmlformats.org/officeDocument/2006/relationships/image" Target="../media/image23.png"/><Relationship Id="rId54" Type="http://schemas.openxmlformats.org/officeDocument/2006/relationships/customXml" Target="../ink/ink24.xml"/><Relationship Id="rId62" Type="http://schemas.openxmlformats.org/officeDocument/2006/relationships/customXml" Target="../ink/ink28.xml"/><Relationship Id="rId70" Type="http://schemas.openxmlformats.org/officeDocument/2006/relationships/customXml" Target="../ink/ink32.xml"/><Relationship Id="rId75" Type="http://schemas.openxmlformats.org/officeDocument/2006/relationships/image" Target="../media/image40.png"/><Relationship Id="rId83" Type="http://schemas.openxmlformats.org/officeDocument/2006/relationships/image" Target="../media/image44.png"/><Relationship Id="rId88" Type="http://schemas.openxmlformats.org/officeDocument/2006/relationships/customXml" Target="../ink/ink41.xml"/><Relationship Id="rId91" Type="http://schemas.openxmlformats.org/officeDocument/2006/relationships/image" Target="../media/image48.png"/><Relationship Id="rId96" Type="http://schemas.openxmlformats.org/officeDocument/2006/relationships/customXml" Target="../ink/ink45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28" Type="http://schemas.openxmlformats.org/officeDocument/2006/relationships/customXml" Target="../ink/ink11.xml"/><Relationship Id="rId36" Type="http://schemas.openxmlformats.org/officeDocument/2006/relationships/customXml" Target="../ink/ink15.xml"/><Relationship Id="rId49" Type="http://schemas.openxmlformats.org/officeDocument/2006/relationships/image" Target="../media/image27.png"/><Relationship Id="rId57" Type="http://schemas.openxmlformats.org/officeDocument/2006/relationships/image" Target="../media/image31.png"/><Relationship Id="rId10" Type="http://schemas.openxmlformats.org/officeDocument/2006/relationships/customXml" Target="../ink/ink2.xml"/><Relationship Id="rId31" Type="http://schemas.openxmlformats.org/officeDocument/2006/relationships/image" Target="../media/image18.png"/><Relationship Id="rId44" Type="http://schemas.openxmlformats.org/officeDocument/2006/relationships/customXml" Target="../ink/ink19.xml"/><Relationship Id="rId52" Type="http://schemas.openxmlformats.org/officeDocument/2006/relationships/customXml" Target="../ink/ink23.xml"/><Relationship Id="rId60" Type="http://schemas.openxmlformats.org/officeDocument/2006/relationships/customXml" Target="../ink/ink27.xml"/><Relationship Id="rId65" Type="http://schemas.openxmlformats.org/officeDocument/2006/relationships/image" Target="../media/image35.png"/><Relationship Id="rId73" Type="http://schemas.openxmlformats.org/officeDocument/2006/relationships/image" Target="../media/image39.png"/><Relationship Id="rId78" Type="http://schemas.openxmlformats.org/officeDocument/2006/relationships/customXml" Target="../ink/ink36.xml"/><Relationship Id="rId81" Type="http://schemas.openxmlformats.org/officeDocument/2006/relationships/image" Target="../media/image43.png"/><Relationship Id="rId86" Type="http://schemas.openxmlformats.org/officeDocument/2006/relationships/customXml" Target="../ink/ink40.xml"/><Relationship Id="rId94" Type="http://schemas.openxmlformats.org/officeDocument/2006/relationships/customXml" Target="../ink/ink44.xml"/><Relationship Id="rId99" Type="http://schemas.openxmlformats.org/officeDocument/2006/relationships/image" Target="../media/image52.png"/><Relationship Id="rId101" Type="http://schemas.openxmlformats.org/officeDocument/2006/relationships/image" Target="../media/image53.png"/><Relationship Id="rId4" Type="http://schemas.openxmlformats.org/officeDocument/2006/relationships/oleObject" Target="../embeddings/oleObject3.bin"/><Relationship Id="rId9" Type="http://schemas.openxmlformats.org/officeDocument/2006/relationships/image" Target="../media/image7.png"/><Relationship Id="rId13" Type="http://schemas.openxmlformats.org/officeDocument/2006/relationships/image" Target="../media/image9.png"/><Relationship Id="rId18" Type="http://schemas.openxmlformats.org/officeDocument/2006/relationships/customXml" Target="../ink/ink6.xml"/><Relationship Id="rId39" Type="http://schemas.openxmlformats.org/officeDocument/2006/relationships/image" Target="../media/image22.png"/><Relationship Id="rId34" Type="http://schemas.openxmlformats.org/officeDocument/2006/relationships/customXml" Target="../ink/ink14.xml"/><Relationship Id="rId50" Type="http://schemas.openxmlformats.org/officeDocument/2006/relationships/customXml" Target="../ink/ink22.xml"/><Relationship Id="rId55" Type="http://schemas.openxmlformats.org/officeDocument/2006/relationships/image" Target="../media/image30.png"/><Relationship Id="rId76" Type="http://schemas.openxmlformats.org/officeDocument/2006/relationships/customXml" Target="../ink/ink35.xml"/><Relationship Id="rId97" Type="http://schemas.openxmlformats.org/officeDocument/2006/relationships/image" Target="../media/image51.png"/><Relationship Id="rId7" Type="http://schemas.openxmlformats.org/officeDocument/2006/relationships/image" Target="../media/image6.emf"/><Relationship Id="rId71" Type="http://schemas.openxmlformats.org/officeDocument/2006/relationships/image" Target="../media/image38.png"/><Relationship Id="rId92" Type="http://schemas.openxmlformats.org/officeDocument/2006/relationships/customXml" Target="../ink/ink43.xml"/><Relationship Id="rId2" Type="http://schemas.openxmlformats.org/officeDocument/2006/relationships/oleObject" Target="../embeddings/oleObject2.bin"/><Relationship Id="rId29" Type="http://schemas.openxmlformats.org/officeDocument/2006/relationships/image" Target="../media/image17.png"/><Relationship Id="rId24" Type="http://schemas.openxmlformats.org/officeDocument/2006/relationships/customXml" Target="../ink/ink9.xml"/><Relationship Id="rId40" Type="http://schemas.openxmlformats.org/officeDocument/2006/relationships/customXml" Target="../ink/ink17.xml"/><Relationship Id="rId45" Type="http://schemas.openxmlformats.org/officeDocument/2006/relationships/image" Target="../media/image25.png"/><Relationship Id="rId66" Type="http://schemas.openxmlformats.org/officeDocument/2006/relationships/customXml" Target="../ink/ink30.xml"/><Relationship Id="rId87" Type="http://schemas.openxmlformats.org/officeDocument/2006/relationships/image" Target="../media/image46.png"/><Relationship Id="rId61" Type="http://schemas.openxmlformats.org/officeDocument/2006/relationships/image" Target="../media/image33.png"/><Relationship Id="rId82" Type="http://schemas.openxmlformats.org/officeDocument/2006/relationships/customXml" Target="../ink/ink38.xml"/><Relationship Id="rId19" Type="http://schemas.openxmlformats.org/officeDocument/2006/relationships/image" Target="../media/image12.png"/><Relationship Id="rId14" Type="http://schemas.openxmlformats.org/officeDocument/2006/relationships/customXml" Target="../ink/ink4.xml"/><Relationship Id="rId30" Type="http://schemas.openxmlformats.org/officeDocument/2006/relationships/customXml" Target="../ink/ink12.xml"/><Relationship Id="rId35" Type="http://schemas.openxmlformats.org/officeDocument/2006/relationships/image" Target="../media/image20.png"/><Relationship Id="rId56" Type="http://schemas.openxmlformats.org/officeDocument/2006/relationships/customXml" Target="../ink/ink25.xml"/><Relationship Id="rId77" Type="http://schemas.openxmlformats.org/officeDocument/2006/relationships/image" Target="../media/image41.png"/><Relationship Id="rId100" Type="http://schemas.openxmlformats.org/officeDocument/2006/relationships/customXml" Target="../ink/ink47.xml"/><Relationship Id="rId8" Type="http://schemas.openxmlformats.org/officeDocument/2006/relationships/customXml" Target="../ink/ink1.xml"/><Relationship Id="rId51" Type="http://schemas.openxmlformats.org/officeDocument/2006/relationships/image" Target="../media/image28.png"/><Relationship Id="rId72" Type="http://schemas.openxmlformats.org/officeDocument/2006/relationships/customXml" Target="../ink/ink33.xml"/><Relationship Id="rId93" Type="http://schemas.openxmlformats.org/officeDocument/2006/relationships/image" Target="../media/image49.png"/><Relationship Id="rId98" Type="http://schemas.openxmlformats.org/officeDocument/2006/relationships/customXml" Target="../ink/ink46.xml"/><Relationship Id="rId3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65AB5-53A9-9F40-AFC7-91A8BD946B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Measures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3137F-1C26-B44E-BE57-C77E712AEF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Beiyu</a:t>
            </a:r>
            <a:r>
              <a:rPr lang="en-US" dirty="0">
                <a:solidFill>
                  <a:schemeClr val="tx1"/>
                </a:solidFill>
              </a:rPr>
              <a:t> Lin</a:t>
            </a:r>
          </a:p>
        </p:txBody>
      </p:sp>
    </p:spTree>
    <p:extLst>
      <p:ext uri="{BB962C8B-B14F-4D97-AF65-F5344CB8AC3E}">
        <p14:creationId xmlns:p14="http://schemas.microsoft.com/office/powerpoint/2010/main" val="1095352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77899"/>
            <a:ext cx="8280400" cy="552450"/>
          </a:xfrm>
        </p:spPr>
        <p:txBody>
          <a:bodyPr/>
          <a:lstStyle/>
          <a:p>
            <a:r>
              <a:rPr lang="en-US" dirty="0" err="1"/>
              <a:t>Minkowski</a:t>
            </a:r>
            <a:r>
              <a:rPr lang="en-US" dirty="0"/>
              <a:t> Distance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9118600" y="6308725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/>
              <a:t>Distance Matrix</a:t>
            </a:r>
          </a:p>
        </p:txBody>
      </p:sp>
      <p:graphicFrame>
        <p:nvGraphicFramePr>
          <p:cNvPr id="675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418964"/>
              </p:ext>
            </p:extLst>
          </p:nvPr>
        </p:nvGraphicFramePr>
        <p:xfrm>
          <a:off x="516835" y="1887536"/>
          <a:ext cx="2962275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836725" imgH="846287" progId="Excel.Sheet.8">
                  <p:embed/>
                </p:oleObj>
              </mc:Choice>
              <mc:Fallback>
                <p:oleObj name="Worksheet" r:id="rId2" imgW="1836725" imgH="846287" progId="Excel.Sheet.8">
                  <p:embed/>
                  <p:pic>
                    <p:nvPicPr>
                      <p:cNvPr id="675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35" y="1887536"/>
                        <a:ext cx="2962275" cy="1363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486246"/>
              </p:ext>
            </p:extLst>
          </p:nvPr>
        </p:nvGraphicFramePr>
        <p:xfrm>
          <a:off x="6871251" y="1885949"/>
          <a:ext cx="4927600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3055925" imgH="846287" progId="Excel.Sheet.8">
                  <p:embed/>
                </p:oleObj>
              </mc:Choice>
              <mc:Fallback>
                <p:oleObj name="Worksheet" r:id="rId4" imgW="3055925" imgH="846287" progId="Excel.Sheet.8">
                  <p:embed/>
                  <p:pic>
                    <p:nvPicPr>
                      <p:cNvPr id="675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1251" y="1885949"/>
                        <a:ext cx="4927600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102636"/>
              </p:ext>
            </p:extLst>
          </p:nvPr>
        </p:nvGraphicFramePr>
        <p:xfrm>
          <a:off x="6871251" y="3409949"/>
          <a:ext cx="4927600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3055925" imgH="846287" progId="Excel.Sheet.8">
                  <p:embed/>
                </p:oleObj>
              </mc:Choice>
              <mc:Fallback>
                <p:oleObj name="Worksheet" r:id="rId6" imgW="3055925" imgH="846287" progId="Excel.Sheet.8">
                  <p:embed/>
                  <p:pic>
                    <p:nvPicPr>
                      <p:cNvPr id="675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1251" y="3409949"/>
                        <a:ext cx="4927600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954738"/>
              </p:ext>
            </p:extLst>
          </p:nvPr>
        </p:nvGraphicFramePr>
        <p:xfrm>
          <a:off x="6871251" y="4933950"/>
          <a:ext cx="4872038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3055925" imgH="861243" progId="Excel.Sheet.8">
                  <p:embed/>
                </p:oleObj>
              </mc:Choice>
              <mc:Fallback>
                <p:oleObj name="Worksheet" r:id="rId8" imgW="3055925" imgH="861243" progId="Excel.Sheet.8">
                  <p:embed/>
                  <p:pic>
                    <p:nvPicPr>
                      <p:cNvPr id="6759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1251" y="4933950"/>
                        <a:ext cx="4872038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5967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593035" y="1013791"/>
            <a:ext cx="8280400" cy="552450"/>
          </a:xfrm>
        </p:spPr>
        <p:txBody>
          <a:bodyPr/>
          <a:lstStyle/>
          <a:p>
            <a:r>
              <a:rPr lang="en-US" dirty="0"/>
              <a:t>Common Properties of a Distance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2734" y="1408043"/>
            <a:ext cx="10054535" cy="5106988"/>
          </a:xfrm>
        </p:spPr>
        <p:txBody>
          <a:bodyPr/>
          <a:lstStyle/>
          <a:p>
            <a:pPr marL="533400" indent="-533400">
              <a:lnSpc>
                <a:spcPct val="80000"/>
              </a:lnSpc>
            </a:pPr>
            <a:r>
              <a:rPr lang="en-US" sz="2200" dirty="0"/>
              <a:t>Distances, such as the Euclidean distance, have some well known properties.</a:t>
            </a:r>
          </a:p>
          <a:p>
            <a:pPr marL="533400" indent="-533400">
              <a:lnSpc>
                <a:spcPct val="80000"/>
              </a:lnSpc>
            </a:pPr>
            <a:endParaRPr lang="en-US" sz="1400" dirty="0"/>
          </a:p>
          <a:p>
            <a:pPr marL="990600" lvl="1" indent="-533400">
              <a:lnSpc>
                <a:spcPct val="80000"/>
              </a:lnSpc>
              <a:buFont typeface="Arial" pitchFamily="34" charset="0"/>
              <a:buAutoNum type="arabicPeriod"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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</a:t>
            </a:r>
            <a:r>
              <a:rPr lang="en-US" sz="1800" dirty="0"/>
              <a:t>for all </a:t>
            </a:r>
            <a:r>
              <a:rPr lang="en-US" sz="1800" i="1" dirty="0"/>
              <a:t>x</a:t>
            </a:r>
            <a:r>
              <a:rPr lang="en-US" sz="1800" dirty="0"/>
              <a:t> and </a:t>
            </a:r>
            <a:r>
              <a:rPr lang="en-US" sz="1800" i="1" dirty="0"/>
              <a:t>y</a:t>
            </a:r>
            <a:r>
              <a:rPr lang="en-US" sz="1800" dirty="0"/>
              <a:t> and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0 </a:t>
            </a:r>
            <a:r>
              <a:rPr lang="en-US" sz="1800" dirty="0">
                <a:cs typeface="Times New Roman" panose="02020603050405020304" pitchFamily="18" charset="0"/>
              </a:rPr>
              <a:t>if and </a:t>
            </a:r>
            <a:r>
              <a:rPr lang="en-US" sz="1800" dirty="0"/>
              <a:t>only if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/>
              <a:t> </a:t>
            </a:r>
            <a:r>
              <a:rPr lang="en-US" sz="1800" i="1" dirty="0"/>
              <a:t>=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/>
              <a:t>.</a:t>
            </a:r>
          </a:p>
          <a:p>
            <a:pPr marL="990600" lvl="1" indent="-533400">
              <a:lnSpc>
                <a:spcPct val="80000"/>
              </a:lnSpc>
              <a:buFont typeface="Arial" pitchFamily="34" charset="0"/>
              <a:buAutoNum type="arabicPeriod"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</a:t>
            </a:r>
            <a:r>
              <a:rPr lang="en-US" sz="1800" dirty="0"/>
              <a:t>for all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/>
              <a:t>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/>
              <a:t>. (Symmetry)</a:t>
            </a:r>
          </a:p>
          <a:p>
            <a:pPr marL="990600" lvl="1" indent="-533400">
              <a:lnSpc>
                <a:spcPct val="80000"/>
              </a:lnSpc>
              <a:buFont typeface="Arial" pitchFamily="34" charset="0"/>
              <a:buAutoNum type="arabicPeriod"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dirty="0"/>
              <a:t>   for all points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/>
              <a:t>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/>
              <a:t>,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800" dirty="0"/>
              <a:t>.  </a:t>
            </a:r>
            <a:br>
              <a:rPr lang="en-US" sz="1800" dirty="0"/>
            </a:br>
            <a:r>
              <a:rPr lang="en-US" sz="1800" dirty="0"/>
              <a:t>(Triangle Inequality)</a:t>
            </a:r>
          </a:p>
          <a:p>
            <a:pPr marL="990600" lvl="1" indent="-533400">
              <a:lnSpc>
                <a:spcPct val="80000"/>
              </a:lnSpc>
              <a:buNone/>
            </a:pPr>
            <a:endParaRPr lang="en-US" sz="1200" dirty="0"/>
          </a:p>
          <a:p>
            <a:pPr marL="533400" indent="-533400">
              <a:lnSpc>
                <a:spcPct val="80000"/>
              </a:lnSpc>
              <a:buNone/>
            </a:pPr>
            <a:r>
              <a:rPr lang="en-US" sz="2400" dirty="0"/>
              <a:t>	where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/>
              <a:t> is the distance (dissimilarity) between points (data objects),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/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dirty="0"/>
              <a:t>.</a:t>
            </a:r>
          </a:p>
          <a:p>
            <a:pPr marL="533400" indent="-533400">
              <a:lnSpc>
                <a:spcPct val="80000"/>
              </a:lnSpc>
              <a:buNone/>
            </a:pPr>
            <a:endParaRPr lang="en-US" sz="1400" dirty="0"/>
          </a:p>
          <a:p>
            <a:pPr marL="533400" indent="-533400">
              <a:lnSpc>
                <a:spcPct val="80000"/>
              </a:lnSpc>
            </a:pPr>
            <a:r>
              <a:rPr lang="en-US" dirty="0"/>
              <a:t>A distance that satisfies these properties is a </a:t>
            </a:r>
            <a:r>
              <a:rPr lang="en-US" dirty="0">
                <a:solidFill>
                  <a:srgbClr val="FF0000"/>
                </a:solidFill>
              </a:rPr>
              <a:t>metric</a:t>
            </a:r>
          </a:p>
        </p:txBody>
      </p:sp>
    </p:spTree>
    <p:extLst>
      <p:ext uri="{BB962C8B-B14F-4D97-AF65-F5344CB8AC3E}">
        <p14:creationId xmlns:p14="http://schemas.microsoft.com/office/powerpoint/2010/main" val="661608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99053" y="1143000"/>
            <a:ext cx="8280400" cy="552450"/>
          </a:xfrm>
        </p:spPr>
        <p:txBody>
          <a:bodyPr/>
          <a:lstStyle/>
          <a:p>
            <a:r>
              <a:rPr lang="en-US" dirty="0"/>
              <a:t>Common Properties of a Similarity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90261" y="1143000"/>
            <a:ext cx="8574502" cy="5416826"/>
          </a:xfrm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sz="2400" dirty="0"/>
              <a:t>Similarities, also have some well known properties.</a:t>
            </a:r>
          </a:p>
          <a:p>
            <a:pPr marL="533400" indent="-533400">
              <a:lnSpc>
                <a:spcPct val="90000"/>
              </a:lnSpc>
            </a:pPr>
            <a:endParaRPr lang="en-US" sz="1400" dirty="0"/>
          </a:p>
          <a:p>
            <a:pPr marL="990600" lvl="1" indent="-533400">
              <a:lnSpc>
                <a:spcPct val="90000"/>
              </a:lnSpc>
              <a:buFont typeface="Arial" pitchFamily="34" charset="0"/>
              <a:buAutoNum type="arabicPeriod"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1 </a:t>
            </a:r>
            <a:r>
              <a:rPr lang="en-US" sz="1800" dirty="0"/>
              <a:t>(or maximum similarity) only if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/>
              <a:t> </a:t>
            </a:r>
            <a:r>
              <a:rPr lang="en-US" sz="1800" i="1" dirty="0"/>
              <a:t>=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/>
              <a:t>. </a:t>
            </a:r>
            <a:br>
              <a:rPr lang="en-US" sz="1800" dirty="0"/>
            </a:br>
            <a:r>
              <a:rPr lang="en-US" sz="1800" dirty="0"/>
              <a:t>(does not always hold, e.g., cosine)</a:t>
            </a:r>
          </a:p>
          <a:p>
            <a:pPr marL="990600" lvl="1" indent="-533400">
              <a:lnSpc>
                <a:spcPct val="90000"/>
              </a:lnSpc>
              <a:buFont typeface="Arial" pitchFamily="34" charset="0"/>
              <a:buAutoNum type="arabicPeriod"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dirty="0"/>
              <a:t>   for all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/>
              <a:t>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/>
              <a:t>. (Symmetry)</a:t>
            </a:r>
            <a:br>
              <a:rPr lang="en-US" sz="1800" dirty="0"/>
            </a:br>
            <a:endParaRPr lang="en-US" sz="1800" dirty="0"/>
          </a:p>
          <a:p>
            <a:pPr marL="533400" indent="-533400">
              <a:lnSpc>
                <a:spcPct val="90000"/>
              </a:lnSpc>
              <a:buNone/>
            </a:pPr>
            <a:r>
              <a:rPr lang="en-US" sz="2400" dirty="0"/>
              <a:t>	where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/>
              <a:t>is the similarity between points (data objects),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/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dirty="0"/>
              <a:t>.</a:t>
            </a:r>
          </a:p>
          <a:p>
            <a:pPr marL="533400" indent="-533400">
              <a:lnSpc>
                <a:spcPct val="90000"/>
              </a:lnSpc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3265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884583" y="960783"/>
            <a:ext cx="8280400" cy="552450"/>
          </a:xfrm>
        </p:spPr>
        <p:txBody>
          <a:bodyPr/>
          <a:lstStyle/>
          <a:p>
            <a:r>
              <a:rPr lang="en-US" dirty="0"/>
              <a:t>Similarity Between Binary Vectors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751012"/>
            <a:ext cx="8001000" cy="5106988"/>
          </a:xfrm>
        </p:spPr>
        <p:txBody>
          <a:bodyPr>
            <a:normAutofit lnSpcReduction="10000"/>
          </a:bodyPr>
          <a:lstStyle/>
          <a:p>
            <a:pPr marL="533400" indent="-533400">
              <a:lnSpc>
                <a:spcPct val="80000"/>
              </a:lnSpc>
              <a:tabLst>
                <a:tab pos="914400" algn="l"/>
                <a:tab pos="1371600" algn="l"/>
              </a:tabLst>
            </a:pPr>
            <a:r>
              <a:rPr lang="en-US" sz="2200" dirty="0"/>
              <a:t>Common situation is that objects,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dirty="0"/>
              <a:t> and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200" dirty="0"/>
              <a:t>, have only binary attributes</a:t>
            </a:r>
          </a:p>
          <a:p>
            <a:pPr marL="2171700" lvl="4" indent="-342900">
              <a:lnSpc>
                <a:spcPct val="80000"/>
              </a:lnSpc>
              <a:tabLst>
                <a:tab pos="914400" algn="l"/>
                <a:tab pos="1371600" algn="l"/>
              </a:tabLst>
            </a:pPr>
            <a:endParaRPr lang="en-US" dirty="0"/>
          </a:p>
          <a:p>
            <a:pPr marL="533400" indent="-533400">
              <a:lnSpc>
                <a:spcPct val="80000"/>
              </a:lnSpc>
              <a:tabLst>
                <a:tab pos="914400" algn="l"/>
                <a:tab pos="1371600" algn="l"/>
              </a:tabLst>
            </a:pPr>
            <a:r>
              <a:rPr lang="en-US" sz="2200" dirty="0"/>
              <a:t>Compute similarities using the following quantities</a:t>
            </a:r>
          </a:p>
          <a:p>
            <a:pPr marL="533400" indent="-533400">
              <a:lnSpc>
                <a:spcPct val="80000"/>
              </a:lnSpc>
              <a:buNone/>
              <a:tabLst>
                <a:tab pos="914400" algn="l"/>
                <a:tab pos="1371600" algn="l"/>
              </a:tabLst>
            </a:pPr>
            <a:r>
              <a:rPr lang="en-US" sz="2200" dirty="0">
                <a:latin typeface="cmmi10" pitchFamily="34" charset="0"/>
              </a:rPr>
              <a:t>	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sz="2000" dirty="0"/>
              <a:t> = the number of attributes where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/>
              <a:t> was 0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dirty="0"/>
              <a:t> was 1</a:t>
            </a:r>
          </a:p>
          <a:p>
            <a:pPr marL="533400" indent="-533400">
              <a:lnSpc>
                <a:spcPct val="80000"/>
              </a:lnSpc>
              <a:buNone/>
              <a:tabLst>
                <a:tab pos="914400" algn="l"/>
                <a:tab pos="1371600" algn="l"/>
              </a:tabLst>
            </a:pPr>
            <a:r>
              <a:rPr lang="en-US" sz="2000" dirty="0"/>
              <a:t>	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000" baseline="-25000" dirty="0"/>
              <a:t> </a:t>
            </a:r>
            <a:r>
              <a:rPr lang="en-US" sz="2000" dirty="0"/>
              <a:t>= the number of attributes where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/>
              <a:t> was 1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i="1" dirty="0"/>
              <a:t> </a:t>
            </a:r>
            <a:r>
              <a:rPr lang="en-US" sz="2000" dirty="0"/>
              <a:t>was 0</a:t>
            </a:r>
          </a:p>
          <a:p>
            <a:pPr marL="533400" indent="-533400">
              <a:lnSpc>
                <a:spcPct val="80000"/>
              </a:lnSpc>
              <a:buNone/>
              <a:tabLst>
                <a:tab pos="914400" algn="l"/>
                <a:tab pos="1371600" algn="l"/>
              </a:tabLst>
            </a:pPr>
            <a:r>
              <a:rPr lang="en-US" sz="2000" dirty="0"/>
              <a:t>	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2000" dirty="0"/>
              <a:t> = the number of attributes where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/>
              <a:t> was 0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dirty="0"/>
              <a:t> was 0</a:t>
            </a:r>
          </a:p>
          <a:p>
            <a:pPr marL="533400" indent="-533400">
              <a:lnSpc>
                <a:spcPct val="80000"/>
              </a:lnSpc>
              <a:buNone/>
              <a:tabLst>
                <a:tab pos="914400" algn="l"/>
                <a:tab pos="1371600" algn="l"/>
              </a:tabLst>
            </a:pPr>
            <a:r>
              <a:rPr lang="en-US" sz="2000" dirty="0"/>
              <a:t>	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000" dirty="0"/>
              <a:t> = the number of attributes where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/>
              <a:t> was 1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dirty="0"/>
              <a:t> was 1</a:t>
            </a:r>
          </a:p>
          <a:p>
            <a:pPr marL="533400" indent="-533400">
              <a:lnSpc>
                <a:spcPct val="80000"/>
              </a:lnSpc>
              <a:buNone/>
              <a:tabLst>
                <a:tab pos="914400" algn="l"/>
                <a:tab pos="1371600" algn="l"/>
              </a:tabLst>
            </a:pPr>
            <a:endParaRPr lang="en-US" sz="2000" dirty="0"/>
          </a:p>
          <a:p>
            <a:pPr marL="533400" indent="-533400">
              <a:lnSpc>
                <a:spcPct val="80000"/>
              </a:lnSpc>
              <a:tabLst>
                <a:tab pos="914400" algn="l"/>
                <a:tab pos="1371600" algn="l"/>
              </a:tabLst>
            </a:pPr>
            <a:r>
              <a:rPr lang="en-US" sz="2000" dirty="0"/>
              <a:t>Simple Matching and </a:t>
            </a:r>
            <a:r>
              <a:rPr lang="en-US" sz="2000" dirty="0" err="1"/>
              <a:t>Jaccard</a:t>
            </a:r>
            <a:r>
              <a:rPr lang="en-US" sz="2000" dirty="0"/>
              <a:t> Coefficients </a:t>
            </a:r>
          </a:p>
          <a:p>
            <a:pPr marL="533400" indent="-533400">
              <a:lnSpc>
                <a:spcPct val="80000"/>
              </a:lnSpc>
              <a:buNone/>
              <a:tabLst>
                <a:tab pos="914400" algn="l"/>
                <a:tab pos="1371600" algn="l"/>
              </a:tabLst>
            </a:pPr>
            <a:r>
              <a:rPr lang="en-US" sz="2000" dirty="0">
                <a:cs typeface="Times New Roman" pitchFamily="18" charset="0"/>
              </a:rPr>
              <a:t>	SMC 	=  number of matches / number of attributes </a:t>
            </a:r>
          </a:p>
          <a:p>
            <a:pPr marL="533400" indent="-533400">
              <a:lnSpc>
                <a:spcPct val="80000"/>
              </a:lnSpc>
              <a:buNone/>
              <a:tabLst>
                <a:tab pos="914400" algn="l"/>
                <a:tab pos="1371600" algn="l"/>
              </a:tabLst>
            </a:pPr>
            <a:r>
              <a:rPr lang="en-US" sz="2000" dirty="0">
                <a:cs typeface="Times New Roman" pitchFamily="18" charset="0"/>
              </a:rPr>
              <a:t>                 	=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/ 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33400" indent="-533400">
              <a:lnSpc>
                <a:spcPct val="80000"/>
              </a:lnSpc>
              <a:buNone/>
              <a:tabLst>
                <a:tab pos="914400" algn="l"/>
                <a:tab pos="1371600" algn="l"/>
              </a:tabLst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>
              <a:lnSpc>
                <a:spcPct val="80000"/>
              </a:lnSpc>
              <a:buNone/>
              <a:tabLst>
                <a:tab pos="914400" algn="l"/>
                <a:tab pos="1371600" algn="l"/>
              </a:tabLst>
            </a:pPr>
            <a:r>
              <a:rPr lang="en-US" sz="2000" dirty="0">
                <a:cs typeface="Times New Roman" pitchFamily="18" charset="0"/>
              </a:rPr>
              <a:t>	J 	= number of 11 matches / number of non-zero attributes</a:t>
            </a:r>
          </a:p>
          <a:p>
            <a:pPr marL="533400" indent="-533400">
              <a:lnSpc>
                <a:spcPct val="80000"/>
              </a:lnSpc>
              <a:buNone/>
              <a:tabLst>
                <a:tab pos="914400" algn="l"/>
                <a:tab pos="1371600" algn="l"/>
              </a:tabLst>
            </a:pPr>
            <a:r>
              <a:rPr lang="en-US" sz="2000" dirty="0">
                <a:cs typeface="Times New Roman" pitchFamily="18" charset="0"/>
              </a:rPr>
              <a:t>   	  	=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/ 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A8F02-CDF6-AE49-92D2-6B1B063E9199}"/>
              </a:ext>
            </a:extLst>
          </p:cNvPr>
          <p:cNvSpPr txBox="1"/>
          <p:nvPr/>
        </p:nvSpPr>
        <p:spPr>
          <a:xfrm>
            <a:off x="8627165" y="4810539"/>
            <a:ext cx="2213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mutual presences + mutual absence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F1A0AE-B31E-6C4A-AE85-146C319B8209}"/>
              </a:ext>
            </a:extLst>
          </p:cNvPr>
          <p:cNvSpPr txBox="1"/>
          <p:nvPr/>
        </p:nvSpPr>
        <p:spPr>
          <a:xfrm>
            <a:off x="9164983" y="5982787"/>
            <a:ext cx="22131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mutual presences</a:t>
            </a:r>
          </a:p>
        </p:txBody>
      </p:sp>
    </p:spTree>
    <p:extLst>
      <p:ext uri="{BB962C8B-B14F-4D97-AF65-F5344CB8AC3E}">
        <p14:creationId xmlns:p14="http://schemas.microsoft.com/office/powerpoint/2010/main" val="21497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72547" y="1000539"/>
            <a:ext cx="8280400" cy="552450"/>
          </a:xfrm>
        </p:spPr>
        <p:txBody>
          <a:bodyPr/>
          <a:lstStyle/>
          <a:p>
            <a:r>
              <a:rPr lang="en-US" dirty="0"/>
              <a:t>SMC versus Jaccard: Example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88438" y="2016056"/>
            <a:ext cx="7815123" cy="4504014"/>
          </a:xfrm>
        </p:spPr>
        <p:txBody>
          <a:bodyPr>
            <a:normAutofit fontScale="92500" lnSpcReduction="10000"/>
          </a:bodyPr>
          <a:lstStyle/>
          <a:p>
            <a:pPr marL="533400" indent="-533400">
              <a:lnSpc>
                <a:spcPct val="90000"/>
              </a:lnSpc>
              <a:buNone/>
              <a:tabLst>
                <a:tab pos="685800" algn="l"/>
              </a:tabLs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1 0 0 0 0 0 0 0 0 0    	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>
              <a:lnSpc>
                <a:spcPct val="90000"/>
              </a:lnSpc>
              <a:buNone/>
              <a:tabLst>
                <a:tab pos="685800" algn="l"/>
              </a:tabLs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0 0 0 0 0 0 1 0 0 1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33400" indent="-533400">
              <a:lnSpc>
                <a:spcPct val="90000"/>
              </a:lnSpc>
              <a:buNone/>
              <a:tabLst>
                <a:tab pos="685800" algn="l"/>
              </a:tabLst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   (the number of attributes where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0 and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1)</a:t>
            </a:r>
          </a:p>
          <a:p>
            <a:pPr marL="533400" indent="-533400">
              <a:lnSpc>
                <a:spcPct val="90000"/>
              </a:lnSpc>
              <a:buNone/>
              <a:tabLst>
                <a:tab pos="685800" algn="l"/>
              </a:tabLst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   (the number of attributes where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1 and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0)</a:t>
            </a:r>
          </a:p>
          <a:p>
            <a:pPr marL="533400" indent="-533400">
              <a:lnSpc>
                <a:spcPct val="90000"/>
              </a:lnSpc>
              <a:buNone/>
              <a:tabLst>
                <a:tab pos="685800" algn="l"/>
              </a:tabLst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7   (the number of attributes where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0 and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0)</a:t>
            </a:r>
          </a:p>
          <a:p>
            <a:pPr marL="533400" indent="-533400">
              <a:lnSpc>
                <a:spcPct val="90000"/>
              </a:lnSpc>
              <a:buNone/>
              <a:tabLst>
                <a:tab pos="685800" algn="l"/>
              </a:tabLst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   (the number of attributes where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1 and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1)</a:t>
            </a:r>
          </a:p>
          <a:p>
            <a:pPr marL="533400" indent="-533400">
              <a:lnSpc>
                <a:spcPct val="90000"/>
              </a:lnSpc>
              <a:buNone/>
              <a:tabLst>
                <a:tab pos="685800" algn="l"/>
              </a:tabLst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533400" indent="-533400">
              <a:lnSpc>
                <a:spcPct val="80000"/>
              </a:lnSpc>
              <a:buNone/>
              <a:tabLst>
                <a:tab pos="914400" algn="l"/>
                <a:tab pos="1371600" algn="l"/>
              </a:tabLs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SMC 	= 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/ 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33400" indent="-533400">
              <a:lnSpc>
                <a:spcPct val="90000"/>
              </a:lnSpc>
              <a:buNone/>
              <a:tabLst>
                <a:tab pos="685800" algn="l"/>
              </a:tabLs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= (0+7) / (2+1+0+7) = 0.7 </a:t>
            </a:r>
          </a:p>
          <a:p>
            <a:pPr marL="533400" indent="-533400">
              <a:lnSpc>
                <a:spcPct val="90000"/>
              </a:lnSpc>
              <a:buNone/>
              <a:tabLst>
                <a:tab pos="685800" algn="l"/>
              </a:tabLst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>
              <a:lnSpc>
                <a:spcPct val="90000"/>
              </a:lnSpc>
              <a:buNone/>
              <a:tabLst>
                <a:tab pos="685800" algn="l"/>
              </a:tabLs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= 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/ 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0 / (2 + 1 + 0) = 0 </a:t>
            </a:r>
          </a:p>
          <a:p>
            <a:pPr marL="533400" indent="-533400">
              <a:lnSpc>
                <a:spcPct val="90000"/>
              </a:lnSpc>
              <a:buNone/>
              <a:tabLst>
                <a:tab pos="685800" algn="l"/>
              </a:tabLst>
            </a:pPr>
            <a:endParaRPr lang="en-US" sz="2200" i="1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9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950844" y="1000539"/>
            <a:ext cx="8280400" cy="552450"/>
          </a:xfrm>
        </p:spPr>
        <p:txBody>
          <a:bodyPr/>
          <a:lstStyle/>
          <a:p>
            <a:r>
              <a:rPr lang="en-US" dirty="0"/>
              <a:t>Cosine Similarity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3189" y="1964635"/>
            <a:ext cx="8001000" cy="5106988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spcBef>
                <a:spcPts val="400"/>
              </a:spcBef>
            </a:pPr>
            <a:r>
              <a:rPr lang="en-US" sz="2400" dirty="0">
                <a:cs typeface="Times New Roman" pitchFamily="18" charset="0"/>
              </a:rPr>
              <a:t> If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cs typeface="Times New Roman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cs typeface="Times New Roman" pitchFamily="18" charset="0"/>
              </a:rPr>
              <a:t> are two document vectors, then</a:t>
            </a:r>
          </a:p>
          <a:p>
            <a:pPr marL="0" indent="0" algn="just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sz="2400" dirty="0">
                <a:cs typeface="Times New Roman" pitchFamily="18" charset="0"/>
              </a:rPr>
              <a:t>   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cos(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=  &lt;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/ ||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 ||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 </a:t>
            </a:r>
            <a:r>
              <a:rPr lang="en-US" sz="2400" dirty="0">
                <a:cs typeface="Times New Roman" pitchFamily="18" charset="0"/>
              </a:rPr>
              <a:t>, </a:t>
            </a:r>
          </a:p>
          <a:p>
            <a:pPr marL="0" indent="0" algn="just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sz="2400" dirty="0">
                <a:cs typeface="Times New Roman" pitchFamily="18" charset="0"/>
              </a:rPr>
              <a:t>where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400" dirty="0">
                <a:cs typeface="Times New Roman" pitchFamily="18" charset="0"/>
              </a:rPr>
              <a:t> indicates inner product or vector dot product of vectors,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and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</a:t>
            </a:r>
            <a:r>
              <a:rPr lang="en-US" sz="2400" dirty="0">
                <a:cs typeface="Times New Roman" pitchFamily="18" charset="0"/>
              </a:rPr>
              <a:t> 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 d ||</a:t>
            </a:r>
            <a:r>
              <a:rPr lang="en-US" sz="2400" dirty="0">
                <a:cs typeface="Times New Roman" pitchFamily="18" charset="0"/>
              </a:rPr>
              <a:t> is the   length of vector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>
                <a:cs typeface="Times New Roman" pitchFamily="18" charset="0"/>
              </a:rPr>
              <a:t>.  </a:t>
            </a:r>
          </a:p>
          <a:p>
            <a:pPr marL="0" indent="0" algn="just"/>
            <a:r>
              <a:rPr lang="en-US" sz="3200" dirty="0"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Example: </a:t>
            </a:r>
          </a:p>
          <a:p>
            <a:pPr marL="0" indent="0" algn="just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3 2 0 5 0 0 0 2 0 0 	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1 0 0 0 0 0 0 1 0 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&lt;d</a:t>
            </a:r>
            <a:r>
              <a:rPr lang="en-US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d2&gt;</a:t>
            </a:r>
            <a:r>
              <a:rPr lang="en-US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3*1 + 2*0 + 0*0 + 5*0 + 0*0 + 0*0 + 0*0 + 2*1 + 0*0 + 0*2 = 5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 = (3*3+2*2+0*0+5*5+0*0+0*0+0*0+2*2+0*0+0*0)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(42) 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6.481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 = (1*1+0*0+0*0+0*0+0*0+0*0+0*0+1*1+0*0+2*2)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(6) 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2.449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= 0.3150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643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60953" y="1109869"/>
            <a:ext cx="82804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Correlation measures the linear relationship between objects</a:t>
            </a:r>
          </a:p>
        </p:txBody>
      </p:sp>
      <p:pic>
        <p:nvPicPr>
          <p:cNvPr id="85160" name="Picture 16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23"/>
          <a:stretch/>
        </p:blipFill>
        <p:spPr bwMode="auto">
          <a:xfrm>
            <a:off x="530087" y="1861293"/>
            <a:ext cx="7915777" cy="388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68">
            <a:extLst>
              <a:ext uri="{FF2B5EF4-FFF2-40B4-BE49-F238E27FC236}">
                <a16:creationId xmlns:a16="http://schemas.microsoft.com/office/drawing/2014/main" id="{9BED01C2-AE07-4E40-A245-389589DF90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22" t="69520" r="22479"/>
          <a:stretch/>
        </p:blipFill>
        <p:spPr bwMode="auto">
          <a:xfrm>
            <a:off x="7964556" y="3804712"/>
            <a:ext cx="3975652" cy="1722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3970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540026" y="1152525"/>
            <a:ext cx="8280400" cy="552450"/>
          </a:xfrm>
        </p:spPr>
        <p:txBody>
          <a:bodyPr/>
          <a:lstStyle/>
          <a:p>
            <a:r>
              <a:rPr lang="en-US" dirty="0"/>
              <a:t>Visually Evaluating Correlation</a:t>
            </a:r>
          </a:p>
        </p:txBody>
      </p:sp>
      <p:graphicFrame>
        <p:nvGraphicFramePr>
          <p:cNvPr id="778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8664311"/>
              </p:ext>
            </p:extLst>
          </p:nvPr>
        </p:nvGraphicFramePr>
        <p:xfrm>
          <a:off x="1050236" y="2013283"/>
          <a:ext cx="5045764" cy="4810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542857" imgH="7228571" progId="Paint.Picture">
                  <p:embed/>
                </p:oleObj>
              </mc:Choice>
              <mc:Fallback>
                <p:oleObj name="Bitmap Image" r:id="rId2" imgW="7542857" imgH="7228571" progId="Paint.Picture">
                  <p:embed/>
                  <p:pic>
                    <p:nvPicPr>
                      <p:cNvPr id="778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243" t="1854" r="5334" b="10373"/>
                      <a:stretch>
                        <a:fillRect/>
                      </a:stretch>
                    </p:blipFill>
                    <p:spPr bwMode="auto">
                      <a:xfrm>
                        <a:off x="1050236" y="2013283"/>
                        <a:ext cx="5045764" cy="48101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7510669" y="3044279"/>
            <a:ext cx="363109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200" dirty="0"/>
              <a:t>Scatter plots showing the similarity from –1 to 1.</a:t>
            </a:r>
          </a:p>
        </p:txBody>
      </p:sp>
    </p:spTree>
    <p:extLst>
      <p:ext uri="{BB962C8B-B14F-4D97-AF65-F5344CB8AC3E}">
        <p14:creationId xmlns:p14="http://schemas.microsoft.com/office/powerpoint/2010/main" val="2246553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9C749-A13C-0748-89A0-BB452E107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A3FFC-2496-B342-81B0-CE26D9D85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21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vs Cosine vs Euclidean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990600"/>
            <a:ext cx="8318500" cy="5181600"/>
          </a:xfrm>
        </p:spPr>
        <p:txBody>
          <a:bodyPr/>
          <a:lstStyle/>
          <a:p>
            <a:r>
              <a:rPr lang="en-US" dirty="0"/>
              <a:t>Compare the three proximity measures according to their behavior under variable transformation</a:t>
            </a:r>
          </a:p>
          <a:p>
            <a:pPr lvl="1"/>
            <a:r>
              <a:rPr lang="en-US" sz="1800" dirty="0"/>
              <a:t>scaling: multiplication by a value</a:t>
            </a:r>
          </a:p>
          <a:p>
            <a:pPr lvl="1"/>
            <a:r>
              <a:rPr lang="en-US" sz="1800" dirty="0"/>
              <a:t>translation: adding a constant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r>
              <a:rPr lang="en-US" dirty="0"/>
              <a:t>Consider the example</a:t>
            </a:r>
          </a:p>
          <a:p>
            <a:pPr lvl="1"/>
            <a:r>
              <a:rPr lang="en-US" b="1" dirty="0"/>
              <a:t>x </a:t>
            </a:r>
            <a:r>
              <a:rPr lang="en-US" dirty="0"/>
              <a:t>= (1</a:t>
            </a:r>
            <a:r>
              <a:rPr lang="en-US" i="1" dirty="0"/>
              <a:t>, </a:t>
            </a:r>
            <a:r>
              <a:rPr lang="en-US" dirty="0"/>
              <a:t>2</a:t>
            </a:r>
            <a:r>
              <a:rPr lang="en-US" i="1" dirty="0"/>
              <a:t>, </a:t>
            </a:r>
            <a:r>
              <a:rPr lang="en-US" dirty="0"/>
              <a:t>4</a:t>
            </a:r>
            <a:r>
              <a:rPr lang="en-US" i="1" dirty="0"/>
              <a:t>, </a:t>
            </a:r>
            <a:r>
              <a:rPr lang="en-US" dirty="0"/>
              <a:t>3</a:t>
            </a:r>
            <a:r>
              <a:rPr lang="en-US" i="1" dirty="0"/>
              <a:t>, </a:t>
            </a:r>
            <a:r>
              <a:rPr lang="en-US" dirty="0"/>
              <a:t>0</a:t>
            </a:r>
            <a:r>
              <a:rPr lang="en-US" i="1" dirty="0"/>
              <a:t>, </a:t>
            </a:r>
            <a:r>
              <a:rPr lang="en-US" dirty="0"/>
              <a:t>0</a:t>
            </a:r>
            <a:r>
              <a:rPr lang="en-US" i="1" dirty="0"/>
              <a:t>, </a:t>
            </a:r>
            <a:r>
              <a:rPr lang="en-US" dirty="0"/>
              <a:t>0), </a:t>
            </a:r>
            <a:r>
              <a:rPr lang="es-ES" b="1" dirty="0"/>
              <a:t>y </a:t>
            </a:r>
            <a:r>
              <a:rPr lang="es-ES" dirty="0"/>
              <a:t>= (1</a:t>
            </a:r>
            <a:r>
              <a:rPr lang="es-ES" i="1" dirty="0"/>
              <a:t>, </a:t>
            </a:r>
            <a:r>
              <a:rPr lang="es-ES" dirty="0"/>
              <a:t>2</a:t>
            </a:r>
            <a:r>
              <a:rPr lang="es-ES" i="1" dirty="0"/>
              <a:t>, </a:t>
            </a:r>
            <a:r>
              <a:rPr lang="es-ES" dirty="0"/>
              <a:t>3</a:t>
            </a:r>
            <a:r>
              <a:rPr lang="es-ES" i="1" dirty="0"/>
              <a:t>, </a:t>
            </a:r>
            <a:r>
              <a:rPr lang="es-ES" dirty="0"/>
              <a:t>4</a:t>
            </a:r>
            <a:r>
              <a:rPr lang="es-ES" i="1" dirty="0"/>
              <a:t>, </a:t>
            </a:r>
            <a:r>
              <a:rPr lang="es-ES" dirty="0"/>
              <a:t>0</a:t>
            </a:r>
            <a:r>
              <a:rPr lang="es-ES" i="1" dirty="0"/>
              <a:t>, </a:t>
            </a:r>
            <a:r>
              <a:rPr lang="es-ES" dirty="0"/>
              <a:t>0</a:t>
            </a:r>
            <a:r>
              <a:rPr lang="es-ES" i="1" dirty="0"/>
              <a:t>, </a:t>
            </a:r>
            <a:r>
              <a:rPr lang="es-ES" dirty="0"/>
              <a:t>0)</a:t>
            </a:r>
          </a:p>
          <a:p>
            <a:pPr lvl="1"/>
            <a:r>
              <a:rPr lang="en-US" b="1" dirty="0" err="1"/>
              <a:t>y</a:t>
            </a:r>
            <a:r>
              <a:rPr lang="en-US" b="1" baseline="-25000" dirty="0" err="1"/>
              <a:t>s</a:t>
            </a:r>
            <a:r>
              <a:rPr lang="en-US" b="1" baseline="-25000" dirty="0"/>
              <a:t>  </a:t>
            </a:r>
            <a:r>
              <a:rPr lang="en-US" b="1" dirty="0"/>
              <a:t>= y * 2 </a:t>
            </a:r>
            <a:r>
              <a:rPr lang="en-US" dirty="0"/>
              <a:t>(scaled version of y),  </a:t>
            </a:r>
            <a:r>
              <a:rPr lang="en-US" b="1" dirty="0" err="1"/>
              <a:t>y</a:t>
            </a:r>
            <a:r>
              <a:rPr lang="en-US" b="1" baseline="-25000" dirty="0" err="1"/>
              <a:t>t</a:t>
            </a:r>
            <a:r>
              <a:rPr lang="en-US" b="1" baseline="-25000" dirty="0"/>
              <a:t>  </a:t>
            </a:r>
            <a:r>
              <a:rPr lang="en-US" b="1" dirty="0"/>
              <a:t>= y + 5 </a:t>
            </a:r>
            <a:r>
              <a:rPr lang="en-US" dirty="0"/>
              <a:t>(translated version)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47BA8C3-7A0B-42B0-8D26-79BB9CEC2829}"/>
              </a:ext>
            </a:extLst>
          </p:cNvPr>
          <p:cNvGraphicFramePr>
            <a:graphicFrameLocks noGrp="1"/>
          </p:cNvGraphicFramePr>
          <p:nvPr/>
        </p:nvGraphicFramePr>
        <p:xfrm>
          <a:off x="2133601" y="2438400"/>
          <a:ext cx="6248399" cy="1188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01687">
                  <a:extLst>
                    <a:ext uri="{9D8B030D-6E8A-4147-A177-3AD203B41FA5}">
                      <a16:colId xmlns:a16="http://schemas.microsoft.com/office/drawing/2014/main" val="3517952728"/>
                    </a:ext>
                  </a:extLst>
                </a:gridCol>
                <a:gridCol w="950843">
                  <a:extLst>
                    <a:ext uri="{9D8B030D-6E8A-4147-A177-3AD203B41FA5}">
                      <a16:colId xmlns:a16="http://schemas.microsoft.com/office/drawing/2014/main" val="922929771"/>
                    </a:ext>
                  </a:extLst>
                </a:gridCol>
                <a:gridCol w="1290430">
                  <a:extLst>
                    <a:ext uri="{9D8B030D-6E8A-4147-A177-3AD203B41FA5}">
                      <a16:colId xmlns:a16="http://schemas.microsoft.com/office/drawing/2014/main" val="2543322620"/>
                    </a:ext>
                  </a:extLst>
                </a:gridCol>
                <a:gridCol w="2105439">
                  <a:extLst>
                    <a:ext uri="{9D8B030D-6E8A-4147-A177-3AD203B41FA5}">
                      <a16:colId xmlns:a16="http://schemas.microsoft.com/office/drawing/2014/main" val="3777021973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r>
                        <a:rPr lang="en-US" sz="1200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Cosine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Euclidean 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281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Invariant to scaling (multiplication)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83621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/>
                        <a:t>Invariant to translation (addition)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91088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B6869856-363E-4731-BC31-A8F9D812443D}"/>
              </a:ext>
            </a:extLst>
          </p:cNvPr>
          <p:cNvGraphicFramePr>
            <a:graphicFrameLocks noGrp="1"/>
          </p:cNvGraphicFramePr>
          <p:nvPr/>
        </p:nvGraphicFramePr>
        <p:xfrm>
          <a:off x="2133600" y="4881880"/>
          <a:ext cx="5638800" cy="129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16157">
                  <a:extLst>
                    <a:ext uri="{9D8B030D-6E8A-4147-A177-3AD203B41FA5}">
                      <a16:colId xmlns:a16="http://schemas.microsoft.com/office/drawing/2014/main" val="3517952728"/>
                    </a:ext>
                  </a:extLst>
                </a:gridCol>
                <a:gridCol w="858078">
                  <a:extLst>
                    <a:ext uri="{9D8B030D-6E8A-4147-A177-3AD203B41FA5}">
                      <a16:colId xmlns:a16="http://schemas.microsoft.com/office/drawing/2014/main" val="922929771"/>
                    </a:ext>
                  </a:extLst>
                </a:gridCol>
                <a:gridCol w="1164535">
                  <a:extLst>
                    <a:ext uri="{9D8B030D-6E8A-4147-A177-3AD203B41FA5}">
                      <a16:colId xmlns:a16="http://schemas.microsoft.com/office/drawing/2014/main" val="2543322620"/>
                    </a:ext>
                  </a:extLst>
                </a:gridCol>
                <a:gridCol w="1900030">
                  <a:extLst>
                    <a:ext uri="{9D8B030D-6E8A-4147-A177-3AD203B41FA5}">
                      <a16:colId xmlns:a16="http://schemas.microsoft.com/office/drawing/2014/main" val="3777021973"/>
                    </a:ext>
                  </a:extLst>
                </a:gridCol>
              </a:tblGrid>
              <a:tr h="218440">
                <a:tc>
                  <a:txBody>
                    <a:bodyPr/>
                    <a:lstStyle/>
                    <a:p>
                      <a:r>
                        <a:rPr lang="en-US" sz="1200" dirty="0"/>
                        <a:t>Measure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</a:t>
                      </a:r>
                      <a:r>
                        <a:rPr lang="en-US" sz="1200" i="1" dirty="0"/>
                        <a:t>x , y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</a:t>
                      </a:r>
                      <a:r>
                        <a:rPr lang="en-US" sz="1200" i="1" dirty="0"/>
                        <a:t>x , </a:t>
                      </a:r>
                      <a:r>
                        <a:rPr lang="en-US" sz="1200" b="1" dirty="0" err="1"/>
                        <a:t>y</a:t>
                      </a:r>
                      <a:r>
                        <a:rPr lang="en-US" sz="1200" b="1" baseline="-25000" dirty="0" err="1"/>
                        <a:t>s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</a:t>
                      </a:r>
                      <a:r>
                        <a:rPr lang="en-US" sz="1200" i="1" dirty="0"/>
                        <a:t>x , </a:t>
                      </a:r>
                      <a:r>
                        <a:rPr lang="en-US" sz="1200" b="1" dirty="0" err="1"/>
                        <a:t>y</a:t>
                      </a:r>
                      <a:r>
                        <a:rPr lang="en-US" sz="1200" b="1" baseline="-25000" dirty="0" err="1"/>
                        <a:t>t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281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Cosine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0.9667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0.7940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83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0.9429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0.9429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0.9429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91088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200" dirty="0"/>
                        <a:t>Euclidean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1.4142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5.8310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14.2127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692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6723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58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Quality </a:t>
            </a:r>
          </a:p>
        </p:txBody>
      </p:sp>
      <p:sp>
        <p:nvSpPr>
          <p:cNvPr id="79258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2208" y="2634598"/>
            <a:ext cx="5870448" cy="2589674"/>
          </a:xfrm>
        </p:spPr>
        <p:txBody>
          <a:bodyPr>
            <a:normAutofit/>
          </a:bodyPr>
          <a:lstStyle/>
          <a:p>
            <a:r>
              <a:rPr lang="en-US" sz="2200" dirty="0"/>
              <a:t>Data quality problems: </a:t>
            </a:r>
          </a:p>
          <a:p>
            <a:pPr lvl="1"/>
            <a:r>
              <a:rPr lang="en-US" sz="2200" dirty="0"/>
              <a:t>Noise and outliers (example </a:t>
            </a:r>
            <a:r>
              <a:rPr lang="en-US" sz="2200" dirty="0">
                <a:highlight>
                  <a:srgbClr val="FFFF00"/>
                </a:highlight>
              </a:rPr>
              <a:t>in yellow box</a:t>
            </a:r>
            <a:r>
              <a:rPr lang="en-US" sz="2200" dirty="0"/>
              <a:t>) </a:t>
            </a:r>
          </a:p>
          <a:p>
            <a:pPr lvl="1"/>
            <a:r>
              <a:rPr lang="en-US" sz="2200" dirty="0"/>
              <a:t>Missing values (</a:t>
            </a:r>
            <a:r>
              <a:rPr lang="en-US" sz="2200" dirty="0">
                <a:highlight>
                  <a:srgbClr val="800000"/>
                </a:highlight>
              </a:rPr>
              <a:t>in red box</a:t>
            </a:r>
            <a:r>
              <a:rPr lang="en-US" sz="2200" dirty="0"/>
              <a:t>)</a:t>
            </a:r>
          </a:p>
          <a:p>
            <a:pPr lvl="1"/>
            <a:r>
              <a:rPr lang="en-US" sz="2200" dirty="0"/>
              <a:t>Duplicate data (</a:t>
            </a:r>
            <a:r>
              <a:rPr lang="en-US" sz="2200" dirty="0">
                <a:highlight>
                  <a:srgbClr val="008000"/>
                </a:highlight>
              </a:rPr>
              <a:t>in green box</a:t>
            </a:r>
            <a:r>
              <a:rPr lang="en-US" sz="2200" dirty="0"/>
              <a:t>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CCE97E9-53C2-3C44-AA51-6680CFAE9AF3}"/>
              </a:ext>
            </a:extLst>
          </p:cNvPr>
          <p:cNvGrpSpPr/>
          <p:nvPr/>
        </p:nvGrpSpPr>
        <p:grpSpPr>
          <a:xfrm>
            <a:off x="7360920" y="2341690"/>
            <a:ext cx="3692525" cy="3692525"/>
            <a:chOff x="6400800" y="2497138"/>
            <a:chExt cx="3692525" cy="3692525"/>
          </a:xfrm>
        </p:grpSpPr>
        <p:graphicFrame>
          <p:nvGraphicFramePr>
            <p:cNvPr id="5" name="Object 10"/>
            <p:cNvGraphicFramePr>
              <a:graphicFrameLocks noChangeAspect="1"/>
            </p:cNvGraphicFramePr>
            <p:nvPr/>
          </p:nvGraphicFramePr>
          <p:xfrm>
            <a:off x="6635750" y="2497138"/>
            <a:ext cx="3457575" cy="3692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5416355" imgH="5776939" progId="Word.Document.8">
                    <p:embed/>
                  </p:oleObj>
                </mc:Choice>
                <mc:Fallback>
                  <p:oleObj name="Document" r:id="rId3" imgW="5416355" imgH="5776939" progId="Word.Document.8">
                    <p:embed/>
                    <p:pic>
                      <p:nvPicPr>
                        <p:cNvPr id="5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35750" y="2497138"/>
                          <a:ext cx="3457575" cy="3692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Rectangle 7"/>
            <p:cNvSpPr/>
            <p:nvPr/>
          </p:nvSpPr>
          <p:spPr>
            <a:xfrm>
              <a:off x="6400800" y="4202668"/>
              <a:ext cx="3581400" cy="293132"/>
            </a:xfrm>
            <a:prstGeom prst="rect">
              <a:avLst/>
            </a:pr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400800" y="5410200"/>
              <a:ext cx="3657600" cy="685800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00800" y="4572000"/>
              <a:ext cx="3657600" cy="597932"/>
            </a:xfrm>
            <a:prstGeom prst="rect">
              <a:avLst/>
            </a:prstGeom>
            <a:noFill/>
            <a:ln w="571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1062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C43DC-A7A2-4E7B-8F27-16423F4B2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vs cosine vs Euclidean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F03CF-33BF-477C-AFA5-11242FC50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200" dirty="0"/>
              <a:t>Choice of the right proximity measure depends on the domain</a:t>
            </a:r>
          </a:p>
          <a:p>
            <a:r>
              <a:rPr lang="en-US" sz="2200" dirty="0"/>
              <a:t>What is the correct choice of proximity measure for the following situations?</a:t>
            </a:r>
          </a:p>
          <a:p>
            <a:pPr lvl="1"/>
            <a:r>
              <a:rPr lang="en-US" sz="2000" dirty="0"/>
              <a:t>Comparing documents using the frequencies of words</a:t>
            </a:r>
          </a:p>
          <a:p>
            <a:pPr marL="1147763" lvl="2" indent="-233363"/>
            <a:r>
              <a:rPr lang="en-US" sz="1600" dirty="0"/>
              <a:t>Documents are considered similar if the word frequencies are similar</a:t>
            </a:r>
          </a:p>
          <a:p>
            <a:pPr marL="1147763" lvl="2" indent="-233363"/>
            <a:endParaRPr lang="en-US" sz="1600" dirty="0"/>
          </a:p>
          <a:p>
            <a:pPr lvl="1"/>
            <a:r>
              <a:rPr lang="en-US" sz="2000" dirty="0"/>
              <a:t>Comparing the temperature in Celsius of two locations</a:t>
            </a:r>
          </a:p>
          <a:p>
            <a:pPr marL="1147763" lvl="2" indent="-233363"/>
            <a:r>
              <a:rPr lang="en-US" sz="1600" dirty="0"/>
              <a:t>Two locations are considered similar if the temperatures are similar in magnitude</a:t>
            </a:r>
          </a:p>
          <a:p>
            <a:pPr marL="1147763" lvl="2" indent="-233363"/>
            <a:endParaRPr lang="en-US" sz="1600" dirty="0"/>
          </a:p>
          <a:p>
            <a:pPr lvl="1"/>
            <a:r>
              <a:rPr lang="en-US" sz="2000" dirty="0"/>
              <a:t>Comparing two time series of temperature measured in Celsius</a:t>
            </a:r>
          </a:p>
          <a:p>
            <a:pPr marL="1147763" lvl="2" indent="-233363"/>
            <a:r>
              <a:rPr lang="en-US" sz="1600" dirty="0"/>
              <a:t>Two time series are considered similar if their “shape” is similar, i.e., they vary in the same way over time, achieving minimums and maximums at similar times, etc. </a:t>
            </a:r>
          </a:p>
          <a:p>
            <a:pPr lvl="1"/>
            <a:endParaRPr lang="en-US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194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Proximity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Domain of application</a:t>
            </a:r>
          </a:p>
          <a:p>
            <a:pPr lvl="1"/>
            <a:r>
              <a:rPr lang="en-US" dirty="0"/>
              <a:t>Similarity measures tend to be specific to the type of attribute and data </a:t>
            </a:r>
          </a:p>
          <a:p>
            <a:pPr lvl="1"/>
            <a:r>
              <a:rPr lang="en-US" dirty="0"/>
              <a:t>Record data, images, graphs, sequences, 3D-protein structure, etc. tend to have different measures</a:t>
            </a:r>
          </a:p>
          <a:p>
            <a:r>
              <a:rPr lang="en-US" dirty="0"/>
              <a:t>However, one can talk about various properties that you would like a proximity measure to have</a:t>
            </a:r>
          </a:p>
          <a:p>
            <a:pPr lvl="1"/>
            <a:r>
              <a:rPr lang="en-US" dirty="0"/>
              <a:t>Symmetry is a common one</a:t>
            </a:r>
          </a:p>
          <a:p>
            <a:pPr lvl="1"/>
            <a:r>
              <a:rPr lang="en-US" dirty="0"/>
              <a:t>Tolerance to noise and outliers is another</a:t>
            </a:r>
          </a:p>
          <a:p>
            <a:pPr lvl="1"/>
            <a:r>
              <a:rPr lang="en-US" dirty="0"/>
              <a:t>Ability to find more types of patterns? </a:t>
            </a:r>
          </a:p>
          <a:p>
            <a:pPr lvl="1"/>
            <a:r>
              <a:rPr lang="en-US" dirty="0"/>
              <a:t>Many others possible</a:t>
            </a:r>
          </a:p>
          <a:p>
            <a:r>
              <a:rPr lang="en-US" dirty="0"/>
              <a:t>The measure must be applicable to the data and produce results that agree with domain knowledge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331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Based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theory is a well-developed and fundamental disciple with broad applications</a:t>
            </a:r>
          </a:p>
          <a:p>
            <a:endParaRPr lang="en-US" dirty="0"/>
          </a:p>
          <a:p>
            <a:r>
              <a:rPr lang="en-US" dirty="0"/>
              <a:t>Some similarity measures are based on information theory </a:t>
            </a:r>
          </a:p>
          <a:p>
            <a:pPr lvl="1"/>
            <a:r>
              <a:rPr lang="en-US" dirty="0"/>
              <a:t>Mutual information in various versions</a:t>
            </a:r>
          </a:p>
          <a:p>
            <a:pPr lvl="1"/>
            <a:r>
              <a:rPr lang="en-US" dirty="0"/>
              <a:t>Maximal Information Coefficient (MIC) and related measures</a:t>
            </a:r>
          </a:p>
          <a:p>
            <a:pPr lvl="1"/>
            <a:r>
              <a:rPr lang="en-US" dirty="0"/>
              <a:t>General and can handle non-linear relationships</a:t>
            </a:r>
          </a:p>
          <a:p>
            <a:pPr lvl="1"/>
            <a:r>
              <a:rPr lang="en-US" dirty="0"/>
              <a:t>Can be complicated and time intensive to compute</a:t>
            </a:r>
          </a:p>
        </p:txBody>
      </p:sp>
    </p:spTree>
    <p:extLst>
      <p:ext uri="{BB962C8B-B14F-4D97-AF65-F5344CB8AC3E}">
        <p14:creationId xmlns:p14="http://schemas.microsoft.com/office/powerpoint/2010/main" val="4053539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and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Information relates to possible outcomes of an event </a:t>
            </a:r>
          </a:p>
          <a:p>
            <a:pPr lvl="1"/>
            <a:r>
              <a:rPr lang="en-US" dirty="0"/>
              <a:t>transmission of a message, flip of a coin, or measurement of a piece of data 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more certain an outcome, the less information that it contains and vice-versa</a:t>
            </a:r>
          </a:p>
          <a:p>
            <a:pPr lvl="1"/>
            <a:r>
              <a:rPr lang="en-US" dirty="0"/>
              <a:t>For example, if a coin has two heads, then an outcome of heads provides no information</a:t>
            </a:r>
          </a:p>
          <a:p>
            <a:pPr lvl="1"/>
            <a:r>
              <a:rPr lang="en-US" dirty="0"/>
              <a:t>More quantitatively, the information is related the probability of an outcome</a:t>
            </a:r>
          </a:p>
          <a:p>
            <a:pPr marL="1147763" lvl="2" indent="-233363"/>
            <a:r>
              <a:rPr lang="en-US" dirty="0"/>
              <a:t>The smaller the probability of an outcome, the more information it provides and vice-versa</a:t>
            </a:r>
          </a:p>
          <a:p>
            <a:pPr lvl="1"/>
            <a:r>
              <a:rPr lang="en-US" dirty="0"/>
              <a:t>Entropy is the commonly used measure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6458001" y="2133600"/>
            <a:ext cx="1371600" cy="685800"/>
            <a:chOff x="2514600" y="2895600"/>
            <a:chExt cx="3810000" cy="1905000"/>
          </a:xfrm>
        </p:grpSpPr>
        <p:pic>
          <p:nvPicPr>
            <p:cNvPr id="87044" name="Picture 4" descr="2012 Lincoln One-Cent Obvers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2895600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046" name="Picture 6" descr="2012 Lincoln One-Cent Revers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2895600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020" y="2133600"/>
            <a:ext cx="912572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750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For </a:t>
                </a:r>
              </a:p>
              <a:p>
                <a:pPr lvl="1"/>
                <a:r>
                  <a:rPr lang="en-US" dirty="0"/>
                  <a:t>a variable (event),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dirty="0"/>
                  <a:t>, </a:t>
                </a:r>
              </a:p>
              <a:p>
                <a:pPr lvl="1"/>
                <a:r>
                  <a:rPr lang="en-US" dirty="0"/>
                  <a:t>with </a:t>
                </a:r>
                <a:r>
                  <a:rPr lang="en-US" i="1" dirty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n</a:t>
                </a:r>
                <a:r>
                  <a:rPr lang="en-US" dirty="0"/>
                  <a:t> possible values (outcomes), </a:t>
                </a:r>
                <a:r>
                  <a:rPr lang="en-US" i="1" dirty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x</a:t>
                </a:r>
                <a:r>
                  <a:rPr lang="en-US" i="1" baseline="-25000" dirty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1</a:t>
                </a:r>
                <a:r>
                  <a:rPr lang="en-US" i="1" dirty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, x</a:t>
                </a:r>
                <a:r>
                  <a:rPr lang="en-US" i="1" baseline="-25000" dirty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2</a:t>
                </a:r>
                <a:r>
                  <a:rPr lang="en-US" i="1" dirty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…, </a:t>
                </a:r>
                <a:r>
                  <a:rPr lang="en-US" i="1" dirty="0" err="1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x</a:t>
                </a:r>
                <a:r>
                  <a:rPr lang="en-US" i="1" baseline="-25000" dirty="0" err="1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n</a:t>
                </a:r>
                <a:r>
                  <a:rPr lang="en-US" i="1" baseline="-25000" dirty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</a:t>
                </a:r>
              </a:p>
              <a:p>
                <a:pPr lvl="1"/>
                <a:r>
                  <a:rPr lang="en-US" dirty="0"/>
                  <a:t>each outcome having probability, </a:t>
                </a:r>
                <a:r>
                  <a:rPr lang="en-US" i="1" dirty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p</a:t>
                </a:r>
                <a:r>
                  <a:rPr lang="en-US" i="1" baseline="-25000" dirty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1</a:t>
                </a:r>
                <a:r>
                  <a:rPr lang="en-US" i="1" dirty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, p</a:t>
                </a:r>
                <a:r>
                  <a:rPr lang="en-US" i="1" baseline="-25000" dirty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2</a:t>
                </a:r>
                <a:r>
                  <a:rPr lang="en-US" i="1" dirty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…, </a:t>
                </a:r>
                <a:r>
                  <a:rPr lang="en-US" i="1" dirty="0" err="1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p</a:t>
                </a:r>
                <a:r>
                  <a:rPr lang="en-US" i="1" baseline="-25000" dirty="0" err="1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n</a:t>
                </a:r>
                <a:r>
                  <a:rPr lang="en-US" i="1" baseline="-25000" dirty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</a:t>
                </a:r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the entropy of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X </a:t>
                </a:r>
                <a:r>
                  <a:rPr lang="en-US" dirty="0"/>
                  <a:t>,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H(X)</a:t>
                </a:r>
                <a:r>
                  <a:rPr lang="en-US" dirty="0"/>
                  <a:t>, is given by</a:t>
                </a:r>
                <a:endParaRPr lang="en-US" i="1" baseline="-25000" dirty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Entropy is between 0 and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log</a:t>
                </a:r>
                <a:r>
                  <a:rPr lang="en-US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n </a:t>
                </a:r>
                <a:r>
                  <a:rPr lang="en-US" dirty="0"/>
                  <a:t>and is measured in bits</a:t>
                </a:r>
              </a:p>
              <a:p>
                <a:pPr lvl="1"/>
                <a:r>
                  <a:rPr lang="en-US" dirty="0"/>
                  <a:t>Thus, entropy is a measure of how many bits it takes to represent an observation of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dirty="0"/>
                  <a:t> on average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i="1" dirty="0"/>
              </a:p>
              <a:p>
                <a:endParaRPr lang="en-US" i="1" dirty="0"/>
              </a:p>
              <a:p>
                <a:endParaRPr lang="en-US" i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66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00715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 a coin with probability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dirty="0"/>
                  <a:t> of heads and probability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q =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 – p </a:t>
                </a:r>
                <a:r>
                  <a:rPr lang="en-US" dirty="0"/>
                  <a:t>of tails</a:t>
                </a:r>
              </a:p>
              <a:p>
                <a:endParaRPr lang="en-US" sz="1000" dirty="0"/>
              </a:p>
              <a:p>
                <a:pPr marL="10287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𝑞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1028700" indent="0">
                  <a:buNone/>
                </a:pPr>
                <a:endParaRPr lang="en-US" sz="1000" dirty="0"/>
              </a:p>
              <a:p>
                <a:pPr lvl="1"/>
                <a:r>
                  <a:rPr lang="en-US" dirty="0"/>
                  <a:t>For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= 0.5,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q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= 0.5 </a:t>
                </a:r>
                <a:r>
                  <a:rPr lang="en-US" dirty="0"/>
                  <a:t>(fair coin)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dirty="0"/>
                  <a:t>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= 1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For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= 1 or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q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= 1</a:t>
                </a:r>
                <a:r>
                  <a:rPr lang="en-US" dirty="0"/>
                  <a:t>,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dirty="0"/>
                  <a:t>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= 0</a:t>
                </a:r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What is the entropy of a fair four-sided die? </a:t>
                </a:r>
              </a:p>
              <a:p>
                <a:pPr lvl="1"/>
                <a:endParaRPr lang="en-US" dirty="0"/>
              </a:p>
              <a:p>
                <a:endParaRPr lang="en-US" i="1" dirty="0"/>
              </a:p>
              <a:p>
                <a:endParaRPr lang="en-US" i="1" dirty="0"/>
              </a:p>
              <a:p>
                <a:endParaRPr lang="en-US" i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13" t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22547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for Sample Data: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Maximum entropy is log</a:t>
            </a:r>
            <a:r>
              <a:rPr lang="en-US" baseline="-25000" dirty="0"/>
              <a:t>2</a:t>
            </a:r>
            <a:r>
              <a:rPr lang="en-US" dirty="0"/>
              <a:t>5 = 2.3219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0" y="1295400"/>
          <a:ext cx="60960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Hair 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Times New Roman" pitchFamily="18" charset="0"/>
                          <a:cs typeface="Times New Roman" pitchFamily="18" charset="0"/>
                        </a:rPr>
                        <a:t>-p</a:t>
                      </a:r>
                      <a:r>
                        <a:rPr lang="en-US" i="0" dirty="0">
                          <a:latin typeface="Times New Roman" pitchFamily="18" charset="0"/>
                          <a:cs typeface="Times New Roman" pitchFamily="18" charset="0"/>
                        </a:rPr>
                        <a:t>log</a:t>
                      </a:r>
                      <a:r>
                        <a:rPr lang="en-US" i="0" baseline="-250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i="1" dirty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0.3113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1.1540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662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for Sample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we have </a:t>
                </a:r>
              </a:p>
              <a:p>
                <a:pPr lvl="1"/>
                <a:r>
                  <a:rPr lang="en-US" dirty="0"/>
                  <a:t>a number of observations (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dirty="0"/>
                  <a:t>) of some attribute,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dirty="0"/>
                  <a:t>, e.g., the hair color of students in the class, </a:t>
                </a:r>
              </a:p>
              <a:p>
                <a:pPr lvl="1"/>
                <a:r>
                  <a:rPr lang="en-US" dirty="0"/>
                  <a:t>where there are </a:t>
                </a:r>
                <a:r>
                  <a:rPr lang="en-US" i="1" dirty="0">
                    <a:latin typeface="Cambria" pitchFamily="18" charset="0"/>
                  </a:rPr>
                  <a:t>n</a:t>
                </a:r>
                <a:r>
                  <a:rPr lang="en-US" dirty="0"/>
                  <a:t> different possible values</a:t>
                </a:r>
              </a:p>
              <a:p>
                <a:pPr lvl="1"/>
                <a:r>
                  <a:rPr lang="en-US" dirty="0"/>
                  <a:t>And the number of observation in the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baseline="30000" dirty="0" err="1"/>
                  <a:t>th</a:t>
                </a:r>
                <a:r>
                  <a:rPr lang="en-US" dirty="0"/>
                  <a:t> category is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i="1" baseline="-25000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endParaRPr lang="en-US" baseline="-25000" dirty="0"/>
              </a:p>
              <a:p>
                <a:pPr lvl="1"/>
                <a:r>
                  <a:rPr lang="en-US" dirty="0"/>
                  <a:t>Then, for this sample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f>
                                    <m:f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𝑚</m:t>
                                      </m:r>
                                    </m:den>
                                  </m:f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func>
                        </m:e>
                      </m:nary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endParaRPr lang="en-US" i="1" dirty="0"/>
              </a:p>
              <a:p>
                <a:r>
                  <a:rPr lang="en-US" dirty="0"/>
                  <a:t>For continuous data, the calculation is harder</a:t>
                </a:r>
              </a:p>
              <a:p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13" t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61861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Information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Information one variable provides about another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Formally,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𝐻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𝑌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where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H(X,Y)</a:t>
                </a:r>
                <a:r>
                  <a:rPr lang="en-US" dirty="0"/>
                  <a:t> is the joint entropy of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dirty="0"/>
                  <a:t> and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Y,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𝑌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𝑝</m:t>
                                      </m:r>
                                      <m:r>
                                        <a:rPr lang="en-US" i="1" baseline="-25000">
                                          <a:latin typeface="Cambria Math"/>
                                        </a:rPr>
                                        <m:t>𝑖𝑗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𝑝</m:t>
                                  </m:r>
                                  <m:r>
                                    <a:rPr lang="en-US" i="1" baseline="-25000">
                                      <a:latin typeface="Cambria Math"/>
                                    </a:rPr>
                                    <m:t>𝑖𝑗</m:t>
                                  </m:r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2900" dirty="0"/>
                  <a:t>Where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i="1" dirty="0" err="1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i="1" baseline="-25000" dirty="0" err="1">
                    <a:latin typeface="Times New Roman" pitchFamily="18" charset="0"/>
                    <a:cs typeface="Times New Roman" pitchFamily="18" charset="0"/>
                  </a:rPr>
                  <a:t>ij</a:t>
                </a:r>
                <a:r>
                  <a:rPr lang="en-US" dirty="0"/>
                  <a:t> is the probability that the </a:t>
                </a:r>
                <a:r>
                  <a:rPr lang="en-US" i="1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baseline="30000" dirty="0" err="1"/>
                  <a:t>th</a:t>
                </a:r>
                <a:r>
                  <a:rPr lang="en-US" dirty="0"/>
                  <a:t> value of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dirty="0"/>
                  <a:t> and the </a:t>
                </a:r>
                <a:r>
                  <a:rPr lang="en-US" i="1" dirty="0" err="1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baseline="30000" dirty="0" err="1"/>
                  <a:t>th</a:t>
                </a:r>
                <a:r>
                  <a:rPr lang="en-US" dirty="0"/>
                  <a:t> value of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dirty="0"/>
                  <a:t> occur together 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r>
                  <a:rPr lang="en-US" dirty="0"/>
                  <a:t>For discrete variables, this is easy to compute</a:t>
                </a:r>
              </a:p>
              <a:p>
                <a:endParaRPr lang="en-US" dirty="0"/>
              </a:p>
              <a:p>
                <a:r>
                  <a:rPr lang="en-US" dirty="0"/>
                  <a:t>Maximum mutual information for discrete variables is </a:t>
                </a:r>
                <a:br>
                  <a:rPr lang="en-US" dirty="0"/>
                </a:br>
                <a:r>
                  <a:rPr lang="en-US" dirty="0"/>
                  <a:t>log</a:t>
                </a:r>
                <a:r>
                  <a:rPr lang="en-US" baseline="-25000" dirty="0"/>
                  <a:t>2</a:t>
                </a:r>
                <a:r>
                  <a:rPr lang="en-US" dirty="0"/>
                  <a:t>(min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/>
                  <a:t>), where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/>
                  <a:t> (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/>
                  <a:t>) is the number of values of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/>
                  <a:t> 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80139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Information Example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76400" y="1219200"/>
          <a:ext cx="3733800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0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r>
                        <a:rPr lang="en-US" dirty="0"/>
                        <a:t>Student Status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Times New Roman" pitchFamily="18" charset="0"/>
                          <a:cs typeface="Times New Roman" pitchFamily="18" charset="0"/>
                        </a:rPr>
                        <a:t>-p</a:t>
                      </a:r>
                      <a:r>
                        <a:rPr lang="en-US" i="0" dirty="0">
                          <a:latin typeface="Times New Roman" pitchFamily="18" charset="0"/>
                          <a:cs typeface="Times New Roman" pitchFamily="18" charset="0"/>
                        </a:rPr>
                        <a:t>log</a:t>
                      </a:r>
                      <a:r>
                        <a:rPr lang="en-US" i="0" baseline="-250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i="1" dirty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rPr lang="en-US" sz="1400" dirty="0"/>
                        <a:t>Undergrad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0.5184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rPr lang="en-US" sz="1400" dirty="0"/>
                        <a:t>Grad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0.4744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14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0.9928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76400" y="3276600"/>
          <a:ext cx="3733800" cy="1752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9556"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Times New Roman" pitchFamily="18" charset="0"/>
                          <a:cs typeface="Times New Roman" pitchFamily="18" charset="0"/>
                        </a:rPr>
                        <a:t>-p</a:t>
                      </a:r>
                      <a:r>
                        <a:rPr lang="en-US" i="0" dirty="0">
                          <a:latin typeface="Times New Roman" pitchFamily="18" charset="0"/>
                          <a:cs typeface="Times New Roman" pitchFamily="18" charset="0"/>
                        </a:rPr>
                        <a:t>log</a:t>
                      </a:r>
                      <a:r>
                        <a:rPr lang="en-US" i="0" baseline="-250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i="1" dirty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64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364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364"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0.4105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748">
                <a:tc>
                  <a:txBody>
                    <a:bodyPr/>
                    <a:lstStyle/>
                    <a:p>
                      <a:r>
                        <a:rPr lang="en-US" sz="14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1.4406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791200" y="1219201"/>
          <a:ext cx="4724400" cy="35283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45570">
                <a:tc>
                  <a:txBody>
                    <a:bodyPr/>
                    <a:lstStyle/>
                    <a:p>
                      <a:r>
                        <a:rPr lang="en-US" dirty="0"/>
                        <a:t>Student Status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Times New Roman" pitchFamily="18" charset="0"/>
                          <a:cs typeface="Times New Roman" pitchFamily="18" charset="0"/>
                        </a:rPr>
                        <a:t>-p</a:t>
                      </a:r>
                      <a:r>
                        <a:rPr lang="en-US" i="0" dirty="0">
                          <a:latin typeface="Times New Roman" pitchFamily="18" charset="0"/>
                          <a:cs typeface="Times New Roman" pitchFamily="18" charset="0"/>
                        </a:rPr>
                        <a:t>log</a:t>
                      </a:r>
                      <a:r>
                        <a:rPr lang="en-US" i="0" baseline="-250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i="1" dirty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981">
                <a:tc>
                  <a:txBody>
                    <a:bodyPr/>
                    <a:lstStyle/>
                    <a:p>
                      <a:r>
                        <a:rPr lang="en-US" sz="1400" dirty="0"/>
                        <a:t>Undergrad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48">
                <a:tc>
                  <a:txBody>
                    <a:bodyPr/>
                    <a:lstStyle/>
                    <a:p>
                      <a:r>
                        <a:rPr lang="en-US" sz="1400" dirty="0"/>
                        <a:t>Undergrad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981">
                <a:tc>
                  <a:txBody>
                    <a:bodyPr/>
                    <a:lstStyle/>
                    <a:p>
                      <a:r>
                        <a:rPr lang="en-US" sz="1400" dirty="0"/>
                        <a:t>Undergrad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0.3322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86">
                <a:tc>
                  <a:txBody>
                    <a:bodyPr/>
                    <a:lstStyle/>
                    <a:p>
                      <a:r>
                        <a:rPr lang="en-US" sz="1400" dirty="0"/>
                        <a:t>Grad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400" dirty="0"/>
                        <a:t>Grad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0.4644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033">
                <a:tc>
                  <a:txBody>
                    <a:bodyPr/>
                    <a:lstStyle/>
                    <a:p>
                      <a:r>
                        <a:rPr lang="en-US" sz="1400" dirty="0"/>
                        <a:t>Grad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5033">
                <a:tc>
                  <a:txBody>
                    <a:bodyPr/>
                    <a:lstStyle/>
                    <a:p>
                      <a:r>
                        <a:rPr lang="en-US" sz="14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2.2710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57400" y="5486401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Mutual information of Student Status and Grade =  0.9928 + 1.4406 - 2.2710 = 0.1624</a:t>
            </a:r>
          </a:p>
        </p:txBody>
      </p:sp>
    </p:spTree>
    <p:extLst>
      <p:ext uri="{BB962C8B-B14F-4D97-AF65-F5344CB8AC3E}">
        <p14:creationId xmlns:p14="http://schemas.microsoft.com/office/powerpoint/2010/main" val="348992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and Dissimilarity Measures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3148" y="1674674"/>
            <a:ext cx="5593830" cy="1754326"/>
          </a:xfrm>
        </p:spPr>
        <p:txBody>
          <a:bodyPr>
            <a:normAutofit/>
          </a:bodyPr>
          <a:lstStyle/>
          <a:p>
            <a:pPr marL="151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</a:rPr>
              <a:t>Similarity measure</a:t>
            </a:r>
          </a:p>
          <a:p>
            <a:pPr marL="706950" lvl="2" indent="-28575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Numerical measure of how alike two data objects are.</a:t>
            </a:r>
          </a:p>
          <a:p>
            <a:pPr marL="706950" lvl="2" indent="-28575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Is higher when objects are more alike.</a:t>
            </a:r>
          </a:p>
          <a:p>
            <a:pPr marL="706950" lvl="2" indent="-28575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Often falls in the range [0,1]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EB85C3-CAE3-6B42-8012-47379FEECF1C}"/>
              </a:ext>
            </a:extLst>
          </p:cNvPr>
          <p:cNvSpPr/>
          <p:nvPr/>
        </p:nvSpPr>
        <p:spPr>
          <a:xfrm>
            <a:off x="6016977" y="1989635"/>
            <a:ext cx="649111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Dissimilarity measure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Numerical measure of how different two data objects are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Lower when objects are more alike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Minimum dissimilarity is often 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Upper limit varies</a:t>
            </a:r>
          </a:p>
          <a:p>
            <a:r>
              <a:rPr lang="en-US" dirty="0">
                <a:solidFill>
                  <a:srgbClr val="CC6600"/>
                </a:solidFill>
              </a:rPr>
              <a:t>Proximity</a:t>
            </a:r>
            <a:r>
              <a:rPr lang="en-US" dirty="0"/>
              <a:t> refers to a similarity or dissimilarity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F56E62C-547A-8A48-B5B2-498619CDF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649" y="3894530"/>
            <a:ext cx="9788655" cy="274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30394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Maximal Information Coefficient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500" dirty="0" err="1"/>
              <a:t>Reshef</a:t>
            </a:r>
            <a:r>
              <a:rPr lang="en-US" sz="1500" dirty="0"/>
              <a:t>, David N., </a:t>
            </a:r>
            <a:r>
              <a:rPr lang="en-US" sz="1500" dirty="0" err="1"/>
              <a:t>Yakir</a:t>
            </a:r>
            <a:r>
              <a:rPr lang="en-US" sz="1500" dirty="0"/>
              <a:t> A. </a:t>
            </a:r>
            <a:r>
              <a:rPr lang="en-US" sz="1500" dirty="0" err="1"/>
              <a:t>Reshef</a:t>
            </a:r>
            <a:r>
              <a:rPr lang="en-US" sz="1500" dirty="0"/>
              <a:t>, Hilary K. </a:t>
            </a:r>
            <a:r>
              <a:rPr lang="en-US" sz="1500" dirty="0" err="1"/>
              <a:t>Finucane</a:t>
            </a:r>
            <a:r>
              <a:rPr lang="en-US" sz="1500" dirty="0"/>
              <a:t>, Sharon R. Grossman, </a:t>
            </a:r>
            <a:r>
              <a:rPr lang="en-US" sz="1500" dirty="0" err="1"/>
              <a:t>Gilean</a:t>
            </a:r>
            <a:r>
              <a:rPr lang="en-US" sz="1500" dirty="0"/>
              <a:t> </a:t>
            </a:r>
            <a:r>
              <a:rPr lang="en-US" sz="1500" dirty="0" err="1"/>
              <a:t>McVean</a:t>
            </a:r>
            <a:r>
              <a:rPr lang="en-US" sz="1500" dirty="0"/>
              <a:t>, Peter J. </a:t>
            </a:r>
            <a:r>
              <a:rPr lang="en-US" sz="1500" dirty="0" err="1"/>
              <a:t>Turnbaugh</a:t>
            </a:r>
            <a:r>
              <a:rPr lang="en-US" sz="1500" dirty="0"/>
              <a:t>, Eric S. Lander, Michael </a:t>
            </a:r>
            <a:r>
              <a:rPr lang="en-US" sz="1500" dirty="0" err="1"/>
              <a:t>Mitzenmacher</a:t>
            </a:r>
            <a:r>
              <a:rPr lang="en-US" sz="1500" dirty="0"/>
              <a:t>, and </a:t>
            </a:r>
            <a:r>
              <a:rPr lang="en-US" sz="1500" dirty="0" err="1"/>
              <a:t>Pardis</a:t>
            </a:r>
            <a:r>
              <a:rPr lang="en-US" sz="1500" dirty="0"/>
              <a:t> C. </a:t>
            </a:r>
            <a:r>
              <a:rPr lang="en-US" sz="1500" dirty="0" err="1"/>
              <a:t>Sabeti</a:t>
            </a:r>
            <a:r>
              <a:rPr lang="en-US" sz="1500" dirty="0"/>
              <a:t>. "Detecting novel associations in large data sets." </a:t>
            </a:r>
            <a:r>
              <a:rPr lang="en-US" sz="1500" i="1" dirty="0"/>
              <a:t>science</a:t>
            </a:r>
            <a:r>
              <a:rPr lang="en-US" sz="1500" dirty="0"/>
              <a:t> 334, no. 6062 (2011): 1518-1524.</a:t>
            </a:r>
          </a:p>
          <a:p>
            <a:r>
              <a:rPr lang="en-US" dirty="0"/>
              <a:t>Applies mutual information to two continuous variables</a:t>
            </a:r>
          </a:p>
          <a:p>
            <a:r>
              <a:rPr lang="en-US" dirty="0"/>
              <a:t>Consider the possible </a:t>
            </a:r>
            <a:r>
              <a:rPr lang="en-US" dirty="0" err="1"/>
              <a:t>binnings</a:t>
            </a:r>
            <a:r>
              <a:rPr lang="en-US" dirty="0"/>
              <a:t> of the variables into discrete categories</a:t>
            </a:r>
          </a:p>
          <a:p>
            <a:pPr lvl="1"/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×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≤  N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/>
              <a:t>where </a:t>
            </a:r>
          </a:p>
          <a:p>
            <a:pPr lvl="2" indent="347663"/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number of values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</a:p>
          <a:p>
            <a:pPr lvl="2" indent="347663"/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number of values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</a:p>
          <a:p>
            <a:pPr lvl="2" indent="347663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number of samples (observations, data objects)</a:t>
            </a:r>
            <a:endParaRPr lang="en-US" dirty="0"/>
          </a:p>
          <a:p>
            <a:r>
              <a:rPr lang="en-US" dirty="0"/>
              <a:t>Compute the mutual information</a:t>
            </a:r>
          </a:p>
          <a:p>
            <a:pPr lvl="1"/>
            <a:r>
              <a:rPr lang="en-US" dirty="0"/>
              <a:t>Normalized by log</a:t>
            </a:r>
            <a:r>
              <a:rPr lang="en-US" baseline="-25000" dirty="0"/>
              <a:t>2</a:t>
            </a:r>
            <a:r>
              <a:rPr lang="en-US" dirty="0"/>
              <a:t>(min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/>
              <a:t>)</a:t>
            </a:r>
          </a:p>
          <a:p>
            <a:r>
              <a:rPr lang="en-US" dirty="0"/>
              <a:t>Take the highest value</a:t>
            </a:r>
          </a:p>
        </p:txBody>
      </p:sp>
    </p:spTree>
    <p:extLst>
      <p:ext uri="{BB962C8B-B14F-4D97-AF65-F5344CB8AC3E}">
        <p14:creationId xmlns:p14="http://schemas.microsoft.com/office/powerpoint/2010/main" val="23172755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0" y="4921250"/>
            <a:ext cx="5530850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/>
              <a:t>General Approach for Combining Similarities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63764" y="1143000"/>
            <a:ext cx="8351837" cy="4800600"/>
          </a:xfrm>
        </p:spPr>
        <p:txBody>
          <a:bodyPr/>
          <a:lstStyle/>
          <a:p>
            <a:pPr marL="533400" indent="-533400">
              <a:buSzPct val="85000"/>
            </a:pPr>
            <a:r>
              <a:rPr lang="en-US" sz="2400" dirty="0"/>
              <a:t>Sometimes attributes are of many different types, but an overall similarity is needed.</a:t>
            </a:r>
          </a:p>
          <a:p>
            <a:pPr marL="533400" indent="-533400">
              <a:buNone/>
            </a:pPr>
            <a:r>
              <a:rPr lang="en-US" sz="2400" dirty="0"/>
              <a:t>1: For the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dirty="0"/>
              <a:t> attribute, compute a similarity, </a:t>
            </a:r>
            <a:r>
              <a:rPr lang="en-US" sz="2400" i="1" dirty="0" err="1">
                <a:latin typeface="Times New Roman" pitchFamily="18" charset="0"/>
              </a:rPr>
              <a:t>s</a:t>
            </a:r>
            <a:r>
              <a:rPr lang="en-US" sz="2400" i="1" baseline="-25000" dirty="0" err="1">
                <a:latin typeface="Times New Roman" pitchFamily="18" charset="0"/>
              </a:rPr>
              <a:t>k</a:t>
            </a:r>
            <a:r>
              <a:rPr lang="en-US" sz="2400" dirty="0">
                <a:latin typeface="Times New Roman" pitchFamily="18" charset="0"/>
              </a:rPr>
              <a:t>(</a:t>
            </a:r>
            <a:r>
              <a:rPr lang="en-US" sz="2400" b="1" dirty="0">
                <a:latin typeface="Times New Roman" pitchFamily="18" charset="0"/>
              </a:rPr>
              <a:t>x</a:t>
            </a:r>
            <a:r>
              <a:rPr lang="en-US" sz="2400" dirty="0">
                <a:latin typeface="Times New Roman" pitchFamily="18" charset="0"/>
              </a:rPr>
              <a:t>, </a:t>
            </a:r>
            <a:r>
              <a:rPr lang="en-US" sz="2400" b="1" dirty="0">
                <a:latin typeface="Times New Roman" pitchFamily="18" charset="0"/>
              </a:rPr>
              <a:t>y</a:t>
            </a:r>
            <a:r>
              <a:rPr lang="en-US" sz="2400" dirty="0">
                <a:latin typeface="Times New Roman" pitchFamily="18" charset="0"/>
              </a:rPr>
              <a:t>)</a:t>
            </a:r>
            <a:r>
              <a:rPr lang="en-US" sz="2400" dirty="0"/>
              <a:t>, in the range [0, 1].</a:t>
            </a:r>
          </a:p>
          <a:p>
            <a:pPr marL="533400" indent="-533400">
              <a:buNone/>
            </a:pPr>
            <a:r>
              <a:rPr lang="en-US" sz="2400" dirty="0"/>
              <a:t>2: Define an indicator variable, </a:t>
            </a:r>
            <a:r>
              <a:rPr lang="en-US" sz="2400" dirty="0">
                <a:sym typeface="Symbol" pitchFamily="18" charset="2"/>
              </a:rPr>
              <a:t></a:t>
            </a:r>
            <a:r>
              <a:rPr lang="en-US" sz="2400" i="1" baseline="-25000" dirty="0">
                <a:latin typeface="Times New Roman" pitchFamily="18" charset="0"/>
              </a:rPr>
              <a:t>k</a:t>
            </a:r>
            <a:r>
              <a:rPr lang="en-US" sz="2400" dirty="0"/>
              <a:t>, for the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dirty="0"/>
              <a:t> attribute as follows:</a:t>
            </a:r>
          </a:p>
          <a:p>
            <a:pPr marL="990600" lvl="1" indent="-533400">
              <a:buNone/>
            </a:pPr>
            <a:r>
              <a:rPr lang="en-US" sz="2200" dirty="0">
                <a:sym typeface="Symbol" pitchFamily="18" charset="2"/>
              </a:rPr>
              <a:t></a:t>
            </a:r>
            <a:r>
              <a:rPr lang="en-US" sz="2200" i="1" baseline="-25000" dirty="0">
                <a:latin typeface="Times New Roman" pitchFamily="18" charset="0"/>
              </a:rPr>
              <a:t>k</a:t>
            </a:r>
            <a:r>
              <a:rPr lang="en-US" sz="2200" dirty="0"/>
              <a:t> = 0 if the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/>
              <a:t> </a:t>
            </a:r>
            <a:r>
              <a:rPr lang="en-US" sz="2200" dirty="0"/>
              <a:t>attribute is an asymmetric attribute and</a:t>
            </a:r>
          </a:p>
          <a:p>
            <a:pPr marL="990600" lvl="1" indent="-533400">
              <a:buNone/>
            </a:pPr>
            <a:r>
              <a:rPr lang="en-US" sz="2200" dirty="0"/>
              <a:t>       both objects have a value of 0, or if one of the objects   has a missing value for the </a:t>
            </a:r>
            <a:r>
              <a:rPr lang="en-US" sz="2200" dirty="0" err="1"/>
              <a:t>kth</a:t>
            </a:r>
            <a:r>
              <a:rPr lang="en-US" sz="2200" dirty="0"/>
              <a:t> attribute</a:t>
            </a:r>
          </a:p>
          <a:p>
            <a:pPr marL="990600" lvl="1" indent="-533400">
              <a:buNone/>
            </a:pPr>
            <a:r>
              <a:rPr lang="en-US" sz="2200" dirty="0">
                <a:sym typeface="Symbol" pitchFamily="18" charset="2"/>
              </a:rPr>
              <a:t></a:t>
            </a:r>
            <a:r>
              <a:rPr lang="en-US" sz="2200" i="1" baseline="-25000" dirty="0">
                <a:latin typeface="Times New Roman" pitchFamily="18" charset="0"/>
              </a:rPr>
              <a:t>k</a:t>
            </a:r>
            <a:r>
              <a:rPr lang="en-US" sz="2200" dirty="0"/>
              <a:t> = 1 otherwise</a:t>
            </a:r>
          </a:p>
          <a:p>
            <a:pPr marL="533400" indent="-533400">
              <a:buNone/>
            </a:pPr>
            <a:r>
              <a:rPr lang="en-US" sz="2400" dirty="0"/>
              <a:t>3. Compute</a:t>
            </a:r>
          </a:p>
        </p:txBody>
      </p:sp>
    </p:spTree>
    <p:extLst>
      <p:ext uri="{BB962C8B-B14F-4D97-AF65-F5344CB8AC3E}">
        <p14:creationId xmlns:p14="http://schemas.microsoft.com/office/powerpoint/2010/main" val="9692419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Weights to Combine Similarities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89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May not want to treat all attributes the same.</a:t>
                </a:r>
              </a:p>
              <a:p>
                <a:pPr lvl="1"/>
                <a:r>
                  <a:rPr lang="en-US" dirty="0"/>
                  <a:t>Use non-negative weights </a:t>
                </a:r>
                <a:r>
                  <a:rPr lang="en-US" dirty="0">
                    <a:sym typeface="Symbol"/>
                  </a:rPr>
                  <a:t>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𝑠𝑖𝑚𝑖𝑙𝑎𝑟𝑖𝑡𝑦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/>
                          </a:rPr>
                          <m:t>𝐱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b="1">
                            <a:latin typeface="Cambria Math"/>
                          </a:rPr>
                          <m:t>𝐲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b="1">
                                <a:latin typeface="Cambria Math"/>
                              </a:rPr>
                              <m:t>𝐱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b="1">
                                <a:latin typeface="Cambria Math"/>
                              </a:rPr>
                              <m:t>𝐲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Can also define a weighted form of distance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808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659" t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0901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572001"/>
            <a:ext cx="5119688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419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0C55E-6EDB-8246-B8DC-1614E9CF6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Euclidean Distance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F50F1E5-62B7-5947-864A-AFD3AC5BEB13}"/>
              </a:ext>
            </a:extLst>
          </p:cNvPr>
          <p:cNvSpPr txBox="1">
            <a:spLocks noChangeArrowheads="1"/>
          </p:cNvSpPr>
          <p:nvPr/>
        </p:nvSpPr>
        <p:spPr>
          <a:xfrm>
            <a:off x="581192" y="1402491"/>
            <a:ext cx="9971478" cy="5158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90000"/>
              </a:lnSpc>
            </a:pPr>
            <a:r>
              <a:rPr lang="en-US" sz="2400" dirty="0"/>
              <a:t>Euclidean Distance</a:t>
            </a:r>
          </a:p>
          <a:p>
            <a:pPr marL="742950" lvl="1" indent="-285750">
              <a:lnSpc>
                <a:spcPct val="90000"/>
              </a:lnSpc>
            </a:pPr>
            <a:endParaRPr lang="en-US" dirty="0"/>
          </a:p>
          <a:p>
            <a:pPr marL="342900" indent="-342900">
              <a:lnSpc>
                <a:spcPct val="90000"/>
              </a:lnSpc>
            </a:pPr>
            <a:endParaRPr lang="en-US" sz="2000" dirty="0"/>
          </a:p>
          <a:p>
            <a:pPr marL="0" indent="0">
              <a:lnSpc>
                <a:spcPct val="90000"/>
              </a:lnSpc>
              <a:buNone/>
            </a:pPr>
            <a:endParaRPr lang="en-US" sz="2000" dirty="0"/>
          </a:p>
          <a:p>
            <a:pPr marL="742950" lvl="1" indent="-285750">
              <a:lnSpc>
                <a:spcPct val="90000"/>
              </a:lnSpc>
              <a:buFont typeface="Arial" pitchFamily="34" charset="0"/>
              <a:buNone/>
            </a:pPr>
            <a:r>
              <a:rPr lang="en-US" sz="1800" dirty="0"/>
              <a:t>   </a:t>
            </a:r>
          </a:p>
          <a:p>
            <a:pPr marL="742950" lvl="1" indent="0">
              <a:lnSpc>
                <a:spcPct val="90000"/>
              </a:lnSpc>
              <a:buFont typeface="Arial" pitchFamily="34" charset="0"/>
              <a:buNone/>
            </a:pPr>
            <a:r>
              <a:rPr lang="en-US" sz="1800" dirty="0"/>
              <a:t>where </a:t>
            </a:r>
            <a:r>
              <a:rPr lang="en-US" sz="1800" i="1" dirty="0"/>
              <a:t>n</a:t>
            </a:r>
            <a:r>
              <a:rPr lang="en-US" sz="1800" dirty="0"/>
              <a:t> is the number of dimensions (attributes) and </a:t>
            </a:r>
            <a:r>
              <a:rPr lang="en-US" sz="1800" i="1" dirty="0" err="1">
                <a:latin typeface="Times New Roman" panose="02020603050405020304" pitchFamily="18" charset="0"/>
              </a:rPr>
              <a:t>x</a:t>
            </a:r>
            <a:r>
              <a:rPr lang="en-US" sz="1800" i="1" baseline="-25000" dirty="0" err="1">
                <a:latin typeface="Times New Roman" panose="02020603050405020304" pitchFamily="18" charset="0"/>
              </a:rPr>
              <a:t>k</a:t>
            </a:r>
            <a:r>
              <a:rPr lang="en-US" sz="1800" dirty="0"/>
              <a:t> and </a:t>
            </a:r>
            <a:r>
              <a:rPr lang="en-US" sz="18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sz="1800" i="1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1800" i="1" baseline="-25000" dirty="0">
                <a:latin typeface="Times New Roman" panose="02020603050405020304" pitchFamily="18" charset="0"/>
              </a:rPr>
              <a:t> </a:t>
            </a:r>
            <a:r>
              <a:rPr lang="en-US" sz="1800" dirty="0"/>
              <a:t> are, respectively, the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800" dirty="0"/>
              <a:t> attributes (components) or data objects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/>
              <a:t>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/>
              <a:t>.</a:t>
            </a:r>
          </a:p>
          <a:p>
            <a:pPr marL="742950" lvl="1" indent="-285750">
              <a:lnSpc>
                <a:spcPct val="90000"/>
              </a:lnSpc>
              <a:buFont typeface="Arial" pitchFamily="34" charset="0"/>
              <a:buNone/>
            </a:pP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BCDD943-84F1-2040-9917-047043B0E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029" y="5782404"/>
            <a:ext cx="5748946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400"/>
              </a:spcAft>
              <a:buClr>
                <a:srgbClr val="0C7B9C"/>
              </a:buClr>
              <a:buSzPct val="75000"/>
            </a:pPr>
            <a:r>
              <a:rPr lang="en-US" sz="2400" b="0" dirty="0"/>
              <a:t> Standardization is necessary, if scales differ.</a:t>
            </a:r>
          </a:p>
        </p:txBody>
      </p:sp>
      <p:pic>
        <p:nvPicPr>
          <p:cNvPr id="8" name="Picture 47">
            <a:extLst>
              <a:ext uri="{FF2B5EF4-FFF2-40B4-BE49-F238E27FC236}">
                <a16:creationId xmlns:a16="http://schemas.microsoft.com/office/drawing/2014/main" id="{F5046285-D195-D348-98FB-F096EB90D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139" y="2971800"/>
            <a:ext cx="400764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038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7541" y="1178840"/>
            <a:ext cx="8280400" cy="552450"/>
          </a:xfrm>
        </p:spPr>
        <p:txBody>
          <a:bodyPr/>
          <a:lstStyle/>
          <a:p>
            <a:r>
              <a:rPr lang="en-US" dirty="0"/>
              <a:t>Euclidean Distance</a:t>
            </a:r>
          </a:p>
        </p:txBody>
      </p:sp>
      <p:graphicFrame>
        <p:nvGraphicFramePr>
          <p:cNvPr id="645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6382433"/>
              </p:ext>
            </p:extLst>
          </p:nvPr>
        </p:nvGraphicFramePr>
        <p:xfrm>
          <a:off x="1214953" y="1902940"/>
          <a:ext cx="3920448" cy="2862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631692" imgH="2656332" progId="Visio.Drawing.6">
                  <p:embed/>
                </p:oleObj>
              </mc:Choice>
              <mc:Fallback>
                <p:oleObj name="VISIO" r:id="rId2" imgW="3631692" imgH="2656332" progId="Visio.Drawing.6">
                  <p:embed/>
                  <p:pic>
                    <p:nvPicPr>
                      <p:cNvPr id="645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953" y="1902940"/>
                        <a:ext cx="3920448" cy="28628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4899926"/>
              </p:ext>
            </p:extLst>
          </p:nvPr>
        </p:nvGraphicFramePr>
        <p:xfrm>
          <a:off x="6096000" y="2162177"/>
          <a:ext cx="3976687" cy="183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836725" imgH="846287" progId="Excel.Sheet.8">
                  <p:embed/>
                </p:oleObj>
              </mc:Choice>
              <mc:Fallback>
                <p:oleObj name="Worksheet" r:id="rId4" imgW="1836725" imgH="846287" progId="Excel.Sheet.8">
                  <p:embed/>
                  <p:pic>
                    <p:nvPicPr>
                      <p:cNvPr id="645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162177"/>
                        <a:ext cx="3976687" cy="183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4485502" y="6430963"/>
            <a:ext cx="400358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200" dirty="0"/>
              <a:t>Euclidean Distance Matrix</a:t>
            </a:r>
          </a:p>
        </p:txBody>
      </p:sp>
      <p:graphicFrame>
        <p:nvGraphicFramePr>
          <p:cNvPr id="645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245110"/>
              </p:ext>
            </p:extLst>
          </p:nvPr>
        </p:nvGraphicFramePr>
        <p:xfrm>
          <a:off x="2605086" y="4602163"/>
          <a:ext cx="6599238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3055925" imgH="846287" progId="Excel.Sheet.8">
                  <p:embed/>
                </p:oleObj>
              </mc:Choice>
              <mc:Fallback>
                <p:oleObj name="Worksheet" r:id="rId6" imgW="3055925" imgH="846287" progId="Excel.Sheet.8">
                  <p:embed/>
                  <p:pic>
                    <p:nvPicPr>
                      <p:cNvPr id="645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5086" y="4602163"/>
                        <a:ext cx="6599238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E4B5D59-F03D-4131-5C3A-3CDCC410F779}"/>
                  </a:ext>
                </a:extLst>
              </p14:cNvPr>
              <p14:cNvContentPartPr/>
              <p14:nvPr/>
            </p14:nvContentPartPr>
            <p14:xfrm>
              <a:off x="1693337" y="2802977"/>
              <a:ext cx="1026000" cy="1068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E4B5D59-F03D-4131-5C3A-3CDCC410F77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75337" y="2785337"/>
                <a:ext cx="1061640" cy="1103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B298E79F-BE24-9505-0058-B46255A9F612}"/>
              </a:ext>
            </a:extLst>
          </p:cNvPr>
          <p:cNvGrpSpPr/>
          <p:nvPr/>
        </p:nvGrpSpPr>
        <p:grpSpPr>
          <a:xfrm>
            <a:off x="1886297" y="2355857"/>
            <a:ext cx="921600" cy="295200"/>
            <a:chOff x="1886297" y="2355857"/>
            <a:chExt cx="921600" cy="29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87B816D-1BFC-1B70-318F-96470591C642}"/>
                    </a:ext>
                  </a:extLst>
                </p14:cNvPr>
                <p14:cNvContentPartPr/>
                <p14:nvPr/>
              </p14:nvContentPartPr>
              <p14:xfrm>
                <a:off x="1886297" y="2386817"/>
                <a:ext cx="52560" cy="1378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87B816D-1BFC-1B70-318F-96470591C64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68297" y="2368817"/>
                  <a:ext cx="882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977F9AE-A86F-4FB1-3184-8651E8532D16}"/>
                    </a:ext>
                  </a:extLst>
                </p14:cNvPr>
                <p14:cNvContentPartPr/>
                <p14:nvPr/>
              </p14:nvContentPartPr>
              <p14:xfrm>
                <a:off x="2052617" y="2405537"/>
                <a:ext cx="140760" cy="171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977F9AE-A86F-4FB1-3184-8651E8532D1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34977" y="2387897"/>
                  <a:ext cx="1764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5924F5F-6275-EA01-62E2-4A3F2B58FC3E}"/>
                    </a:ext>
                  </a:extLst>
                </p14:cNvPr>
                <p14:cNvContentPartPr/>
                <p14:nvPr/>
              </p14:nvContentPartPr>
              <p14:xfrm>
                <a:off x="2302097" y="2563217"/>
                <a:ext cx="40680" cy="878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5924F5F-6275-EA01-62E2-4A3F2B58FC3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84457" y="2545217"/>
                  <a:ext cx="763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F2B7C4A-BC79-9E71-C0CE-FDF069FD1FDC}"/>
                    </a:ext>
                  </a:extLst>
                </p14:cNvPr>
                <p14:cNvContentPartPr/>
                <p14:nvPr/>
              </p14:nvContentPartPr>
              <p14:xfrm>
                <a:off x="2434217" y="2355857"/>
                <a:ext cx="192240" cy="226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F2B7C4A-BC79-9E71-C0CE-FDF069FD1FD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16577" y="2337857"/>
                  <a:ext cx="22788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479C2E-0F8E-884D-29BE-3B92E9973547}"/>
                    </a:ext>
                  </a:extLst>
                </p14:cNvPr>
                <p14:cNvContentPartPr/>
                <p14:nvPr/>
              </p14:nvContentPartPr>
              <p14:xfrm>
                <a:off x="2715017" y="2370257"/>
                <a:ext cx="92880" cy="260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479C2E-0F8E-884D-29BE-3B92E997354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97377" y="2352617"/>
                  <a:ext cx="128520" cy="29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EE1EC02-8C21-4468-1D7A-51FF6C57D179}"/>
              </a:ext>
            </a:extLst>
          </p:cNvPr>
          <p:cNvGrpSpPr/>
          <p:nvPr/>
        </p:nvGrpSpPr>
        <p:grpSpPr>
          <a:xfrm>
            <a:off x="3019217" y="3473657"/>
            <a:ext cx="934560" cy="380880"/>
            <a:chOff x="3019217" y="3473657"/>
            <a:chExt cx="934560" cy="38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2124813-3379-78F6-E954-59996130FBEA}"/>
                    </a:ext>
                  </a:extLst>
                </p14:cNvPr>
                <p14:cNvContentPartPr/>
                <p14:nvPr/>
              </p14:nvContentPartPr>
              <p14:xfrm>
                <a:off x="3019217" y="3655097"/>
                <a:ext cx="39960" cy="199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2124813-3379-78F6-E954-59996130FBE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01217" y="3637097"/>
                  <a:ext cx="756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458BCE4-5EC6-F592-9145-DE54C9091A77}"/>
                    </a:ext>
                  </a:extLst>
                </p14:cNvPr>
                <p14:cNvContentPartPr/>
                <p14:nvPr/>
              </p14:nvContentPartPr>
              <p14:xfrm>
                <a:off x="3288857" y="3587777"/>
                <a:ext cx="32400" cy="61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458BCE4-5EC6-F592-9145-DE54C9091A7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70857" y="3570137"/>
                  <a:ext cx="680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F3D2294-B550-17BC-EEAC-E64039DD9532}"/>
                    </a:ext>
                  </a:extLst>
                </p14:cNvPr>
                <p14:cNvContentPartPr/>
                <p14:nvPr/>
              </p14:nvContentPartPr>
              <p14:xfrm>
                <a:off x="3221537" y="3550697"/>
                <a:ext cx="142920" cy="216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F3D2294-B550-17BC-EEAC-E64039DD953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203537" y="3533057"/>
                  <a:ext cx="17856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73037E9-5460-B6BC-6998-6067D1E6612E}"/>
                    </a:ext>
                  </a:extLst>
                </p14:cNvPr>
                <p14:cNvContentPartPr/>
                <p14:nvPr/>
              </p14:nvContentPartPr>
              <p14:xfrm>
                <a:off x="3447617" y="3743657"/>
                <a:ext cx="29520" cy="428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73037E9-5460-B6BC-6998-6067D1E6612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429617" y="3725657"/>
                  <a:ext cx="651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AFEECB8-4E6D-7439-F9E5-8CDC5C730B75}"/>
                    </a:ext>
                  </a:extLst>
                </p14:cNvPr>
                <p14:cNvContentPartPr/>
                <p14:nvPr/>
              </p14:nvContentPartPr>
              <p14:xfrm>
                <a:off x="3600617" y="3564017"/>
                <a:ext cx="110520" cy="149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AFEECB8-4E6D-7439-F9E5-8CDC5C730B7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82617" y="3546017"/>
                  <a:ext cx="1461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6F719CC-EBDC-CC52-D450-3398211E001E}"/>
                    </a:ext>
                  </a:extLst>
                </p14:cNvPr>
                <p14:cNvContentPartPr/>
                <p14:nvPr/>
              </p14:nvContentPartPr>
              <p14:xfrm>
                <a:off x="3826697" y="3473657"/>
                <a:ext cx="127080" cy="2844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6F719CC-EBDC-CC52-D450-3398211E001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808697" y="3455657"/>
                  <a:ext cx="162720" cy="32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7D26F94-A0CF-8891-61AF-C4D4E9EF957C}"/>
                  </a:ext>
                </a:extLst>
              </p14:cNvPr>
              <p14:cNvContentPartPr/>
              <p14:nvPr/>
            </p14:nvContentPartPr>
            <p14:xfrm>
              <a:off x="45257" y="4840937"/>
              <a:ext cx="164160" cy="597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7D26F94-A0CF-8891-61AF-C4D4E9EF957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7257" y="4823297"/>
                <a:ext cx="199800" cy="63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5F41A4D-7646-9481-AEE4-B05BCCFBEFD0}"/>
                  </a:ext>
                </a:extLst>
              </p14:cNvPr>
              <p14:cNvContentPartPr/>
              <p14:nvPr/>
            </p14:nvContentPartPr>
            <p14:xfrm>
              <a:off x="247217" y="4820777"/>
              <a:ext cx="2346840" cy="34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5F41A4D-7646-9481-AEE4-B05BCCFBEFD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29217" y="4803137"/>
                <a:ext cx="2382480" cy="70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570E01A9-269C-F698-865C-8101FE03BBFF}"/>
              </a:ext>
            </a:extLst>
          </p:cNvPr>
          <p:cNvGrpSpPr/>
          <p:nvPr/>
        </p:nvGrpSpPr>
        <p:grpSpPr>
          <a:xfrm>
            <a:off x="504617" y="4933457"/>
            <a:ext cx="1651680" cy="491400"/>
            <a:chOff x="504617" y="4933457"/>
            <a:chExt cx="1651680" cy="49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795E1BF-4ED2-1D2E-D15D-E9EDA451065B}"/>
                    </a:ext>
                  </a:extLst>
                </p14:cNvPr>
                <p14:cNvContentPartPr/>
                <p14:nvPr/>
              </p14:nvContentPartPr>
              <p14:xfrm>
                <a:off x="504617" y="5010137"/>
                <a:ext cx="211680" cy="3445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795E1BF-4ED2-1D2E-D15D-E9EDA451065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86617" y="4992137"/>
                  <a:ext cx="24732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3597055-418F-6DCA-53C9-1DBAACB051A4}"/>
                    </a:ext>
                  </a:extLst>
                </p14:cNvPr>
                <p14:cNvContentPartPr/>
                <p14:nvPr/>
              </p14:nvContentPartPr>
              <p14:xfrm>
                <a:off x="930497" y="4933457"/>
                <a:ext cx="205920" cy="1746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3597055-418F-6DCA-53C9-1DBAACB051A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12857" y="4915817"/>
                  <a:ext cx="2415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9DC3DD4-11C7-1F79-C6CB-CBCE1C3F8AC4}"/>
                    </a:ext>
                  </a:extLst>
                </p14:cNvPr>
                <p14:cNvContentPartPr/>
                <p14:nvPr/>
              </p14:nvContentPartPr>
              <p14:xfrm>
                <a:off x="1162697" y="5256737"/>
                <a:ext cx="330120" cy="32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9DC3DD4-11C7-1F79-C6CB-CBCE1C3F8AC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45057" y="5239097"/>
                  <a:ext cx="3657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B8F9FE1-05B0-4B62-EEB0-484546E1412B}"/>
                    </a:ext>
                  </a:extLst>
                </p14:cNvPr>
                <p14:cNvContentPartPr/>
                <p14:nvPr/>
              </p14:nvContentPartPr>
              <p14:xfrm>
                <a:off x="1350257" y="5152337"/>
                <a:ext cx="65520" cy="272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B8F9FE1-05B0-4B62-EEB0-484546E1412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332257" y="5134337"/>
                  <a:ext cx="10116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4C1EFBC-00F3-978F-E391-7EA1318B4A61}"/>
                    </a:ext>
                  </a:extLst>
                </p14:cNvPr>
                <p14:cNvContentPartPr/>
                <p14:nvPr/>
              </p14:nvContentPartPr>
              <p14:xfrm>
                <a:off x="1681457" y="5054417"/>
                <a:ext cx="232560" cy="257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4C1EFBC-00F3-978F-E391-7EA1318B4A6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663457" y="5036417"/>
                  <a:ext cx="26820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839F543-0C0D-BFF9-35E8-9FD0FC1FF57C}"/>
                    </a:ext>
                  </a:extLst>
                </p14:cNvPr>
                <p14:cNvContentPartPr/>
                <p14:nvPr/>
              </p14:nvContentPartPr>
              <p14:xfrm>
                <a:off x="2041097" y="4976657"/>
                <a:ext cx="115200" cy="115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839F543-0C0D-BFF9-35E8-9FD0FC1FF57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023457" y="4958657"/>
                  <a:ext cx="150840" cy="15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19EC53B-8319-9F84-F9B5-060C5D041641}"/>
              </a:ext>
            </a:extLst>
          </p:cNvPr>
          <p:cNvGrpSpPr/>
          <p:nvPr/>
        </p:nvGrpSpPr>
        <p:grpSpPr>
          <a:xfrm>
            <a:off x="103577" y="5561657"/>
            <a:ext cx="1989000" cy="415440"/>
            <a:chOff x="103577" y="5561657"/>
            <a:chExt cx="1989000" cy="41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339814F-1FB7-2F88-9F58-0C5311F18ADF}"/>
                    </a:ext>
                  </a:extLst>
                </p14:cNvPr>
                <p14:cNvContentPartPr/>
                <p14:nvPr/>
              </p14:nvContentPartPr>
              <p14:xfrm>
                <a:off x="103577" y="5688737"/>
                <a:ext cx="190440" cy="5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339814F-1FB7-2F88-9F58-0C5311F18AD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5937" y="5670737"/>
                  <a:ext cx="2260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80C9D7B-5038-C945-491A-43682D3D71AB}"/>
                    </a:ext>
                  </a:extLst>
                </p14:cNvPr>
                <p14:cNvContentPartPr/>
                <p14:nvPr/>
              </p14:nvContentPartPr>
              <p14:xfrm>
                <a:off x="161897" y="5786297"/>
                <a:ext cx="189720" cy="57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80C9D7B-5038-C945-491A-43682D3D71A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44257" y="5768657"/>
                  <a:ext cx="2253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5B3FF90-A5D4-B544-6F4B-BBE96AB49C17}"/>
                    </a:ext>
                  </a:extLst>
                </p14:cNvPr>
                <p14:cNvContentPartPr/>
                <p14:nvPr/>
              </p14:nvContentPartPr>
              <p14:xfrm>
                <a:off x="476177" y="5621417"/>
                <a:ext cx="223200" cy="227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5B3FF90-A5D4-B544-6F4B-BBE96AB49C1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58177" y="5603417"/>
                  <a:ext cx="25884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7B805DD-C915-BC9D-2499-A7D0674CA1EF}"/>
                    </a:ext>
                  </a:extLst>
                </p14:cNvPr>
                <p14:cNvContentPartPr/>
                <p14:nvPr/>
              </p14:nvContentPartPr>
              <p14:xfrm>
                <a:off x="789017" y="5579297"/>
                <a:ext cx="61560" cy="229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7B805DD-C915-BC9D-2499-A7D0674CA1E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71377" y="5561657"/>
                  <a:ext cx="9720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DCD8366-D85D-52FC-2434-F7B3FA7C90BC}"/>
                    </a:ext>
                  </a:extLst>
                </p14:cNvPr>
                <p14:cNvContentPartPr/>
                <p14:nvPr/>
              </p14:nvContentPartPr>
              <p14:xfrm>
                <a:off x="887657" y="5561657"/>
                <a:ext cx="264960" cy="450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DCD8366-D85D-52FC-2434-F7B3FA7C90B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70017" y="5543657"/>
                  <a:ext cx="3006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3E4A4F4-189C-41C3-F56F-C14097AE7986}"/>
                    </a:ext>
                  </a:extLst>
                </p14:cNvPr>
                <p14:cNvContentPartPr/>
                <p14:nvPr/>
              </p14:nvContentPartPr>
              <p14:xfrm>
                <a:off x="978737" y="5683697"/>
                <a:ext cx="118800" cy="1486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3E4A4F4-189C-41C3-F56F-C14097AE798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61097" y="5666057"/>
                  <a:ext cx="1544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3FB394E-9168-BF80-FAE6-B3EFBF4E5EED}"/>
                    </a:ext>
                  </a:extLst>
                </p14:cNvPr>
                <p14:cNvContentPartPr/>
                <p14:nvPr/>
              </p14:nvContentPartPr>
              <p14:xfrm>
                <a:off x="979817" y="5693777"/>
                <a:ext cx="85680" cy="50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3FB394E-9168-BF80-FAE6-B3EFBF4E5EE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61817" y="5676137"/>
                  <a:ext cx="1213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DCF96A2-56FA-4CEA-1257-0A88A3EC5C8D}"/>
                    </a:ext>
                  </a:extLst>
                </p14:cNvPr>
                <p14:cNvContentPartPr/>
                <p14:nvPr/>
              </p14:nvContentPartPr>
              <p14:xfrm>
                <a:off x="1194737" y="5774057"/>
                <a:ext cx="129600" cy="28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DCF96A2-56FA-4CEA-1257-0A88A3EC5C8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76737" y="5756057"/>
                  <a:ext cx="1652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FF4FDA3-A588-A2AC-F5F2-691461A24A8C}"/>
                    </a:ext>
                  </a:extLst>
                </p14:cNvPr>
                <p14:cNvContentPartPr/>
                <p14:nvPr/>
              </p14:nvContentPartPr>
              <p14:xfrm>
                <a:off x="1215257" y="5847857"/>
                <a:ext cx="119880" cy="126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FF4FDA3-A588-A2AC-F5F2-691461A24A8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97617" y="5829857"/>
                  <a:ext cx="1555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BFFA0B2-158A-F755-9BD6-923FE1433DCC}"/>
                    </a:ext>
                  </a:extLst>
                </p14:cNvPr>
                <p14:cNvContentPartPr/>
                <p14:nvPr/>
              </p14:nvContentPartPr>
              <p14:xfrm>
                <a:off x="1412537" y="5746697"/>
                <a:ext cx="15840" cy="2224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BFFA0B2-158A-F755-9BD6-923FE1433DC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394897" y="5728697"/>
                  <a:ext cx="5148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DE49953-4A06-D8BD-46B2-A172490292C3}"/>
                    </a:ext>
                  </a:extLst>
                </p14:cNvPr>
                <p14:cNvContentPartPr/>
                <p14:nvPr/>
              </p14:nvContentPartPr>
              <p14:xfrm>
                <a:off x="1533857" y="5896097"/>
                <a:ext cx="26280" cy="799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DE49953-4A06-D8BD-46B2-A172490292C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516217" y="5878457"/>
                  <a:ext cx="619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0E4CE7F-85F2-AB08-A943-3D8A03552291}"/>
                    </a:ext>
                  </a:extLst>
                </p14:cNvPr>
                <p14:cNvContentPartPr/>
                <p14:nvPr/>
              </p14:nvContentPartPr>
              <p14:xfrm>
                <a:off x="1583177" y="5758937"/>
                <a:ext cx="174600" cy="1195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0E4CE7F-85F2-AB08-A943-3D8A0355229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565537" y="5741297"/>
                  <a:ext cx="2102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21DA853-0B1C-A6B0-DADE-A406D1444BE8}"/>
                    </a:ext>
                  </a:extLst>
                </p14:cNvPr>
                <p14:cNvContentPartPr/>
                <p14:nvPr/>
              </p14:nvContentPartPr>
              <p14:xfrm>
                <a:off x="1709897" y="5798897"/>
                <a:ext cx="12960" cy="1782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21DA853-0B1C-A6B0-DADE-A406D1444BE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692257" y="5781257"/>
                  <a:ext cx="486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C8B6209-3266-5E19-2D6B-8FCC5EE280D8}"/>
                    </a:ext>
                  </a:extLst>
                </p14:cNvPr>
                <p14:cNvContentPartPr/>
                <p14:nvPr/>
              </p14:nvContentPartPr>
              <p14:xfrm>
                <a:off x="1851737" y="5776217"/>
                <a:ext cx="16560" cy="1569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C8B6209-3266-5E19-2D6B-8FCC5EE280D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834097" y="5758577"/>
                  <a:ext cx="522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9E5A16B-CBBB-DBF2-334A-3D0E8397ED11}"/>
                    </a:ext>
                  </a:extLst>
                </p14:cNvPr>
                <p14:cNvContentPartPr/>
                <p14:nvPr/>
              </p14:nvContentPartPr>
              <p14:xfrm>
                <a:off x="1957937" y="5769377"/>
                <a:ext cx="134640" cy="784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9E5A16B-CBBB-DBF2-334A-3D0E8397ED1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939937" y="5751377"/>
                  <a:ext cx="1702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D4F4620-01BB-5474-BCF0-962D7CDA56F8}"/>
                    </a:ext>
                  </a:extLst>
                </p14:cNvPr>
                <p14:cNvContentPartPr/>
                <p14:nvPr/>
              </p14:nvContentPartPr>
              <p14:xfrm>
                <a:off x="2040377" y="5770097"/>
                <a:ext cx="34920" cy="135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D4F4620-01BB-5474-BCF0-962D7CDA56F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022737" y="5752097"/>
                  <a:ext cx="70560" cy="17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81FDAC5-700F-391B-776E-0360A1FB4CC4}"/>
              </a:ext>
            </a:extLst>
          </p:cNvPr>
          <p:cNvGrpSpPr/>
          <p:nvPr/>
        </p:nvGrpSpPr>
        <p:grpSpPr>
          <a:xfrm>
            <a:off x="222017" y="6098777"/>
            <a:ext cx="1628280" cy="312120"/>
            <a:chOff x="222017" y="6098777"/>
            <a:chExt cx="1628280" cy="31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1D82F01-4286-EE98-C56D-C0C104C6E79E}"/>
                    </a:ext>
                  </a:extLst>
                </p14:cNvPr>
                <p14:cNvContentPartPr/>
                <p14:nvPr/>
              </p14:nvContentPartPr>
              <p14:xfrm>
                <a:off x="222017" y="6156377"/>
                <a:ext cx="168120" cy="9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1D82F01-4286-EE98-C56D-C0C104C6E79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04017" y="6138377"/>
                  <a:ext cx="2037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21EEB7F-5607-70E4-D2C3-FDE203A7DC2F}"/>
                    </a:ext>
                  </a:extLst>
                </p14:cNvPr>
                <p14:cNvContentPartPr/>
                <p14:nvPr/>
              </p14:nvContentPartPr>
              <p14:xfrm>
                <a:off x="326057" y="6185177"/>
                <a:ext cx="213840" cy="244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21EEB7F-5607-70E4-D2C3-FDE203A7DC2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8057" y="6167537"/>
                  <a:ext cx="2494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96243C8-CB1C-2EA4-A6BC-AD7C1C99E3C0}"/>
                    </a:ext>
                  </a:extLst>
                </p14:cNvPr>
                <p14:cNvContentPartPr/>
                <p14:nvPr/>
              </p14:nvContentPartPr>
              <p14:xfrm>
                <a:off x="641417" y="6098777"/>
                <a:ext cx="275760" cy="2408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96243C8-CB1C-2EA4-A6BC-AD7C1C99E3C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23777" y="6080777"/>
                  <a:ext cx="31140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9CBF6DF-AAAC-A514-B3BF-25FA8BA307CC}"/>
                    </a:ext>
                  </a:extLst>
                </p14:cNvPr>
                <p14:cNvContentPartPr/>
                <p14:nvPr/>
              </p14:nvContentPartPr>
              <p14:xfrm>
                <a:off x="962537" y="6303977"/>
                <a:ext cx="10800" cy="18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9CBF6DF-AAAC-A514-B3BF-25FA8BA307C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44537" y="6286337"/>
                  <a:ext cx="464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00CEEEA-3AE2-4AF3-469C-90DBFE9A1EF7}"/>
                    </a:ext>
                  </a:extLst>
                </p14:cNvPr>
                <p14:cNvContentPartPr/>
                <p14:nvPr/>
              </p14:nvContentPartPr>
              <p14:xfrm>
                <a:off x="1099337" y="6127577"/>
                <a:ext cx="151920" cy="2505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00CEEEA-3AE2-4AF3-469C-90DBFE9A1EF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81337" y="6109937"/>
                  <a:ext cx="18756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6E4D1BA-774B-3FA3-D1CC-825CE5696FAC}"/>
                    </a:ext>
                  </a:extLst>
                </p14:cNvPr>
                <p14:cNvContentPartPr/>
                <p14:nvPr/>
              </p14:nvContentPartPr>
              <p14:xfrm>
                <a:off x="1475897" y="6175457"/>
                <a:ext cx="168840" cy="1796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6E4D1BA-774B-3FA3-D1CC-825CE5696FA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458257" y="6157817"/>
                  <a:ext cx="2044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1494C9F-CF52-D801-E0CE-6D35F8E20257}"/>
                    </a:ext>
                  </a:extLst>
                </p14:cNvPr>
                <p14:cNvContentPartPr/>
                <p14:nvPr/>
              </p14:nvContentPartPr>
              <p14:xfrm>
                <a:off x="1649777" y="6140897"/>
                <a:ext cx="200520" cy="2700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1494C9F-CF52-D801-E0CE-6D35F8E2025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631777" y="6123257"/>
                  <a:ext cx="236160" cy="30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A1205171-FD54-DF34-4F9A-7CBC4EEAC16C}"/>
                  </a:ext>
                </a:extLst>
              </p14:cNvPr>
              <p14:cNvContentPartPr/>
              <p14:nvPr/>
            </p14:nvContentPartPr>
            <p14:xfrm>
              <a:off x="4391897" y="4978097"/>
              <a:ext cx="5052960" cy="14655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A1205171-FD54-DF34-4F9A-7CBC4EEAC16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373897" y="4960097"/>
                <a:ext cx="5088600" cy="150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058147BA-D177-65C6-00EE-F1332C3347A3}"/>
              </a:ext>
            </a:extLst>
          </p:cNvPr>
          <p:cNvGrpSpPr/>
          <p:nvPr/>
        </p:nvGrpSpPr>
        <p:grpSpPr>
          <a:xfrm>
            <a:off x="5183177" y="5131817"/>
            <a:ext cx="813240" cy="433800"/>
            <a:chOff x="5183177" y="5131817"/>
            <a:chExt cx="813240" cy="43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2C836AB-604F-163D-7F16-665BC8D0FB0E}"/>
                    </a:ext>
                  </a:extLst>
                </p14:cNvPr>
                <p14:cNvContentPartPr/>
                <p14:nvPr/>
              </p14:nvContentPartPr>
              <p14:xfrm>
                <a:off x="5202617" y="5157377"/>
                <a:ext cx="671040" cy="3150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2C836AB-604F-163D-7F16-665BC8D0FB0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184617" y="5139377"/>
                  <a:ext cx="70668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8B9D4F5-665A-2EE7-A9DA-4E3C1964149A}"/>
                    </a:ext>
                  </a:extLst>
                </p14:cNvPr>
                <p14:cNvContentPartPr/>
                <p14:nvPr/>
              </p14:nvContentPartPr>
              <p14:xfrm>
                <a:off x="5183177" y="5388497"/>
                <a:ext cx="208440" cy="1771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8B9D4F5-665A-2EE7-A9DA-4E3C1964149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165177" y="5370857"/>
                  <a:ext cx="24408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4BA0179-4CDD-6141-D50B-84A29F061415}"/>
                    </a:ext>
                  </a:extLst>
                </p14:cNvPr>
                <p14:cNvContentPartPr/>
                <p14:nvPr/>
              </p14:nvContentPartPr>
              <p14:xfrm>
                <a:off x="5626697" y="5131817"/>
                <a:ext cx="369720" cy="1080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4BA0179-4CDD-6141-D50B-84A29F06141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608697" y="5114177"/>
                  <a:ext cx="405360" cy="143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8623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0C55E-6EDB-8246-B8DC-1614E9CF6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Euclidean Distance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F50F1E5-62B7-5947-864A-AFD3AC5BEB13}"/>
              </a:ext>
            </a:extLst>
          </p:cNvPr>
          <p:cNvSpPr txBox="1">
            <a:spLocks noChangeArrowheads="1"/>
          </p:cNvSpPr>
          <p:nvPr/>
        </p:nvSpPr>
        <p:spPr>
          <a:xfrm>
            <a:off x="581192" y="1402491"/>
            <a:ext cx="9971478" cy="5158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90000"/>
              </a:lnSpc>
            </a:pPr>
            <a:r>
              <a:rPr lang="en-US" sz="2400" dirty="0"/>
              <a:t>Euclidean Distance</a:t>
            </a:r>
          </a:p>
          <a:p>
            <a:pPr marL="742950" lvl="1" indent="-285750">
              <a:lnSpc>
                <a:spcPct val="90000"/>
              </a:lnSpc>
            </a:pPr>
            <a:endParaRPr lang="en-US" dirty="0"/>
          </a:p>
          <a:p>
            <a:pPr marL="342900" indent="-342900">
              <a:lnSpc>
                <a:spcPct val="90000"/>
              </a:lnSpc>
            </a:pPr>
            <a:endParaRPr lang="en-US" sz="2000" dirty="0"/>
          </a:p>
          <a:p>
            <a:pPr marL="0" indent="0">
              <a:lnSpc>
                <a:spcPct val="90000"/>
              </a:lnSpc>
              <a:buNone/>
            </a:pPr>
            <a:endParaRPr lang="en-US" sz="2000" dirty="0"/>
          </a:p>
          <a:p>
            <a:pPr marL="742950" lvl="1" indent="-285750">
              <a:lnSpc>
                <a:spcPct val="90000"/>
              </a:lnSpc>
              <a:buFont typeface="Arial" pitchFamily="34" charset="0"/>
              <a:buNone/>
            </a:pPr>
            <a:r>
              <a:rPr lang="en-US" sz="1800" dirty="0"/>
              <a:t>   </a:t>
            </a:r>
          </a:p>
          <a:p>
            <a:pPr marL="742950" lvl="1" indent="-285750">
              <a:lnSpc>
                <a:spcPct val="90000"/>
              </a:lnSpc>
              <a:buFont typeface="Arial" pitchFamily="34" charset="0"/>
              <a:buNone/>
            </a:pPr>
            <a:endParaRPr lang="en-US" dirty="0"/>
          </a:p>
        </p:txBody>
      </p:sp>
      <p:pic>
        <p:nvPicPr>
          <p:cNvPr id="8" name="Picture 47">
            <a:extLst>
              <a:ext uri="{FF2B5EF4-FFF2-40B4-BE49-F238E27FC236}">
                <a16:creationId xmlns:a16="http://schemas.microsoft.com/office/drawing/2014/main" id="{F5046285-D195-D348-98FB-F096EB90D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108" y="3577282"/>
            <a:ext cx="400764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7008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17E1A-5E61-A342-B15A-A5F3DF583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Minkowski</a:t>
            </a:r>
            <a:r>
              <a:rPr lang="en-US" dirty="0"/>
              <a:t> Distance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8BDB2F9-9C55-594A-B19F-B6695033279D}"/>
              </a:ext>
            </a:extLst>
          </p:cNvPr>
          <p:cNvSpPr txBox="1">
            <a:spLocks noChangeArrowheads="1"/>
          </p:cNvSpPr>
          <p:nvPr/>
        </p:nvSpPr>
        <p:spPr>
          <a:xfrm>
            <a:off x="581192" y="2590799"/>
            <a:ext cx="10589316" cy="37235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90000"/>
              </a:lnSpc>
            </a:pPr>
            <a:r>
              <a:rPr lang="en-US" sz="2000" dirty="0" err="1"/>
              <a:t>Minkowski</a:t>
            </a:r>
            <a:r>
              <a:rPr lang="en-US" sz="2000" dirty="0"/>
              <a:t> Distance is a </a:t>
            </a:r>
            <a:r>
              <a:rPr lang="en-US" sz="2000" dirty="0">
                <a:solidFill>
                  <a:srgbClr val="00B0F0"/>
                </a:solidFill>
              </a:rPr>
              <a:t>generalization</a:t>
            </a:r>
            <a:r>
              <a:rPr lang="en-US" sz="2000" dirty="0"/>
              <a:t> of Euclidean Distance</a:t>
            </a:r>
          </a:p>
          <a:p>
            <a:pPr marL="742950" lvl="1" indent="-285750">
              <a:lnSpc>
                <a:spcPct val="90000"/>
              </a:lnSpc>
            </a:pPr>
            <a:endParaRPr lang="en-US" sz="2000" dirty="0"/>
          </a:p>
          <a:p>
            <a:pPr marL="342900" indent="-342900">
              <a:lnSpc>
                <a:spcPct val="90000"/>
              </a:lnSpc>
            </a:pPr>
            <a:endParaRPr lang="en-US" sz="2000" dirty="0"/>
          </a:p>
          <a:p>
            <a:pPr marL="342900" indent="-342900">
              <a:lnSpc>
                <a:spcPct val="90000"/>
              </a:lnSpc>
            </a:pPr>
            <a:endParaRPr lang="en-US" sz="2000" dirty="0"/>
          </a:p>
          <a:p>
            <a:pPr marL="742950" lvl="1" indent="-285750">
              <a:lnSpc>
                <a:spcPct val="90000"/>
              </a:lnSpc>
              <a:buFont typeface="Arial" pitchFamily="34" charset="0"/>
              <a:buNone/>
            </a:pPr>
            <a:r>
              <a:rPr lang="en-US" sz="2000" dirty="0"/>
              <a:t>   </a:t>
            </a:r>
          </a:p>
          <a:p>
            <a:pPr marL="742950" lvl="1" indent="-285750">
              <a:lnSpc>
                <a:spcPct val="90000"/>
              </a:lnSpc>
              <a:buFont typeface="Arial" pitchFamily="34" charset="0"/>
              <a:buNone/>
            </a:pPr>
            <a:r>
              <a:rPr lang="en-US" sz="2000" dirty="0"/>
              <a:t>   Where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dirty="0"/>
              <a:t> is a parameter, </a:t>
            </a:r>
            <a:r>
              <a:rPr lang="en-US" sz="2000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/>
              <a:t> is the number of dimensions (attributes) and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/>
              <a:t> and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/>
              <a:t> are, respectively, the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/>
              <a:t> attributes (components) or data objects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/>
              <a:t> and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dirty="0"/>
              <a:t>.</a:t>
            </a:r>
          </a:p>
          <a:p>
            <a:pPr marL="342900" indent="-342900">
              <a:lnSpc>
                <a:spcPct val="90000"/>
              </a:lnSpc>
            </a:pPr>
            <a:endParaRPr lang="en-US" sz="2000" dirty="0"/>
          </a:p>
        </p:txBody>
      </p:sp>
      <p:pic>
        <p:nvPicPr>
          <p:cNvPr id="8" name="Picture 48">
            <a:extLst>
              <a:ext uri="{FF2B5EF4-FFF2-40B4-BE49-F238E27FC236}">
                <a16:creationId xmlns:a16="http://schemas.microsoft.com/office/drawing/2014/main" id="{8BBD8934-312A-804F-9521-5981D54E1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896" y="3429000"/>
            <a:ext cx="5109427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4281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867032" y="980303"/>
            <a:ext cx="8280400" cy="552450"/>
          </a:xfrm>
        </p:spPr>
        <p:txBody>
          <a:bodyPr/>
          <a:lstStyle/>
          <a:p>
            <a:r>
              <a:rPr lang="en-US" dirty="0" err="1"/>
              <a:t>Minkowski</a:t>
            </a:r>
            <a:r>
              <a:rPr lang="en-US" dirty="0"/>
              <a:t> Distance: Examples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4498" y="2374900"/>
            <a:ext cx="8458200" cy="4876800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90000"/>
              </a:lnSpc>
            </a:pPr>
            <a:r>
              <a:rPr lang="en-US" sz="2400" i="1" dirty="0">
                <a:cs typeface="Times New Roman" pitchFamily="18" charset="0"/>
              </a:rPr>
              <a:t>r</a:t>
            </a:r>
            <a:r>
              <a:rPr lang="en-US" sz="2400" dirty="0">
                <a:cs typeface="Times New Roman" pitchFamily="18" charset="0"/>
              </a:rPr>
              <a:t> = 1.  City block (Manhattan, taxicab, L</a:t>
            </a:r>
            <a:r>
              <a:rPr lang="en-US" sz="2400" baseline="-30000" dirty="0">
                <a:cs typeface="Times New Roman" pitchFamily="18" charset="0"/>
              </a:rPr>
              <a:t>1</a:t>
            </a:r>
            <a:r>
              <a:rPr lang="en-US" sz="2400" dirty="0">
                <a:cs typeface="Times New Roman" pitchFamily="18" charset="0"/>
              </a:rPr>
              <a:t> norm) distance. 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2200" dirty="0">
                <a:cs typeface="Times New Roman" pitchFamily="18" charset="0"/>
              </a:rPr>
              <a:t>A common example of this for binary vectors is the Hamming distance, which is just the number of bits that are different between two binary vectors</a:t>
            </a:r>
          </a:p>
          <a:p>
            <a:pPr lvl="4">
              <a:lnSpc>
                <a:spcPct val="90000"/>
              </a:lnSpc>
            </a:pPr>
            <a:endParaRPr lang="en-US" sz="2200" b="1" dirty="0">
              <a:cs typeface="Times New Roman" pitchFamily="18" charset="0"/>
            </a:endParaRPr>
          </a:p>
          <a:p>
            <a:pPr lvl="4">
              <a:lnSpc>
                <a:spcPct val="90000"/>
              </a:lnSpc>
            </a:pPr>
            <a:endParaRPr lang="en-US" sz="2200" b="1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2400" i="1" dirty="0">
                <a:cs typeface="Times New Roman" pitchFamily="18" charset="0"/>
              </a:rPr>
              <a:t>r</a:t>
            </a:r>
            <a:r>
              <a:rPr lang="en-US" sz="2400" dirty="0">
                <a:cs typeface="Times New Roman" pitchFamily="18" charset="0"/>
              </a:rPr>
              <a:t> = 2.  Euclidean distance</a:t>
            </a:r>
          </a:p>
          <a:p>
            <a:pPr lvl="4">
              <a:lnSpc>
                <a:spcPct val="90000"/>
              </a:lnSpc>
            </a:pPr>
            <a:endParaRPr lang="en-US" sz="1800" dirty="0">
              <a:cs typeface="Times New Roman" pitchFamily="18" charset="0"/>
            </a:endParaRPr>
          </a:p>
          <a:p>
            <a:pPr lvl="4">
              <a:lnSpc>
                <a:spcPct val="90000"/>
              </a:lnSpc>
            </a:pPr>
            <a:endParaRPr lang="en-US" sz="18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2400" i="1" dirty="0">
                <a:cs typeface="Times New Roman" pitchFamily="18" charset="0"/>
              </a:rPr>
              <a:t>r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</a:t>
            </a:r>
            <a:r>
              <a:rPr lang="en-US" sz="2400" dirty="0">
                <a:cs typeface="Times New Roman" pitchFamily="18" charset="0"/>
              </a:rPr>
              <a:t>.  “</a:t>
            </a:r>
            <a:r>
              <a:rPr lang="en-US" sz="2400" dirty="0" err="1">
                <a:cs typeface="Times New Roman" pitchFamily="18" charset="0"/>
              </a:rPr>
              <a:t>supremum</a:t>
            </a:r>
            <a:r>
              <a:rPr lang="en-US" sz="2400" dirty="0">
                <a:cs typeface="Times New Roman" pitchFamily="18" charset="0"/>
              </a:rPr>
              <a:t>” (</a:t>
            </a:r>
            <a:r>
              <a:rPr lang="en-US" sz="2400" dirty="0" err="1">
                <a:cs typeface="Times New Roman" pitchFamily="18" charset="0"/>
              </a:rPr>
              <a:t>L</a:t>
            </a:r>
            <a:r>
              <a:rPr lang="en-US" sz="2400" baseline="-30000" dirty="0" err="1">
                <a:cs typeface="Times New Roman" pitchFamily="18" charset="0"/>
              </a:rPr>
              <a:t>max</a:t>
            </a:r>
            <a:r>
              <a:rPr lang="en-US" sz="2400" baseline="-30000" dirty="0"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norm, L</a:t>
            </a:r>
            <a:r>
              <a:rPr lang="en-US" sz="2400" baseline="-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</a:t>
            </a:r>
            <a:r>
              <a:rPr lang="en-US" sz="2400" baseline="-30000" dirty="0"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norm) distance. 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2200" dirty="0">
                <a:cs typeface="Times New Roman" pitchFamily="18" charset="0"/>
              </a:rPr>
              <a:t>This is the maximum difference between any component of the vectors</a:t>
            </a:r>
          </a:p>
          <a:p>
            <a:pPr lvl="4">
              <a:lnSpc>
                <a:spcPct val="90000"/>
              </a:lnSpc>
            </a:pPr>
            <a:endParaRPr lang="en-US" sz="2200" dirty="0"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i="1" dirty="0">
              <a:cs typeface="Times New Roman" pitchFamily="18" charset="0"/>
            </a:endParaRPr>
          </a:p>
          <a:p>
            <a:pPr marL="742950" lvl="1" indent="-285750">
              <a:lnSpc>
                <a:spcPct val="90000"/>
              </a:lnSpc>
            </a:pPr>
            <a:endParaRPr lang="en-US" sz="1800" dirty="0"/>
          </a:p>
        </p:txBody>
      </p:sp>
      <p:pic>
        <p:nvPicPr>
          <p:cNvPr id="12290" name="Picture 2" descr="Taxicab geometry - Wikipedia">
            <a:extLst>
              <a:ext uri="{FF2B5EF4-FFF2-40B4-BE49-F238E27FC236}">
                <a16:creationId xmlns:a16="http://schemas.microsoft.com/office/drawing/2014/main" id="{DFB8D2C2-4A94-244E-B9A0-91080B936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7432" y="1889061"/>
            <a:ext cx="2710070" cy="2710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ROSALIND | Glossary | Euclidean distance">
            <a:extLst>
              <a:ext uri="{FF2B5EF4-FFF2-40B4-BE49-F238E27FC236}">
                <a16:creationId xmlns:a16="http://schemas.microsoft.com/office/drawing/2014/main" id="{D4A927C1-663A-864E-96C5-CCC06FFDB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244096"/>
            <a:ext cx="2436158" cy="195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001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8FD45-DF72-0941-8167-3113A6E4F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for Different Distances</a:t>
            </a:r>
          </a:p>
        </p:txBody>
      </p:sp>
      <p:pic>
        <p:nvPicPr>
          <p:cNvPr id="14338" name="Picture 2" descr="Euclidean Distance - an overview | ScienceDirect Topics">
            <a:extLst>
              <a:ext uri="{FF2B5EF4-FFF2-40B4-BE49-F238E27FC236}">
                <a16:creationId xmlns:a16="http://schemas.microsoft.com/office/drawing/2014/main" id="{A99A45F0-3AB8-4E4C-8D13-6F0E028994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245" y="2107096"/>
            <a:ext cx="5695648" cy="454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4591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5075</TotalTime>
  <Words>2261</Words>
  <Application>Microsoft Macintosh PowerPoint</Application>
  <PresentationFormat>Widescreen</PresentationFormat>
  <Paragraphs>396</Paragraphs>
  <Slides>32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32</vt:i4>
      </vt:variant>
    </vt:vector>
  </HeadingPairs>
  <TitlesOfParts>
    <vt:vector size="45" baseType="lpstr">
      <vt:lpstr>cmmi10</vt:lpstr>
      <vt:lpstr>Arial</vt:lpstr>
      <vt:lpstr>Calibri</vt:lpstr>
      <vt:lpstr>Cambria</vt:lpstr>
      <vt:lpstr>Cambria Math</vt:lpstr>
      <vt:lpstr>Gill Sans MT</vt:lpstr>
      <vt:lpstr>Times New Roman</vt:lpstr>
      <vt:lpstr>Wingdings 2</vt:lpstr>
      <vt:lpstr>Dividend</vt:lpstr>
      <vt:lpstr>Document</vt:lpstr>
      <vt:lpstr>VISIO</vt:lpstr>
      <vt:lpstr>Worksheet</vt:lpstr>
      <vt:lpstr>Bitmap Image</vt:lpstr>
      <vt:lpstr>Measures</vt:lpstr>
      <vt:lpstr>Data Quality </vt:lpstr>
      <vt:lpstr>Similarity and Dissimilarity Measures</vt:lpstr>
      <vt:lpstr>Euclidean Distance</vt:lpstr>
      <vt:lpstr>Euclidean Distance</vt:lpstr>
      <vt:lpstr>Euclidean Distance</vt:lpstr>
      <vt:lpstr>Minkowski Distance</vt:lpstr>
      <vt:lpstr>Minkowski Distance: Examples</vt:lpstr>
      <vt:lpstr>Example for Different Distances</vt:lpstr>
      <vt:lpstr>Minkowski Distance</vt:lpstr>
      <vt:lpstr>Common Properties of a Distance</vt:lpstr>
      <vt:lpstr>Common Properties of a Similarity</vt:lpstr>
      <vt:lpstr>Similarity Between Binary Vectors</vt:lpstr>
      <vt:lpstr>SMC versus Jaccard: Example</vt:lpstr>
      <vt:lpstr>Cosine Similarity</vt:lpstr>
      <vt:lpstr>Correlation measures the linear relationship between objects</vt:lpstr>
      <vt:lpstr>Visually Evaluating Correlation</vt:lpstr>
      <vt:lpstr>PowerPoint Presentation</vt:lpstr>
      <vt:lpstr>Correlation vs Cosine vs Euclidean Distance</vt:lpstr>
      <vt:lpstr>Correlation vs cosine vs Euclidean distance</vt:lpstr>
      <vt:lpstr>Comparison of Proximity Measures</vt:lpstr>
      <vt:lpstr>Information Based Measures</vt:lpstr>
      <vt:lpstr>Information and Probability</vt:lpstr>
      <vt:lpstr>Entropy</vt:lpstr>
      <vt:lpstr>Entropy Examples</vt:lpstr>
      <vt:lpstr>Entropy for Sample Data: Example</vt:lpstr>
      <vt:lpstr>Entropy for Sample Data</vt:lpstr>
      <vt:lpstr>Mutual Information</vt:lpstr>
      <vt:lpstr>Mutual Information Example</vt:lpstr>
      <vt:lpstr>Maximal Information Coefficient</vt:lpstr>
      <vt:lpstr>General Approach for Combining Similarities</vt:lpstr>
      <vt:lpstr>Using Weights to Combine Similarities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Behavior Modeling </dc:title>
  <dc:creator>Lin, Beiyu</dc:creator>
  <cp:lastModifiedBy>Lin, Beiyu</cp:lastModifiedBy>
  <cp:revision>314</cp:revision>
  <dcterms:created xsi:type="dcterms:W3CDTF">2021-01-19T23:36:07Z</dcterms:created>
  <dcterms:modified xsi:type="dcterms:W3CDTF">2022-09-12T18:13:36Z</dcterms:modified>
</cp:coreProperties>
</file>