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6"/>
  </p:notesMasterIdLst>
  <p:sldIdLst>
    <p:sldId id="338" r:id="rId2"/>
    <p:sldId id="339" r:id="rId3"/>
    <p:sldId id="257" r:id="rId4"/>
    <p:sldId id="258" r:id="rId5"/>
    <p:sldId id="259" r:id="rId6"/>
    <p:sldId id="340" r:id="rId7"/>
    <p:sldId id="260" r:id="rId8"/>
    <p:sldId id="261" r:id="rId9"/>
    <p:sldId id="343" r:id="rId10"/>
    <p:sldId id="273" r:id="rId11"/>
    <p:sldId id="274" r:id="rId12"/>
    <p:sldId id="344" r:id="rId13"/>
    <p:sldId id="348" r:id="rId14"/>
    <p:sldId id="34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38" autoAdjust="0"/>
  </p:normalViewPr>
  <p:slideViewPr>
    <p:cSldViewPr>
      <p:cViewPr varScale="1">
        <p:scale>
          <a:sx n="92" d="100"/>
          <a:sy n="92" d="100"/>
        </p:scale>
        <p:origin x="184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870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Repetitive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Get six numbers from the user</a:t>
            </a:r>
          </a:p>
          <a:p>
            <a:r>
              <a:rPr lang="en-US" dirty="0"/>
              <a:t>Add them all together</a:t>
            </a:r>
          </a:p>
          <a:p>
            <a:r>
              <a:rPr lang="en-US" dirty="0"/>
              <a:t>Print the result to the screen</a:t>
            </a:r>
          </a:p>
          <a:p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Six variables to hold input (e.g. num1, num2, num3, etc.)</a:t>
            </a:r>
          </a:p>
          <a:p>
            <a:pPr lvl="1"/>
            <a:r>
              <a:rPr lang="en-US" dirty="0"/>
              <a:t>Six input statements</a:t>
            </a:r>
          </a:p>
          <a:p>
            <a:pPr lvl="1"/>
            <a:endParaRPr lang="en-US" dirty="0"/>
          </a:p>
          <a:p>
            <a:r>
              <a:rPr lang="en-US" dirty="0"/>
              <a:t>Repetitive and inefficient</a:t>
            </a:r>
          </a:p>
          <a:p>
            <a:pPr lvl="1"/>
            <a:r>
              <a:rPr lang="en-US" dirty="0"/>
              <a:t>Worse, what if it was 1000 numbers (perhaps from a file rather than from a user)?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0, j = 0, sum= 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while(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5 )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j = j + 10;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sum = sum + j;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400" dirty="0"/>
          </a:p>
          <a:p>
            <a:r>
              <a:rPr lang="en-US" sz="2400" dirty="0"/>
              <a:t>Initialization: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are set to 0 before the loop</a:t>
            </a:r>
          </a:p>
          <a:p>
            <a:r>
              <a:rPr lang="en-US" sz="2400" dirty="0"/>
              <a:t>Update: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are assigned new values in the body of the loop</a:t>
            </a:r>
          </a:p>
          <a:p>
            <a:r>
              <a:rPr lang="en-US" sz="2400" dirty="0"/>
              <a:t>Condition:</a:t>
            </a:r>
          </a:p>
          <a:p>
            <a:pPr lvl="1"/>
            <a:r>
              <a:rPr lang="en-US" sz="2000" dirty="0"/>
              <a:t>The loop stops based on the value of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4E69F-FCB9-0244-A32B-EA2CAA8184B7}"/>
              </a:ext>
            </a:extLst>
          </p:cNvPr>
          <p:cNvSpPr txBox="1"/>
          <p:nvPr/>
        </p:nvSpPr>
        <p:spPr>
          <a:xfrm>
            <a:off x="3581400" y="1409343"/>
            <a:ext cx="571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i</a:t>
            </a:r>
            <a:r>
              <a:rPr lang="en-US" sz="1500" dirty="0"/>
              <a:t> = 0, condition T,  j =  0 + 10 =&gt; j = 10; updated </a:t>
            </a:r>
            <a:r>
              <a:rPr lang="en-US" sz="1500" dirty="0" err="1"/>
              <a:t>i</a:t>
            </a:r>
            <a:r>
              <a:rPr lang="en-US" sz="1500" dirty="0"/>
              <a:t> = 1;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1, condition T,  j =  10 + 10 =&gt; j = 20; updated  </a:t>
            </a:r>
            <a:r>
              <a:rPr lang="en-US" sz="1500" dirty="0" err="1"/>
              <a:t>i</a:t>
            </a:r>
            <a:r>
              <a:rPr lang="en-US" sz="1500" dirty="0"/>
              <a:t> = 2;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2, condition T, j  = 20 + 10 =&gt; j = 30; updated </a:t>
            </a:r>
            <a:r>
              <a:rPr lang="en-US" sz="1500" dirty="0" err="1"/>
              <a:t>i</a:t>
            </a:r>
            <a:r>
              <a:rPr lang="en-US" sz="1500" dirty="0"/>
              <a:t> = 3;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3, condition T, j = 30 + 10 =&gt; j = 40; updated </a:t>
            </a:r>
            <a:r>
              <a:rPr lang="en-US" sz="1500" dirty="0" err="1"/>
              <a:t>i</a:t>
            </a:r>
            <a:r>
              <a:rPr lang="en-US" sz="1500" dirty="0"/>
              <a:t> = 4; 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4, condition T, j = 40 + 10 =&gt; j = 50; </a:t>
            </a:r>
            <a:r>
              <a:rPr lang="en-US" sz="1500" dirty="0">
                <a:highlight>
                  <a:srgbClr val="FFFF00"/>
                </a:highlight>
              </a:rPr>
              <a:t>updated </a:t>
            </a:r>
            <a:r>
              <a:rPr lang="en-US" sz="1500" dirty="0" err="1">
                <a:highlight>
                  <a:srgbClr val="FFFF00"/>
                </a:highlight>
              </a:rPr>
              <a:t>i</a:t>
            </a:r>
            <a:r>
              <a:rPr lang="en-US" sz="1500" dirty="0">
                <a:highlight>
                  <a:srgbClr val="FFFF00"/>
                </a:highlight>
              </a:rPr>
              <a:t> = 5;</a:t>
            </a:r>
          </a:p>
          <a:p>
            <a:r>
              <a:rPr lang="en-US" sz="1500" dirty="0">
                <a:highlight>
                  <a:srgbClr val="FFFF00"/>
                </a:highlight>
              </a:rPr>
              <a:t>i = 5, condition F, stop the while loop and do not run any statements in side of the while loop. </a:t>
            </a:r>
          </a:p>
          <a:p>
            <a:endParaRPr lang="en-US" sz="1500" dirty="0"/>
          </a:p>
          <a:p>
            <a:r>
              <a:rPr lang="en-US" sz="1500" dirty="0">
                <a:highlight>
                  <a:srgbClr val="00FF00"/>
                </a:highlight>
              </a:rPr>
              <a:t>Adds 10 to the value of j for 5 times (using a counter variable </a:t>
            </a:r>
            <a:r>
              <a:rPr lang="en-US" sz="1500" dirty="0" err="1">
                <a:highlight>
                  <a:srgbClr val="00FF00"/>
                </a:highlight>
              </a:rPr>
              <a:t>i</a:t>
            </a:r>
            <a:r>
              <a:rPr lang="en-US" sz="1500" dirty="0">
                <a:highlight>
                  <a:srgbClr val="00FF00"/>
                </a:highlight>
              </a:rPr>
              <a:t>)</a:t>
            </a:r>
          </a:p>
          <a:p>
            <a:endParaRPr lang="en-US" sz="1500" dirty="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/>
              <a:t>What are the values of </a:t>
            </a:r>
            <a:r>
              <a:rPr lang="en-US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at the beginning of each iteration of this loop?</a:t>
            </a:r>
          </a:p>
          <a:p>
            <a:pPr>
              <a:buFont typeface="Arial" charset="0"/>
              <a:buNone/>
            </a:pP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while(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5 )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j = j + 10;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8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743200"/>
          <a:ext cx="4267200" cy="251619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963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38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Write the output of the following loops:</a:t>
            </a:r>
          </a:p>
          <a:p>
            <a:pPr marL="342900" indent="-342900">
              <a:spcBef>
                <a:spcPts val="38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Show the difference to update the counter variable at the beginning or at the end. </a:t>
            </a:r>
          </a:p>
          <a:p>
            <a:pPr marL="342900" indent="-342900"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a: 	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 5 )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	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“ ”;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endl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4E8542"/>
                </a:solidFill>
                <a:highlight>
                  <a:srgbClr val="00FF00"/>
                </a:highlight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rgbClr val="4E8542"/>
                </a:solidFill>
                <a:highlight>
                  <a:srgbClr val="00FF00"/>
                </a:highlight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highlight>
                  <a:srgbClr val="00FF00"/>
                </a:highlight>
                <a:latin typeface="Courier New" pitchFamily="49" charset="0"/>
              </a:rPr>
              <a:t>++;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dirty="0">
                <a:latin typeface="+mn-lt"/>
              </a:rPr>
              <a:t>b:  </a:t>
            </a:r>
            <a:r>
              <a:rPr lang="en-US" sz="1400" dirty="0">
                <a:latin typeface="+mn-lt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  while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 5 )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{</a:t>
            </a:r>
            <a:endParaRPr lang="en-US" sz="1400" dirty="0">
              <a:solidFill>
                <a:srgbClr val="4E8542"/>
              </a:solidFill>
              <a:highlight>
                <a:srgbClr val="FFFF00"/>
              </a:highlight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   </a:t>
            </a:r>
            <a:r>
              <a:rPr lang="en-US" sz="1400" dirty="0" err="1">
                <a:solidFill>
                  <a:srgbClr val="4E8542"/>
                </a:solidFill>
                <a:highlight>
                  <a:srgbClr val="00FFFF"/>
                </a:highlight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highlight>
                  <a:srgbClr val="00FFFF"/>
                </a:highlight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“,”;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endl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676275"/>
            <a:ext cx="4343400" cy="58769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2FA0-7190-654A-9ED0-1D975B0E2FF8}"/>
              </a:ext>
            </a:extLst>
          </p:cNvPr>
          <p:cNvSpPr txBox="1"/>
          <p:nvPr/>
        </p:nvSpPr>
        <p:spPr>
          <a:xfrm>
            <a:off x="4004261" y="2599016"/>
            <a:ext cx="4758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0, condition T, print out “0 “, updated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 err="1"/>
              <a:t>i</a:t>
            </a:r>
            <a:r>
              <a:rPr lang="en-US" dirty="0"/>
              <a:t> = 1, ….. updated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r>
              <a:rPr lang="en-US" dirty="0"/>
              <a:t>Check the condition F, stop. </a:t>
            </a:r>
          </a:p>
          <a:p>
            <a:r>
              <a:rPr lang="en-US" dirty="0"/>
              <a:t>The print out: </a:t>
            </a:r>
          </a:p>
          <a:p>
            <a:r>
              <a:rPr lang="en-US" dirty="0">
                <a:highlight>
                  <a:srgbClr val="00FF00"/>
                </a:highlight>
              </a:rPr>
              <a:t>0 </a:t>
            </a:r>
          </a:p>
          <a:p>
            <a:r>
              <a:rPr lang="en-US" dirty="0">
                <a:highlight>
                  <a:srgbClr val="00FF00"/>
                </a:highlight>
              </a:rPr>
              <a:t>1 </a:t>
            </a:r>
          </a:p>
          <a:p>
            <a:r>
              <a:rPr lang="en-US" dirty="0">
                <a:highlight>
                  <a:srgbClr val="00FF00"/>
                </a:highlight>
              </a:rPr>
              <a:t>2 </a:t>
            </a:r>
          </a:p>
          <a:p>
            <a:r>
              <a:rPr lang="en-US" dirty="0">
                <a:highlight>
                  <a:srgbClr val="00FF00"/>
                </a:highlight>
              </a:rPr>
              <a:t>3</a:t>
            </a:r>
          </a:p>
          <a:p>
            <a:r>
              <a:rPr lang="en-US" dirty="0">
                <a:highlight>
                  <a:srgbClr val="00FF00"/>
                </a:highlight>
              </a:rPr>
              <a:t>4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5A77-683E-5546-A605-E4C75E4134B0}"/>
              </a:ext>
            </a:extLst>
          </p:cNvPr>
          <p:cNvSpPr txBox="1"/>
          <p:nvPr/>
        </p:nvSpPr>
        <p:spPr>
          <a:xfrm>
            <a:off x="5257801" y="4038599"/>
            <a:ext cx="39205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b. 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0, 0&lt;5 T, updated </a:t>
            </a:r>
            <a:r>
              <a:rPr lang="en-US" sz="1500" dirty="0" err="1"/>
              <a:t>i</a:t>
            </a:r>
            <a:r>
              <a:rPr lang="en-US" sz="1500" dirty="0"/>
              <a:t> = 1, print out “1 ”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1, ………….. Combined print out “1 2 ”</a:t>
            </a:r>
          </a:p>
          <a:p>
            <a:r>
              <a:rPr lang="en-US" sz="1500" dirty="0"/>
              <a:t>..</a:t>
            </a:r>
          </a:p>
          <a:p>
            <a:r>
              <a:rPr lang="en-US" sz="1500" dirty="0" err="1"/>
              <a:t>i</a:t>
            </a:r>
            <a:r>
              <a:rPr lang="en-US" sz="1500" dirty="0"/>
              <a:t> = 4, 4&lt; 5, T, updated </a:t>
            </a:r>
            <a:r>
              <a:rPr lang="en-US" sz="1500" dirty="0" err="1"/>
              <a:t>i</a:t>
            </a:r>
            <a:r>
              <a:rPr lang="en-US" sz="1500" dirty="0"/>
              <a:t> = 5, print out “1 2 .. 5 ”</a:t>
            </a:r>
          </a:p>
          <a:p>
            <a:r>
              <a:rPr lang="en-US" sz="1500" dirty="0"/>
              <a:t>Print out: </a:t>
            </a:r>
          </a:p>
          <a:p>
            <a:endParaRPr lang="en-US" sz="1500" dirty="0"/>
          </a:p>
          <a:p>
            <a:r>
              <a:rPr lang="en-US" sz="1500" dirty="0">
                <a:highlight>
                  <a:srgbClr val="00FFFF"/>
                </a:highlight>
              </a:rPr>
              <a:t>1,2,3,4,5,</a:t>
            </a:r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Case: Input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514350" indent="-457200"/>
            <a:r>
              <a:rPr lang="en-US" dirty="0"/>
              <a:t>Use a while loop to do something until input (user, file, etc) tells us to stop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the counter variable (before the loop)</a:t>
            </a:r>
          </a:p>
          <a:p>
            <a:pPr marL="1371600" lvl="2" indent="-457200"/>
            <a:r>
              <a:rPr lang="en-US" dirty="0"/>
              <a:t>Declare a variable to hold the user input</a:t>
            </a:r>
          </a:p>
          <a:p>
            <a:pPr marL="1371600" lvl="2" indent="-457200"/>
            <a:r>
              <a:rPr lang="en-US" dirty="0"/>
              <a:t>Assign it an initial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 related with counter variable (the while condition)</a:t>
            </a:r>
          </a:p>
          <a:p>
            <a:pPr marL="1371600" lvl="2" indent="-457200"/>
            <a:r>
              <a:rPr lang="en-US" dirty="0"/>
              <a:t>Check to see if the input variable matches the target value</a:t>
            </a:r>
          </a:p>
          <a:p>
            <a:pPr marL="1828800" lvl="3" indent="-457200"/>
            <a:r>
              <a:rPr lang="en-US" dirty="0"/>
              <a:t>If it does, quit the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value of counter variable (in the body of the loop)</a:t>
            </a:r>
          </a:p>
          <a:p>
            <a:pPr marL="1371600" lvl="2" indent="-457200"/>
            <a:r>
              <a:rPr lang="en-US" dirty="0"/>
              <a:t>Get new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 2 and 3 repeat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/>
          <a:lstStyle/>
          <a:p>
            <a:r>
              <a:rPr lang="en-US" dirty="0"/>
              <a:t>Write a while loop that:</a:t>
            </a:r>
          </a:p>
          <a:p>
            <a:pPr lvl="1"/>
            <a:r>
              <a:rPr lang="en-US" dirty="0"/>
              <a:t>Asks the user to enter a number</a:t>
            </a:r>
          </a:p>
          <a:p>
            <a:pPr lvl="1"/>
            <a:r>
              <a:rPr lang="en-US" dirty="0"/>
              <a:t>If the number is </a:t>
            </a:r>
            <a:r>
              <a:rPr lang="en-US"/>
              <a:t>-99 </a:t>
            </a:r>
            <a:r>
              <a:rPr lang="en-US" dirty="0"/>
              <a:t>it quits</a:t>
            </a:r>
          </a:p>
          <a:p>
            <a:pPr lvl="1"/>
            <a:r>
              <a:rPr lang="en-US" dirty="0"/>
              <a:t>Otherwise, adds that number to a running total</a:t>
            </a:r>
          </a:p>
          <a:p>
            <a:pPr lvl="1"/>
            <a:r>
              <a:rPr lang="en-US" dirty="0"/>
              <a:t>And repeat</a:t>
            </a:r>
          </a:p>
          <a:p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Variables to hold user input and the accumulated total</a:t>
            </a:r>
          </a:p>
          <a:p>
            <a:pPr lvl="3"/>
            <a:r>
              <a:rPr lang="en-US" dirty="0"/>
              <a:t>Initial values?</a:t>
            </a:r>
          </a:p>
          <a:p>
            <a:pPr lvl="1"/>
            <a:r>
              <a:rPr lang="en-US" dirty="0"/>
              <a:t>Condition</a:t>
            </a:r>
          </a:p>
          <a:p>
            <a:pPr lvl="2"/>
            <a:r>
              <a:rPr lang="en-US" dirty="0"/>
              <a:t>Is the latest input equal to -99?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Add the last number to the total</a:t>
            </a:r>
          </a:p>
          <a:p>
            <a:pPr lvl="2"/>
            <a:r>
              <a:rPr lang="en-US" dirty="0"/>
              <a:t>Get the next user input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A better solution:</a:t>
            </a:r>
          </a:p>
          <a:p>
            <a:pPr lvl="1"/>
            <a:r>
              <a:rPr lang="en-US" dirty="0"/>
              <a:t>Tell the computer to </a:t>
            </a:r>
            <a:r>
              <a:rPr lang="en-US" i="1" dirty="0"/>
              <a:t>iterate</a:t>
            </a:r>
            <a:r>
              <a:rPr lang="en-US" dirty="0"/>
              <a:t>, to do the same thing six times</a:t>
            </a:r>
          </a:p>
          <a:p>
            <a:pPr lvl="2"/>
            <a:r>
              <a:rPr lang="en-US" dirty="0"/>
              <a:t>Get a number from the user</a:t>
            </a:r>
          </a:p>
          <a:p>
            <a:pPr lvl="2"/>
            <a:r>
              <a:rPr lang="en-US" dirty="0"/>
              <a:t>Add it to a running total</a:t>
            </a:r>
          </a:p>
          <a:p>
            <a:pPr lvl="1"/>
            <a:r>
              <a:rPr lang="en-US" dirty="0"/>
              <a:t>Then print the result</a:t>
            </a:r>
          </a:p>
          <a:p>
            <a:pPr lvl="1"/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Two variables (input and total)</a:t>
            </a:r>
          </a:p>
          <a:p>
            <a:pPr lvl="1"/>
            <a:r>
              <a:rPr lang="en-US" dirty="0"/>
              <a:t>One input statement for each </a:t>
            </a:r>
            <a:r>
              <a:rPr lang="en-US" i="1" dirty="0"/>
              <a:t>iteration</a:t>
            </a:r>
          </a:p>
          <a:p>
            <a:endParaRPr lang="en-US" dirty="0"/>
          </a:p>
          <a:p>
            <a:r>
              <a:rPr lang="en-US" dirty="0"/>
              <a:t>Pretty much any real program involves iteration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sz="2800" dirty="0"/>
              <a:t> is used to control conditional execution</a:t>
            </a:r>
          </a:p>
          <a:p>
            <a:pPr lvl="1">
              <a:buFont typeface="Arial" charset="0"/>
              <a:buNone/>
            </a:pPr>
            <a:endParaRPr lang="en-US" sz="24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do some stuff only if condition is true</a:t>
            </a:r>
          </a:p>
          <a:p>
            <a:pPr lvl="2">
              <a:buFont typeface="Arial" charset="0"/>
              <a:buNone/>
            </a:pP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Conditional execution happens 0 or 1 time</a:t>
            </a:r>
          </a:p>
          <a:p>
            <a:r>
              <a:rPr lang="en-US" sz="2800" dirty="0"/>
              <a:t>Condition is a logical expression</a:t>
            </a:r>
          </a:p>
          <a:p>
            <a:pPr lvl="1"/>
            <a:r>
              <a:rPr lang="en-US" sz="2400" dirty="0"/>
              <a:t>Evaluates to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) or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Can be a literal, a variable, a function or an expression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used to control iterative execution (looping)</a:t>
            </a:r>
          </a:p>
          <a:p>
            <a:pPr lvl="1">
              <a:buFont typeface="Arial" charset="0"/>
              <a:buNone/>
            </a:pPr>
            <a:endParaRPr lang="en-US" sz="24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while( condition )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do some stuff repeatedly as long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 as condition is true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Iterative execution happens 0 or more times</a:t>
            </a:r>
            <a:endParaRPr lang="en-US" sz="2800" dirty="0"/>
          </a:p>
          <a:p>
            <a:r>
              <a:rPr lang="en-US" sz="2800" dirty="0"/>
              <a:t>Condition is a logical expression</a:t>
            </a:r>
          </a:p>
          <a:p>
            <a:pPr lvl="1"/>
            <a:r>
              <a:rPr lang="en-US" sz="2400" dirty="0"/>
              <a:t>Evaluates to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) or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Can be a literal, a variable, a function or an expression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78363"/>
          </a:xfrm>
        </p:spPr>
        <p:txBody>
          <a:bodyPr/>
          <a:lstStyle/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>
              <a:lnSpc>
                <a:spcPct val="180000"/>
              </a:lnSpc>
              <a:buNone/>
            </a:pPr>
            <a:endParaRPr lang="en-US" u="sng" dirty="0"/>
          </a:p>
          <a:p>
            <a:pPr eaLnBrk="1" hangingPunct="1"/>
            <a:r>
              <a:rPr lang="en-US" u="sng" dirty="0"/>
              <a:t>Infinite loop</a:t>
            </a:r>
            <a:r>
              <a:rPr lang="en-US" dirty="0"/>
              <a:t>: continues to execute endlessly</a:t>
            </a:r>
          </a:p>
          <a:p>
            <a:pPr lvl="1" eaLnBrk="1" hangingPunct="1"/>
            <a:r>
              <a:rPr lang="en-US" dirty="0"/>
              <a:t>Avoided by including statements in loop body that assure exit condition is eventually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01DD-C227-4E30-8D49-1A80AEDE223B}" type="slidenum">
              <a:rPr lang="en-US"/>
              <a:pPr/>
              <a:t>5</a:t>
            </a:fld>
            <a:endParaRPr lang="en-US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9754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while</a:t>
            </a:r>
            <a:r>
              <a:rPr lang="en-US" dirty="0"/>
              <a:t> Looping (Repetition)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an Iterative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There are three key parts to an iterative statement:</a:t>
            </a:r>
          </a:p>
          <a:p>
            <a:pPr lvl="1"/>
            <a:r>
              <a:rPr lang="en-US" dirty="0"/>
              <a:t>Initialization (before the loop)</a:t>
            </a:r>
          </a:p>
          <a:p>
            <a:pPr lvl="2"/>
            <a:r>
              <a:rPr lang="en-US" dirty="0"/>
              <a:t>What are the values of variables set to before the loop starts?</a:t>
            </a:r>
          </a:p>
          <a:p>
            <a:pPr lvl="1"/>
            <a:r>
              <a:rPr lang="en-US" dirty="0"/>
              <a:t>Condition (the while condition)</a:t>
            </a:r>
          </a:p>
          <a:p>
            <a:pPr lvl="2"/>
            <a:r>
              <a:rPr lang="en-US" dirty="0"/>
              <a:t>When does the loop quit?</a:t>
            </a:r>
          </a:p>
          <a:p>
            <a:pPr lvl="1"/>
            <a:r>
              <a:rPr lang="en-US" dirty="0"/>
              <a:t>Update (in the body of the loop)</a:t>
            </a:r>
          </a:p>
          <a:p>
            <a:pPr lvl="2"/>
            <a:r>
              <a:rPr lang="en-US" dirty="0"/>
              <a:t>How are those values changed in the loop?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Case: Counter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to do something a predetermined number of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(before the loop)</a:t>
            </a:r>
          </a:p>
          <a:p>
            <a:pPr marL="1371600" lvl="2" indent="-457200"/>
            <a:r>
              <a:rPr lang="en-US" dirty="0"/>
              <a:t>Declare a variable to use as a counter</a:t>
            </a:r>
          </a:p>
          <a:p>
            <a:pPr marL="1371600" lvl="2" indent="-457200"/>
            <a:r>
              <a:rPr lang="en-US" dirty="0"/>
              <a:t>Assign it the value to start counting 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 (the while condition)</a:t>
            </a:r>
          </a:p>
          <a:p>
            <a:pPr marL="1371600" lvl="2" indent="-457200"/>
            <a:r>
              <a:rPr lang="en-US" dirty="0"/>
              <a:t>Check to see if the counter value has reached the target count</a:t>
            </a:r>
          </a:p>
          <a:p>
            <a:pPr marL="1828800" lvl="3" indent="-457200"/>
            <a:r>
              <a:rPr lang="en-US" dirty="0"/>
              <a:t>If it has, quit the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(in the body of the loop)</a:t>
            </a:r>
          </a:p>
          <a:p>
            <a:pPr marL="1371600" lvl="2" indent="-457200"/>
            <a:r>
              <a:rPr lang="en-US" dirty="0"/>
              <a:t>Increment or decrement the counter value</a:t>
            </a:r>
          </a:p>
          <a:p>
            <a:pPr marL="1371600" lvl="2" indent="-457200"/>
            <a:r>
              <a:rPr lang="en-US" dirty="0"/>
              <a:t>Do the other repetitive tasks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 2 and 3 repeat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83C5-9818-4864-84F4-67BDFBD15CDE}" type="slidenum">
              <a:rPr lang="en-US"/>
              <a:pPr/>
              <a:t>8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28850"/>
            <a:ext cx="6975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while</a:t>
            </a:r>
            <a:r>
              <a:rPr lang="en-US"/>
              <a:t> Looping (Repetition) Structure (continued)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of a counter loop must update the counter</a:t>
            </a:r>
          </a:p>
          <a:p>
            <a:pPr lvl="1"/>
            <a:r>
              <a:rPr lang="en-US" dirty="0"/>
              <a:t>But it also does whatever repetitive tasks you are trying to accomplish</a:t>
            </a:r>
          </a:p>
          <a:p>
            <a:pPr lvl="2"/>
            <a:r>
              <a:rPr lang="en-US" dirty="0"/>
              <a:t>Update other variables</a:t>
            </a:r>
          </a:p>
          <a:p>
            <a:pPr lvl="2"/>
            <a:r>
              <a:rPr lang="en-US" dirty="0"/>
              <a:t>Get input</a:t>
            </a:r>
          </a:p>
          <a:p>
            <a:pPr lvl="2"/>
            <a:r>
              <a:rPr lang="en-US" dirty="0"/>
              <a:t>Print output</a:t>
            </a:r>
          </a:p>
          <a:p>
            <a:pPr lvl="2"/>
            <a:r>
              <a:rPr lang="en-US" dirty="0"/>
              <a:t>Etc…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1162</Words>
  <Application>Microsoft Macintosh PowerPoint</Application>
  <PresentationFormat>On-screen Show (4:3)</PresentationFormat>
  <Paragraphs>191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Office Theme</vt:lpstr>
      <vt:lpstr>A Repetitive Task</vt:lpstr>
      <vt:lpstr>Repetitive Execution</vt:lpstr>
      <vt:lpstr>Conditional Execution</vt:lpstr>
      <vt:lpstr>Iterative Execution</vt:lpstr>
      <vt:lpstr>while Looping (Repetition) Structure</vt:lpstr>
      <vt:lpstr>Elements of an Iterative Statement</vt:lpstr>
      <vt:lpstr>Example Case: Counter Loop</vt:lpstr>
      <vt:lpstr>while Looping (Repetition) Structure (continued)</vt:lpstr>
      <vt:lpstr>The Rest of the Loop</vt:lpstr>
      <vt:lpstr>Exercise</vt:lpstr>
      <vt:lpstr>Exercise</vt:lpstr>
      <vt:lpstr>Exercise</vt:lpstr>
      <vt:lpstr>Example Case: Input Condition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263</cp:revision>
  <dcterms:created xsi:type="dcterms:W3CDTF">2009-09-01T00:23:15Z</dcterms:created>
  <dcterms:modified xsi:type="dcterms:W3CDTF">2021-02-05T22:31:05Z</dcterms:modified>
</cp:coreProperties>
</file>