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tiff" ContentType="image/tiff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7"/>
  </p:notesMasterIdLst>
  <p:sldIdLst>
    <p:sldId id="700" r:id="rId2"/>
    <p:sldId id="521" r:id="rId3"/>
    <p:sldId id="607" r:id="rId4"/>
    <p:sldId id="574" r:id="rId5"/>
    <p:sldId id="608" r:id="rId6"/>
    <p:sldId id="609" r:id="rId7"/>
    <p:sldId id="573" r:id="rId8"/>
    <p:sldId id="523" r:id="rId9"/>
    <p:sldId id="524" r:id="rId10"/>
    <p:sldId id="525" r:id="rId11"/>
    <p:sldId id="526" r:id="rId12"/>
    <p:sldId id="535" r:id="rId13"/>
    <p:sldId id="596" r:id="rId14"/>
    <p:sldId id="610" r:id="rId15"/>
    <p:sldId id="61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5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9216"/>
    <p:restoredTop sz="96327"/>
  </p:normalViewPr>
  <p:slideViewPr>
    <p:cSldViewPr snapToGrid="0" snapToObjects="1">
      <p:cViewPr varScale="1">
        <p:scale>
          <a:sx n="76" d="100"/>
          <a:sy n="76" d="100"/>
        </p:scale>
        <p:origin x="216" y="8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10/20/21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399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10/20/21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8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4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.wmf"/><Relationship Id="rId9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r>
              <a:rPr lang="en-US" dirty="0"/>
              <a:t>Classification</a:t>
            </a:r>
            <a:endParaRPr lang="en-US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 for Decision Trees</a:t>
            </a:r>
          </a:p>
        </p:txBody>
      </p:sp>
      <p:sp>
        <p:nvSpPr>
          <p:cNvPr id="3072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Post-pruning</a:t>
            </a:r>
          </a:p>
          <a:p>
            <a:pPr lvl="1"/>
            <a:r>
              <a:rPr lang="en-US" altLang="en-US" dirty="0"/>
              <a:t>Grow decision tree to its entirety</a:t>
            </a:r>
          </a:p>
          <a:p>
            <a:pPr lvl="1"/>
            <a:r>
              <a:rPr lang="en-US" altLang="en-US" dirty="0"/>
              <a:t>Subtree replacement</a:t>
            </a:r>
          </a:p>
          <a:p>
            <a:pPr lvl="2"/>
            <a:r>
              <a:rPr lang="en-US" altLang="en-US" dirty="0"/>
              <a:t> Trim the nodes of the decision tree in a bottom-up fashion</a:t>
            </a:r>
          </a:p>
          <a:p>
            <a:pPr lvl="2"/>
            <a:r>
              <a:rPr lang="en-US" altLang="en-US" dirty="0"/>
              <a:t> If generalization error improves after trimming, replace sub-tree by a leaf node </a:t>
            </a:r>
          </a:p>
          <a:p>
            <a:pPr lvl="2"/>
            <a:r>
              <a:rPr lang="en-US" altLang="en-US" dirty="0"/>
              <a:t> Class label of leaf node is determined from majority class of instances in the sub-tree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of Post-Pruning</a:t>
            </a:r>
          </a:p>
        </p:txBody>
      </p:sp>
      <p:graphicFrame>
        <p:nvGraphicFramePr>
          <p:cNvPr id="31746" name="Object 3"/>
          <p:cNvGraphicFramePr>
            <a:graphicFrameLocks noChangeAspect="1"/>
          </p:cNvGraphicFramePr>
          <p:nvPr/>
        </p:nvGraphicFramePr>
        <p:xfrm>
          <a:off x="2971801" y="3017839"/>
          <a:ext cx="4689475" cy="239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690" name="VISIO" r:id="rId3" imgW="4689544" imgH="2395148" progId="Visio.Drawing.6">
                  <p:embed/>
                </p:oleObj>
              </mc:Choice>
              <mc:Fallback>
                <p:oleObj name="VISIO" r:id="rId3" imgW="4689544" imgH="2395148" progId="Visio.Drawing.6">
                  <p:embed/>
                  <p:pic>
                    <p:nvPicPr>
                      <p:cNvPr id="3174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1" y="3017839"/>
                        <a:ext cx="4689475" cy="239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47204" name="Group 4"/>
          <p:cNvGraphicFramePr>
            <a:graphicFrameLocks noGrp="1"/>
          </p:cNvGraphicFramePr>
          <p:nvPr/>
        </p:nvGraphicFramePr>
        <p:xfrm>
          <a:off x="2438400" y="1524000"/>
          <a:ext cx="1905000" cy="1219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 gridSpan="2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Error = 10/30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60" name="Text Box 17"/>
          <p:cNvSpPr txBox="1">
            <a:spLocks noChangeArrowheads="1"/>
          </p:cNvSpPr>
          <p:nvPr/>
        </p:nvSpPr>
        <p:spPr bwMode="auto">
          <a:xfrm>
            <a:off x="6019800" y="1066801"/>
            <a:ext cx="4648200" cy="243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Training Error (Before splitting) = 10/30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Pessimistic error = (10 + 0.5)/30 = 10.5/30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Training Error (After splitting) = 9/30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Pessimistic error (After splitting)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	= (9 + 4 </a:t>
            </a:r>
            <a:r>
              <a:rPr lang="en-US" altLang="en-US" sz="1800" dirty="0">
                <a:sym typeface="Symbol" charset="2"/>
              </a:rPr>
              <a:t> 0.5)/30 = 11/30</a:t>
            </a:r>
          </a:p>
          <a:p>
            <a:pPr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/>
              <a:t>	</a:t>
            </a:r>
            <a:r>
              <a:rPr lang="en-US" altLang="en-US" sz="1800" dirty="0">
                <a:solidFill>
                  <a:srgbClr val="FF0000"/>
                </a:solidFill>
              </a:rPr>
              <a:t>PRUNE!</a:t>
            </a:r>
          </a:p>
        </p:txBody>
      </p:sp>
      <p:graphicFrame>
        <p:nvGraphicFramePr>
          <p:cNvPr id="947218" name="Group 18"/>
          <p:cNvGraphicFramePr>
            <a:graphicFrameLocks noGrp="1"/>
          </p:cNvGraphicFramePr>
          <p:nvPr/>
        </p:nvGraphicFramePr>
        <p:xfrm>
          <a:off x="16764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8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29" name="Group 29"/>
          <p:cNvGraphicFramePr>
            <a:graphicFrameLocks noGrp="1"/>
          </p:cNvGraphicFramePr>
          <p:nvPr/>
        </p:nvGraphicFramePr>
        <p:xfrm>
          <a:off x="35052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3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40" name="Group 40"/>
          <p:cNvGraphicFramePr>
            <a:graphicFrameLocks noGrp="1"/>
          </p:cNvGraphicFramePr>
          <p:nvPr/>
        </p:nvGraphicFramePr>
        <p:xfrm>
          <a:off x="53340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4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947251" name="Group 51"/>
          <p:cNvGraphicFramePr>
            <a:graphicFrameLocks noGrp="1"/>
          </p:cNvGraphicFramePr>
          <p:nvPr/>
        </p:nvGraphicFramePr>
        <p:xfrm>
          <a:off x="7162800" y="5456238"/>
          <a:ext cx="1752600" cy="715962"/>
        </p:xfrm>
        <a:graphic>
          <a:graphicData uri="http://schemas.openxmlformats.org/drawingml/2006/table">
            <a:tbl>
              <a:tblPr/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522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Yes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5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074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Class = No</a:t>
                      </a:r>
                    </a:p>
                  </a:txBody>
                  <a:tcPr marT="45690" marB="4569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</a:p>
                  </a:txBody>
                  <a:tcPr marT="45690" marB="4569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Examples of Post-pruning</a:t>
            </a:r>
          </a:p>
        </p:txBody>
      </p:sp>
      <p:graphicFrame>
        <p:nvGraphicFramePr>
          <p:cNvPr id="32770" name="Object 26"/>
          <p:cNvGraphicFramePr>
            <a:graphicFrameLocks noGrp="1" noChangeAspect="1"/>
          </p:cNvGraphicFramePr>
          <p:nvPr>
            <p:ph idx="1"/>
          </p:nvPr>
        </p:nvGraphicFramePr>
        <p:xfrm>
          <a:off x="2630488" y="1016000"/>
          <a:ext cx="7199312" cy="538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14" name="Visio" r:id="rId3" imgW="9791700" imgH="7327900" progId="Visio.Drawing.6">
                  <p:embed/>
                </p:oleObj>
              </mc:Choice>
              <mc:Fallback>
                <p:oleObj name="Visio" r:id="rId3" imgW="9791700" imgH="7327900" progId="Visio.Drawing.6">
                  <p:embed/>
                  <p:pic>
                    <p:nvPicPr>
                      <p:cNvPr id="3277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0488" y="1016000"/>
                        <a:ext cx="7199312" cy="538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Evaluation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4981" y="1066800"/>
            <a:ext cx="8580438" cy="5181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dirty="0"/>
              <a:t>Purpose</a:t>
            </a:r>
            <a:r>
              <a:rPr lang="en-US" altLang="en-US" sz="2400"/>
              <a:t>: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To estimate performance of classifier on previously unseen data (test set)</a:t>
            </a:r>
          </a:p>
          <a:p>
            <a:endParaRPr lang="en-US" altLang="en-US" sz="1000" dirty="0"/>
          </a:p>
          <a:p>
            <a:r>
              <a:rPr lang="en-US" altLang="en-US" sz="2400" dirty="0"/>
              <a:t>Holdout</a:t>
            </a:r>
          </a:p>
          <a:p>
            <a:pPr lvl="1"/>
            <a:r>
              <a:rPr lang="en-US" altLang="en-US" sz="2400" dirty="0"/>
              <a:t>Reserve k% for training and (100-k)% for testing </a:t>
            </a:r>
          </a:p>
          <a:p>
            <a:pPr lvl="1"/>
            <a:r>
              <a:rPr lang="en-US" altLang="en-US" sz="2400" dirty="0"/>
              <a:t>Random subsampling: repeated holdout</a:t>
            </a:r>
          </a:p>
          <a:p>
            <a:r>
              <a:rPr lang="en-US" altLang="en-US" sz="2400" dirty="0"/>
              <a:t>Cross validation</a:t>
            </a:r>
          </a:p>
          <a:p>
            <a:pPr lvl="1"/>
            <a:r>
              <a:rPr lang="en-US" altLang="en-US" sz="2400" dirty="0"/>
              <a:t>Partition data into k disjoint subsets</a:t>
            </a:r>
          </a:p>
          <a:p>
            <a:pPr lvl="1"/>
            <a:r>
              <a:rPr lang="en-US" altLang="en-US" sz="2400" dirty="0"/>
              <a:t>k-fold: train on k-1 partitions, test on the remaining one</a:t>
            </a:r>
          </a:p>
          <a:p>
            <a:pPr lvl="1"/>
            <a:r>
              <a:rPr lang="en-US" altLang="en-US" sz="2400" dirty="0"/>
              <a:t>Leave-one-out:   k=n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Cross-validation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3-fold cross-validation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2254250"/>
            <a:ext cx="5664200" cy="295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490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AD56B-A248-48CE-B578-93F8939BD3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Variations on Cross-validation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A74A7-DC75-4ADB-B83B-01151631B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Repeated cross-validation</a:t>
            </a:r>
          </a:p>
          <a:p>
            <a:pPr lvl="1"/>
            <a:r>
              <a:rPr lang="en-US" dirty="0"/>
              <a:t>Perform cross-validation a number of times</a:t>
            </a:r>
          </a:p>
          <a:p>
            <a:pPr lvl="1"/>
            <a:r>
              <a:rPr lang="en-US" dirty="0"/>
              <a:t>Gives an estimate of the variance of the generalization error</a:t>
            </a:r>
          </a:p>
          <a:p>
            <a:r>
              <a:rPr lang="en-US" dirty="0"/>
              <a:t>Stratified cross-validation</a:t>
            </a:r>
          </a:p>
          <a:p>
            <a:pPr lvl="1"/>
            <a:r>
              <a:rPr lang="en-US" dirty="0"/>
              <a:t>Guarantee the same percentage of class labels in training and test</a:t>
            </a:r>
          </a:p>
          <a:p>
            <a:pPr lvl="1"/>
            <a:r>
              <a:rPr lang="en-US" dirty="0"/>
              <a:t>Important when classes are imbalanced and the sample is small</a:t>
            </a:r>
          </a:p>
          <a:p>
            <a:r>
              <a:rPr lang="en-US" dirty="0"/>
              <a:t>Use nested cross-validation approach for model selection and evaluation</a:t>
            </a:r>
          </a:p>
        </p:txBody>
      </p:sp>
    </p:spTree>
    <p:extLst>
      <p:ext uri="{BB962C8B-B14F-4D97-AF65-F5344CB8AC3E}">
        <p14:creationId xmlns:p14="http://schemas.microsoft.com/office/powerpoint/2010/main" val="140455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</a:t>
            </a:r>
          </a:p>
        </p:txBody>
      </p:sp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Performed during model building</a:t>
            </a:r>
          </a:p>
          <a:p>
            <a:pPr>
              <a:lnSpc>
                <a:spcPct val="90000"/>
              </a:lnSpc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Purpose is to ensure that model is not overly complex (to avoid </a:t>
            </a:r>
            <a:r>
              <a:rPr lang="en-US" altLang="en-US" dirty="0" err="1">
                <a:solidFill>
                  <a:srgbClr val="000000"/>
                </a:solidFill>
              </a:rPr>
              <a:t>overfitting</a:t>
            </a:r>
            <a:r>
              <a:rPr lang="en-US" altLang="en-US" dirty="0">
                <a:solidFill>
                  <a:srgbClr val="000000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endParaRPr lang="en-US" altLang="en-US" sz="1000" dirty="0">
              <a:solidFill>
                <a:srgbClr val="00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Need to estimate generalization error</a:t>
            </a:r>
          </a:p>
          <a:p>
            <a:pPr lvl="1"/>
            <a:r>
              <a:rPr lang="en-US" altLang="en-US" dirty="0"/>
              <a:t>Using Validation Set</a:t>
            </a:r>
            <a:endParaRPr lang="en-US" altLang="en-US" dirty="0">
              <a:latin typeface="Times New Roman" charset="0"/>
            </a:endParaRPr>
          </a:p>
          <a:p>
            <a:pPr lvl="1"/>
            <a:endParaRPr lang="en-US" altLang="en-US" sz="500" dirty="0"/>
          </a:p>
          <a:p>
            <a:pPr lvl="1"/>
            <a:r>
              <a:rPr lang="en-US" altLang="en-US" dirty="0"/>
              <a:t>Incorporating Model Complexity</a:t>
            </a:r>
          </a:p>
          <a:p>
            <a:pPr lvl="1"/>
            <a:endParaRPr lang="en-US" altLang="en-US" sz="500" dirty="0"/>
          </a:p>
          <a:p>
            <a:pPr marL="457200" lvl="1" indent="0">
              <a:buNone/>
            </a:pPr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en-US" altLang="en-US" sz="2000" dirty="0"/>
              <a:t>Model Selection:</a:t>
            </a:r>
            <a:br>
              <a:rPr lang="en-US" altLang="en-US" sz="2000" dirty="0"/>
            </a:br>
            <a:r>
              <a:rPr lang="en-US" altLang="en-US" dirty="0"/>
              <a:t>Using Validation Set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Divide </a:t>
            </a:r>
            <a:r>
              <a:rPr lang="en-US" altLang="en-US" u="sng" dirty="0"/>
              <a:t>training</a:t>
            </a:r>
            <a:r>
              <a:rPr lang="en-US" altLang="en-US" dirty="0"/>
              <a:t> data into two parts:</a:t>
            </a:r>
          </a:p>
          <a:p>
            <a:pPr lvl="1"/>
            <a:r>
              <a:rPr lang="en-US" altLang="en-US" dirty="0"/>
              <a:t>Training set: </a:t>
            </a:r>
          </a:p>
          <a:p>
            <a:pPr lvl="2"/>
            <a:r>
              <a:rPr lang="en-US" altLang="en-US" dirty="0"/>
              <a:t> use for model building</a:t>
            </a:r>
          </a:p>
          <a:p>
            <a:pPr lvl="1"/>
            <a:r>
              <a:rPr lang="en-US" altLang="en-US" dirty="0"/>
              <a:t>Validation set: </a:t>
            </a:r>
          </a:p>
          <a:p>
            <a:pPr lvl="2"/>
            <a:r>
              <a:rPr lang="en-US" altLang="en-US" dirty="0"/>
              <a:t> use for estimating generalization error</a:t>
            </a:r>
          </a:p>
          <a:p>
            <a:pPr lvl="2"/>
            <a:r>
              <a:rPr lang="en-US" altLang="en-US" dirty="0"/>
              <a:t> Note: validation set is not the same as test set</a:t>
            </a:r>
          </a:p>
          <a:p>
            <a:pPr lvl="2"/>
            <a:endParaRPr lang="en-US" altLang="en-US" dirty="0"/>
          </a:p>
          <a:p>
            <a:r>
              <a:rPr lang="en-US" altLang="en-US" dirty="0"/>
              <a:t>Drawback:</a:t>
            </a:r>
          </a:p>
          <a:p>
            <a:pPr lvl="1"/>
            <a:r>
              <a:rPr lang="en-US" altLang="en-US" dirty="0"/>
              <a:t>Less data available for training</a:t>
            </a:r>
          </a:p>
        </p:txBody>
      </p:sp>
    </p:spTree>
    <p:extLst>
      <p:ext uri="{BB962C8B-B14F-4D97-AF65-F5344CB8AC3E}">
        <p14:creationId xmlns:p14="http://schemas.microsoft.com/office/powerpoint/2010/main" val="3056369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381000"/>
            <a:ext cx="8280400" cy="533400"/>
          </a:xfrm>
        </p:spPr>
        <p:txBody>
          <a:bodyPr>
            <a:normAutofit fontScale="90000"/>
          </a:bodyPr>
          <a:lstStyle/>
          <a:p>
            <a:r>
              <a:rPr lang="en-US" altLang="en-US" sz="2000">
                <a:solidFill>
                  <a:srgbClr val="000000"/>
                </a:solidFill>
              </a:rPr>
              <a:t>Model Selection:</a:t>
            </a:r>
            <a:br>
              <a:rPr lang="en-US" altLang="en-US" sz="2000">
                <a:solidFill>
                  <a:srgbClr val="000000"/>
                </a:solidFill>
              </a:rPr>
            </a:br>
            <a:r>
              <a:rPr lang="en-US" altLang="en-US"/>
              <a:t>Incorporating Model Complexity</a:t>
            </a:r>
          </a:p>
        </p:txBody>
      </p:sp>
      <p:sp>
        <p:nvSpPr>
          <p:cNvPr id="2355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Rationale: Occam’s Razor</a:t>
            </a:r>
          </a:p>
          <a:p>
            <a:pPr lvl="1"/>
            <a:r>
              <a:rPr lang="en-US" altLang="en-US" sz="2400" dirty="0"/>
              <a:t>Given two models of similar generalization errors,  one should prefer the simpler model over the more complex model</a:t>
            </a:r>
          </a:p>
          <a:p>
            <a:pPr lvl="4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A complex model has a greater chance of being fitted accidentally</a:t>
            </a:r>
          </a:p>
          <a:p>
            <a:pPr lvl="1"/>
            <a:endParaRPr lang="en-US" altLang="en-US" sz="1800" dirty="0">
              <a:latin typeface="Times New Roman" charset="0"/>
            </a:endParaRPr>
          </a:p>
          <a:p>
            <a:pPr lvl="1"/>
            <a:r>
              <a:rPr lang="en-US" altLang="en-US" sz="2400" dirty="0"/>
              <a:t>Therefore, one should include model complexity when evaluating a model</a:t>
            </a:r>
          </a:p>
          <a:p>
            <a:pPr marL="457200" lvl="1" indent="0">
              <a:buNone/>
            </a:pPr>
            <a:endParaRPr lang="en-US" altLang="en-US" sz="1200" dirty="0">
              <a:solidFill>
                <a:srgbClr val="FF0000"/>
              </a:solidFill>
            </a:endParaRPr>
          </a:p>
          <a:p>
            <a:pPr lvl="1"/>
            <a:endParaRPr lang="en-US" altLang="en-US" dirty="0"/>
          </a:p>
          <a:p>
            <a:pPr lvl="2"/>
            <a:endParaRPr lang="en-US" altLang="en-US" dirty="0"/>
          </a:p>
        </p:txBody>
      </p:sp>
      <p:sp>
        <p:nvSpPr>
          <p:cNvPr id="5" name="Rectangle 4"/>
          <p:cNvSpPr/>
          <p:nvPr/>
        </p:nvSpPr>
        <p:spPr>
          <a:xfrm>
            <a:off x="2053880" y="5257800"/>
            <a:ext cx="8229600" cy="9192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altLang="en-US" sz="2400" kern="0" dirty="0">
                <a:solidFill>
                  <a:srgbClr val="FF0000"/>
                </a:solidFill>
                <a:latin typeface="Arial"/>
              </a:rPr>
              <a:t>Gen. Error(Model) = Train. Error(Model, Train. Data) + </a:t>
            </a:r>
          </a:p>
          <a:p>
            <a:pPr lvl="1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</a:pPr>
            <a:r>
              <a:rPr lang="en-US" altLang="en-US" sz="2400" kern="0" dirty="0">
                <a:solidFill>
                  <a:srgbClr val="FF0000"/>
                </a:solidFill>
                <a:latin typeface="Arial"/>
              </a:rPr>
              <a:t>				 	x Complexity(Model)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9497" y="5567856"/>
            <a:ext cx="652877" cy="75674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000000"/>
                </a:solidFill>
              </a:rPr>
              <a:t>Estimating the Complexity of Decision Trees</a:t>
            </a:r>
            <a:endParaRPr lang="en-US" altLang="en-US" dirty="0"/>
          </a:p>
        </p:txBody>
      </p:sp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b="1" dirty="0"/>
              <a:t>Pessimistic Error Estimate</a:t>
            </a:r>
            <a:r>
              <a:rPr lang="en-US" altLang="en-US" dirty="0"/>
              <a:t> of decision tree </a:t>
            </a:r>
            <a:r>
              <a:rPr lang="en-US" altLang="en-US" i="1" dirty="0">
                <a:latin typeface="Times New Roman" charset="0"/>
              </a:rPr>
              <a:t>T </a:t>
            </a:r>
            <a:r>
              <a:rPr lang="en-US" altLang="en-US" dirty="0"/>
              <a:t>with k leaf nodes:</a:t>
            </a:r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endParaRPr lang="en-US" altLang="en-US" dirty="0"/>
          </a:p>
          <a:p>
            <a:pPr lvl="1"/>
            <a:r>
              <a:rPr lang="en-US" altLang="en-US" sz="2400" dirty="0">
                <a:sym typeface="Symbol" charset="2"/>
              </a:rPr>
              <a:t>err(T): error rate on all training records </a:t>
            </a:r>
          </a:p>
          <a:p>
            <a:pPr lvl="1"/>
            <a:r>
              <a:rPr lang="en-US" altLang="en-US" sz="2400" dirty="0">
                <a:sym typeface="Symbol" charset="2"/>
              </a:rPr>
              <a:t>: trade-off hyper-parameter (similar to   )</a:t>
            </a:r>
          </a:p>
          <a:p>
            <a:pPr lvl="2"/>
            <a:r>
              <a:rPr lang="en-US" altLang="en-US" sz="2000" dirty="0">
                <a:sym typeface="Symbol" charset="2"/>
              </a:rPr>
              <a:t> Relative cost of adding a leaf node</a:t>
            </a:r>
          </a:p>
          <a:p>
            <a:pPr lvl="1"/>
            <a:r>
              <a:rPr lang="en-US" altLang="en-US" sz="2400" dirty="0">
                <a:sym typeface="Symbol" charset="2"/>
              </a:rPr>
              <a:t>k: number of leaf nodes</a:t>
            </a:r>
          </a:p>
          <a:p>
            <a:pPr lvl="1"/>
            <a:r>
              <a:rPr lang="en-US" altLang="en-US" sz="2400" dirty="0" err="1">
                <a:sym typeface="Symbol" charset="2"/>
              </a:rPr>
              <a:t>N</a:t>
            </a:r>
            <a:r>
              <a:rPr lang="en-US" altLang="en-US" sz="2400" baseline="-25000" dirty="0" err="1">
                <a:sym typeface="Symbol" charset="2"/>
              </a:rPr>
              <a:t>train</a:t>
            </a:r>
            <a:r>
              <a:rPr lang="en-US" altLang="en-US" sz="2400" dirty="0">
                <a:sym typeface="Symbol" charset="2"/>
              </a:rPr>
              <a:t>: total number of training records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5200" y="2362201"/>
            <a:ext cx="4343400" cy="105243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4500" y="4114800"/>
            <a:ext cx="4699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19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201958"/>
            <a:ext cx="9220200" cy="533400"/>
          </a:xfrm>
        </p:spPr>
        <p:txBody>
          <a:bodyPr/>
          <a:lstStyle/>
          <a:p>
            <a:r>
              <a:rPr lang="en-US" altLang="en-US" sz="2400" dirty="0">
                <a:solidFill>
                  <a:srgbClr val="000000"/>
                </a:solidFill>
              </a:rPr>
              <a:t>Estimating the Complexity of </a:t>
            </a:r>
            <a:r>
              <a:rPr lang="en-US" altLang="en-US" sz="2400">
                <a:solidFill>
                  <a:srgbClr val="000000"/>
                </a:solidFill>
              </a:rPr>
              <a:t>Decision Trees: Example</a:t>
            </a:r>
            <a:endParaRPr lang="en-US" altLang="en-US" dirty="0"/>
          </a:p>
        </p:txBody>
      </p:sp>
      <p:graphicFrame>
        <p:nvGraphicFramePr>
          <p:cNvPr id="25602" name="Object 4"/>
          <p:cNvGraphicFramePr>
            <a:graphicFrameLocks noChangeAspect="1"/>
          </p:cNvGraphicFramePr>
          <p:nvPr/>
        </p:nvGraphicFramePr>
        <p:xfrm>
          <a:off x="1981200" y="1219200"/>
          <a:ext cx="6400800" cy="343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1618" name="Visio" r:id="rId3" imgW="9715500" imgH="5207000" progId="Visio.Drawing.6">
                  <p:embed/>
                </p:oleObj>
              </mc:Choice>
              <mc:Fallback>
                <p:oleObj name="Visio" r:id="rId3" imgW="9715500" imgH="5207000" progId="Visio.Drawing.6">
                  <p:embed/>
                  <p:pic>
                    <p:nvPicPr>
                      <p:cNvPr id="25602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1219200"/>
                        <a:ext cx="6400800" cy="343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125" name="Text Box 5"/>
          <p:cNvSpPr txBox="1">
            <a:spLocks noChangeArrowheads="1"/>
          </p:cNvSpPr>
          <p:nvPr/>
        </p:nvSpPr>
        <p:spPr bwMode="auto">
          <a:xfrm>
            <a:off x="8763000" y="1981200"/>
            <a:ext cx="1676400" cy="1741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L</a:t>
            </a:r>
            <a:r>
              <a:rPr lang="en-US" altLang="en-US" sz="1800"/>
              <a:t>) = 4/24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R</a:t>
            </a:r>
            <a:r>
              <a:rPr lang="en-US" altLang="en-US" sz="1800"/>
              <a:t>) = 6/24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>
                <a:sym typeface="Symbol" charset="2"/>
              </a:rPr>
              <a:t> = 1</a:t>
            </a:r>
          </a:p>
        </p:txBody>
      </p:sp>
      <p:sp>
        <p:nvSpPr>
          <p:cNvPr id="1029126" name="Text Box 6"/>
          <p:cNvSpPr txBox="1">
            <a:spLocks noChangeArrowheads="1"/>
          </p:cNvSpPr>
          <p:nvPr/>
        </p:nvSpPr>
        <p:spPr bwMode="auto">
          <a:xfrm>
            <a:off x="2743200" y="5029200"/>
            <a:ext cx="5257800" cy="1062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gen</a:t>
            </a:r>
            <a:r>
              <a:rPr lang="en-US" altLang="en-US" sz="1800" dirty="0"/>
              <a:t>(T</a:t>
            </a:r>
            <a:r>
              <a:rPr lang="en-US" altLang="en-US" sz="1800" baseline="-25000" dirty="0"/>
              <a:t>L</a:t>
            </a:r>
            <a:r>
              <a:rPr lang="en-US" altLang="en-US" sz="1800" dirty="0"/>
              <a:t>) = 4/24 + 1*7/24 = 11/24 = 0.458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 err="1"/>
              <a:t>e</a:t>
            </a:r>
            <a:r>
              <a:rPr lang="en-US" altLang="en-US" sz="1800" baseline="-25000" dirty="0" err="1"/>
              <a:t>gen</a:t>
            </a:r>
            <a:r>
              <a:rPr lang="en-US" altLang="en-US" sz="1800" dirty="0"/>
              <a:t>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 + 1*4/24 = 10/24 = 0.417</a:t>
            </a:r>
          </a:p>
        </p:txBody>
      </p:sp>
    </p:spTree>
    <p:extLst>
      <p:ext uri="{BB962C8B-B14F-4D97-AF65-F5344CB8AC3E}">
        <p14:creationId xmlns:p14="http://schemas.microsoft.com/office/powerpoint/2010/main" val="620145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9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9125" grpId="0"/>
      <p:bldP spid="10291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Estimating the Complexity of Decision Trees</a:t>
            </a:r>
          </a:p>
        </p:txBody>
      </p:sp>
      <p:sp>
        <p:nvSpPr>
          <p:cNvPr id="2253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err="1"/>
              <a:t>Resubstitution</a:t>
            </a:r>
            <a:r>
              <a:rPr lang="en-US" altLang="en-US" dirty="0"/>
              <a:t> Estimate: </a:t>
            </a:r>
          </a:p>
          <a:p>
            <a:pPr lvl="1"/>
            <a:r>
              <a:rPr lang="en-US" altLang="en-US" sz="2400" dirty="0"/>
              <a:t>Using training error as an </a:t>
            </a:r>
            <a:r>
              <a:rPr lang="en-US" altLang="en-US" sz="2400" dirty="0">
                <a:solidFill>
                  <a:srgbClr val="FF0000"/>
                </a:solidFill>
              </a:rPr>
              <a:t>optimistic</a:t>
            </a:r>
            <a:r>
              <a:rPr lang="en-US" altLang="en-US" sz="2400" dirty="0"/>
              <a:t> estimate of generalization error</a:t>
            </a:r>
          </a:p>
          <a:p>
            <a:pPr lvl="1"/>
            <a:r>
              <a:rPr lang="en-US" altLang="en-US" sz="2400" dirty="0"/>
              <a:t>Referred to as </a:t>
            </a:r>
            <a:r>
              <a:rPr lang="en-US" altLang="en-US" sz="2400" dirty="0">
                <a:solidFill>
                  <a:srgbClr val="FF0000"/>
                </a:solidFill>
              </a:rPr>
              <a:t>optimistic error </a:t>
            </a:r>
            <a:r>
              <a:rPr lang="en-US" altLang="en-US" sz="2400" dirty="0"/>
              <a:t>estimate</a:t>
            </a:r>
            <a:endParaRPr lang="en-US" altLang="en-US" dirty="0"/>
          </a:p>
        </p:txBody>
      </p:sp>
      <p:graphicFrame>
        <p:nvGraphicFramePr>
          <p:cNvPr id="22531" name="Object 4"/>
          <p:cNvGraphicFramePr>
            <a:graphicFrameLocks noGrp="1" noChangeAspect="1"/>
          </p:cNvGraphicFramePr>
          <p:nvPr>
            <p:ph sz="half" idx="4294967295"/>
          </p:nvPr>
        </p:nvGraphicFramePr>
        <p:xfrm>
          <a:off x="2209800" y="3139071"/>
          <a:ext cx="5943600" cy="31888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642" name="Visio" r:id="rId3" imgW="9715500" imgH="5207000" progId="Visio.Drawing.6">
                  <p:embed/>
                </p:oleObj>
              </mc:Choice>
              <mc:Fallback>
                <p:oleObj name="Visio" r:id="rId3" imgW="9715500" imgH="5207000" progId="Visio.Drawing.6">
                  <p:embed/>
                  <p:pic>
                    <p:nvPicPr>
                      <p:cNvPr id="22531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3139071"/>
                        <a:ext cx="5943600" cy="31888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2982" name="Text Box 6"/>
          <p:cNvSpPr txBox="1">
            <a:spLocks noChangeArrowheads="1"/>
          </p:cNvSpPr>
          <p:nvPr/>
        </p:nvSpPr>
        <p:spPr bwMode="auto">
          <a:xfrm>
            <a:off x="8848587" y="3206750"/>
            <a:ext cx="1676400" cy="105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 charset="2"/>
              <a:buChar char="l"/>
              <a:defRPr sz="2800"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charset="0"/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charset="2"/>
              <a:buChar char="u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spcBef>
                <a:spcPct val="20000"/>
              </a:spcBef>
              <a:buSzPct val="100000"/>
              <a:buChar char="–"/>
              <a:defRPr sz="2000">
                <a:solidFill>
                  <a:schemeClr val="tx1"/>
                </a:solidFill>
                <a:latin typeface="Times New Roman" charset="0"/>
              </a:defRPr>
            </a:lvl4pPr>
            <a:lvl5pPr marL="2057400" indent="-228600">
              <a:spcBef>
                <a:spcPct val="20000"/>
              </a:spcBef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charset="0"/>
              </a:defRPr>
            </a:lvl9pPr>
          </a:lstStyle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/>
              <a:t>e(T</a:t>
            </a:r>
            <a:r>
              <a:rPr lang="en-US" altLang="en-US" sz="1800" baseline="-25000"/>
              <a:t>L</a:t>
            </a:r>
            <a:r>
              <a:rPr lang="en-US" altLang="en-US" sz="1800"/>
              <a:t>) = 4/24</a:t>
            </a:r>
          </a:p>
          <a:p>
            <a:pPr>
              <a:spcBef>
                <a:spcPct val="50000"/>
              </a:spcBef>
              <a:spcAft>
                <a:spcPct val="100000"/>
              </a:spcAft>
              <a:buClrTx/>
              <a:buSzTx/>
              <a:buFontTx/>
              <a:buNone/>
            </a:pPr>
            <a:r>
              <a:rPr lang="en-US" altLang="en-US" sz="1800" dirty="0"/>
              <a:t>e(T</a:t>
            </a:r>
            <a:r>
              <a:rPr lang="en-US" altLang="en-US" sz="1800" baseline="-25000" dirty="0"/>
              <a:t>R</a:t>
            </a:r>
            <a:r>
              <a:rPr lang="en-US" altLang="en-US" sz="1800" dirty="0"/>
              <a:t>) = 6/24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298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Minimum Description Length (MDL)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3714750"/>
            <a:ext cx="8229600" cy="2533650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</a:pPr>
            <a:r>
              <a:rPr lang="en-US" altLang="en-US" sz="2400" dirty="0">
                <a:solidFill>
                  <a:srgbClr val="FF0000"/>
                </a:solidFill>
              </a:rPr>
              <a:t>Cost(</a:t>
            </a:r>
            <a:r>
              <a:rPr lang="en-US" altLang="en-US" sz="2400" dirty="0" err="1">
                <a:solidFill>
                  <a:srgbClr val="FF0000"/>
                </a:solidFill>
              </a:rPr>
              <a:t>Model,Data</a:t>
            </a:r>
            <a:r>
              <a:rPr lang="en-US" altLang="en-US" sz="2400" dirty="0">
                <a:solidFill>
                  <a:srgbClr val="FF0000"/>
                </a:solidFill>
              </a:rPr>
              <a:t>) = Cost(</a:t>
            </a:r>
            <a:r>
              <a:rPr lang="en-US" altLang="en-US" sz="2400" dirty="0" err="1">
                <a:solidFill>
                  <a:srgbClr val="FF0000"/>
                </a:solidFill>
              </a:rPr>
              <a:t>Data|Model</a:t>
            </a:r>
            <a:r>
              <a:rPr lang="en-US" altLang="en-US" sz="2400" dirty="0">
                <a:solidFill>
                  <a:srgbClr val="FF0000"/>
                </a:solidFill>
              </a:rPr>
              <a:t>) +    x Cost(Model)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Cost is the number of bits needed for encoding.</a:t>
            </a:r>
          </a:p>
          <a:p>
            <a:pPr marL="742950" lvl="1" indent="-285750">
              <a:lnSpc>
                <a:spcPct val="90000"/>
              </a:lnSpc>
            </a:pPr>
            <a:r>
              <a:rPr lang="en-US" altLang="en-US" sz="2400" dirty="0"/>
              <a:t>Search for the least costly model.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 dirty="0"/>
              <a:t>Cost(</a:t>
            </a:r>
            <a:r>
              <a:rPr lang="en-US" altLang="en-US" sz="2400" dirty="0" err="1"/>
              <a:t>Data|Model</a:t>
            </a:r>
            <a:r>
              <a:rPr lang="en-US" altLang="en-US" sz="2400" dirty="0"/>
              <a:t>) encodes the misclassification errors.</a:t>
            </a:r>
          </a:p>
          <a:p>
            <a:pPr marL="342900" indent="-342900">
              <a:lnSpc>
                <a:spcPct val="90000"/>
              </a:lnSpc>
            </a:pPr>
            <a:r>
              <a:rPr lang="en-US" altLang="en-US" sz="2400" dirty="0"/>
              <a:t>Cost(Model) uses node encoding (number of children) plus splitting condition encoding.</a:t>
            </a:r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3733801" y="1143000"/>
          <a:ext cx="4392613" cy="240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8" name="VISIO" r:id="rId3" imgW="6348984" imgH="3473196" progId="Visio.Drawing.6">
                  <p:embed/>
                </p:oleObj>
              </mc:Choice>
              <mc:Fallback>
                <p:oleObj name="VISIO" r:id="rId3" imgW="6348984" imgH="3473196" progId="Visio.Drawing.6">
                  <p:embed/>
                  <p:pic>
                    <p:nvPicPr>
                      <p:cNvPr id="26627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1" y="1143000"/>
                        <a:ext cx="4392613" cy="2406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27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5"/>
          <p:cNvGraphicFramePr>
            <a:graphicFrameLocks noChangeAspect="1"/>
          </p:cNvGraphicFramePr>
          <p:nvPr/>
        </p:nvGraphicFramePr>
        <p:xfrm>
          <a:off x="2209800" y="1219200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69" name="Worksheet" r:id="rId5" imgW="1168400" imgH="2057400" progId="Excel.Sheet.8">
                  <p:embed/>
                </p:oleObj>
              </mc:Choice>
              <mc:Fallback>
                <p:oleObj name="Worksheet" r:id="rId5" imgW="1168400" imgH="2057400" progId="Excel.Sheet.8">
                  <p:embed/>
                  <p:pic>
                    <p:nvPicPr>
                      <p:cNvPr id="26628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219200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8763000" y="1371600"/>
          <a:ext cx="1131888" cy="213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670" name="Worksheet" r:id="rId7" imgW="1168400" imgH="2057400" progId="Excel.Sheet.8">
                  <p:embed/>
                </p:oleObj>
              </mc:Choice>
              <mc:Fallback>
                <p:oleObj name="Worksheet" r:id="rId7" imgW="1168400" imgH="2057400" progId="Excel.Sheet.8">
                  <p:embed/>
                  <p:pic>
                    <p:nvPicPr>
                      <p:cNvPr id="2662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763000" y="1371600"/>
                        <a:ext cx="1131888" cy="2133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620001" y="3549650"/>
            <a:ext cx="652877" cy="75674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Model Selection for Decision Trees</a:t>
            </a:r>
          </a:p>
        </p:txBody>
      </p:sp>
      <p:sp>
        <p:nvSpPr>
          <p:cNvPr id="296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52600" y="1143000"/>
            <a:ext cx="8763000" cy="5181600"/>
          </a:xfrm>
        </p:spPr>
        <p:txBody>
          <a:bodyPr>
            <a:normAutofit lnSpcReduction="10000"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Pre-Pruning (Early Stopping Rule)</a:t>
            </a:r>
          </a:p>
          <a:p>
            <a:pPr lvl="1"/>
            <a:r>
              <a:rPr lang="en-US" altLang="en-US" sz="2400"/>
              <a:t>Stop the algorithm before it becomes a fully-grown tree</a:t>
            </a:r>
          </a:p>
          <a:p>
            <a:pPr lvl="1"/>
            <a:r>
              <a:rPr lang="en-US" altLang="en-US" sz="2400"/>
              <a:t>Typical stopping conditions for a node:</a:t>
            </a:r>
          </a:p>
          <a:p>
            <a:pPr lvl="2"/>
            <a:r>
              <a:rPr lang="en-US" altLang="en-US" sz="2000"/>
              <a:t> Stop if all instances belong to the same class</a:t>
            </a:r>
          </a:p>
          <a:p>
            <a:pPr lvl="2"/>
            <a:r>
              <a:rPr lang="en-US" altLang="en-US" sz="2000"/>
              <a:t> Stop if all the attribute values are the same</a:t>
            </a:r>
          </a:p>
          <a:p>
            <a:pPr lvl="1"/>
            <a:r>
              <a:rPr lang="en-US" altLang="en-US" sz="2400"/>
              <a:t>More restrictive conditions:</a:t>
            </a:r>
          </a:p>
          <a:p>
            <a:pPr lvl="2"/>
            <a:r>
              <a:rPr lang="en-US" altLang="en-US" sz="2000"/>
              <a:t> Stop if number of instances is less than some user-specified threshold</a:t>
            </a:r>
          </a:p>
          <a:p>
            <a:pPr lvl="2"/>
            <a:r>
              <a:rPr lang="en-US" altLang="en-US" sz="2000"/>
              <a:t> Stop if class distribution of instances are independent of the available features (e.g., using </a:t>
            </a:r>
            <a:r>
              <a:rPr lang="en-US" altLang="en-US" sz="2000">
                <a:sym typeface="Symbol" charset="2"/>
              </a:rPr>
              <a:t></a:t>
            </a:r>
            <a:r>
              <a:rPr lang="en-US" altLang="en-US" sz="2000" baseline="30000">
                <a:sym typeface="Symbol" charset="2"/>
              </a:rPr>
              <a:t> 2</a:t>
            </a:r>
            <a:r>
              <a:rPr lang="en-US" altLang="en-US" sz="2000">
                <a:sym typeface="Symbol" charset="2"/>
              </a:rPr>
              <a:t> test)</a:t>
            </a:r>
            <a:endParaRPr lang="en-US" altLang="en-US" sz="2000" baseline="30000"/>
          </a:p>
          <a:p>
            <a:pPr lvl="2"/>
            <a:r>
              <a:rPr lang="en-US" altLang="en-US" sz="2000"/>
              <a:t> Stop if expanding the current node does not improve impurity</a:t>
            </a:r>
            <a:br>
              <a:rPr lang="en-US" altLang="en-US" sz="2000"/>
            </a:br>
            <a:r>
              <a:rPr lang="en-US" altLang="en-US" sz="2000"/>
              <a:t>    measures (e.g., Gini or information gain).</a:t>
            </a:r>
          </a:p>
          <a:p>
            <a:pPr lvl="2"/>
            <a:r>
              <a:rPr lang="en-US" altLang="en-US" sz="2000"/>
              <a:t> Stop if estimated generalization error falls below certain threshold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9879</TotalTime>
  <Words>764</Words>
  <Application>Microsoft Macintosh PowerPoint</Application>
  <PresentationFormat>Widescreen</PresentationFormat>
  <Paragraphs>128</Paragraphs>
  <Slides>15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Calibri</vt:lpstr>
      <vt:lpstr>Gill Sans MT</vt:lpstr>
      <vt:lpstr>Monotype Sorts</vt:lpstr>
      <vt:lpstr>Times New Roman</vt:lpstr>
      <vt:lpstr>Wingdings 2</vt:lpstr>
      <vt:lpstr>Dividend</vt:lpstr>
      <vt:lpstr>Visio</vt:lpstr>
      <vt:lpstr>VISIO</vt:lpstr>
      <vt:lpstr>Worksheet</vt:lpstr>
      <vt:lpstr>Classification</vt:lpstr>
      <vt:lpstr>Model Selection</vt:lpstr>
      <vt:lpstr>Model Selection: Using Validation Set</vt:lpstr>
      <vt:lpstr>Model Selection: Incorporating Model Complexity</vt:lpstr>
      <vt:lpstr>Estimating the Complexity of Decision Trees</vt:lpstr>
      <vt:lpstr>Estimating the Complexity of Decision Trees: Example</vt:lpstr>
      <vt:lpstr>Estimating the Complexity of Decision Trees</vt:lpstr>
      <vt:lpstr>Minimum Description Length (MDL)</vt:lpstr>
      <vt:lpstr>Model Selection for Decision Trees</vt:lpstr>
      <vt:lpstr>Model Selection for Decision Trees</vt:lpstr>
      <vt:lpstr>Example of Post-Pruning</vt:lpstr>
      <vt:lpstr>Examples of Post-pruning</vt:lpstr>
      <vt:lpstr>Model Evaluation</vt:lpstr>
      <vt:lpstr>Cross-validation Example</vt:lpstr>
      <vt:lpstr>Variations on Cross-validation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275</cp:revision>
  <dcterms:created xsi:type="dcterms:W3CDTF">2021-02-09T23:47:41Z</dcterms:created>
  <dcterms:modified xsi:type="dcterms:W3CDTF">2021-10-20T18:17:21Z</dcterms:modified>
</cp:coreProperties>
</file>