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7"/>
  </p:notesMasterIdLst>
  <p:sldIdLst>
    <p:sldId id="290" r:id="rId2"/>
    <p:sldId id="291" r:id="rId3"/>
    <p:sldId id="288" r:id="rId4"/>
    <p:sldId id="305" r:id="rId5"/>
    <p:sldId id="315" r:id="rId6"/>
    <p:sldId id="316" r:id="rId7"/>
    <p:sldId id="317" r:id="rId8"/>
    <p:sldId id="313" r:id="rId9"/>
    <p:sldId id="314" r:id="rId10"/>
    <p:sldId id="308" r:id="rId11"/>
    <p:sldId id="309" r:id="rId12"/>
    <p:sldId id="310" r:id="rId13"/>
    <p:sldId id="311" r:id="rId14"/>
    <p:sldId id="302" r:id="rId15"/>
    <p:sldId id="3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 autoAdjust="0"/>
    <p:restoredTop sz="94694" autoAdjust="0"/>
  </p:normalViewPr>
  <p:slideViewPr>
    <p:cSldViewPr>
      <p:cViewPr varScale="1">
        <p:scale>
          <a:sx n="93" d="100"/>
          <a:sy n="93" d="100"/>
        </p:scale>
        <p:origin x="208" y="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pattern for programs to follow:</a:t>
            </a:r>
          </a:p>
          <a:p>
            <a:pPr lvl="1"/>
            <a:r>
              <a:rPr lang="en-US" dirty="0"/>
              <a:t>Get input from some source</a:t>
            </a:r>
          </a:p>
          <a:p>
            <a:pPr lvl="1"/>
            <a:r>
              <a:rPr lang="en-US" dirty="0"/>
              <a:t>Process that input</a:t>
            </a:r>
          </a:p>
          <a:p>
            <a:pPr lvl="1"/>
            <a:r>
              <a:rPr lang="en-US" dirty="0"/>
              <a:t>Show the results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Can you predict what that value will be, given certain input?</a:t>
            </a:r>
          </a:p>
          <a:p>
            <a:pPr marL="342900" lvl="1" indent="-342900">
              <a:buNone/>
            </a:pPr>
            <a:r>
              <a:rPr lang="en-US" dirty="0"/>
              <a:t>	(note the spaces in the input!) </a:t>
            </a:r>
          </a:p>
          <a:p>
            <a:pPr>
              <a:buNone/>
            </a:pPr>
            <a:endParaRPr lang="en-US" sz="1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69456"/>
              </p:ext>
            </p:extLst>
          </p:nvPr>
        </p:nvGraphicFramePr>
        <p:xfrm>
          <a:off x="762000" y="3733800"/>
          <a:ext cx="7467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user types…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x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on the stream is…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  <a:r>
                        <a:rPr lang="en-US" baseline="0" dirty="0"/>
                        <a:t> (newline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94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901abh29ks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  </a:t>
                      </a:r>
                      <a:r>
                        <a:rPr lang="en-US" dirty="0"/>
                        <a:t>9a9a9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(note the spaces in the input!) </a:t>
            </a:r>
          </a:p>
          <a:p>
            <a:pPr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24730"/>
              </p:ext>
            </p:extLst>
          </p:nvPr>
        </p:nvGraphicFramePr>
        <p:xfrm>
          <a:off x="762000" y="3657600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user types…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x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on the stream is…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78.56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94.2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42.09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-901abh29ks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67.84.29.19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(note the spaces in the input!) </a:t>
            </a:r>
          </a:p>
          <a:p>
            <a:pPr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 x;</a:t>
            </a: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char: letter, digit, special symbol (!)</a:t>
            </a: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80567"/>
              </p:ext>
            </p:extLst>
          </p:nvPr>
        </p:nvGraphicFramePr>
        <p:xfrm>
          <a:off x="762000" y="4029332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user types…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x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on the stream is…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94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901abh29ks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dirty="0"/>
                        <a:t>901abh29ks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(note the spaces in the input!) </a:t>
            </a:r>
          </a:p>
          <a:p>
            <a:pPr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x;</a:t>
            </a: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 string: a word; a sentence</a:t>
            </a: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97148"/>
              </p:ext>
            </p:extLst>
          </p:nvPr>
        </p:nvGraphicFramePr>
        <p:xfrm>
          <a:off x="685800" y="4000500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user types…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x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on the stream is…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94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901.23ab%!@h29ks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901.23ab%!@h29ks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aseline="0" dirty="0"/>
                        <a:t>rain in 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For the input:</a:t>
            </a:r>
          </a:p>
          <a:p>
            <a:pPr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5 28 36</a:t>
            </a: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What are the values of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/>
              <a:t> after: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&gt;&gt; x &gt;&gt; y &gt;&gt;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//5 28 36, x = 5, y = 28;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sz="2400" dirty="0" err="1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 &gt;&gt; x &gt;&gt; </a:t>
            </a:r>
            <a:r>
              <a:rPr lang="en-US" sz="2400" dirty="0" err="1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dirty="0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 &gt;&gt; y;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5 2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8 36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x = 5; 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y = 8; 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x, y,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: 5, 8, 2</a:t>
            </a:r>
          </a:p>
          <a:p>
            <a:pPr marL="514350" indent="-514350">
              <a:buFont typeface="+mj-lt"/>
              <a:buAutoNum type="alphaLcPeriod"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LcPeriod"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z;</a:t>
            </a:r>
          </a:p>
          <a:p>
            <a:pPr>
              <a:buFont typeface="Arial" charset="0"/>
              <a:buNone/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For the input:</a:t>
            </a:r>
          </a:p>
          <a:p>
            <a:pPr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37 86.56 32</a:t>
            </a:r>
          </a:p>
          <a:p>
            <a:pPr>
              <a:buFont typeface="Arial" charset="0"/>
              <a:buNone/>
              <a:defRPr/>
            </a:pPr>
            <a:r>
              <a:rPr lang="en-US" sz="2400" dirty="0"/>
              <a:t>10/3 + 2.232  =  5.232</a:t>
            </a:r>
          </a:p>
          <a:p>
            <a:pPr>
              <a:buFont typeface="Arial" charset="0"/>
              <a:buNone/>
              <a:defRPr/>
            </a:pPr>
            <a:r>
              <a:rPr lang="en-US" sz="2400" dirty="0"/>
              <a:t>What are the values of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/>
              <a:t> after:</a:t>
            </a:r>
          </a:p>
          <a:p>
            <a:pPr marL="514350" indent="-514350">
              <a:buFont typeface="+mj-lt"/>
              <a:buAutoNum type="alphaLcPeriod" startAt="3"/>
              <a:defRPr/>
            </a:pPr>
            <a:r>
              <a:rPr lang="en-US" sz="2400" dirty="0" err="1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 &gt;&gt; x &gt;&gt; y &gt;&gt; z;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// 37 86</a:t>
            </a:r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.56 32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x = 37; y = 86; </a:t>
            </a:r>
            <a:r>
              <a:rPr lang="en-US" sz="2400" dirty="0">
                <a:solidFill>
                  <a:schemeClr val="accent4"/>
                </a:solidFill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z = 0.56;</a:t>
            </a:r>
          </a:p>
          <a:p>
            <a:pPr marL="514350" indent="-514350">
              <a:buFont typeface="+mj-lt"/>
              <a:buAutoNum type="alphaLcPeriod" startAt="3"/>
              <a:defRPr/>
            </a:pP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z &gt;&gt; x &gt;&gt; y;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37 86</a:t>
            </a:r>
            <a:r>
              <a:rPr lang="en-US" sz="24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.56 32. (the left is 0.56 32)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z = 37; x = 86; y = 0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 Input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dirty="0"/>
              <a:t>Looks very similar to a print statement</a:t>
            </a:r>
          </a:p>
          <a:p>
            <a:pPr lvl="1">
              <a:buFont typeface="Arial" charset="0"/>
              <a:buNone/>
            </a:pP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1">
              <a:buFont typeface="Arial" charset="0"/>
              <a:buNone/>
            </a:pP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cs typeface="Courier New" pitchFamily="49" charset="0"/>
              </a:rPr>
              <a:t>Extraction</a:t>
            </a:r>
            <a:r>
              <a:rPr lang="en-US" dirty="0">
                <a:cs typeface="Courier New" pitchFamily="49" charset="0"/>
              </a:rPr>
              <a:t> operator (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>
                <a:cs typeface="Courier New" pitchFamily="49" charset="0"/>
              </a:rPr>
              <a:t>) tells the computer to read from a </a:t>
            </a:r>
            <a:r>
              <a:rPr lang="en-US" i="1" dirty="0">
                <a:cs typeface="Courier New" pitchFamily="49" charset="0"/>
              </a:rPr>
              <a:t>input stream </a:t>
            </a:r>
            <a:r>
              <a:rPr lang="en-US" dirty="0">
                <a:cs typeface="Courier New" pitchFamily="49" charset="0"/>
              </a:rPr>
              <a:t>and store in a variable</a:t>
            </a:r>
          </a:p>
          <a:p>
            <a:pPr lvl="1"/>
            <a:r>
              <a:rPr lang="en-US" dirty="0">
                <a:cs typeface="Courier New" pitchFamily="49" charset="0"/>
              </a:rPr>
              <a:t>LHS argument is the input stream to read from</a:t>
            </a:r>
          </a:p>
          <a:p>
            <a:pPr lvl="2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cs typeface="Courier New" pitchFamily="49" charset="0"/>
              </a:rPr>
              <a:t> gets characters typed into that black box on the screen</a:t>
            </a:r>
          </a:p>
          <a:p>
            <a:pPr lvl="1"/>
            <a:r>
              <a:rPr lang="en-US" dirty="0">
                <a:cs typeface="Courier New" pitchFamily="49" charset="0"/>
              </a:rPr>
              <a:t>RHS argument is the variable to store in</a:t>
            </a: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Input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extraction </a:t>
            </a:r>
            <a:r>
              <a:rPr lang="en-US" sz="2400" dirty="0"/>
              <a:t>operator (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400" dirty="0"/>
              <a:t>) is a built-in operator</a:t>
            </a:r>
          </a:p>
          <a:p>
            <a:pPr lvl="1"/>
            <a:r>
              <a:rPr lang="en-US" dirty="0"/>
              <a:t>It retrieves characters from an </a:t>
            </a:r>
            <a:r>
              <a:rPr lang="en-US" i="1" dirty="0"/>
              <a:t>input stream</a:t>
            </a:r>
            <a:r>
              <a:rPr lang="en-US" dirty="0"/>
              <a:t> and stores their value in a variable</a:t>
            </a:r>
            <a:endParaRPr lang="en-US" i="1" dirty="0"/>
          </a:p>
          <a:p>
            <a:pPr lvl="1"/>
            <a:r>
              <a:rPr lang="en-US" dirty="0"/>
              <a:t>Like insertion, this requires using 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/>
              <a:t> library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/>
              <a:t> library defines the type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(input stream)</a:t>
            </a:r>
          </a:p>
          <a:p>
            <a:pPr lvl="1"/>
            <a:r>
              <a:rPr lang="en-US" dirty="0"/>
              <a:t>Input streams move characters from an output device (the keyboard, a file, etc.) to the program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library also declares the variable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is of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(i.e.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;)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reads characters typed into the black box on the screen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A stream handles characters in </a:t>
            </a:r>
            <a:r>
              <a:rPr lang="en-US" i="1" dirty="0"/>
              <a:t>sequential order</a:t>
            </a:r>
          </a:p>
          <a:p>
            <a:pPr lvl="1"/>
            <a:r>
              <a:rPr lang="en-US" dirty="0"/>
              <a:t>E.g. Characters output to the screen in order</a:t>
            </a:r>
          </a:p>
          <a:p>
            <a:r>
              <a:rPr lang="en-US" dirty="0"/>
              <a:t>A program gets characters from an input stream</a:t>
            </a:r>
          </a:p>
          <a:p>
            <a:pPr lvl="1"/>
            <a:r>
              <a:rPr lang="en-US" dirty="0"/>
              <a:t>In the order they are typed by the user</a:t>
            </a:r>
          </a:p>
          <a:p>
            <a:pPr lvl="1"/>
            <a:r>
              <a:rPr lang="en-US" dirty="0"/>
              <a:t>The program can only get one character at a time</a:t>
            </a:r>
          </a:p>
          <a:p>
            <a:pPr lvl="2"/>
            <a:r>
              <a:rPr lang="en-US" dirty="0"/>
              <a:t>It can get remove it from the stream or not</a:t>
            </a:r>
          </a:p>
          <a:p>
            <a:r>
              <a:rPr lang="en-US" dirty="0"/>
              <a:t>The </a:t>
            </a:r>
            <a:r>
              <a:rPr lang="en-US" dirty="0" err="1"/>
              <a:t>cin</a:t>
            </a:r>
            <a:r>
              <a:rPr lang="en-US" dirty="0"/>
              <a:t> </a:t>
            </a:r>
            <a:r>
              <a:rPr lang="en-US" dirty="0" err="1"/>
              <a:t>iostream</a:t>
            </a:r>
            <a:r>
              <a:rPr lang="en-US" dirty="0"/>
              <a:t> </a:t>
            </a:r>
            <a:r>
              <a:rPr lang="en-US" i="1" dirty="0"/>
              <a:t>only</a:t>
            </a:r>
            <a:r>
              <a:rPr lang="en-US" dirty="0"/>
              <a:t> sends characters when the user presses the return key</a:t>
            </a:r>
          </a:p>
          <a:p>
            <a:r>
              <a:rPr lang="en-US" dirty="0"/>
              <a:t>Working at the level of individual characters is tedious and error-prone</a:t>
            </a:r>
          </a:p>
          <a:p>
            <a:pPr lvl="1"/>
            <a:r>
              <a:rPr lang="en-US" dirty="0"/>
              <a:t>The extraction operator (&lt;&lt;) provides a higher level of abstraction for you to work with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Insertion/Extraction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chain together insertion/extraction expressions in the same statement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67;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Does the same thing as: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67 &lt;&lt;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Insertion/Extraction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  <a:ln>
            <a:noFill/>
          </a:ln>
        </p:spPr>
        <p:txBody>
          <a:bodyPr/>
          <a:lstStyle/>
          <a:p>
            <a:r>
              <a:rPr lang="en-US" dirty="0"/>
              <a:t>This is possible because:</a:t>
            </a:r>
          </a:p>
          <a:p>
            <a:pPr lvl="1"/>
            <a:r>
              <a:rPr lang="en-US" dirty="0"/>
              <a:t>Every expression evaluates to a value</a:t>
            </a:r>
          </a:p>
          <a:p>
            <a:pPr lvl="1"/>
            <a:r>
              <a:rPr lang="en-US" dirty="0"/>
              <a:t>The insertion and extraction operators evaluate to the value of their LHS argument (the stream)</a:t>
            </a:r>
          </a:p>
          <a:p>
            <a:r>
              <a:rPr lang="en-US" dirty="0"/>
              <a:t>For example: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67 &lt;&lt;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&lt;&lt; 67 &lt;&lt;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&lt;&lt;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 rot="-5400000">
            <a:off x="1600200" y="3581400"/>
            <a:ext cx="457200" cy="1676400"/>
          </a:xfrm>
          <a:prstGeom prst="leftBrace">
            <a:avLst>
              <a:gd name="adj1" fmla="val 8333"/>
              <a:gd name="adj2" fmla="val 49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-5400000">
            <a:off x="2400300" y="4152900"/>
            <a:ext cx="457200" cy="2209800"/>
          </a:xfrm>
          <a:prstGeom prst="leftBrace">
            <a:avLst>
              <a:gd name="adj1" fmla="val 8333"/>
              <a:gd name="adj2" fmla="val 49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-5400000">
            <a:off x="3505200" y="4648200"/>
            <a:ext cx="457200" cy="2895600"/>
          </a:xfrm>
          <a:prstGeom prst="leftBrace">
            <a:avLst>
              <a:gd name="adj1" fmla="val 8333"/>
              <a:gd name="adj2" fmla="val 49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4343400"/>
            <a:ext cx="3124200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4114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Prints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4953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Prints 67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791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Prints a newline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86200" y="5181600"/>
            <a:ext cx="2133600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0" y="6019800"/>
            <a:ext cx="685800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Insertion/Extraction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  <a:ln>
            <a:noFill/>
          </a:ln>
        </p:spPr>
        <p:txBody>
          <a:bodyPr/>
          <a:lstStyle/>
          <a:p>
            <a:r>
              <a:rPr lang="en-US" dirty="0"/>
              <a:t>Extraction is chained in the same way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y;</a:t>
            </a:r>
          </a:p>
          <a:p>
            <a:pPr lvl="1"/>
            <a:r>
              <a:rPr lang="en-US" dirty="0"/>
              <a:t>Is the same as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 &gt;&gt; y;</a:t>
            </a:r>
          </a:p>
          <a:p>
            <a:pPr lvl="1"/>
            <a:endParaRPr lang="en-US" dirty="0"/>
          </a:p>
          <a:p>
            <a:r>
              <a:rPr lang="en-US" dirty="0"/>
              <a:t>Common mistake: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 &gt;&gt;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Attempts to read characters into the variable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/>
              <a:t>, which is not a variable</a:t>
            </a:r>
          </a:p>
          <a:p>
            <a:pPr lvl="1"/>
            <a:r>
              <a:rPr lang="en-US" dirty="0"/>
              <a:t>Results in an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User input is more complicated than output</a:t>
            </a:r>
          </a:p>
          <a:p>
            <a:pPr lvl="1"/>
            <a:r>
              <a:rPr lang="en-US" dirty="0"/>
              <a:t>You expect certain data…</a:t>
            </a:r>
          </a:p>
          <a:p>
            <a:pPr lvl="1"/>
            <a:r>
              <a:rPr lang="en-US" dirty="0"/>
              <a:t>…but have to deal with it if they type something else</a:t>
            </a:r>
          </a:p>
          <a:p>
            <a:pPr lvl="1"/>
            <a:r>
              <a:rPr lang="en-US" dirty="0"/>
              <a:t>(You don’t control what the user types)</a:t>
            </a:r>
          </a:p>
          <a:p>
            <a:endParaRPr lang="en-US" dirty="0"/>
          </a:p>
          <a:p>
            <a:r>
              <a:rPr lang="en-US" dirty="0"/>
              <a:t>So what </a:t>
            </a:r>
            <a:r>
              <a:rPr lang="en-US" i="1" dirty="0"/>
              <a:t>algorithm</a:t>
            </a:r>
            <a:r>
              <a:rPr lang="en-US" dirty="0"/>
              <a:t> (set of steps) does the extraction operator use to turn individual characters into a proper value for the given variable?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Extract the </a:t>
            </a:r>
            <a:r>
              <a:rPr lang="en-US" b="1" dirty="0">
                <a:solidFill>
                  <a:srgbClr val="00B0F0"/>
                </a:solidFill>
              </a:rPr>
              <a:t>first one </a:t>
            </a:r>
            <a:r>
              <a:rPr lang="en-US" dirty="0">
                <a:solidFill>
                  <a:srgbClr val="00B0F0"/>
                </a:solidFill>
              </a:rPr>
              <a:t>that meets the defined type; </a:t>
            </a:r>
            <a:r>
              <a:rPr lang="en-US" dirty="0" err="1">
                <a:solidFill>
                  <a:srgbClr val="00B0F0"/>
                </a:solidFill>
              </a:rPr>
              <a:t>o.w</a:t>
            </a:r>
            <a:r>
              <a:rPr lang="en-US" dirty="0">
                <a:solidFill>
                  <a:srgbClr val="00B0F0"/>
                </a:solidFill>
              </a:rPr>
              <a:t>., it gives 0.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dirty="0"/>
              <a:t>Extraction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Figuring it out</a:t>
            </a:r>
          </a:p>
          <a:p>
            <a:pPr lvl="1"/>
            <a:r>
              <a:rPr lang="en-US" dirty="0"/>
              <a:t>You know 2 things going in about stream input:</a:t>
            </a:r>
          </a:p>
          <a:p>
            <a:pPr lvl="2"/>
            <a:r>
              <a:rPr lang="en-US" dirty="0"/>
              <a:t>It works with characters</a:t>
            </a:r>
          </a:p>
          <a:p>
            <a:pPr lvl="2"/>
            <a:r>
              <a:rPr lang="en-US" dirty="0"/>
              <a:t>It can only look at one character at a time</a:t>
            </a:r>
          </a:p>
          <a:p>
            <a:pPr lvl="1"/>
            <a:r>
              <a:rPr lang="en-US" dirty="0"/>
              <a:t>Try examples, see what ends up in the variable</a:t>
            </a:r>
          </a:p>
          <a:p>
            <a:pPr lvl="2"/>
            <a:r>
              <a:rPr lang="en-US" dirty="0"/>
              <a:t>Can use the debugger inspector to examine variables</a:t>
            </a:r>
          </a:p>
          <a:p>
            <a:pPr lvl="2"/>
            <a:r>
              <a:rPr lang="en-US" dirty="0"/>
              <a:t>How does it decide when to take a character, when to stop?</a:t>
            </a:r>
          </a:p>
          <a:p>
            <a:pPr lvl="2"/>
            <a:r>
              <a:rPr lang="en-US" dirty="0"/>
              <a:t>How does it combine the characters into a single value?</a:t>
            </a:r>
          </a:p>
          <a:p>
            <a:pPr lvl="1"/>
            <a:r>
              <a:rPr lang="en-US" dirty="0"/>
              <a:t>Test your conclusions with another 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1035</Words>
  <Application>Microsoft Macintosh PowerPoint</Application>
  <PresentationFormat>On-screen Show (4:3)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Office Theme</vt:lpstr>
      <vt:lpstr>Program Input and Output</vt:lpstr>
      <vt:lpstr>User Input Statement</vt:lpstr>
      <vt:lpstr>User Input Using the iostream Library</vt:lpstr>
      <vt:lpstr>Stream Input</vt:lpstr>
      <vt:lpstr>Chaining Insertion/Extraction</vt:lpstr>
      <vt:lpstr>Chaining Insertion/Extraction</vt:lpstr>
      <vt:lpstr>Chaining Insertion/Extraction</vt:lpstr>
      <vt:lpstr>Extraction Rules</vt:lpstr>
      <vt:lpstr>Extraction Rules</vt:lpstr>
      <vt:lpstr>Extraction Rules</vt:lpstr>
      <vt:lpstr>Extraction Rules</vt:lpstr>
      <vt:lpstr>Extraction Rules</vt:lpstr>
      <vt:lpstr>Extraction Rules</vt:lpstr>
      <vt:lpstr>Extraction Rules</vt:lpstr>
      <vt:lpstr>Extraction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336</cp:revision>
  <dcterms:created xsi:type="dcterms:W3CDTF">2009-09-01T00:23:15Z</dcterms:created>
  <dcterms:modified xsi:type="dcterms:W3CDTF">2021-01-29T16:53:46Z</dcterms:modified>
</cp:coreProperties>
</file>