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4"/>
  </p:notesMasterIdLst>
  <p:sldIdLst>
    <p:sldId id="256" r:id="rId2"/>
    <p:sldId id="298" r:id="rId3"/>
    <p:sldId id="284" r:id="rId4"/>
    <p:sldId id="285" r:id="rId5"/>
    <p:sldId id="287" r:id="rId6"/>
    <p:sldId id="288" r:id="rId7"/>
    <p:sldId id="286" r:id="rId8"/>
    <p:sldId id="290" r:id="rId9"/>
    <p:sldId id="291" r:id="rId10"/>
    <p:sldId id="293" r:id="rId11"/>
    <p:sldId id="294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56" autoAdjust="0"/>
    <p:restoredTop sz="94694" autoAdjust="0"/>
  </p:normalViewPr>
  <p:slideViewPr>
    <p:cSldViewPr>
      <p:cViewPr>
        <p:scale>
          <a:sx n="110" d="100"/>
          <a:sy n="110" d="100"/>
        </p:scale>
        <p:origin x="1992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Computers get their powerful flexibility from the ability to store and retrieve data</a:t>
            </a:r>
          </a:p>
          <a:p>
            <a:r>
              <a:rPr lang="en-US" dirty="0"/>
              <a:t>Data is stored in </a:t>
            </a:r>
            <a:r>
              <a:rPr lang="en-US" i="1" dirty="0"/>
              <a:t>main memory</a:t>
            </a:r>
            <a:r>
              <a:rPr lang="en-US" dirty="0"/>
              <a:t>, also known as </a:t>
            </a:r>
            <a:r>
              <a:rPr lang="en-US" i="1" dirty="0"/>
              <a:t>Random Access Memory (RAM)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reusable</a:t>
            </a:r>
          </a:p>
          <a:p>
            <a:pPr lvl="1"/>
            <a:r>
              <a:rPr lang="en-US" dirty="0"/>
              <a:t>Each assignment stores a new value and </a:t>
            </a:r>
            <a:r>
              <a:rPr lang="en-US" b="1" i="1" dirty="0">
                <a:solidFill>
                  <a:srgbClr val="0070C0"/>
                </a:solidFill>
              </a:rPr>
              <a:t>over writes</a:t>
            </a:r>
            <a:r>
              <a:rPr lang="en-US" dirty="0"/>
              <a:t> the old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5;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6;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x + 10;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What gets printed on the screen when this code runs?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x; // declare a variable (named x) as an integer type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y; // declare a variable (named y) as an integer type</a:t>
            </a:r>
          </a:p>
          <a:p>
            <a:pPr>
              <a:buNone/>
            </a:pPr>
            <a:endParaRPr lang="en-US" sz="15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print out the string “hello” to the terminal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“Hello”;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with a new line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calculate the RHS and assign the results to the LHS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1 + 4 – 3;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x; // print out the value of the (variable) x, which is 2.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a new line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calculate the RHS 2-1 =&gt; 1; then assign the RHS 1 to LHS y.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x – 1;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y value should be 1. 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y + 5;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RHS: 1 + 5 =&gt; 6; LHS: assign 6 to the LHS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y;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print out the value of y, which is 6.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a new line.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Variables are declared </a:t>
            </a:r>
            <a:r>
              <a:rPr lang="en-US" i="1" dirty="0"/>
              <a:t>inside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We say they have function </a:t>
            </a:r>
            <a:r>
              <a:rPr lang="en-US" i="1" dirty="0"/>
              <a:t>scope</a:t>
            </a:r>
            <a:endParaRPr lang="en-US" dirty="0"/>
          </a:p>
          <a:p>
            <a:r>
              <a:rPr lang="en-US" dirty="0"/>
              <a:t>Those variables are only valid inside the function they are declared in</a:t>
            </a:r>
          </a:p>
          <a:p>
            <a:pPr lvl="1"/>
            <a:r>
              <a:rPr lang="en-US" dirty="0"/>
              <a:t>The name is meaningless outside</a:t>
            </a:r>
          </a:p>
          <a:p>
            <a:r>
              <a:rPr lang="en-US" dirty="0"/>
              <a:t>Think of memory as being divided up between the functions</a:t>
            </a:r>
          </a:p>
          <a:p>
            <a:pPr lvl="1"/>
            <a:r>
              <a:rPr lang="en-US" dirty="0"/>
              <a:t>Each function gets its own chunk of memory</a:t>
            </a:r>
          </a:p>
          <a:p>
            <a:pPr lvl="1"/>
            <a:r>
              <a:rPr lang="en-US" dirty="0"/>
              <a:t>Variables declared in a function allocate memory in that chunk</a:t>
            </a:r>
          </a:p>
          <a:p>
            <a:pPr lvl="1"/>
            <a:r>
              <a:rPr lang="en-US" dirty="0"/>
              <a:t>When the function is done, that chunk is erased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use Cartoon HD Stock Images | Shutterstock">
            <a:extLst>
              <a:ext uri="{FF2B5EF4-FFF2-40B4-BE49-F238E27FC236}">
                <a16:creationId xmlns:a16="http://schemas.microsoft.com/office/drawing/2014/main" id="{2F5D1C27-4338-8F43-9169-2BAEEC05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6"/>
          <a:stretch/>
        </p:blipFill>
        <p:spPr bwMode="auto">
          <a:xfrm>
            <a:off x="5748914" y="3369913"/>
            <a:ext cx="3410551" cy="34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Sequential locations where data can be stored</a:t>
            </a:r>
          </a:p>
          <a:p>
            <a:pPr lvl="1"/>
            <a:r>
              <a:rPr lang="en-US" dirty="0"/>
              <a:t>Each location has an </a:t>
            </a:r>
            <a:r>
              <a:rPr lang="en-US" b="1" i="1" dirty="0">
                <a:solidFill>
                  <a:srgbClr val="0070C0"/>
                </a:solidFill>
              </a:rPr>
              <a:t>address</a:t>
            </a:r>
            <a:r>
              <a:rPr lang="en-US" dirty="0"/>
              <a:t> (an integer)</a:t>
            </a:r>
          </a:p>
          <a:p>
            <a:r>
              <a:rPr lang="en-US" dirty="0"/>
              <a:t>Data is </a:t>
            </a:r>
            <a:r>
              <a:rPr lang="en-US" b="1" i="1" dirty="0">
                <a:solidFill>
                  <a:srgbClr val="0070C0"/>
                </a:solidFill>
              </a:rPr>
              <a:t>stored and retrieved </a:t>
            </a:r>
            <a:r>
              <a:rPr lang="en-US" dirty="0"/>
              <a:t>by address</a:t>
            </a:r>
          </a:p>
          <a:p>
            <a:pPr lvl="1"/>
            <a:r>
              <a:rPr lang="en-US" dirty="0"/>
              <a:t>Could use the actual location number</a:t>
            </a:r>
          </a:p>
          <a:p>
            <a:pPr lvl="1"/>
            <a:r>
              <a:rPr lang="en-US" dirty="0"/>
              <a:t>Easier if we are able to name locations</a:t>
            </a:r>
          </a:p>
          <a:p>
            <a:pPr lvl="2"/>
            <a:r>
              <a:rPr lang="en-US" dirty="0"/>
              <a:t>“store this data at location </a:t>
            </a:r>
            <a:r>
              <a:rPr lang="en-US" i="1" dirty="0" err="1"/>
              <a:t>stan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“get whatever data is a location </a:t>
            </a:r>
            <a:r>
              <a:rPr lang="en-US" i="1" dirty="0" err="1"/>
              <a:t>stan</a:t>
            </a:r>
            <a:r>
              <a:rPr lang="en-US" dirty="0"/>
              <a:t>”</a:t>
            </a:r>
            <a:endParaRPr lang="en-US" i="1" dirty="0"/>
          </a:p>
        </p:txBody>
      </p:sp>
      <p:pic>
        <p:nvPicPr>
          <p:cNvPr id="1026" name="Picture 2" descr="Pointers - C++ Tutorials">
            <a:extLst>
              <a:ext uri="{FF2B5EF4-FFF2-40B4-BE49-F238E27FC236}">
                <a16:creationId xmlns:a16="http://schemas.microsoft.com/office/drawing/2014/main" id="{9575F8C4-5BA4-1147-849B-66861AC2A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1"/>
          <a:stretch/>
        </p:blipFill>
        <p:spPr bwMode="auto">
          <a:xfrm>
            <a:off x="3528771" y="1143000"/>
            <a:ext cx="557247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Free Letter The Clipart Clipart PNG Free | FreePngClipart">
            <a:extLst>
              <a:ext uri="{FF2B5EF4-FFF2-40B4-BE49-F238E27FC236}">
                <a16:creationId xmlns:a16="http://schemas.microsoft.com/office/drawing/2014/main" id="{D87E1775-39EE-EE4E-BB6C-3AB759FB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65806"/>
            <a:ext cx="700871" cy="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 package cartoon — Stock Vector © lineartestpilot #21052865">
            <a:extLst>
              <a:ext uri="{FF2B5EF4-FFF2-40B4-BE49-F238E27FC236}">
                <a16:creationId xmlns:a16="http://schemas.microsoft.com/office/drawing/2014/main" id="{39166F65-5B00-C849-9CF8-7659E2F5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29" y="5717628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E7EB78-6A7B-5C4F-AD08-2072BEC46DD2}"/>
              </a:ext>
            </a:extLst>
          </p:cNvPr>
          <p:cNvSpPr/>
          <p:nvPr/>
        </p:nvSpPr>
        <p:spPr>
          <a:xfrm>
            <a:off x="6341286" y="6220171"/>
            <a:ext cx="228600" cy="2259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Before a program can store a piece of data, it has to </a:t>
            </a:r>
            <a:r>
              <a:rPr lang="en-US" b="1" i="1" dirty="0">
                <a:solidFill>
                  <a:srgbClr val="0070C0"/>
                </a:solidFill>
              </a:rPr>
              <a:t>allocate</a:t>
            </a:r>
            <a:r>
              <a:rPr lang="en-US" dirty="0"/>
              <a:t> space in main memory</a:t>
            </a:r>
          </a:p>
          <a:p>
            <a:pPr lvl="1"/>
            <a:r>
              <a:rPr lang="en-US" dirty="0"/>
              <a:t>This involves reserving memory at some location and giving that location a name</a:t>
            </a:r>
          </a:p>
          <a:p>
            <a:pPr lvl="1"/>
            <a:r>
              <a:rPr lang="en-US" dirty="0"/>
              <a:t>That name is called a </a:t>
            </a:r>
            <a:r>
              <a:rPr lang="en-US" i="1" dirty="0"/>
              <a:t>variable</a:t>
            </a:r>
          </a:p>
          <a:p>
            <a:pPr lvl="1"/>
            <a:r>
              <a:rPr lang="en-US" dirty="0"/>
              <a:t>The program uses the variable to store and retrieve data</a:t>
            </a:r>
          </a:p>
          <a:p>
            <a:r>
              <a:rPr lang="en-US" dirty="0"/>
              <a:t>This is done with a </a:t>
            </a:r>
            <a:r>
              <a:rPr lang="en-US" i="1" dirty="0"/>
              <a:t>variable declaration </a:t>
            </a:r>
            <a:r>
              <a:rPr lang="en-US" dirty="0"/>
              <a:t>statement</a:t>
            </a:r>
          </a:p>
          <a:p>
            <a:pPr lvl="1"/>
            <a:r>
              <a:rPr lang="en-US" dirty="0"/>
              <a:t>Made up of a </a:t>
            </a:r>
            <a:r>
              <a:rPr lang="en-US" b="1" i="1" dirty="0">
                <a:solidFill>
                  <a:srgbClr val="0070C0"/>
                </a:solidFill>
              </a:rPr>
              <a:t>type</a:t>
            </a:r>
            <a:r>
              <a:rPr lang="en-US" dirty="0"/>
              <a:t> and a </a:t>
            </a:r>
            <a:r>
              <a:rPr lang="en-US" b="1" i="1" dirty="0">
                <a:solidFill>
                  <a:srgbClr val="0070C0"/>
                </a:solidFill>
              </a:rPr>
              <a:t>name</a:t>
            </a:r>
          </a:p>
          <a:p>
            <a:pPr lvl="1"/>
            <a:r>
              <a:rPr lang="en-US" dirty="0"/>
              <a:t>For example: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str1;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str1 = “hello”;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/>
              <a:t>is the type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string1</a:t>
            </a:r>
            <a:r>
              <a:rPr lang="en-US" dirty="0"/>
              <a:t> is the name</a:t>
            </a:r>
          </a:p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A2BFA-A892-0C49-B4D3-DACE19B5F226}"/>
              </a:ext>
            </a:extLst>
          </p:cNvPr>
          <p:cNvSpPr/>
          <p:nvPr/>
        </p:nvSpPr>
        <p:spPr>
          <a:xfrm>
            <a:off x="2438400" y="2667000"/>
            <a:ext cx="2514600" cy="533400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D2D55-BCD0-9543-9BE3-3C6807FE47DB}"/>
              </a:ext>
            </a:extLst>
          </p:cNvPr>
          <p:cNvSpPr/>
          <p:nvPr/>
        </p:nvSpPr>
        <p:spPr>
          <a:xfrm>
            <a:off x="3505200" y="3184815"/>
            <a:ext cx="1752600" cy="472786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A56463B-621D-194B-9DA5-8D802A696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13954" r="16763" b="16278"/>
          <a:stretch/>
        </p:blipFill>
        <p:spPr>
          <a:xfrm>
            <a:off x="5549462" y="3268318"/>
            <a:ext cx="2362200" cy="513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494C-8DE9-5D4C-BD77-587ABEFE138E}"/>
              </a:ext>
            </a:extLst>
          </p:cNvPr>
          <p:cNvSpPr txBox="1"/>
          <p:nvPr/>
        </p:nvSpPr>
        <p:spPr>
          <a:xfrm>
            <a:off x="5556441" y="29017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Every variable has a type</a:t>
            </a:r>
          </a:p>
          <a:p>
            <a:pPr lvl="1"/>
            <a:r>
              <a:rPr lang="en-US" dirty="0"/>
              <a:t>Just like every piece of data (integer, real number, character, string)</a:t>
            </a:r>
          </a:p>
          <a:p>
            <a:pPr lvl="1"/>
            <a:r>
              <a:rPr lang="en-US" dirty="0"/>
              <a:t>A variable can only store data of the same type</a:t>
            </a:r>
          </a:p>
          <a:p>
            <a:r>
              <a:rPr lang="en-US" dirty="0"/>
              <a:t>Some C++ data types: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45843"/>
              </p:ext>
            </p:extLst>
          </p:nvPr>
        </p:nvGraphicFramePr>
        <p:xfrm>
          <a:off x="914400" y="4114800"/>
          <a:ext cx="685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(whole number, positive or 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number (includes decimal, positive or 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(one letter ‘a’, ‘b’)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of characters or a sentence (“hello world!”)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6" descr="Download Free Letter The Clipart Clipart PNG Free | FreePngClipart">
            <a:extLst>
              <a:ext uri="{FF2B5EF4-FFF2-40B4-BE49-F238E27FC236}">
                <a16:creationId xmlns:a16="http://schemas.microsoft.com/office/drawing/2014/main" id="{CB6E97BF-29AB-E741-BDAE-8BC09A9B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71" y="5739378"/>
            <a:ext cx="700871" cy="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ost package cartoon — Stock Vector © lineartestpilot #21052865">
            <a:extLst>
              <a:ext uri="{FF2B5EF4-FFF2-40B4-BE49-F238E27FC236}">
                <a16:creationId xmlns:a16="http://schemas.microsoft.com/office/drawing/2014/main" id="{AE6CCE0E-A4E8-294A-B846-63F2B8A7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9120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Identifiers (Variable Names)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 of letters, digits, and the underscore character (_); </a:t>
            </a:r>
            <a:r>
              <a:rPr lang="en-US" b="1" dirty="0">
                <a:solidFill>
                  <a:srgbClr val="0070C0"/>
                </a:solidFill>
              </a:rPr>
              <a:t>NO SPACE</a:t>
            </a:r>
            <a:endParaRPr lang="en-US" dirty="0"/>
          </a:p>
          <a:p>
            <a:pPr eaLnBrk="1" hangingPunct="1"/>
            <a:r>
              <a:rPr lang="en-US" b="1" i="1" dirty="0">
                <a:solidFill>
                  <a:srgbClr val="0070C0"/>
                </a:solidFill>
              </a:rPr>
              <a:t>Must begin with a letter or underscore</a:t>
            </a:r>
          </a:p>
          <a:p>
            <a:pPr eaLnBrk="1" hangingPunct="1"/>
            <a:r>
              <a:rPr lang="en-US" dirty="0"/>
              <a:t>C++ is </a:t>
            </a:r>
            <a:r>
              <a:rPr lang="en-US" b="1" i="1" dirty="0">
                <a:solidFill>
                  <a:srgbClr val="0070C0"/>
                </a:solidFill>
              </a:rPr>
              <a:t>case sensitive </a:t>
            </a:r>
          </a:p>
          <a:p>
            <a:pPr lvl="1" eaLnBrk="1" hangingPunct="1"/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NUMBER</a:t>
            </a:r>
            <a:r>
              <a:rPr lang="en-US" dirty="0"/>
              <a:t> is not the same as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number</a:t>
            </a:r>
          </a:p>
        </p:txBody>
      </p:sp>
      <p:pic>
        <p:nvPicPr>
          <p:cNvPr id="3074" name="Picture 2" descr="Set Of Cute Cartoon Animals Isolated Stock Illustration - Download Image  Now - iStock">
            <a:extLst>
              <a:ext uri="{FF2B5EF4-FFF2-40B4-BE49-F238E27FC236}">
                <a16:creationId xmlns:a16="http://schemas.microsoft.com/office/drawing/2014/main" id="{2BE87D26-EFB5-FF45-9235-8C37D71A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92600"/>
            <a:ext cx="3632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Identifiers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5832"/>
            <a:ext cx="6705600" cy="1905000"/>
          </a:xfrm>
        </p:spPr>
        <p:txBody>
          <a:bodyPr/>
          <a:lstStyle/>
          <a:p>
            <a:pPr eaLnBrk="1" hangingPunct="1"/>
            <a:r>
              <a:rPr lang="en-US" dirty="0"/>
              <a:t>The following are legal identifiers in C++:</a:t>
            </a:r>
          </a:p>
          <a:p>
            <a:pPr lvl="1" eaLnBrk="1" hangingPunct="1"/>
            <a:r>
              <a:rPr lang="en-US" sz="2200" dirty="0">
                <a:solidFill>
                  <a:schemeClr val="accent4"/>
                </a:solidFill>
                <a:latin typeface="Courier New" pitchFamily="49" charset="0"/>
              </a:rPr>
              <a:t>first</a:t>
            </a:r>
          </a:p>
          <a:p>
            <a:pPr lvl="1" eaLnBrk="1" hangingPunct="1"/>
            <a:r>
              <a:rPr lang="en-US" sz="2200" dirty="0">
                <a:solidFill>
                  <a:schemeClr val="accent4"/>
                </a:solidFill>
                <a:latin typeface="Courier New" pitchFamily="49" charset="0"/>
              </a:rPr>
              <a:t>conversion</a:t>
            </a:r>
          </a:p>
          <a:p>
            <a:pPr lvl="1" eaLnBrk="1" hangingPunct="1"/>
            <a:r>
              <a:rPr lang="en-US" sz="2200" dirty="0" err="1">
                <a:solidFill>
                  <a:schemeClr val="accent4"/>
                </a:solidFill>
                <a:latin typeface="Courier New" pitchFamily="49" charset="0"/>
              </a:rPr>
              <a:t>payRate</a:t>
            </a:r>
            <a:endParaRPr lang="en-US" sz="2200" dirty="0">
              <a:solidFill>
                <a:schemeClr val="accent4"/>
              </a:solidFill>
              <a:latin typeface="Courier New" pitchFamily="49" charset="0"/>
            </a:endParaRPr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03" y="3547169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029BBC-1ECF-9942-B19F-607438B608A8}"/>
              </a:ext>
            </a:extLst>
          </p:cNvPr>
          <p:cNvSpPr/>
          <p:nvPr/>
        </p:nvSpPr>
        <p:spPr>
          <a:xfrm>
            <a:off x="4211392" y="2327096"/>
            <a:ext cx="493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1. consist of letters, digits, and the underscore character (_); </a:t>
            </a:r>
            <a:r>
              <a:rPr lang="en-US" b="1" dirty="0">
                <a:solidFill>
                  <a:srgbClr val="0070C0"/>
                </a:solidFill>
              </a:rPr>
              <a:t>NO SPACE</a:t>
            </a:r>
          </a:p>
          <a:p>
            <a:pPr eaLnBrk="1" hangingPunct="1"/>
            <a:r>
              <a:rPr lang="en-US" b="1" i="1" dirty="0">
                <a:solidFill>
                  <a:srgbClr val="0070C0"/>
                </a:solidFill>
              </a:rPr>
              <a:t>2. Must begin with a letter or underscore</a:t>
            </a:r>
          </a:p>
          <a:p>
            <a:pPr eaLnBrk="1" hangingPunct="1"/>
            <a:r>
              <a:rPr lang="en-US" dirty="0"/>
              <a:t>3. C++ is </a:t>
            </a:r>
            <a:r>
              <a:rPr lang="en-US" b="1" i="1" dirty="0">
                <a:solidFill>
                  <a:srgbClr val="0070C0"/>
                </a:solidFill>
              </a:rPr>
              <a:t>case sensitive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The assignment operator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) stores a piece of data in a memory location</a:t>
            </a:r>
          </a:p>
          <a:p>
            <a:pPr lvl="1"/>
            <a:r>
              <a:rPr lang="en-US" dirty="0"/>
              <a:t>LHS argument: the variable where you want to store it</a:t>
            </a:r>
          </a:p>
          <a:p>
            <a:pPr lvl="1"/>
            <a:r>
              <a:rPr lang="en-US" dirty="0"/>
              <a:t>RHS argument: the data to store</a:t>
            </a:r>
          </a:p>
          <a:p>
            <a:r>
              <a:rPr lang="en-US" dirty="0"/>
              <a:t>For example, storing the number 4 (an integer) is a two-step process:</a:t>
            </a:r>
          </a:p>
          <a:p>
            <a:pPr lvl="1"/>
            <a:r>
              <a:rPr lang="en-US" dirty="0"/>
              <a:t>First, </a:t>
            </a:r>
            <a:r>
              <a:rPr lang="en-US" b="1" i="1" dirty="0">
                <a:solidFill>
                  <a:srgbClr val="0070C0"/>
                </a:solidFill>
              </a:rPr>
              <a:t>allocate memory</a:t>
            </a:r>
            <a:r>
              <a:rPr lang="en-US" dirty="0"/>
              <a:t> by declaring a variable of type integer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Then, </a:t>
            </a:r>
            <a:r>
              <a:rPr lang="en-US" b="1" i="1" dirty="0">
                <a:solidFill>
                  <a:srgbClr val="0070C0"/>
                </a:solidFill>
              </a:rPr>
              <a:t>assign</a:t>
            </a:r>
            <a:r>
              <a:rPr lang="en-US" dirty="0"/>
              <a:t> it the piece of data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lvl="1"/>
            <a:r>
              <a:rPr lang="en-US" dirty="0"/>
              <a:t>We say that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/>
              <a:t> has the </a:t>
            </a:r>
            <a:r>
              <a:rPr lang="en-US" i="1" dirty="0"/>
              <a:t>value</a:t>
            </a:r>
            <a:r>
              <a:rPr lang="en-US" dirty="0"/>
              <a:t>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an operand can be any expression that evaluates to the right type of data</a:t>
            </a:r>
          </a:p>
          <a:p>
            <a:r>
              <a:rPr lang="en-US" dirty="0"/>
              <a:t>So the RHS (right-hand side) of an assignment can be an expression: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5 + 6 – 7;</a:t>
            </a:r>
          </a:p>
          <a:p>
            <a:endParaRPr lang="en-US" dirty="0"/>
          </a:p>
          <a:p>
            <a:r>
              <a:rPr lang="en-US" dirty="0"/>
              <a:t>The RHS of an assignment is always evaluated first, then the resulting value is stored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2F91F-ECBC-B84A-8237-5F4CE2B25B26}"/>
              </a:ext>
            </a:extLst>
          </p:cNvPr>
          <p:cNvSpPr/>
          <p:nvPr/>
        </p:nvSpPr>
        <p:spPr>
          <a:xfrm>
            <a:off x="1219200" y="3786981"/>
            <a:ext cx="1752600" cy="472786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Variable are used to store and retrieve data</a:t>
            </a:r>
          </a:p>
          <a:p>
            <a:r>
              <a:rPr lang="en-US" dirty="0"/>
              <a:t>Up to this point we have used </a:t>
            </a:r>
            <a:r>
              <a:rPr lang="en-US" i="1" dirty="0"/>
              <a:t>literal</a:t>
            </a:r>
            <a:r>
              <a:rPr lang="en-US" dirty="0"/>
              <a:t> data in our expressions: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41;</a:t>
            </a:r>
          </a:p>
          <a:p>
            <a:r>
              <a:rPr lang="en-US" dirty="0"/>
              <a:t>Instead, we can use a stored piece of data: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41;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/>
              <a:t>See coding</a:t>
            </a:r>
          </a:p>
          <a:p>
            <a:r>
              <a:rPr lang="en-US" dirty="0"/>
              <a:t>A variable can go in any expression where a literal piece of data could go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877</Words>
  <Application>Microsoft Macintosh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Office Theme</vt:lpstr>
      <vt:lpstr>Memory</vt:lpstr>
      <vt:lpstr>Memory</vt:lpstr>
      <vt:lpstr>Allocating Space</vt:lpstr>
      <vt:lpstr>Data Types</vt:lpstr>
      <vt:lpstr>Identifiers (Variable Names)</vt:lpstr>
      <vt:lpstr>Identifiers (continued)</vt:lpstr>
      <vt:lpstr>Assignment Operator</vt:lpstr>
      <vt:lpstr>Assignment and Expressions</vt:lpstr>
      <vt:lpstr>Using Stored Data</vt:lpstr>
      <vt:lpstr>Using Stored Data</vt:lpstr>
      <vt:lpstr>Check your knowledge</vt:lpstr>
      <vt:lpstr>Function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301</cp:revision>
  <dcterms:created xsi:type="dcterms:W3CDTF">2009-09-01T00:23:15Z</dcterms:created>
  <dcterms:modified xsi:type="dcterms:W3CDTF">2021-01-19T18:11:18Z</dcterms:modified>
</cp:coreProperties>
</file>