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 snapToObjects="1">
      <p:cViewPr varScale="1">
        <p:scale>
          <a:sx n="104" d="100"/>
          <a:sy n="104" d="100"/>
        </p:scale>
        <p:origin x="232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/>
              <a:pPr/>
              <a:t>1/19/21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1/19/21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/>
              <a:pPr/>
              <a:t>1/19/21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1/19/21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/>
              <a:pPr/>
              <a:t>1/19/21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1/19/21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1/19/21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1/19/21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1/19/21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/>
              <a:pPr/>
              <a:t>1/19/21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1/19/21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/>
              <a:pPr/>
              <a:t>1/19/21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65AB5-53A9-9F40-AFC7-91A8BD946B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Computational Behavior Modeling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53137F-1C26-B44E-BE57-C77E712AEF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Research method</a:t>
            </a:r>
          </a:p>
        </p:txBody>
      </p:sp>
    </p:spTree>
    <p:extLst>
      <p:ext uri="{BB962C8B-B14F-4D97-AF65-F5344CB8AC3E}">
        <p14:creationId xmlns:p14="http://schemas.microsoft.com/office/powerpoint/2010/main" val="10953523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ata Science in Medicine — Precision &amp; Recall or Specificity &amp; Sensitivity?  | by Alon Lekhtman | Towards Data Science">
            <a:extLst>
              <a:ext uri="{FF2B5EF4-FFF2-40B4-BE49-F238E27FC236}">
                <a16:creationId xmlns:a16="http://schemas.microsoft.com/office/drawing/2014/main" id="{B1004831-BE42-954D-832B-E7BA624A86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164" b="58198"/>
          <a:stretch/>
        </p:blipFill>
        <p:spPr bwMode="auto">
          <a:xfrm>
            <a:off x="3599167" y="3131648"/>
            <a:ext cx="4601176" cy="2866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9BFFE90-2403-C34E-9F28-08D777E9E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7CBFF-7B26-DE43-BEF1-AF1B687216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670" y="3429000"/>
            <a:ext cx="4773160" cy="1013800"/>
          </a:xfrm>
        </p:spPr>
        <p:txBody>
          <a:bodyPr>
            <a:noAutofit/>
          </a:bodyPr>
          <a:lstStyle/>
          <a:p>
            <a:r>
              <a:rPr lang="en-US" sz="2400" dirty="0"/>
              <a:t>Measures</a:t>
            </a:r>
          </a:p>
          <a:p>
            <a:pPr lvl="1"/>
            <a:r>
              <a:rPr lang="en-US" sz="2000" dirty="0"/>
              <a:t>Activity recognition measures:</a:t>
            </a:r>
          </a:p>
          <a:p>
            <a:pPr lvl="2"/>
            <a:r>
              <a:rPr lang="en-US" sz="1800" dirty="0"/>
              <a:t>Accuracy</a:t>
            </a:r>
          </a:p>
          <a:p>
            <a:pPr lvl="2"/>
            <a:r>
              <a:rPr lang="en-US" sz="1800" dirty="0"/>
              <a:t>p-value of t-test</a:t>
            </a:r>
          </a:p>
          <a:p>
            <a:pPr lvl="2"/>
            <a:r>
              <a:rPr lang="en-US" sz="1800" dirty="0"/>
              <a:t>F1 score</a:t>
            </a:r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5" name="Picture 4" descr="Text, letter&#10;&#10;Description automatically generated">
            <a:extLst>
              <a:ext uri="{FF2B5EF4-FFF2-40B4-BE49-F238E27FC236}">
                <a16:creationId xmlns:a16="http://schemas.microsoft.com/office/drawing/2014/main" id="{7BF4B0AA-7068-914F-9F72-BFE9A5D107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452" b="40334"/>
          <a:stretch/>
        </p:blipFill>
        <p:spPr>
          <a:xfrm>
            <a:off x="8200343" y="2979555"/>
            <a:ext cx="3410465" cy="1260992"/>
          </a:xfrm>
          <a:prstGeom prst="rect">
            <a:avLst/>
          </a:prstGeom>
        </p:spPr>
      </p:pic>
      <p:pic>
        <p:nvPicPr>
          <p:cNvPr id="8" name="Picture 7" descr="Table&#10;&#10;Description automatically generated with medium confidence">
            <a:extLst>
              <a:ext uri="{FF2B5EF4-FFF2-40B4-BE49-F238E27FC236}">
                <a16:creationId xmlns:a16="http://schemas.microsoft.com/office/drawing/2014/main" id="{185E8FBA-DA62-7440-B1F4-45489F71FF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4708" y="4565032"/>
            <a:ext cx="308610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2283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FFE90-2403-C34E-9F28-08D777E9E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7CBFF-7B26-DE43-BEF1-AF1B687216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670" y="3428999"/>
            <a:ext cx="3853757" cy="1315995"/>
          </a:xfrm>
        </p:spPr>
        <p:txBody>
          <a:bodyPr>
            <a:noAutofit/>
          </a:bodyPr>
          <a:lstStyle/>
          <a:p>
            <a:r>
              <a:rPr lang="en-US" sz="2400" dirty="0"/>
              <a:t>Measures</a:t>
            </a:r>
          </a:p>
          <a:p>
            <a:pPr lvl="1"/>
            <a:r>
              <a:rPr lang="en-US" sz="2000" dirty="0"/>
              <a:t>To distinguish between diagnostic groups</a:t>
            </a:r>
            <a:endParaRPr lang="en-US" sz="1800" dirty="0"/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6" name="Picture 5" descr="A screenshot of a video game&#10;&#10;Description automatically generated with medium confidence">
            <a:extLst>
              <a:ext uri="{FF2B5EF4-FFF2-40B4-BE49-F238E27FC236}">
                <a16:creationId xmlns:a16="http://schemas.microsoft.com/office/drawing/2014/main" id="{45D7F893-FB99-EF4B-8E6A-A47AD36496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807" b="5792"/>
          <a:stretch/>
        </p:blipFill>
        <p:spPr>
          <a:xfrm>
            <a:off x="4270208" y="2372496"/>
            <a:ext cx="7340600" cy="2483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3673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FFE90-2403-C34E-9F28-08D777E9E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7CBFF-7B26-DE43-BEF1-AF1B687216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999782"/>
            <a:ext cx="4163803" cy="3536942"/>
          </a:xfrm>
        </p:spPr>
        <p:txBody>
          <a:bodyPr>
            <a:noAutofit/>
          </a:bodyPr>
          <a:lstStyle/>
          <a:p>
            <a:r>
              <a:rPr lang="en-US" sz="2400" dirty="0"/>
              <a:t>Feature Extraction</a:t>
            </a:r>
          </a:p>
          <a:p>
            <a:r>
              <a:rPr lang="en-US" sz="2400" dirty="0"/>
              <a:t>Temporal</a:t>
            </a:r>
          </a:p>
          <a:p>
            <a:pPr lvl="1"/>
            <a:r>
              <a:rPr lang="en-US" sz="2200" dirty="0"/>
              <a:t>Duration</a:t>
            </a:r>
          </a:p>
          <a:p>
            <a:pPr lvl="1"/>
            <a:r>
              <a:rPr lang="en-US" sz="2200" dirty="0"/>
              <a:t>Frequency</a:t>
            </a:r>
          </a:p>
          <a:p>
            <a:pPr lvl="1"/>
            <a:r>
              <a:rPr lang="en-US" sz="2200" dirty="0"/>
              <a:t>Distance </a:t>
            </a:r>
          </a:p>
          <a:p>
            <a:pPr lvl="1"/>
            <a:r>
              <a:rPr lang="en-US" sz="2200" dirty="0"/>
              <a:t>…</a:t>
            </a:r>
            <a:endParaRPr lang="en-US" sz="2400" dirty="0"/>
          </a:p>
          <a:p>
            <a:r>
              <a:rPr lang="en-US" sz="2400" dirty="0"/>
              <a:t>Spatial</a:t>
            </a:r>
          </a:p>
          <a:p>
            <a:pPr lvl="1"/>
            <a:r>
              <a:rPr lang="en-US" sz="2200" dirty="0"/>
              <a:t>Location</a:t>
            </a:r>
          </a:p>
          <a:p>
            <a:pPr lvl="1"/>
            <a:r>
              <a:rPr lang="en-US" sz="2200" dirty="0"/>
              <a:t>Transition between locations</a:t>
            </a:r>
          </a:p>
          <a:p>
            <a:pPr lvl="1"/>
            <a:r>
              <a:rPr lang="en-US" sz="2200" dirty="0"/>
              <a:t>…</a:t>
            </a:r>
            <a:endParaRPr lang="en-US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D49BBD-155F-B84A-A6B1-EA4D05C3FDFC}"/>
              </a:ext>
            </a:extLst>
          </p:cNvPr>
          <p:cNvSpPr txBox="1"/>
          <p:nvPr/>
        </p:nvSpPr>
        <p:spPr>
          <a:xfrm>
            <a:off x="5096115" y="2143897"/>
            <a:ext cx="6680803" cy="42780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/>
              <a:t>2016-04-01 12:39:44.825323 MainEntryway OFF Other_Activity</a:t>
            </a:r>
          </a:p>
          <a:p>
            <a:r>
              <a:rPr lang="en-US" sz="1700" dirty="0"/>
              <a:t>2016-04-01 12:40:20.932096 BathroomASink ON Take_Medicine</a:t>
            </a:r>
          </a:p>
          <a:p>
            <a:r>
              <a:rPr lang="en-US" sz="1700" dirty="0"/>
              <a:t>2016-04-01 12:40:21.219997 BedroomABed ON Relax</a:t>
            </a:r>
          </a:p>
          <a:p>
            <a:r>
              <a:rPr lang="en-US" sz="1700" dirty="0"/>
              <a:t>2016-04-01 12:40:22.435275 MainEntryway ON Other_Activity</a:t>
            </a:r>
          </a:p>
          <a:p>
            <a:r>
              <a:rPr lang="en-US" sz="1700" dirty="0"/>
              <a:t>2016-04-01 12:40:23.53145 MainEntryway OFF Other_Activity</a:t>
            </a:r>
          </a:p>
          <a:p>
            <a:r>
              <a:rPr lang="en-US" sz="1700" dirty="0"/>
              <a:t>2016-04-01 12:40:23.62437 BedroomABed OFF Relax</a:t>
            </a:r>
          </a:p>
          <a:p>
            <a:r>
              <a:rPr lang="en-US" sz="1700" dirty="0"/>
              <a:t>2016-04-01 12:40:25.521123 BedroomABed ON Relax</a:t>
            </a:r>
          </a:p>
          <a:p>
            <a:r>
              <a:rPr lang="en-US" sz="1700" dirty="0"/>
              <a:t>2016-04-01 12:40:26.099618 BathroomASink OFF Bed_Toilet_Transition</a:t>
            </a:r>
          </a:p>
          <a:p>
            <a:r>
              <a:rPr lang="en-US" sz="1700" dirty="0"/>
              <a:t>2016-04-01 12:40:26.532888 MainEntryway OFF Other_Activity</a:t>
            </a:r>
          </a:p>
          <a:p>
            <a:r>
              <a:rPr lang="en-US" sz="1700" dirty="0"/>
              <a:t>2016-04-01 12:40:29.812875 BedroomABed OFF Relax</a:t>
            </a:r>
          </a:p>
          <a:p>
            <a:r>
              <a:rPr lang="en-US" sz="1700" dirty="0"/>
              <a:t>2016-04-01 12:40:30.058532 BathroomAArea OFF Bed_Toilet_Transition</a:t>
            </a:r>
          </a:p>
          <a:p>
            <a:r>
              <a:rPr lang="en-US" sz="1700" dirty="0"/>
              <a:t>2016-04-01 12:40:31.500912 BedroomABed ON Relax</a:t>
            </a:r>
          </a:p>
          <a:p>
            <a:r>
              <a:rPr lang="en-US" sz="1700" dirty="0"/>
              <a:t>2016-04-01 12:40:31.820019 BedroomDArea OFF Relax</a:t>
            </a:r>
          </a:p>
          <a:p>
            <a:r>
              <a:rPr lang="en-US" sz="1700" dirty="0"/>
              <a:t>2016-04-01 12:40:35.434451 BedroomABed OFF Relax</a:t>
            </a:r>
          </a:p>
          <a:p>
            <a:r>
              <a:rPr lang="en-US" sz="1700" dirty="0"/>
              <a:t>2016-04-01 12:40:38.343873 EntrywayB OFF Other_Activity</a:t>
            </a:r>
          </a:p>
          <a:p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20274152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FFE90-2403-C34E-9F28-08D777E9E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Behavior modeling programs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7CBFF-7B26-DE43-BEF1-AF1B687216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420" y="2396353"/>
            <a:ext cx="4163803" cy="3536942"/>
          </a:xfrm>
        </p:spPr>
        <p:txBody>
          <a:bodyPr>
            <a:noAutofit/>
          </a:bodyPr>
          <a:lstStyle/>
          <a:p>
            <a:r>
              <a:rPr lang="en-US" sz="2400" dirty="0"/>
              <a:t>Modeling</a:t>
            </a:r>
          </a:p>
          <a:p>
            <a:pPr lvl="1"/>
            <a:r>
              <a:rPr lang="en-US" sz="2200" dirty="0"/>
              <a:t>Traffic</a:t>
            </a:r>
          </a:p>
          <a:p>
            <a:pPr lvl="1"/>
            <a:r>
              <a:rPr lang="en-US" sz="2200" dirty="0"/>
              <a:t>Crowd Flow</a:t>
            </a:r>
          </a:p>
          <a:p>
            <a:pPr lvl="1"/>
            <a:r>
              <a:rPr lang="en-US" sz="2200" dirty="0"/>
              <a:t>Home/Building/City</a:t>
            </a:r>
          </a:p>
          <a:p>
            <a:pPr lvl="1"/>
            <a:r>
              <a:rPr lang="en-US" sz="2200" dirty="0"/>
              <a:t>Nature</a:t>
            </a:r>
          </a:p>
          <a:p>
            <a:pPr lvl="1"/>
            <a:r>
              <a:rPr lang="en-US" sz="2200" dirty="0"/>
              <a:t>Health</a:t>
            </a:r>
          </a:p>
          <a:p>
            <a:pPr lvl="1"/>
            <a:endParaRPr lang="en-US" sz="2200" dirty="0"/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4098" name="Picture 2" descr="Light pollution Contiguous United States | Light pollution, Light pollution  map, Pollution">
            <a:extLst>
              <a:ext uri="{FF2B5EF4-FFF2-40B4-BE49-F238E27FC236}">
                <a16:creationId xmlns:a16="http://schemas.microsoft.com/office/drawing/2014/main" id="{045DD46C-1E7C-F44A-87C2-FAECE8D767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5223" y="1997795"/>
            <a:ext cx="6512930" cy="4334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18523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FFE90-2403-C34E-9F28-08D777E9E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Behavior modeling programs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7CBFF-7B26-DE43-BEF1-AF1B687216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420" y="2246020"/>
            <a:ext cx="4163803" cy="3536942"/>
          </a:xfrm>
        </p:spPr>
        <p:txBody>
          <a:bodyPr>
            <a:noAutofit/>
          </a:bodyPr>
          <a:lstStyle/>
          <a:p>
            <a:r>
              <a:rPr lang="en-US" sz="2400" dirty="0"/>
              <a:t>Modeling</a:t>
            </a:r>
          </a:p>
          <a:p>
            <a:pPr lvl="1"/>
            <a:r>
              <a:rPr lang="en-US" sz="2200" dirty="0"/>
              <a:t>Traffic</a:t>
            </a:r>
          </a:p>
          <a:p>
            <a:pPr lvl="1"/>
            <a:r>
              <a:rPr lang="en-US" sz="2200" dirty="0"/>
              <a:t>Crowd Flow</a:t>
            </a:r>
          </a:p>
          <a:p>
            <a:pPr lvl="1"/>
            <a:r>
              <a:rPr lang="en-US" sz="2200" dirty="0"/>
              <a:t>Home/Building/City</a:t>
            </a:r>
          </a:p>
          <a:p>
            <a:pPr lvl="1"/>
            <a:endParaRPr lang="en-US" sz="2200" dirty="0"/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4098" name="Picture 2" descr="Light pollution Contiguous United States | Light pollution, Light pollution  map, Pollution">
            <a:extLst>
              <a:ext uri="{FF2B5EF4-FFF2-40B4-BE49-F238E27FC236}">
                <a16:creationId xmlns:a16="http://schemas.microsoft.com/office/drawing/2014/main" id="{045DD46C-1E7C-F44A-87C2-FAECE8D767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5223" y="1997795"/>
            <a:ext cx="6512930" cy="4334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2135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FFE90-2403-C34E-9F28-08D777E9E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good research?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7CBFF-7B26-DE43-BEF1-AF1B687216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583" y="2389218"/>
            <a:ext cx="11029615" cy="3678303"/>
          </a:xfrm>
        </p:spPr>
        <p:txBody>
          <a:bodyPr>
            <a:noAutofit/>
          </a:bodyPr>
          <a:lstStyle/>
          <a:p>
            <a:r>
              <a:rPr lang="en-US" sz="2400" dirty="0"/>
              <a:t>How do I know this article is methodological sound? </a:t>
            </a:r>
          </a:p>
          <a:p>
            <a:r>
              <a:rPr lang="en-US" sz="2400" dirty="0"/>
              <a:t>Are the findings practically meaningful</a:t>
            </a:r>
          </a:p>
          <a:p>
            <a:pPr lvl="1"/>
            <a:r>
              <a:rPr lang="en-US" sz="2400" dirty="0"/>
              <a:t>Statistical versus practical significance</a:t>
            </a:r>
          </a:p>
          <a:p>
            <a:r>
              <a:rPr lang="en-US" sz="2400" dirty="0"/>
              <a:t>Design of research is a compromise</a:t>
            </a:r>
          </a:p>
          <a:p>
            <a:pPr lvl="1"/>
            <a:r>
              <a:rPr lang="en-US" sz="2400" dirty="0"/>
              <a:t>Use best possible methods</a:t>
            </a:r>
          </a:p>
          <a:p>
            <a:pPr lvl="1"/>
            <a:r>
              <a:rPr lang="en-US" sz="2400" dirty="0"/>
              <a:t>Avoid as many confound or other interpretations of you data</a:t>
            </a:r>
          </a:p>
          <a:p>
            <a:r>
              <a:rPr lang="en-US" sz="2400" dirty="0"/>
              <a:t>Look for convergence among research methods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47742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FFE90-2403-C34E-9F28-08D777E9E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7CBFF-7B26-DE43-BEF1-AF1B687216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583" y="2389218"/>
            <a:ext cx="11029615" cy="3678303"/>
          </a:xfrm>
        </p:spPr>
        <p:txBody>
          <a:bodyPr>
            <a:noAutofit/>
          </a:bodyPr>
          <a:lstStyle/>
          <a:p>
            <a:r>
              <a:rPr lang="en-US" sz="2400" dirty="0"/>
              <a:t>What approaches do scientists use to measure behavior modeling? </a:t>
            </a:r>
          </a:p>
          <a:p>
            <a:r>
              <a:rPr lang="en-US" sz="2400" dirty="0"/>
              <a:t>What specific designs are unique to behavior modeling research?</a:t>
            </a:r>
          </a:p>
          <a:p>
            <a:r>
              <a:rPr lang="en-US" sz="2400" dirty="0"/>
              <a:t>What are general designs for doing research?</a:t>
            </a:r>
          </a:p>
        </p:txBody>
      </p:sp>
    </p:spTree>
    <p:extLst>
      <p:ext uri="{BB962C8B-B14F-4D97-AF65-F5344CB8AC3E}">
        <p14:creationId xmlns:p14="http://schemas.microsoft.com/office/powerpoint/2010/main" val="3224496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FFE90-2403-C34E-9F28-08D777E9E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Conducting Research Ethically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7CBFF-7B26-DE43-BEF1-AF1B687216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583" y="2389218"/>
            <a:ext cx="11029615" cy="3678303"/>
          </a:xfrm>
        </p:spPr>
        <p:txBody>
          <a:bodyPr>
            <a:noAutofit/>
          </a:bodyPr>
          <a:lstStyle/>
          <a:p>
            <a:r>
              <a:rPr lang="en-US" sz="2400" dirty="0"/>
              <a:t>Collaborative Research Training Initiative</a:t>
            </a:r>
          </a:p>
          <a:p>
            <a:r>
              <a:rPr lang="en-US" sz="2400" dirty="0"/>
              <a:t>Institutional Review Board (IRB)</a:t>
            </a:r>
          </a:p>
          <a:p>
            <a:r>
              <a:rPr lang="en-US" sz="2400" dirty="0"/>
              <a:t>Informed Consent</a:t>
            </a:r>
          </a:p>
        </p:txBody>
      </p:sp>
    </p:spTree>
    <p:extLst>
      <p:ext uri="{BB962C8B-B14F-4D97-AF65-F5344CB8AC3E}">
        <p14:creationId xmlns:p14="http://schemas.microsoft.com/office/powerpoint/2010/main" val="652813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FFE90-2403-C34E-9F28-08D777E9E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Reliability &amp; Validity of Measures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7CBFF-7B26-DE43-BEF1-AF1B687216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583" y="2389218"/>
            <a:ext cx="11029615" cy="3678303"/>
          </a:xfrm>
        </p:spPr>
        <p:txBody>
          <a:bodyPr>
            <a:noAutofit/>
          </a:bodyPr>
          <a:lstStyle/>
          <a:p>
            <a:r>
              <a:rPr lang="en-US" sz="2400" dirty="0"/>
              <a:t>Choice of outcome measures is important.</a:t>
            </a:r>
          </a:p>
          <a:p>
            <a:r>
              <a:rPr lang="en-US" sz="2400" dirty="0"/>
              <a:t>Reliability of a measure: extent to which is provides a consistent index of the behavior of interest (</a:t>
            </a:r>
            <a:r>
              <a:rPr lang="en-US" sz="2400" i="1" dirty="0"/>
              <a:t>measurement error</a:t>
            </a:r>
            <a:r>
              <a:rPr lang="en-US" sz="2400" dirty="0"/>
              <a:t>).</a:t>
            </a:r>
          </a:p>
          <a:p>
            <a:r>
              <a:rPr lang="en-US" sz="2400" dirty="0"/>
              <a:t>Validity of a measure: extent to which it measures what researchers think it measures.</a:t>
            </a:r>
          </a:p>
        </p:txBody>
      </p:sp>
    </p:spTree>
    <p:extLst>
      <p:ext uri="{BB962C8B-B14F-4D97-AF65-F5344CB8AC3E}">
        <p14:creationId xmlns:p14="http://schemas.microsoft.com/office/powerpoint/2010/main" val="24880273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FFE90-2403-C34E-9F28-08D777E9E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Reliability &amp; Validity of Measures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7CBFF-7B26-DE43-BEF1-AF1B687216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583" y="2389218"/>
            <a:ext cx="11029615" cy="3678303"/>
          </a:xfrm>
        </p:spPr>
        <p:txBody>
          <a:bodyPr>
            <a:noAutofit/>
          </a:bodyPr>
          <a:lstStyle/>
          <a:p>
            <a:r>
              <a:rPr lang="en-US" sz="2400" dirty="0"/>
              <a:t>Choice of outcome measures is important.</a:t>
            </a:r>
          </a:p>
          <a:p>
            <a:r>
              <a:rPr lang="en-US" sz="2400" dirty="0"/>
              <a:t>Reliability of a measure: extent to which is provides a consistent index of the behavior of interest (</a:t>
            </a:r>
            <a:r>
              <a:rPr lang="en-US" sz="2400" i="1" dirty="0"/>
              <a:t>measurement error</a:t>
            </a:r>
            <a:r>
              <a:rPr lang="en-US" sz="2400" dirty="0"/>
              <a:t>).</a:t>
            </a:r>
          </a:p>
          <a:p>
            <a:r>
              <a:rPr lang="en-US" sz="2400" dirty="0"/>
              <a:t>Validity of a measure: extent to which it measures what researchers think it measures.</a:t>
            </a:r>
          </a:p>
        </p:txBody>
      </p:sp>
    </p:spTree>
    <p:extLst>
      <p:ext uri="{BB962C8B-B14F-4D97-AF65-F5344CB8AC3E}">
        <p14:creationId xmlns:p14="http://schemas.microsoft.com/office/powerpoint/2010/main" val="3291273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FFE90-2403-C34E-9F28-08D777E9E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7CBFF-7B26-DE43-BEF1-AF1B687216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584" y="2389219"/>
            <a:ext cx="4773160" cy="1013800"/>
          </a:xfrm>
        </p:spPr>
        <p:txBody>
          <a:bodyPr>
            <a:noAutofit/>
          </a:bodyPr>
          <a:lstStyle/>
          <a:p>
            <a:r>
              <a:rPr lang="en-US" sz="2400" dirty="0"/>
              <a:t>Data from smart watch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ABE08B-7061-6046-9CDA-98E528441A9C}"/>
              </a:ext>
            </a:extLst>
          </p:cNvPr>
          <p:cNvSpPr txBox="1"/>
          <p:nvPr/>
        </p:nvSpPr>
        <p:spPr>
          <a:xfrm>
            <a:off x="820677" y="2721429"/>
            <a:ext cx="6680803" cy="42780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/>
              <a:t>2016-04-01 12:39:44.825323 MainEntryway OFF Other_Activity</a:t>
            </a:r>
          </a:p>
          <a:p>
            <a:r>
              <a:rPr lang="en-US" sz="1700" dirty="0"/>
              <a:t>2016-04-01 12:40:20.932096 BathroomASink ON Take_Medicine</a:t>
            </a:r>
          </a:p>
          <a:p>
            <a:r>
              <a:rPr lang="en-US" sz="1700" dirty="0"/>
              <a:t>2016-04-01 12:40:21.219997 BedroomABed ON Relax</a:t>
            </a:r>
          </a:p>
          <a:p>
            <a:r>
              <a:rPr lang="en-US" sz="1700" dirty="0"/>
              <a:t>2016-04-01 12:40:22.435275 MainEntryway ON Other_Activity</a:t>
            </a:r>
          </a:p>
          <a:p>
            <a:r>
              <a:rPr lang="en-US" sz="1700" dirty="0"/>
              <a:t>2016-04-01 12:40:23.53145 MainEntryway OFF Other_Activity</a:t>
            </a:r>
          </a:p>
          <a:p>
            <a:r>
              <a:rPr lang="en-US" sz="1700" dirty="0"/>
              <a:t>2016-04-01 12:40:23.62437 BedroomABed OFF Relax</a:t>
            </a:r>
          </a:p>
          <a:p>
            <a:r>
              <a:rPr lang="en-US" sz="1700" dirty="0"/>
              <a:t>2016-04-01 12:40:25.521123 BedroomABed ON Relax</a:t>
            </a:r>
          </a:p>
          <a:p>
            <a:r>
              <a:rPr lang="en-US" sz="1700" dirty="0"/>
              <a:t>2016-04-01 12:40:26.099618 BathroomASink OFF Bed_Toilet_Transition</a:t>
            </a:r>
          </a:p>
          <a:p>
            <a:r>
              <a:rPr lang="en-US" sz="1700" dirty="0"/>
              <a:t>2016-04-01 12:40:26.532888 MainEntryway OFF Other_Activity</a:t>
            </a:r>
          </a:p>
          <a:p>
            <a:r>
              <a:rPr lang="en-US" sz="1700" dirty="0"/>
              <a:t>2016-04-01 12:40:29.812875 BedroomABed OFF Relax</a:t>
            </a:r>
          </a:p>
          <a:p>
            <a:r>
              <a:rPr lang="en-US" sz="1700" dirty="0"/>
              <a:t>2016-04-01 12:40:30.058532 BathroomAArea OFF Bed_Toilet_Transition</a:t>
            </a:r>
          </a:p>
          <a:p>
            <a:r>
              <a:rPr lang="en-US" sz="1700" dirty="0"/>
              <a:t>2016-04-01 12:40:31.500912 BedroomABed ON Relax</a:t>
            </a:r>
          </a:p>
          <a:p>
            <a:r>
              <a:rPr lang="en-US" sz="1700" dirty="0"/>
              <a:t>2016-04-01 12:40:31.820019 BedroomDArea OFF Relax</a:t>
            </a:r>
          </a:p>
          <a:p>
            <a:r>
              <a:rPr lang="en-US" sz="1700" dirty="0"/>
              <a:t>2016-04-01 12:40:35.434451 BedroomABed OFF Relax</a:t>
            </a:r>
          </a:p>
          <a:p>
            <a:r>
              <a:rPr lang="en-US" sz="1700" dirty="0"/>
              <a:t>2016-04-01 12:40:38.343873 EntrywayB OFF Other_Activity</a:t>
            </a:r>
          </a:p>
          <a:p>
            <a:endParaRPr lang="en-US" sz="1700" dirty="0"/>
          </a:p>
        </p:txBody>
      </p:sp>
      <p:pic>
        <p:nvPicPr>
          <p:cNvPr id="8" name="Group" descr="Group">
            <a:extLst>
              <a:ext uri="{FF2B5EF4-FFF2-40B4-BE49-F238E27FC236}">
                <a16:creationId xmlns:a16="http://schemas.microsoft.com/office/drawing/2014/main" id="{5C626F3E-37F3-BC48-9285-009A9DE8BAE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0059"/>
          <a:stretch>
            <a:fillRect/>
          </a:stretch>
        </p:blipFill>
        <p:spPr>
          <a:xfrm>
            <a:off x="7904313" y="1986223"/>
            <a:ext cx="4113516" cy="4350869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</p:spTree>
    <p:extLst>
      <p:ext uri="{BB962C8B-B14F-4D97-AF65-F5344CB8AC3E}">
        <p14:creationId xmlns:p14="http://schemas.microsoft.com/office/powerpoint/2010/main" val="36238794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FFE90-2403-C34E-9F28-08D777E9E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7CBFF-7B26-DE43-BEF1-AF1B687216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584" y="2389219"/>
            <a:ext cx="4773160" cy="1013800"/>
          </a:xfrm>
        </p:spPr>
        <p:txBody>
          <a:bodyPr>
            <a:noAutofit/>
          </a:bodyPr>
          <a:lstStyle/>
          <a:p>
            <a:r>
              <a:rPr lang="en-US" sz="2400" dirty="0"/>
              <a:t>Data from smart watch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ABE08B-7061-6046-9CDA-98E528441A9C}"/>
              </a:ext>
            </a:extLst>
          </p:cNvPr>
          <p:cNvSpPr txBox="1"/>
          <p:nvPr/>
        </p:nvSpPr>
        <p:spPr>
          <a:xfrm>
            <a:off x="820677" y="2721429"/>
            <a:ext cx="6680803" cy="42780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/>
              <a:t>2016-04-01 12:39:44.825323 MainEntryway OFF Other_Activity</a:t>
            </a:r>
          </a:p>
          <a:p>
            <a:r>
              <a:rPr lang="en-US" sz="1700" dirty="0"/>
              <a:t>2016-04-01 12:40:20.932096 BathroomASink ON Take_Medicine</a:t>
            </a:r>
          </a:p>
          <a:p>
            <a:r>
              <a:rPr lang="en-US" sz="1700" dirty="0"/>
              <a:t>2016-04-01 12:40:21.219997 BedroomABed ON Relax</a:t>
            </a:r>
          </a:p>
          <a:p>
            <a:r>
              <a:rPr lang="en-US" sz="1700" dirty="0"/>
              <a:t>2016-04-01 12:40:22.435275 MainEntryway ON Other_Activity</a:t>
            </a:r>
          </a:p>
          <a:p>
            <a:r>
              <a:rPr lang="en-US" sz="1700" dirty="0"/>
              <a:t>2016-04-01 12:40:23.53145 MainEntryway OFF Other_Activity</a:t>
            </a:r>
          </a:p>
          <a:p>
            <a:r>
              <a:rPr lang="en-US" sz="1700" dirty="0"/>
              <a:t>2016-04-01 12:40:23.62437 BedroomABed OFF Relax</a:t>
            </a:r>
          </a:p>
          <a:p>
            <a:r>
              <a:rPr lang="en-US" sz="1700" dirty="0"/>
              <a:t>2016-04-01 12:40:25.521123 BedroomABed ON Relax</a:t>
            </a:r>
          </a:p>
          <a:p>
            <a:r>
              <a:rPr lang="en-US" sz="1700" dirty="0"/>
              <a:t>2016-04-01 12:40:26.099618 BathroomASink OFF Bed_Toilet_Transition</a:t>
            </a:r>
          </a:p>
          <a:p>
            <a:r>
              <a:rPr lang="en-US" sz="1700" dirty="0"/>
              <a:t>2016-04-01 12:40:26.532888 MainEntryway OFF Other_Activity</a:t>
            </a:r>
          </a:p>
          <a:p>
            <a:r>
              <a:rPr lang="en-US" sz="1700" dirty="0"/>
              <a:t>2016-04-01 12:40:29.812875 BedroomABed OFF Relax</a:t>
            </a:r>
          </a:p>
          <a:p>
            <a:r>
              <a:rPr lang="en-US" sz="1700" dirty="0"/>
              <a:t>2016-04-01 12:40:30.058532 BathroomAArea OFF Bed_Toilet_Transition</a:t>
            </a:r>
          </a:p>
          <a:p>
            <a:r>
              <a:rPr lang="en-US" sz="1700" dirty="0"/>
              <a:t>2016-04-01 12:40:31.500912 BedroomABed ON Relax</a:t>
            </a:r>
          </a:p>
          <a:p>
            <a:r>
              <a:rPr lang="en-US" sz="1700" dirty="0"/>
              <a:t>2016-04-01 12:40:31.820019 BedroomDArea OFF Relax</a:t>
            </a:r>
          </a:p>
          <a:p>
            <a:r>
              <a:rPr lang="en-US" sz="1700" dirty="0"/>
              <a:t>2016-04-01 12:40:35.434451 BedroomABed OFF Relax</a:t>
            </a:r>
          </a:p>
          <a:p>
            <a:r>
              <a:rPr lang="en-US" sz="1700" dirty="0"/>
              <a:t>2016-04-01 12:40:38.343873 EntrywayB OFF Other_Activity</a:t>
            </a:r>
          </a:p>
          <a:p>
            <a:endParaRPr lang="en-US" sz="17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3E6B441-4E6E-7249-BC76-876F5DF97F2D}"/>
              </a:ext>
            </a:extLst>
          </p:cNvPr>
          <p:cNvSpPr txBox="1">
            <a:spLocks/>
          </p:cNvSpPr>
          <p:nvPr/>
        </p:nvSpPr>
        <p:spPr>
          <a:xfrm>
            <a:off x="7641573" y="2896119"/>
            <a:ext cx="4773160" cy="216101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Questions:</a:t>
            </a:r>
          </a:p>
          <a:p>
            <a:pPr lvl="1"/>
            <a:r>
              <a:rPr lang="en-US" sz="2200" dirty="0"/>
              <a:t>Data Collection</a:t>
            </a:r>
          </a:p>
          <a:p>
            <a:pPr lvl="2"/>
            <a:r>
              <a:rPr lang="en-US" sz="2000" dirty="0"/>
              <a:t>Approval from IRB</a:t>
            </a:r>
          </a:p>
          <a:p>
            <a:pPr lvl="1"/>
            <a:r>
              <a:rPr lang="en-US" sz="2200" dirty="0"/>
              <a:t>Activity recognition</a:t>
            </a:r>
          </a:p>
          <a:p>
            <a:pPr lvl="1"/>
            <a:r>
              <a:rPr lang="en-US" sz="2200" dirty="0"/>
              <a:t>Measure choice</a:t>
            </a:r>
          </a:p>
          <a:p>
            <a:pPr lvl="1"/>
            <a:r>
              <a:rPr lang="en-US" sz="2200" dirty="0"/>
              <a:t>Feature extraction</a:t>
            </a:r>
          </a:p>
          <a:p>
            <a:pPr lvl="1"/>
            <a:endParaRPr lang="en-US" sz="22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745396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FFE90-2403-C34E-9F28-08D777E9E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7CBFF-7B26-DE43-BEF1-AF1B687216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098" y="3989418"/>
            <a:ext cx="4773160" cy="1013800"/>
          </a:xfrm>
        </p:spPr>
        <p:txBody>
          <a:bodyPr>
            <a:noAutofit/>
          </a:bodyPr>
          <a:lstStyle/>
          <a:p>
            <a:r>
              <a:rPr lang="en-US" sz="2400" dirty="0"/>
              <a:t>Questionnaire Design</a:t>
            </a:r>
          </a:p>
          <a:p>
            <a:pPr lvl="1"/>
            <a:r>
              <a:rPr lang="en-US" sz="2200" dirty="0"/>
              <a:t>The time to get up</a:t>
            </a:r>
          </a:p>
          <a:p>
            <a:pPr lvl="1"/>
            <a:r>
              <a:rPr lang="en-US" sz="2200" dirty="0"/>
              <a:t>The time to eat breakfast</a:t>
            </a:r>
          </a:p>
          <a:p>
            <a:pPr lvl="1"/>
            <a:r>
              <a:rPr lang="en-US" sz="2200" dirty="0"/>
              <a:t>The time to start work</a:t>
            </a:r>
          </a:p>
          <a:p>
            <a:pPr lvl="1"/>
            <a:r>
              <a:rPr lang="en-US" sz="2200" dirty="0"/>
              <a:t>The time to go to bed</a:t>
            </a:r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3AC366D9-BCD5-864A-B4D0-B1CB226866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7547" y="2002972"/>
            <a:ext cx="5913733" cy="4593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913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48</TotalTime>
  <Words>592</Words>
  <Application>Microsoft Macintosh PowerPoint</Application>
  <PresentationFormat>Widescreen</PresentationFormat>
  <Paragraphs>121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Gill Sans MT</vt:lpstr>
      <vt:lpstr>Wingdings 2</vt:lpstr>
      <vt:lpstr>Dividend</vt:lpstr>
      <vt:lpstr>Computational Behavior Modeling </vt:lpstr>
      <vt:lpstr>What is good research? </vt:lpstr>
      <vt:lpstr>Research Method</vt:lpstr>
      <vt:lpstr>Conducting Research Ethically</vt:lpstr>
      <vt:lpstr>Reliability &amp; Validity of Measures</vt:lpstr>
      <vt:lpstr>Reliability &amp; Validity of Measures</vt:lpstr>
      <vt:lpstr>Example</vt:lpstr>
      <vt:lpstr>Example</vt:lpstr>
      <vt:lpstr>Example</vt:lpstr>
      <vt:lpstr>Example</vt:lpstr>
      <vt:lpstr>Example</vt:lpstr>
      <vt:lpstr>Example</vt:lpstr>
      <vt:lpstr>Behavior modeling programs</vt:lpstr>
      <vt:lpstr>Behavior modeling programs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Computational Behavior Modeling </dc:title>
  <dc:creator>Lin, Beiyu</dc:creator>
  <cp:lastModifiedBy>Lin, Beiyu</cp:lastModifiedBy>
  <cp:revision>28</cp:revision>
  <dcterms:created xsi:type="dcterms:W3CDTF">2021-01-19T23:36:07Z</dcterms:created>
  <dcterms:modified xsi:type="dcterms:W3CDTF">2021-01-20T00:24:16Z</dcterms:modified>
</cp:coreProperties>
</file>