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5:04.0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824 43 24575,'86'-8'0,"-14"5"0,9 1 0,20 0 0,-5 3 0,-8 2 0,17 2 0,-42-3 0,13 0 0,12 1 0,10-1 0,7 1 0,6-1 0,3 1 0,1-1 0,-1 0 0,-2 0 0,-5-1 0,-7 0 0,-10 0-1229,12-1 0,-9-1 0,-3-1 0,-4 0 1,1 0-1,2 0 0,5 1 0,6 0 1114,-11 1 0,6 1 1,5 0-1,3 1 1,4-1-1,0 1 0,0 0 1,-1 0-1,-3-1 1,-5 0-1,-4-1 1,-7 0-1,-9-1 678,31-4 1,-12-1-1,-9 0 1,0-1 0,3 3-564,6 1 0,3 2 0,-1 0 0,-4 0 0,-8 0 0,8 0 0,-9-1 0,9 1 184,-4-1 0,9 1 0,4 0 0,-1 0 0,-9 0-184,-5 1 0,-4-1 0,-4 1 0,-2 1 0,9-1 0,-4 0 0,8 1 0,-12 2 0,8 0 0,2 0 0,-1 0 0,-6 0 0,-4 0 0,-4-1 0,-1 0 0,3 1 0,6 1 0,2 0 0,2-1 0,3 0 0,1-1 0,4 0 0,3-1 0,-4 0 0,-7 0 0,11 2 0,-7 0 0,11 0 0,-13 1 0,11 0 0,6 1 0,0 0 0,-7 1 0,-12-1 0,5 2 0,-11 0 0,9 0 0,-12-2 0,9 1 0,5 0 0,-1 0 0,-4-1 0,-11-1 0,11-2 0,-10-1 0,6-1 0,-6 0 0,8-2 0,2 1 0,-3-2 0,-10 0 0,0-2 0,-8-1 0,4 0 0,22 0 0,5-1 0,-9 1 0,-14 1 0,-1 1 0,-2 3 0,6 1 0,-6-1 0,2 0 0,-2 1 0,9 0 0,3 0 0,15-1 0,3 0 0,-4 3 0,2 1 0,-27-2 0,1 1 0,-2 1 2844,24 3 1,-6 1-2845,-15 1 0,-2 1 0,0-1 0,7 1 0,-7-2 0,9 1 0,1 1 0,-6-2 0,-6 1 0,-6-1 0,7 1 0,12 1 0,9 2 0,-2-1 0,-14-1 0,-6-1 0,-7 0 0,24 4 0,-7-1 0,-12-5 1152,-1 1-1152,-45-6 0,-8 1 0,-4 3 742,33 15-742,-16-8 0,25 13 0,-25-13 0,11 7 0,22 16 0,-12-5 0,36 21 0,-46-27 0,37 22 0,-45-28 0,22 23 0,-33-24 0,7 10 0,-11 1 0,3 12 0,-3 0 0,-1 11 0,-7-17 0,5 27 0,-4-18 0,0 37 0,2 26 0,-3-16 0,1 7 0,-3-12 0,1 15 0,-3-20 0,-5-14 0,-3-14 0,1 7 0,1-28 0,0-3 0,-11 38 0,6-33 0,-10 28 0,9-46 0,-1-3 0,-2-2 0,-3-1 0,-12 7 0,4-3 0,-16 9 0,4-7 0,1-2 0,-36 3 0,29-10 0,-46 9 0,32-7 0,-20 1 0,-13-2 0,-3-4 0,0 1 0,13-4 0,-3-1 0,18-2 0,1 1 0,-23-1 0,0 1 0,24 1 0,4 0 0,-23 3 0,10 3 0,6-1 0,8-2 0,-4 0 0,-37-1 0,42 0 0,3 0 0,-17-1 0,33 0 0,-6 0 0,-24 0 0,-5 1 0,-19 2 0,19 0 0,-12 1 0,10-1 0,20 1 0,4 0 0,-23 1 0,1 0 0,-16 0 0,17-4 0,-14-1 0,5 0 0,-9 1 0,-4 0 0,16 0 0,-10 1 0,1 1 0,8-1-484,-15 0 0,6 1 484,-8 3 0,-2 0 0,29-3 0,0-1 0,0 0 0,-29 1 0,0 0-531,23-1 0,-1 0 0,0 0 531,1-1 0,1 0 0,0 1 0,-3 4 0,1 0 0,0 1 0,-24-1 0,1 2-235,28 0 1,-1 2 0,6-1 234,-1-1 0,2-1 0,-11 2 0,-6 0 0,-2-1 0,-8 1 0,6-1 0,-4 2 0,-3 0 0,6-2 0,-11 0 0,1 0 0,13-2 0,2 0 0,2-1 0,-9-1 0,-11 0 0,-1 0 0,20-1 0,0 0 0,-3 1 0,-2-2 0,3 0 0,-2-1 0,-2-1 0,-2 1 0,1 0 0,-6 0 0,-1 1 0,-1 0 0,2-1 0,5 0 0,-3 0 0,5-1 0,1 0 0,2 0 0,-23-1 0,2 0 0,15 1 127,22 0 1,4 0-128,-33-1 0,-6-1 517,33-1 1,0 0 0,0-1-518,-1 0 0,0 0 0,0 0 0,-6 0 0,-1 1 0,-3 0 258,-12-1 1,-4-1 0,0 2-259,6 0 0,0 1 0,-1 0 0,15-1 0,-1-1 0,0 1 0,3-1 0,-9 2 0,4-1 0,0-1 0,1-1 0,1-1 0,4-1 0,-4-2 0,2-1 0,-12-1 0,-2 1 340,-1 1 0,5 2-340,26 4 0,2 1 0,-7 0 0,0 0 0,3-2 0,-1-1 0,-11-2 0,0-1 0,10 0 0,0 0 0,-16-3 0,1 0 0,28 3 0,-3 0 0,-21-6 0,-10-4 0,5 3 0,5 1 0,-3 0 0,0-1 0,-12-2 0,0 1 0,11 3 0,-2 4 0,3 1 0,-11-2 0,-8-1 0,9 3 0,9 4 0,3 2 0,4-3 0,-4 1 0,6-1 0,5 1 0,1 0 0,-19 0 0,3 0 0,-13 0 0,33 1 0,0 0 0,-34-3 0,1-3 0,-2-1 0,4-7 0,-4-9 0,17 0 0,33-4 0,6-5 0,2-12 0,-16-36 0,9 7 0,8-8 0,9 14 0,14-3 0,11 11 0,3 0 0,-1-16 0,2-5 0,5-3 0,4 28 0,2 3 0,1-6 0,3-3 0,7-12 0,5-7 0,1 4 0,3-7 0,-3 9 0,-4 6 0,-1 3 0,1 0 0,1-3 0,-5 15 0,-1 10 0,-11 22 0,6-8 0,-13 24 0,1 1 0,0 7 0,1 1 0,20 6 0,-10-5 0,9 4 0,-10-6 0,1 1 0,-7-2 0,21 2 0,10-1 0,-10 2 0,5-2 0,-33 0 0,1 0 0,1 0 0,-3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5:49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24575,'11'-2'0,"4"0"0,21 2 0,0 1 0,57-2 0,-9 2 0,-33-2 0,5-1 0,30-3 0,-2-1 0,5 1 0,-5-2 0,-2 1 0,-15 4 0,8-2 0,-24 3 0,3 0 0,0 1 0,3-1 0,16-1 0,3 1 0,-1 1 0,8 1 0,-8-1 0,10 0 0,1 0 0,-6 0 0,-3 1 0,-5 0 0,4 0 0,23 0 0,5 0 0,-8 0 0,8 2 0,-10 0 0,-27-2 0,-2 0 0,6 1 0,0-1 0,-5-1 0,-10-1 0,-14-1 0,20 2 0,-10 1 0,12 1 0,2 0 0,4 0 0,-16-1 0,0 0 0,27 3 0,0 1 0,-26-1 0,-2 0 0,9 2 0,0-1 0,-8 0 0,5 0 0,19 0 0,11-1 0,-7-1 0,-9 1 0,3 0 0,21 0 0,12 0 0,-18 0 0,-35 0 0,-5-1 0,28 0 0,2 1 0,-19 0 0,2-1 0,8-1 0,8 0 0,-3 0 0,14 1 0,2-1 0,-1-1 0,6 0 0,-5 0 0,-19-1 0,-3 0 0,3 0 0,16 0 0,4-1 0,-5 1 0,-19 0 0,-3-1 0,1 1 0,13-1 0,2 0 0,-6 0 0,0 0 0,-5-1 0,-3 1 0,-1-1 0,2 0 0,-3 1 0,18 0 0,-11 1 0,3 1 0,-37 1 0,36 7 0,-29-5 0,31 2 0,-12-6 0,11-1 0,-9-1 0,20 0 0,-16 1 0,11 0 0,-20 1 0,-21 0 0,20 0 0,-13 0 0,10 0 0,3 0 0,11 0 0,-3 0 0,0 0 0,3 1 0,8-1 0,-17 2 0,9-8 0,2 0 0,9 1 0,-9-2 0,4 1 0,-21 4 0,0 2 0,27-1 0,3 0 0,-18 1 0,1 2 0,34-1 0,-10 1 0,-28 2 0,29 0 0,1 0 0,-14 1 0,4-2 0,-4-1 0,-24 2 0,7-2 0,9-1 0,-22-2 0,6 1 0,4 0 0,-8-2 0,3-1 0,8 0 0,9-1 0,-6 0 0,4 1 0,0 0 0,-7 0 0,3-2 0,-2 0 0,9-2 0,1-1 0,-11-1 0,5-1 0,-4 0 0,15 0 0,1 0 0,-12 2 0,3-1 0,-10 4 0,23 5 0,-17 0 0,-4 0 0,-4 0 0,11 0 0,-33 1 0,16 1 0,-7 0 0,4 0 0,29-3 0,4-2 0,-35 1 0,2 0 0,-4 0 0,3 0 0,19 0 0,-2 1 0,17-1 0,3 0 0,0 1 0,-5-1 0,-16 0 0,11-2 0,-9 2 0,29 0 0,-12 0 0,-6 1 0,-20 5 0,-16 0 0,24-1 0,-21-2 0,29-3 0,9-1 0,-35 2 0,1 0 0,11-1 0,7 1 0,-1-1 0,23-3 0,-4 0 0,-14 3 0,0-1 0,14-4 0,6-3 0,-8 3 0,4 0 0,-9 0 0,-16 0 0,2-1 0,28 0 0,12-1 0,-19 1 0,-2 1 0,-33 3 0,-3 0 0,3 1 0,-43 3 0,1 0 0,-10 0 0,-7-1 0,3 0 0,-5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Computational Behavior Modeling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 Medicine — Precision &amp; Recall or Specificity &amp; Sensitivity?  | by Alon Lekhtman | Towards Data Science">
            <a:extLst>
              <a:ext uri="{FF2B5EF4-FFF2-40B4-BE49-F238E27FC236}">
                <a16:creationId xmlns:a16="http://schemas.microsoft.com/office/drawing/2014/main" id="{B1004831-BE42-954D-832B-E7BA624A8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4" b="58198"/>
          <a:stretch/>
        </p:blipFill>
        <p:spPr bwMode="auto">
          <a:xfrm>
            <a:off x="3599167" y="3131648"/>
            <a:ext cx="4601176" cy="28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" y="3429000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Measures</a:t>
            </a:r>
          </a:p>
          <a:p>
            <a:pPr lvl="1"/>
            <a:r>
              <a:rPr lang="en-US" sz="2000" dirty="0"/>
              <a:t>Activity recognition measures:</a:t>
            </a:r>
          </a:p>
          <a:p>
            <a:pPr lvl="2"/>
            <a:r>
              <a:rPr lang="en-US" sz="1800" dirty="0"/>
              <a:t>Accuracy</a:t>
            </a:r>
          </a:p>
          <a:p>
            <a:pPr lvl="2"/>
            <a:r>
              <a:rPr lang="en-US" sz="1800" dirty="0"/>
              <a:t>p-value of t-test</a:t>
            </a:r>
          </a:p>
          <a:p>
            <a:pPr lvl="2"/>
            <a:r>
              <a:rPr lang="en-US" sz="1800" dirty="0"/>
              <a:t>F1 score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BF4B0AA-7068-914F-9F72-BFE9A5D10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2" b="40334"/>
          <a:stretch/>
        </p:blipFill>
        <p:spPr>
          <a:xfrm>
            <a:off x="8200343" y="2979555"/>
            <a:ext cx="3410465" cy="1260992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85E8FBA-DA62-7440-B1F4-45489F71F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708" y="4565032"/>
            <a:ext cx="3086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" y="3428999"/>
            <a:ext cx="3853757" cy="1315995"/>
          </a:xfrm>
        </p:spPr>
        <p:txBody>
          <a:bodyPr>
            <a:noAutofit/>
          </a:bodyPr>
          <a:lstStyle/>
          <a:p>
            <a:r>
              <a:rPr lang="en-US" sz="2400" dirty="0"/>
              <a:t>Measures</a:t>
            </a:r>
          </a:p>
          <a:p>
            <a:pPr lvl="1"/>
            <a:r>
              <a:rPr lang="en-US" sz="2000" dirty="0"/>
              <a:t>To distinguish between diagnostic groups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5D7F893-FB99-EF4B-8E6A-A47AD3649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7" b="5792"/>
          <a:stretch/>
        </p:blipFill>
        <p:spPr>
          <a:xfrm>
            <a:off x="4270208" y="2372496"/>
            <a:ext cx="7340600" cy="24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99782"/>
            <a:ext cx="4163803" cy="3536942"/>
          </a:xfrm>
        </p:spPr>
        <p:txBody>
          <a:bodyPr>
            <a:noAutofit/>
          </a:bodyPr>
          <a:lstStyle/>
          <a:p>
            <a:r>
              <a:rPr lang="en-US" sz="2400" dirty="0"/>
              <a:t>Feature Extraction</a:t>
            </a:r>
          </a:p>
          <a:p>
            <a:r>
              <a:rPr lang="en-US" sz="2400" dirty="0"/>
              <a:t>Temporal Features</a:t>
            </a:r>
          </a:p>
          <a:p>
            <a:pPr lvl="1"/>
            <a:r>
              <a:rPr lang="en-US" sz="2200" dirty="0"/>
              <a:t>Duration</a:t>
            </a:r>
          </a:p>
          <a:p>
            <a:pPr lvl="1"/>
            <a:r>
              <a:rPr lang="en-US" sz="2200" dirty="0"/>
              <a:t>Frequency</a:t>
            </a:r>
          </a:p>
          <a:p>
            <a:pPr lvl="1"/>
            <a:r>
              <a:rPr lang="en-US" sz="2200" dirty="0"/>
              <a:t>Distance </a:t>
            </a:r>
          </a:p>
          <a:p>
            <a:pPr lvl="1"/>
            <a:r>
              <a:rPr lang="en-US" sz="2200" dirty="0"/>
              <a:t>…</a:t>
            </a:r>
            <a:endParaRPr lang="en-US" sz="2400" dirty="0"/>
          </a:p>
          <a:p>
            <a:r>
              <a:rPr lang="en-US" sz="2400" dirty="0"/>
              <a:t>Spatial Features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Transition between locations</a:t>
            </a:r>
          </a:p>
          <a:p>
            <a:pPr lvl="1"/>
            <a:r>
              <a:rPr lang="en-US" sz="2200" dirty="0"/>
              <a:t>…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9BBD-155F-B84A-A6B1-EA4D05C3FDFC}"/>
              </a:ext>
            </a:extLst>
          </p:cNvPr>
          <p:cNvSpPr txBox="1"/>
          <p:nvPr/>
        </p:nvSpPr>
        <p:spPr>
          <a:xfrm>
            <a:off x="5096115" y="2143897"/>
            <a:ext cx="66808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2016-04-01 12:39:44.825323 MainEntryway OFF Other_Activity</a:t>
            </a:r>
          </a:p>
          <a:p>
            <a:r>
              <a:rPr lang="en-US" sz="1700" dirty="0"/>
              <a:t>2016-04-01 12:40:20.932096 BathroomASink ON Take_Medicine</a:t>
            </a:r>
          </a:p>
          <a:p>
            <a:r>
              <a:rPr lang="en-US" sz="1700" dirty="0"/>
              <a:t>2016-04-01 12:40:21.219997 BedroomABed ON Relax</a:t>
            </a:r>
          </a:p>
          <a:p>
            <a:r>
              <a:rPr lang="en-US" sz="1700" dirty="0"/>
              <a:t>2016-04-01 12:40:22.435275 MainEntryway ON Other_Activity</a:t>
            </a:r>
          </a:p>
          <a:p>
            <a:r>
              <a:rPr lang="en-US" sz="1700" dirty="0"/>
              <a:t>2016-04-01 12:40:23.53145 MainEntryway OFF Other_Activity</a:t>
            </a:r>
          </a:p>
          <a:p>
            <a:r>
              <a:rPr lang="en-US" sz="1700" dirty="0"/>
              <a:t>2016-04-01 12:40:23.62437 BedroomABed OFF Relax</a:t>
            </a:r>
          </a:p>
          <a:p>
            <a:r>
              <a:rPr lang="en-US" sz="1700" dirty="0"/>
              <a:t>2016-04-01 12:40:25.521123 BedroomABed ON Relax</a:t>
            </a:r>
          </a:p>
          <a:p>
            <a:r>
              <a:rPr lang="en-US" sz="1700" dirty="0"/>
              <a:t>2016-04-01 12:40:26.099618 BathroomASink OFF Bed_Toilet_Transition</a:t>
            </a:r>
          </a:p>
          <a:p>
            <a:r>
              <a:rPr lang="en-US" sz="1700" dirty="0"/>
              <a:t>2016-04-01 12:40:26.532888 MainEntryway OFF Other_Activity</a:t>
            </a:r>
          </a:p>
          <a:p>
            <a:r>
              <a:rPr lang="en-US" sz="1700" dirty="0"/>
              <a:t>2016-04-01 12:40:29.812875 BedroomABed OFF Relax</a:t>
            </a:r>
          </a:p>
          <a:p>
            <a:r>
              <a:rPr lang="en-US" sz="1700" dirty="0"/>
              <a:t>2016-04-01 12:40:30.058532 BathroomAArea OFF Bed_Toilet_Transition</a:t>
            </a:r>
          </a:p>
          <a:p>
            <a:r>
              <a:rPr lang="en-US" sz="1700" dirty="0"/>
              <a:t>2016-04-01 12:40:31.500912 BedroomABed ON Relax</a:t>
            </a:r>
          </a:p>
          <a:p>
            <a:r>
              <a:rPr lang="en-US" sz="1700" dirty="0"/>
              <a:t>2016-04-01 12:40:31.820019 BedroomDArea OFF Relax</a:t>
            </a:r>
          </a:p>
          <a:p>
            <a:r>
              <a:rPr lang="en-US" sz="1700" dirty="0"/>
              <a:t>2016-04-01 12:40:35.434451 BedroomABed OFF Relax</a:t>
            </a:r>
          </a:p>
          <a:p>
            <a:r>
              <a:rPr lang="en-US" sz="1700" dirty="0"/>
              <a:t>2016-04-01 12:40:38.343873 EntrywayB OFF Other_Activity</a:t>
            </a:r>
          </a:p>
          <a:p>
            <a:endParaRPr lang="en-US" sz="170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C73B58-B0A8-474F-A733-A65714B9D260}"/>
                  </a:ext>
                </a:extLst>
              </p14:cNvPr>
              <p14:cNvContentPartPr/>
              <p14:nvPr/>
            </p14:nvContentPartPr>
            <p14:xfrm>
              <a:off x="4897114" y="5026320"/>
              <a:ext cx="5498640" cy="90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C73B58-B0A8-474F-A733-A65714B9D2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9474" y="5008680"/>
                <a:ext cx="553428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C0A24C-2704-1D40-A5AA-FE4F2C04B989}"/>
                  </a:ext>
                </a:extLst>
              </p14:cNvPr>
              <p14:cNvContentPartPr/>
              <p14:nvPr/>
            </p14:nvContentPartPr>
            <p14:xfrm>
              <a:off x="5092234" y="5366520"/>
              <a:ext cx="5789880" cy="97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C0A24C-2704-1D40-A5AA-FE4F2C04B9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3594" y="5357880"/>
                <a:ext cx="5807520" cy="11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41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modeling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20" y="2396353"/>
            <a:ext cx="4163803" cy="3536942"/>
          </a:xfrm>
        </p:spPr>
        <p:txBody>
          <a:bodyPr>
            <a:noAutofit/>
          </a:bodyPr>
          <a:lstStyle/>
          <a:p>
            <a:r>
              <a:rPr lang="en-US" sz="2400" dirty="0"/>
              <a:t>Modeling</a:t>
            </a:r>
          </a:p>
          <a:p>
            <a:pPr lvl="1"/>
            <a:r>
              <a:rPr lang="en-US" sz="2200" dirty="0"/>
              <a:t>Traffic (car sensor; GPS)</a:t>
            </a:r>
          </a:p>
          <a:p>
            <a:pPr lvl="1"/>
            <a:r>
              <a:rPr lang="en-US" sz="2200" dirty="0"/>
              <a:t>Crowd Flow</a:t>
            </a:r>
          </a:p>
          <a:p>
            <a:pPr lvl="1"/>
            <a:r>
              <a:rPr lang="en-US" sz="2200" dirty="0"/>
              <a:t>Home/Building/City</a:t>
            </a:r>
          </a:p>
          <a:p>
            <a:pPr lvl="1"/>
            <a:r>
              <a:rPr lang="en-US" sz="2200" dirty="0"/>
              <a:t>Nature</a:t>
            </a:r>
          </a:p>
          <a:p>
            <a:pPr lvl="1"/>
            <a:r>
              <a:rPr lang="en-US" sz="2200" dirty="0"/>
              <a:t>Healthcare</a:t>
            </a:r>
          </a:p>
          <a:p>
            <a:pPr lvl="1"/>
            <a:r>
              <a:rPr lang="en-US" sz="2200" dirty="0"/>
              <a:t>Other areas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 descr="Light pollution Contiguous United States | Light pollution, Light pollution  map, Pollution">
            <a:extLst>
              <a:ext uri="{FF2B5EF4-FFF2-40B4-BE49-F238E27FC236}">
                <a16:creationId xmlns:a16="http://schemas.microsoft.com/office/drawing/2014/main" id="{045DD46C-1E7C-F44A-87C2-FAECE8D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3" y="1997795"/>
            <a:ext cx="6512930" cy="433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35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meaning of behavior</a:t>
            </a:r>
          </a:p>
        </p:txBody>
      </p:sp>
      <p:pic>
        <p:nvPicPr>
          <p:cNvPr id="4100" name="Picture 4" descr="How to Change Human Behavior: Basic Concepts in ABA (Applied Behavior  Analysis) | Cartoon kids, Daily activities, Kids clipart">
            <a:extLst>
              <a:ext uri="{FF2B5EF4-FFF2-40B4-BE49-F238E27FC236}">
                <a16:creationId xmlns:a16="http://schemas.microsoft.com/office/drawing/2014/main" id="{5E548F7C-CA3B-3E42-B31E-971CFCB76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9" y="1962509"/>
            <a:ext cx="2283821" cy="21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itilabs - Software and analytical solutions for measuring, managing, and  predicting the use and operation of transportation mobility systems.">
            <a:extLst>
              <a:ext uri="{FF2B5EF4-FFF2-40B4-BE49-F238E27FC236}">
                <a16:creationId xmlns:a16="http://schemas.microsoft.com/office/drawing/2014/main" id="{E6326711-AAC2-A64F-B2C0-B672F44B1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624" y="2059766"/>
            <a:ext cx="3449133" cy="19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ndoor Navigation – Solutions by infsoft">
            <a:extLst>
              <a:ext uri="{FF2B5EF4-FFF2-40B4-BE49-F238E27FC236}">
                <a16:creationId xmlns:a16="http://schemas.microsoft.com/office/drawing/2014/main" id="{10A8C67C-7A35-644E-966C-A13336490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 r="10080"/>
          <a:stretch/>
        </p:blipFill>
        <p:spPr bwMode="auto">
          <a:xfrm>
            <a:off x="7461281" y="2067303"/>
            <a:ext cx="3818239" cy="203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Wearable Sensors Market Leaders Adopting Different Strategies to Remain  Competent With Swot Analysis by 2020 | Medgadget">
            <a:extLst>
              <a:ext uri="{FF2B5EF4-FFF2-40B4-BE49-F238E27FC236}">
                <a16:creationId xmlns:a16="http://schemas.microsoft.com/office/drawing/2014/main" id="{281AD402-71ED-1E42-99B4-4DA3D789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83" y="4345221"/>
            <a:ext cx="2986972" cy="196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nfluence of IoT on wearable technology - NewGenApps">
            <a:extLst>
              <a:ext uri="{FF2B5EF4-FFF2-40B4-BE49-F238E27FC236}">
                <a16:creationId xmlns:a16="http://schemas.microsoft.com/office/drawing/2014/main" id="{F0E5AE00-F741-804F-9A66-4BBDF2400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0" y="4346855"/>
            <a:ext cx="3511238" cy="194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The Evolution of Sensors in Automotive Applications - eeDesignIt.com">
            <a:extLst>
              <a:ext uri="{FF2B5EF4-FFF2-40B4-BE49-F238E27FC236}">
                <a16:creationId xmlns:a16="http://schemas.microsoft.com/office/drawing/2014/main" id="{9B81F7CE-8715-474D-B14D-61FE3D75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620" y="4345221"/>
            <a:ext cx="3517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5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good research?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How do I know this article is methodological sound? </a:t>
            </a:r>
          </a:p>
          <a:p>
            <a:r>
              <a:rPr lang="en-US" sz="2400" dirty="0"/>
              <a:t>Are the findings practically meaningful</a:t>
            </a:r>
          </a:p>
          <a:p>
            <a:pPr lvl="1"/>
            <a:r>
              <a:rPr lang="en-US" sz="2400" dirty="0"/>
              <a:t>Statistical versus practical significance</a:t>
            </a:r>
          </a:p>
          <a:p>
            <a:r>
              <a:rPr lang="en-US" sz="2400" dirty="0"/>
              <a:t>Design of research is a compromise</a:t>
            </a:r>
          </a:p>
          <a:p>
            <a:pPr lvl="1"/>
            <a:r>
              <a:rPr lang="en-US" sz="2400" dirty="0"/>
              <a:t>Use best possible methods</a:t>
            </a:r>
          </a:p>
          <a:p>
            <a:pPr lvl="1"/>
            <a:r>
              <a:rPr lang="en-US" sz="2400" dirty="0"/>
              <a:t>Avoid as many confound or other interpretations of you data</a:t>
            </a:r>
          </a:p>
          <a:p>
            <a:r>
              <a:rPr lang="en-US" sz="2400" dirty="0"/>
              <a:t>Look for convergence among research methods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774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What approaches do scientists use to measure behavior modeling? </a:t>
            </a:r>
          </a:p>
          <a:p>
            <a:r>
              <a:rPr lang="en-US" sz="2400" dirty="0"/>
              <a:t>What specific designs are unique to behavior modeling research?</a:t>
            </a:r>
          </a:p>
          <a:p>
            <a:r>
              <a:rPr lang="en-US" sz="2400" dirty="0"/>
              <a:t>What are general designs for doing research?</a:t>
            </a:r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Research Ethically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Collaborative Research Training Initiative</a:t>
            </a:r>
          </a:p>
          <a:p>
            <a:r>
              <a:rPr lang="en-US" sz="2400" dirty="0"/>
              <a:t>Institutional Review Board (IRB)</a:t>
            </a:r>
          </a:p>
          <a:p>
            <a:r>
              <a:rPr lang="en-US" sz="2400" dirty="0"/>
              <a:t>Informed Consent</a:t>
            </a:r>
          </a:p>
        </p:txBody>
      </p:sp>
    </p:spTree>
    <p:extLst>
      <p:ext uri="{BB962C8B-B14F-4D97-AF65-F5344CB8AC3E}">
        <p14:creationId xmlns:p14="http://schemas.microsoft.com/office/powerpoint/2010/main" val="65281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Validity of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Choice of outcome measures is important.</a:t>
            </a:r>
          </a:p>
          <a:p>
            <a:r>
              <a:rPr lang="en-US" sz="2400" dirty="0"/>
              <a:t>Reliability of a measure: extent to which is provides a consistent index of the behavior of interest (</a:t>
            </a:r>
            <a:r>
              <a:rPr lang="en-US" sz="2400" i="1" dirty="0"/>
              <a:t>measurement error</a:t>
            </a:r>
            <a:r>
              <a:rPr lang="en-US" sz="2400" dirty="0"/>
              <a:t>).</a:t>
            </a:r>
          </a:p>
          <a:p>
            <a:r>
              <a:rPr lang="en-US" sz="2400" dirty="0"/>
              <a:t>Validity of a measure: extent to which it measures what researchers think it measures.</a:t>
            </a:r>
          </a:p>
        </p:txBody>
      </p:sp>
    </p:spTree>
    <p:extLst>
      <p:ext uri="{BB962C8B-B14F-4D97-AF65-F5344CB8AC3E}">
        <p14:creationId xmlns:p14="http://schemas.microsoft.com/office/powerpoint/2010/main" val="248802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Validity of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Choice of outcome measures is important.</a:t>
            </a:r>
          </a:p>
          <a:p>
            <a:r>
              <a:rPr lang="en-US" sz="2400" dirty="0"/>
              <a:t>Reliability of a measure: extent to which is provides a consistent index of the behavior of interest (</a:t>
            </a:r>
            <a:r>
              <a:rPr lang="en-US" sz="2400" i="1" dirty="0"/>
              <a:t>measurement error</a:t>
            </a:r>
            <a:r>
              <a:rPr lang="en-US" sz="2400" dirty="0"/>
              <a:t>).</a:t>
            </a:r>
          </a:p>
          <a:p>
            <a:r>
              <a:rPr lang="en-US" sz="2400" dirty="0"/>
              <a:t>Validity of a measure: extent to which it measures what researchers think it measures.</a:t>
            </a:r>
          </a:p>
        </p:txBody>
      </p:sp>
    </p:spTree>
    <p:extLst>
      <p:ext uri="{BB962C8B-B14F-4D97-AF65-F5344CB8AC3E}">
        <p14:creationId xmlns:p14="http://schemas.microsoft.com/office/powerpoint/2010/main" val="329127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4" y="2389219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Data from smart watch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E08B-7061-6046-9CDA-98E528441A9C}"/>
              </a:ext>
            </a:extLst>
          </p:cNvPr>
          <p:cNvSpPr txBox="1"/>
          <p:nvPr/>
        </p:nvSpPr>
        <p:spPr>
          <a:xfrm>
            <a:off x="820677" y="2721429"/>
            <a:ext cx="66808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2016-04-01 12:39:44.825323 MainEntryway OFF Other_Activity</a:t>
            </a:r>
          </a:p>
          <a:p>
            <a:r>
              <a:rPr lang="en-US" sz="1700" dirty="0"/>
              <a:t>2016-04-01 12:40:20.932096 BathroomASink ON Take_Medicine</a:t>
            </a:r>
          </a:p>
          <a:p>
            <a:r>
              <a:rPr lang="en-US" sz="1700" dirty="0"/>
              <a:t>2016-04-01 12:40:21.219997 BedroomABed ON Relax</a:t>
            </a:r>
          </a:p>
          <a:p>
            <a:r>
              <a:rPr lang="en-US" sz="1700" dirty="0"/>
              <a:t>2016-04-01 12:40:22.435275 MainEntryway ON Other_Activity</a:t>
            </a:r>
          </a:p>
          <a:p>
            <a:r>
              <a:rPr lang="en-US" sz="1700" dirty="0"/>
              <a:t>2016-04-01 12:40:23.53145 MainEntryway OFF Other_Activity</a:t>
            </a:r>
          </a:p>
          <a:p>
            <a:r>
              <a:rPr lang="en-US" sz="1700" dirty="0"/>
              <a:t>2016-04-01 12:40:23.62437 BedroomABed OFF Relax</a:t>
            </a:r>
          </a:p>
          <a:p>
            <a:r>
              <a:rPr lang="en-US" sz="1700" dirty="0"/>
              <a:t>2016-04-01 12:40:25.521123 BedroomABed ON Relax</a:t>
            </a:r>
          </a:p>
          <a:p>
            <a:r>
              <a:rPr lang="en-US" sz="1700" dirty="0"/>
              <a:t>2016-04-01 12:40:26.099618 BathroomASink OFF Bed_Toilet_Transition</a:t>
            </a:r>
          </a:p>
          <a:p>
            <a:r>
              <a:rPr lang="en-US" sz="1700" dirty="0"/>
              <a:t>2016-04-01 12:40:26.532888 MainEntryway OFF Other_Activity</a:t>
            </a:r>
          </a:p>
          <a:p>
            <a:r>
              <a:rPr lang="en-US" sz="1700" dirty="0"/>
              <a:t>2016-04-01 12:40:29.812875 BedroomABed OFF Relax</a:t>
            </a:r>
          </a:p>
          <a:p>
            <a:r>
              <a:rPr lang="en-US" sz="1700" dirty="0"/>
              <a:t>2016-04-01 12:40:30.058532 BathroomAArea OFF Bed_Toilet_Transition</a:t>
            </a:r>
          </a:p>
          <a:p>
            <a:r>
              <a:rPr lang="en-US" sz="1700" dirty="0"/>
              <a:t>2016-04-01 12:40:31.500912 BedroomABed ON Relax</a:t>
            </a:r>
          </a:p>
          <a:p>
            <a:r>
              <a:rPr lang="en-US" sz="1700" dirty="0"/>
              <a:t>2016-04-01 12:40:31.820019 BedroomDArea OFF Relax</a:t>
            </a:r>
          </a:p>
          <a:p>
            <a:r>
              <a:rPr lang="en-US" sz="1700" dirty="0"/>
              <a:t>2016-04-01 12:40:35.434451 BedroomABed OFF Relax</a:t>
            </a:r>
          </a:p>
          <a:p>
            <a:r>
              <a:rPr lang="en-US" sz="1700" dirty="0"/>
              <a:t>2016-04-01 12:40:38.343873 EntrywayB OFF Other_Activity</a:t>
            </a:r>
          </a:p>
          <a:p>
            <a:endParaRPr lang="en-US" sz="1700" dirty="0"/>
          </a:p>
        </p:txBody>
      </p:sp>
      <p:pic>
        <p:nvPicPr>
          <p:cNvPr id="8" name="Group" descr="Group">
            <a:extLst>
              <a:ext uri="{FF2B5EF4-FFF2-40B4-BE49-F238E27FC236}">
                <a16:creationId xmlns:a16="http://schemas.microsoft.com/office/drawing/2014/main" id="{5C626F3E-37F3-BC48-9285-009A9DE8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59"/>
          <a:stretch>
            <a:fillRect/>
          </a:stretch>
        </p:blipFill>
        <p:spPr>
          <a:xfrm>
            <a:off x="7904313" y="1986223"/>
            <a:ext cx="4113516" cy="435086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238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4" y="2389219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Data from smart watch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E08B-7061-6046-9CDA-98E528441A9C}"/>
              </a:ext>
            </a:extLst>
          </p:cNvPr>
          <p:cNvSpPr txBox="1"/>
          <p:nvPr/>
        </p:nvSpPr>
        <p:spPr>
          <a:xfrm>
            <a:off x="820677" y="2721429"/>
            <a:ext cx="66808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2016-04-01 12:39:44.825323 MainEntryway OFF Other_Activity</a:t>
            </a:r>
          </a:p>
          <a:p>
            <a:r>
              <a:rPr lang="en-US" sz="1700" dirty="0"/>
              <a:t>2016-04-01 12:40:20.932096 BathroomASink ON Take_Medicine</a:t>
            </a:r>
          </a:p>
          <a:p>
            <a:r>
              <a:rPr lang="en-US" sz="1700" dirty="0"/>
              <a:t>2016-04-01 12:40:21.219997 BedroomABed ON Relax</a:t>
            </a:r>
          </a:p>
          <a:p>
            <a:r>
              <a:rPr lang="en-US" sz="1700" dirty="0"/>
              <a:t>2016-04-01 12:40:22.435275 MainEntryway ON Other_Activity</a:t>
            </a:r>
          </a:p>
          <a:p>
            <a:r>
              <a:rPr lang="en-US" sz="1700" dirty="0"/>
              <a:t>2016-04-01 12:40:23.53145 MainEntryway OFF Other_Activity</a:t>
            </a:r>
          </a:p>
          <a:p>
            <a:r>
              <a:rPr lang="en-US" sz="1700" dirty="0"/>
              <a:t>2016-04-01 12:40:23.62437 BedroomABed OFF Relax</a:t>
            </a:r>
          </a:p>
          <a:p>
            <a:r>
              <a:rPr lang="en-US" sz="1700" dirty="0"/>
              <a:t>2016-04-01 12:40:25.521123 BedroomABed ON Relax</a:t>
            </a:r>
          </a:p>
          <a:p>
            <a:r>
              <a:rPr lang="en-US" sz="1700" dirty="0"/>
              <a:t>2016-04-01 12:40:26.099618 BathroomASink OFF Bed_Toilet_Transition</a:t>
            </a:r>
          </a:p>
          <a:p>
            <a:r>
              <a:rPr lang="en-US" sz="1700" dirty="0"/>
              <a:t>2016-04-01 12:40:26.532888 MainEntryway OFF Other_Activity</a:t>
            </a:r>
          </a:p>
          <a:p>
            <a:r>
              <a:rPr lang="en-US" sz="1700" dirty="0"/>
              <a:t>2016-04-01 12:40:29.812875 BedroomABed OFF Relax</a:t>
            </a:r>
          </a:p>
          <a:p>
            <a:r>
              <a:rPr lang="en-US" sz="1700" dirty="0"/>
              <a:t>2016-04-01 12:40:30.058532 BathroomAArea OFF Bed_Toilet_Transition</a:t>
            </a:r>
          </a:p>
          <a:p>
            <a:r>
              <a:rPr lang="en-US" sz="1700" dirty="0"/>
              <a:t>2016-04-01 12:40:31.500912 BedroomABed ON Relax</a:t>
            </a:r>
          </a:p>
          <a:p>
            <a:r>
              <a:rPr lang="en-US" sz="1700" dirty="0"/>
              <a:t>2016-04-01 12:40:31.820019 BedroomDArea OFF Relax</a:t>
            </a:r>
          </a:p>
          <a:p>
            <a:r>
              <a:rPr lang="en-US" sz="1700" dirty="0"/>
              <a:t>2016-04-01 12:40:35.434451 BedroomABed OFF Relax</a:t>
            </a:r>
          </a:p>
          <a:p>
            <a:r>
              <a:rPr lang="en-US" sz="1700" dirty="0"/>
              <a:t>2016-04-01 12:40:38.343873 EntrywayB OFF Other_Activity</a:t>
            </a:r>
          </a:p>
          <a:p>
            <a:endParaRPr lang="en-US" sz="1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6B441-4E6E-7249-BC76-876F5DF97F2D}"/>
              </a:ext>
            </a:extLst>
          </p:cNvPr>
          <p:cNvSpPr txBox="1">
            <a:spLocks/>
          </p:cNvSpPr>
          <p:nvPr/>
        </p:nvSpPr>
        <p:spPr>
          <a:xfrm>
            <a:off x="7641573" y="2896119"/>
            <a:ext cx="4773160" cy="2161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Questions:</a:t>
            </a:r>
          </a:p>
          <a:p>
            <a:pPr lvl="1"/>
            <a:r>
              <a:rPr lang="en-US" sz="2200" dirty="0"/>
              <a:t>Data Collection</a:t>
            </a:r>
          </a:p>
          <a:p>
            <a:pPr lvl="2"/>
            <a:r>
              <a:rPr lang="en-US" sz="2000" dirty="0"/>
              <a:t>Approval from IRB</a:t>
            </a:r>
          </a:p>
          <a:p>
            <a:pPr lvl="1"/>
            <a:r>
              <a:rPr lang="en-US" sz="2200" dirty="0"/>
              <a:t>Activity recognition</a:t>
            </a:r>
          </a:p>
          <a:p>
            <a:pPr lvl="1"/>
            <a:r>
              <a:rPr lang="en-US" sz="2200" dirty="0"/>
              <a:t>Measure choice</a:t>
            </a:r>
          </a:p>
          <a:p>
            <a:pPr lvl="1"/>
            <a:r>
              <a:rPr lang="en-US" sz="2200" dirty="0"/>
              <a:t>Feature extraction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53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98" y="3989418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Questionnaire Design</a:t>
            </a:r>
          </a:p>
          <a:p>
            <a:pPr lvl="1"/>
            <a:r>
              <a:rPr lang="en-US" sz="2200" dirty="0"/>
              <a:t>The time to get up</a:t>
            </a:r>
          </a:p>
          <a:p>
            <a:pPr lvl="1"/>
            <a:r>
              <a:rPr lang="en-US" sz="2200" dirty="0"/>
              <a:t>The time to eat breakfast</a:t>
            </a:r>
          </a:p>
          <a:p>
            <a:pPr lvl="1"/>
            <a:r>
              <a:rPr lang="en-US" sz="2200" dirty="0"/>
              <a:t>The time to start work</a:t>
            </a:r>
          </a:p>
          <a:p>
            <a:pPr lvl="1"/>
            <a:r>
              <a:rPr lang="en-US" sz="2200" dirty="0"/>
              <a:t>The time to go to bed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AC366D9-BCD5-864A-B4D0-B1CB2268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47" y="2002972"/>
            <a:ext cx="5913733" cy="45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179</TotalTime>
  <Words>594</Words>
  <Application>Microsoft Macintosh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Computational Behavior Modeling </vt:lpstr>
      <vt:lpstr>What is good research? </vt:lpstr>
      <vt:lpstr>Research Method</vt:lpstr>
      <vt:lpstr>Conducting Research Ethically</vt:lpstr>
      <vt:lpstr>Reliability &amp; Validity of Measures</vt:lpstr>
      <vt:lpstr>Reliability &amp; Validity of Measures</vt:lpstr>
      <vt:lpstr>Example</vt:lpstr>
      <vt:lpstr>Example</vt:lpstr>
      <vt:lpstr>Example</vt:lpstr>
      <vt:lpstr>Example</vt:lpstr>
      <vt:lpstr>Example</vt:lpstr>
      <vt:lpstr>Example</vt:lpstr>
      <vt:lpstr>Behavior modeling programs</vt:lpstr>
      <vt:lpstr>The meaning of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37</cp:revision>
  <dcterms:created xsi:type="dcterms:W3CDTF">2021-01-19T23:36:07Z</dcterms:created>
  <dcterms:modified xsi:type="dcterms:W3CDTF">2021-01-20T02:35:14Z</dcterms:modified>
</cp:coreProperties>
</file>