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302" r:id="rId3"/>
    <p:sldId id="260" r:id="rId4"/>
    <p:sldId id="261" r:id="rId5"/>
    <p:sldId id="285" r:id="rId6"/>
    <p:sldId id="257" r:id="rId7"/>
    <p:sldId id="258" r:id="rId8"/>
    <p:sldId id="259" r:id="rId9"/>
    <p:sldId id="325" r:id="rId10"/>
    <p:sldId id="326" r:id="rId11"/>
    <p:sldId id="263" r:id="rId12"/>
    <p:sldId id="264" r:id="rId13"/>
    <p:sldId id="327" r:id="rId14"/>
    <p:sldId id="265" r:id="rId15"/>
    <p:sldId id="267" r:id="rId16"/>
    <p:sldId id="266" r:id="rId17"/>
    <p:sldId id="268" r:id="rId18"/>
    <p:sldId id="269" r:id="rId19"/>
    <p:sldId id="271" r:id="rId20"/>
    <p:sldId id="270" r:id="rId21"/>
    <p:sldId id="272" r:id="rId22"/>
    <p:sldId id="286" r:id="rId23"/>
    <p:sldId id="274" r:id="rId24"/>
    <p:sldId id="275" r:id="rId25"/>
    <p:sldId id="276" r:id="rId26"/>
    <p:sldId id="277" r:id="rId27"/>
    <p:sldId id="328" r:id="rId28"/>
    <p:sldId id="32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42"/>
    <p:restoredTop sz="95897"/>
  </p:normalViewPr>
  <p:slideViewPr>
    <p:cSldViewPr snapToGrid="0" snapToObjects="1">
      <p:cViewPr varScale="1">
        <p:scale>
          <a:sx n="114" d="100"/>
          <a:sy n="114"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5A1CC-ACDD-704E-8698-C6E1792162B7}"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87419-D691-E04A-B1A2-6B661B7B464F}" type="slidenum">
              <a:rPr lang="en-US" smtClean="0"/>
              <a:t>‹#›</a:t>
            </a:fld>
            <a:endParaRPr lang="en-US"/>
          </a:p>
        </p:txBody>
      </p:sp>
    </p:spTree>
    <p:extLst>
      <p:ext uri="{BB962C8B-B14F-4D97-AF65-F5344CB8AC3E}">
        <p14:creationId xmlns:p14="http://schemas.microsoft.com/office/powerpoint/2010/main" val="265144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Ubiquitous (u – bit – quick – tis)</a:t>
            </a:r>
          </a:p>
          <a:p>
            <a:r>
              <a:rPr lang="en-US" dirty="0"/>
              <a:t>Actuator (act – true- ate – or)</a:t>
            </a:r>
          </a:p>
        </p:txBody>
      </p:sp>
      <p:sp>
        <p:nvSpPr>
          <p:cNvPr id="4" name="Slide Number Placeholder 3"/>
          <p:cNvSpPr>
            <a:spLocks noGrp="1"/>
          </p:cNvSpPr>
          <p:nvPr>
            <p:ph type="sldNum" sz="quarter" idx="5"/>
          </p:nvPr>
        </p:nvSpPr>
        <p:spPr/>
        <p:txBody>
          <a:bodyPr/>
          <a:lstStyle/>
          <a:p>
            <a:fld id="{A0487419-D691-E04A-B1A2-6B661B7B464F}" type="slidenum">
              <a:rPr lang="en-US" smtClean="0"/>
              <a:t>2</a:t>
            </a:fld>
            <a:endParaRPr lang="en-US"/>
          </a:p>
        </p:txBody>
      </p:sp>
    </p:spTree>
    <p:extLst>
      <p:ext uri="{BB962C8B-B14F-4D97-AF65-F5344CB8AC3E}">
        <p14:creationId xmlns:p14="http://schemas.microsoft.com/office/powerpoint/2010/main" val="286520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dirty="0"/>
          </a:p>
        </p:txBody>
      </p:sp>
      <p:sp>
        <p:nvSpPr>
          <p:cNvPr id="186" name="Shape 186"/>
          <p:cNvSpPr>
            <a:spLocks noGrp="1"/>
          </p:cNvSpPr>
          <p:nvPr>
            <p:ph type="body" sz="quarter" idx="1"/>
          </p:nvPr>
        </p:nvSpPr>
        <p:spPr>
          <a:prstGeom prst="rect">
            <a:avLst/>
          </a:prstGeom>
        </p:spPr>
        <p:txBody>
          <a:bodyPr/>
          <a:lstStyle/>
          <a:p>
            <a:r>
              <a:rPr dirty="0"/>
              <a:t>Here is an examples of smart home and sensor data. </a:t>
            </a:r>
          </a:p>
          <a:p>
            <a:endParaRPr dirty="0"/>
          </a:p>
          <a:p>
            <a:r>
              <a:rPr dirty="0"/>
              <a:t>Our sensors includes infrared motion/ambient light sensors, magnetic doors/ windows, and temperature sensors. All of these are ambient sensors that are only updated if there is a significant change in a state, for example, a door opening or closing. </a:t>
            </a:r>
            <a:endParaRPr lang="en-US" dirty="0"/>
          </a:p>
          <a:p>
            <a:endParaRPr dirty="0"/>
          </a:p>
          <a:p>
            <a:r>
              <a:rPr dirty="0"/>
              <a:t> (point to the graph)</a:t>
            </a:r>
          </a:p>
          <a:p>
            <a:r>
              <a:rPr dirty="0"/>
              <a:t>For the motion sensors, we have narrow-area and wide-area sensors. The Narrow-area motion sensors are placed on the ceilings above some specific items in the house, including above the stove, entryway, and dining chairs. This is because this kind of sensors can perceive motions that occur in a one-meter diameter area. </a:t>
            </a:r>
          </a:p>
          <a:p>
            <a:endParaRPr dirty="0"/>
          </a:p>
          <a:p>
            <a:r>
              <a:rPr dirty="0"/>
              <a:t>Wide-area motion sensors are installed on the ceiling in large rooms such as the kitchen, living rooms, and bedrooms, and have a much wider coverage so as to recognize motions happening anywhere in the room. </a:t>
            </a:r>
          </a:p>
          <a:p>
            <a:endParaRPr dirty="0"/>
          </a:p>
          <a:p>
            <a:r>
              <a:rPr dirty="0"/>
              <a:t>Magnetic sensors are used for external windows and doors, as well as for internal cabinets, and doors in bathrooms and living rooms. </a:t>
            </a:r>
          </a:p>
          <a:p>
            <a:endParaRPr dirty="0"/>
          </a:p>
          <a:p>
            <a:r>
              <a:rPr dirty="0"/>
              <a:t>Temperature sensors are placed in most of the rooms to both perceive key activities such as bathing and cooking, and to sense significant temperature changes at</a:t>
            </a:r>
          </a:p>
          <a:p>
            <a:r>
              <a:rPr dirty="0"/>
              <a:t>those points in each room.</a:t>
            </a:r>
          </a:p>
          <a:p>
            <a:endParaRPr dirty="0"/>
          </a:p>
          <a:p>
            <a:r>
              <a:rPr dirty="0"/>
              <a:t>===========</a:t>
            </a:r>
          </a:p>
          <a:p>
            <a:r>
              <a:rPr dirty="0"/>
              <a:t>Here is a sample of our SH sensor data. It includes timestamp, sensor location, sensor event (ON/OFF, OPEN/CLOSE), activities ( such as, cook, eat, sleep, personal hygiene). </a:t>
            </a:r>
          </a:p>
          <a:p>
            <a:endParaRPr dirty="0"/>
          </a:p>
          <a:p>
            <a:r>
              <a:rPr dirty="0"/>
              <a:t>Q: how many of you ran out of a building because of false fire alarm? </a:t>
            </a:r>
          </a:p>
          <a:p>
            <a:endParaRPr dirty="0"/>
          </a:p>
          <a:p>
            <a:r>
              <a:rPr dirty="0"/>
              <a:t>Similar to smoke detectors, smart home sensor may also send false information. That is, computational challenges exist in sensor data. </a:t>
            </a:r>
          </a:p>
          <a:p>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dirty="0"/>
          </a:p>
        </p:txBody>
      </p:sp>
      <p:sp>
        <p:nvSpPr>
          <p:cNvPr id="202" name="Shape 202"/>
          <p:cNvSpPr>
            <a:spLocks noGrp="1"/>
          </p:cNvSpPr>
          <p:nvPr>
            <p:ph type="body" sz="quarter" idx="1"/>
          </p:nvPr>
        </p:nvSpPr>
        <p:spPr>
          <a:prstGeom prst="rect">
            <a:avLst/>
          </a:prstGeom>
        </p:spPr>
        <p:txBody>
          <a:bodyPr/>
          <a:lstStyle/>
          <a:p>
            <a:r>
              <a:rPr dirty="0"/>
              <a:t>Sensor data are very noisy. It may be because of sensor failures, visitors in the home and so on. </a:t>
            </a:r>
          </a:p>
          <a:p>
            <a:endParaRPr dirty="0"/>
          </a:p>
          <a:p>
            <a:r>
              <a:rPr dirty="0"/>
              <a:t>computational challenges includes imputing missing value, cleaning sensor jitters, and processing features in real time from sensor data</a:t>
            </a:r>
          </a:p>
          <a:p>
            <a:endParaRPr dirty="0"/>
          </a:p>
          <a:p>
            <a:r>
              <a:rPr dirty="0"/>
              <a:t>Missing values: It can be expected that transmitted sensor data are lost or corrupted due to many reasons, such as power outage at the sensor's node, random occurrences of local interferences, or a higher bit error rate of the wireless radio transmissions as compared with wired communications.</a:t>
            </a:r>
          </a:p>
          <a:p>
            <a:endParaRPr dirty="0"/>
          </a:p>
          <a:p>
            <a:r>
              <a:rPr dirty="0"/>
              <a:t>Jitter: for example, given 10 minutes, it should be only have 1 event detected by the sensor. But due to …., it sends back 10 events. </a:t>
            </a:r>
          </a:p>
          <a:p>
            <a:endParaRPr dirty="0"/>
          </a:p>
          <a:p>
            <a:r>
              <a:rPr dirty="0"/>
              <a:t>To tackle these challenges, I have designed methods that have been applied to two multi-disciplinary research projects: Indoor Air Quality and Clinician In the Loop (CIL). </a:t>
            </a:r>
          </a:p>
          <a:p>
            <a:endParaRPr dirty="0"/>
          </a:p>
          <a:p>
            <a:endParaRPr dirty="0"/>
          </a:p>
          <a:p>
            <a:r>
              <a:rPr dirty="0"/>
              <a:t>https://en.wikipedia.org/wiki/Jitter#Jitter_metrics</a:t>
            </a:r>
          </a:p>
          <a:p>
            <a:r>
              <a:rPr dirty="0"/>
              <a:t>https://www.reddit.com/r/techsupportmacgyver/comments/9up1t3/my_office_conference_rooms_have_very_sensitive/</a:t>
            </a:r>
          </a:p>
          <a:p>
            <a:endParaRPr dirty="0"/>
          </a:p>
          <a:p>
            <a:endParaRPr dirty="0"/>
          </a:p>
          <a:p>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dirty="0"/>
          </a:p>
        </p:txBody>
      </p:sp>
      <p:sp>
        <p:nvSpPr>
          <p:cNvPr id="202" name="Shape 202"/>
          <p:cNvSpPr>
            <a:spLocks noGrp="1"/>
          </p:cNvSpPr>
          <p:nvPr>
            <p:ph type="body" sz="quarter" idx="1"/>
          </p:nvPr>
        </p:nvSpPr>
        <p:spPr>
          <a:prstGeom prst="rect">
            <a:avLst/>
          </a:prstGeom>
        </p:spPr>
        <p:txBody>
          <a:bodyPr/>
          <a:lstStyle/>
          <a:p>
            <a:r>
              <a:rPr lang="en-US" dirty="0"/>
              <a:t>Here, I show one algorithm to clean jitters. The algorithm automatically learns the next large gap. The interval before this large gap would be an interval with “open” at the beginning and “close” at the end. </a:t>
            </a:r>
            <a:endParaRPr dirty="0"/>
          </a:p>
          <a:p>
            <a:endParaRPr dirty="0"/>
          </a:p>
          <a:p>
            <a:pPr marL="0" marR="0" lvl="0" indent="0" algn="l" defTabSz="457200" eaLnBrk="1" fontAlgn="auto" latinLnBrk="0" hangingPunct="1">
              <a:lnSpc>
                <a:spcPct val="117999"/>
              </a:lnSpc>
              <a:spcBef>
                <a:spcPts val="0"/>
              </a:spcBef>
              <a:spcAft>
                <a:spcPts val="0"/>
              </a:spcAft>
              <a:buClrTx/>
              <a:buSzTx/>
              <a:buFontTx/>
              <a:buNone/>
              <a:tabLst/>
              <a:defRPr/>
            </a:pPr>
            <a:r>
              <a:rPr lang="en-US" dirty="0"/>
              <a:t>Once we imputed the missing values and cleaned the jitters, we can handle the next computational challenge: </a:t>
            </a:r>
            <a:r>
              <a:rPr lang="en-US" sz="2200" dirty="0">
                <a:effectLst/>
                <a:latin typeface="Helvetica Neue"/>
                <a:ea typeface="Helvetica Neue"/>
                <a:cs typeface="Helvetica Neue"/>
                <a:sym typeface="Helvetica Neue"/>
              </a:rPr>
              <a:t>processing features in real time from streaming data</a:t>
            </a:r>
            <a:r>
              <a:rPr lang="en-US" sz="2400" dirty="0">
                <a:effectLst/>
                <a:latin typeface="Helvetica Neue"/>
                <a:ea typeface="Helvetica Neue"/>
                <a:cs typeface="Helvetica Neue"/>
                <a:sym typeface="Helvetica Neue"/>
              </a:rPr>
              <a:t>. </a:t>
            </a:r>
          </a:p>
          <a:p>
            <a:endParaRPr lang="en-US" dirty="0"/>
          </a:p>
          <a:p>
            <a:r>
              <a:rPr lang="en-US" dirty="0"/>
              <a:t>For different projects, the features are designed different for real time processing. </a:t>
            </a:r>
            <a:endParaRPr dirty="0"/>
          </a:p>
        </p:txBody>
      </p:sp>
    </p:spTree>
    <p:extLst>
      <p:ext uri="{BB962C8B-B14F-4D97-AF65-F5344CB8AC3E}">
        <p14:creationId xmlns:p14="http://schemas.microsoft.com/office/powerpoint/2010/main" val="352241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1663059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1/25/22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1/25/22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tif"/><Relationship Id="rId4" Type="http://schemas.openxmlformats.org/officeDocument/2006/relationships/image" Target="../media/image3.t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5AB5-53A9-9F40-AFC7-91A8BD946BC0}"/>
              </a:ext>
            </a:extLst>
          </p:cNvPr>
          <p:cNvSpPr>
            <a:spLocks noGrp="1"/>
          </p:cNvSpPr>
          <p:nvPr>
            <p:ph type="ctrTitle"/>
          </p:nvPr>
        </p:nvSpPr>
        <p:spPr/>
        <p:txBody>
          <a:bodyPr/>
          <a:lstStyle/>
          <a:p>
            <a:r>
              <a:rPr lang="en-US" b="1" dirty="0"/>
              <a:t>mining Internet of Things Data</a:t>
            </a:r>
            <a:endParaRPr lang="en-US" dirty="0"/>
          </a:p>
        </p:txBody>
      </p:sp>
      <p:sp>
        <p:nvSpPr>
          <p:cNvPr id="3" name="Subtitle 2">
            <a:extLst>
              <a:ext uri="{FF2B5EF4-FFF2-40B4-BE49-F238E27FC236}">
                <a16:creationId xmlns:a16="http://schemas.microsoft.com/office/drawing/2014/main" id="{8053137F-1C26-B44E-BE57-C77E712AEF2A}"/>
              </a:ext>
            </a:extLst>
          </p:cNvPr>
          <p:cNvSpPr>
            <a:spLocks noGrp="1"/>
          </p:cNvSpPr>
          <p:nvPr>
            <p:ph type="subTitle" idx="1"/>
          </p:nvPr>
        </p:nvSpPr>
        <p:spPr/>
        <p:txBody>
          <a:bodyPr>
            <a:normAutofit/>
          </a:bodyPr>
          <a:lstStyle/>
          <a:p>
            <a:r>
              <a:rPr lang="en-US" sz="2400" dirty="0" err="1">
                <a:solidFill>
                  <a:schemeClr val="tx1"/>
                </a:solidFill>
              </a:rPr>
              <a:t>Beiyu</a:t>
            </a:r>
            <a:r>
              <a:rPr lang="en-US" sz="2400" dirty="0">
                <a:solidFill>
                  <a:schemeClr val="tx1"/>
                </a:solidFill>
              </a:rPr>
              <a:t> Lin</a:t>
            </a:r>
          </a:p>
        </p:txBody>
      </p:sp>
    </p:spTree>
    <p:extLst>
      <p:ext uri="{BB962C8B-B14F-4D97-AF65-F5344CB8AC3E}">
        <p14:creationId xmlns:p14="http://schemas.microsoft.com/office/powerpoint/2010/main" val="109535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a:extLst>
              <a:ext uri="{FF2B5EF4-FFF2-40B4-BE49-F238E27FC236}">
                <a16:creationId xmlns:a16="http://schemas.microsoft.com/office/drawing/2014/main" id="{FDD31411-4E78-C444-ABCC-8CC2B6B76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42682" y="3201450"/>
            <a:ext cx="8208963" cy="936625"/>
          </a:xfrm>
          <a:prstGeom prst="rect">
            <a:avLst/>
          </a:prstGeom>
          <a:noFill/>
        </p:spPr>
      </p:pic>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 Impact</a:t>
            </a:r>
          </a:p>
        </p:txBody>
      </p:sp>
      <p:sp>
        <p:nvSpPr>
          <p:cNvPr id="6" name="TextBox 5">
            <a:extLst>
              <a:ext uri="{FF2B5EF4-FFF2-40B4-BE49-F238E27FC236}">
                <a16:creationId xmlns:a16="http://schemas.microsoft.com/office/drawing/2014/main" id="{4FCF461F-48CD-7A48-8816-8F3DD4ABC28C}"/>
              </a:ext>
            </a:extLst>
          </p:cNvPr>
          <p:cNvSpPr txBox="1"/>
          <p:nvPr/>
        </p:nvSpPr>
        <p:spPr>
          <a:xfrm>
            <a:off x="581192" y="1931601"/>
            <a:ext cx="8678914" cy="523220"/>
          </a:xfrm>
          <a:prstGeom prst="rect">
            <a:avLst/>
          </a:prstGeom>
          <a:noFill/>
        </p:spPr>
        <p:txBody>
          <a:bodyPr wrap="none" rtlCol="0">
            <a:spAutoFit/>
          </a:bodyPr>
          <a:lstStyle/>
          <a:p>
            <a:r>
              <a:rPr lang="en-US" sz="2800" dirty="0">
                <a:solidFill>
                  <a:schemeClr val="accent3">
                    <a:lumMod val="75000"/>
                  </a:schemeClr>
                </a:solidFill>
              </a:rPr>
              <a:t>Prediction</a:t>
            </a:r>
            <a:r>
              <a:rPr lang="en-US" sz="2800" dirty="0"/>
              <a:t>: input at prediction time with “unknown” values</a:t>
            </a:r>
          </a:p>
        </p:txBody>
      </p:sp>
      <p:sp>
        <p:nvSpPr>
          <p:cNvPr id="7" name="Rectangle 6">
            <a:extLst>
              <a:ext uri="{FF2B5EF4-FFF2-40B4-BE49-F238E27FC236}">
                <a16:creationId xmlns:a16="http://schemas.microsoft.com/office/drawing/2014/main" id="{0AB41044-A6E5-634B-9055-59DA341B0AB3}"/>
              </a:ext>
            </a:extLst>
          </p:cNvPr>
          <p:cNvSpPr/>
          <p:nvPr/>
        </p:nvSpPr>
        <p:spPr>
          <a:xfrm>
            <a:off x="4920649" y="3710617"/>
            <a:ext cx="751102" cy="3300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50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C9FE-7605-8040-ABED-ACB5C66E75F8}"/>
              </a:ext>
            </a:extLst>
          </p:cNvPr>
          <p:cNvSpPr>
            <a:spLocks noGrp="1"/>
          </p:cNvSpPr>
          <p:nvPr>
            <p:ph type="ctrTitle"/>
          </p:nvPr>
        </p:nvSpPr>
        <p:spPr/>
        <p:txBody>
          <a:bodyPr/>
          <a:lstStyle/>
          <a:p>
            <a:r>
              <a:rPr lang="en-US" dirty="0"/>
              <a:t>Handling missing values</a:t>
            </a:r>
          </a:p>
        </p:txBody>
      </p:sp>
      <p:sp>
        <p:nvSpPr>
          <p:cNvPr id="3" name="TextBox 2">
            <a:extLst>
              <a:ext uri="{FF2B5EF4-FFF2-40B4-BE49-F238E27FC236}">
                <a16:creationId xmlns:a16="http://schemas.microsoft.com/office/drawing/2014/main" id="{DFDA69F8-67B6-4947-9D2A-47CC458A3CAF}"/>
              </a:ext>
            </a:extLst>
          </p:cNvPr>
          <p:cNvSpPr txBox="1"/>
          <p:nvPr/>
        </p:nvSpPr>
        <p:spPr>
          <a:xfrm>
            <a:off x="617260" y="2495444"/>
            <a:ext cx="6208083" cy="954107"/>
          </a:xfrm>
          <a:prstGeom prst="rect">
            <a:avLst/>
          </a:prstGeom>
          <a:noFill/>
        </p:spPr>
        <p:txBody>
          <a:bodyPr wrap="square" rtlCol="0">
            <a:spAutoFit/>
          </a:bodyPr>
          <a:lstStyle/>
          <a:p>
            <a:r>
              <a:rPr lang="en-US" sz="2800" dirty="0">
                <a:solidFill>
                  <a:schemeClr val="accent3">
                    <a:lumMod val="75000"/>
                  </a:schemeClr>
                </a:solidFill>
              </a:rPr>
              <a:t>Strategy 1: Purification by skipping</a:t>
            </a:r>
          </a:p>
          <a:p>
            <a:endParaRPr lang="en-US" sz="2800" dirty="0">
              <a:solidFill>
                <a:schemeClr val="accent3">
                  <a:lumMod val="75000"/>
                </a:schemeClr>
              </a:solidFill>
            </a:endParaRPr>
          </a:p>
        </p:txBody>
      </p:sp>
    </p:spTree>
    <p:extLst>
      <p:ext uri="{BB962C8B-B14F-4D97-AF65-F5344CB8AC3E}">
        <p14:creationId xmlns:p14="http://schemas.microsoft.com/office/powerpoint/2010/main" val="28545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Purification by skipping / removing</a:t>
            </a:r>
          </a:p>
        </p:txBody>
      </p:sp>
      <p:grpSp>
        <p:nvGrpSpPr>
          <p:cNvPr id="5" name="Group 4">
            <a:extLst>
              <a:ext uri="{FF2B5EF4-FFF2-40B4-BE49-F238E27FC236}">
                <a16:creationId xmlns:a16="http://schemas.microsoft.com/office/drawing/2014/main" id="{52516801-86A1-554B-A9F0-2A738D4E5F5D}"/>
              </a:ext>
            </a:extLst>
          </p:cNvPr>
          <p:cNvGrpSpPr/>
          <p:nvPr/>
        </p:nvGrpSpPr>
        <p:grpSpPr>
          <a:xfrm>
            <a:off x="1292392" y="1971040"/>
            <a:ext cx="8075128" cy="4710908"/>
            <a:chOff x="2022856" y="2454821"/>
            <a:chExt cx="7195286" cy="4187533"/>
          </a:xfrm>
        </p:grpSpPr>
        <p:pic>
          <p:nvPicPr>
            <p:cNvPr id="6" name="Picture 8">
              <a:extLst>
                <a:ext uri="{FF2B5EF4-FFF2-40B4-BE49-F238E27FC236}">
                  <a16:creationId xmlns:a16="http://schemas.microsoft.com/office/drawing/2014/main" id="{C04A9649-DA33-5143-85DF-D8BE129A2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8555BCB-1365-334E-AFEC-7F1B405C0B55}"/>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E7F42D-495A-DD44-802C-F68F21F6791E}"/>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3C02C7-F35B-A04A-815E-0F640F3C7358}"/>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6EA63624-2D12-6D4D-B16E-371C5E726431}"/>
              </a:ext>
            </a:extLst>
          </p:cNvPr>
          <p:cNvCxnSpPr/>
          <p:nvPr/>
        </p:nvCxnSpPr>
        <p:spPr>
          <a:xfrm>
            <a:off x="1706880" y="2529796"/>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687CAF6B-EDB3-4A42-B0CD-2D63F8DD6863}"/>
              </a:ext>
            </a:extLst>
          </p:cNvPr>
          <p:cNvCxnSpPr/>
          <p:nvPr/>
        </p:nvCxnSpPr>
        <p:spPr>
          <a:xfrm>
            <a:off x="1544320" y="4529399"/>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2FD5EAE-56F4-E549-9EB4-69A1C1184719}"/>
              </a:ext>
            </a:extLst>
          </p:cNvPr>
          <p:cNvCxnSpPr/>
          <p:nvPr/>
        </p:nvCxnSpPr>
        <p:spPr>
          <a:xfrm>
            <a:off x="1706880" y="6487721"/>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1972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Purification by skipping / removing</a:t>
            </a:r>
          </a:p>
        </p:txBody>
      </p:sp>
      <p:pic>
        <p:nvPicPr>
          <p:cNvPr id="4" name="Picture 3" descr="Diagram&#10;&#10;Description automatically generated">
            <a:extLst>
              <a:ext uri="{FF2B5EF4-FFF2-40B4-BE49-F238E27FC236}">
                <a16:creationId xmlns:a16="http://schemas.microsoft.com/office/drawing/2014/main" id="{B6FD89D2-88BE-174E-8B17-9990A52486EA}"/>
              </a:ext>
            </a:extLst>
          </p:cNvPr>
          <p:cNvPicPr>
            <a:picLocks noChangeAspect="1"/>
          </p:cNvPicPr>
          <p:nvPr/>
        </p:nvPicPr>
        <p:blipFill rotWithShape="1">
          <a:blip r:embed="rId2"/>
          <a:srcRect b="28723"/>
          <a:stretch/>
        </p:blipFill>
        <p:spPr>
          <a:xfrm>
            <a:off x="1866265" y="2049274"/>
            <a:ext cx="8459470" cy="3277469"/>
          </a:xfrm>
          <a:prstGeom prst="rect">
            <a:avLst/>
          </a:prstGeom>
        </p:spPr>
      </p:pic>
      <p:sp>
        <p:nvSpPr>
          <p:cNvPr id="3" name="TextBox 2">
            <a:extLst>
              <a:ext uri="{FF2B5EF4-FFF2-40B4-BE49-F238E27FC236}">
                <a16:creationId xmlns:a16="http://schemas.microsoft.com/office/drawing/2014/main" id="{B50D8691-274C-9949-9338-C6D728ED8099}"/>
              </a:ext>
            </a:extLst>
          </p:cNvPr>
          <p:cNvSpPr txBox="1"/>
          <p:nvPr/>
        </p:nvSpPr>
        <p:spPr>
          <a:xfrm>
            <a:off x="2129590" y="5660061"/>
            <a:ext cx="3222357" cy="369332"/>
          </a:xfrm>
          <a:prstGeom prst="rect">
            <a:avLst/>
          </a:prstGeom>
          <a:noFill/>
        </p:spPr>
        <p:txBody>
          <a:bodyPr wrap="none" rtlCol="0">
            <a:spAutoFit/>
          </a:bodyPr>
          <a:lstStyle/>
          <a:p>
            <a:r>
              <a:rPr lang="en-US" dirty="0"/>
              <a:t>Original data with missing values</a:t>
            </a:r>
          </a:p>
        </p:txBody>
      </p:sp>
      <p:sp>
        <p:nvSpPr>
          <p:cNvPr id="5" name="TextBox 4">
            <a:extLst>
              <a:ext uri="{FF2B5EF4-FFF2-40B4-BE49-F238E27FC236}">
                <a16:creationId xmlns:a16="http://schemas.microsoft.com/office/drawing/2014/main" id="{C213DB4D-2BF0-B240-B6F9-F30B7BE73158}"/>
              </a:ext>
            </a:extLst>
          </p:cNvPr>
          <p:cNvSpPr txBox="1"/>
          <p:nvPr/>
        </p:nvSpPr>
        <p:spPr>
          <a:xfrm>
            <a:off x="6577264" y="5631673"/>
            <a:ext cx="3160032" cy="369332"/>
          </a:xfrm>
          <a:prstGeom prst="rect">
            <a:avLst/>
          </a:prstGeom>
          <a:noFill/>
        </p:spPr>
        <p:txBody>
          <a:bodyPr wrap="none" rtlCol="0">
            <a:spAutoFit/>
          </a:bodyPr>
          <a:lstStyle/>
          <a:p>
            <a:r>
              <a:rPr lang="en-US" dirty="0"/>
              <a:t>Data without any missing values</a:t>
            </a:r>
          </a:p>
        </p:txBody>
      </p:sp>
    </p:spTree>
    <p:extLst>
      <p:ext uri="{BB962C8B-B14F-4D97-AF65-F5344CB8AC3E}">
        <p14:creationId xmlns:p14="http://schemas.microsoft.com/office/powerpoint/2010/main" val="279054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a:t>
            </a:r>
            <a:r>
              <a:rPr lang="en-US" sz="3200" dirty="0" err="1"/>
              <a:t>revoming</a:t>
            </a:r>
            <a:endParaRPr lang="en-US" sz="3200" dirty="0"/>
          </a:p>
        </p:txBody>
      </p:sp>
      <p:grpSp>
        <p:nvGrpSpPr>
          <p:cNvPr id="5" name="Group 4">
            <a:extLst>
              <a:ext uri="{FF2B5EF4-FFF2-40B4-BE49-F238E27FC236}">
                <a16:creationId xmlns:a16="http://schemas.microsoft.com/office/drawing/2014/main" id="{3D9EB734-4FF0-F048-8D42-C49785EA78AF}"/>
              </a:ext>
            </a:extLst>
          </p:cNvPr>
          <p:cNvGrpSpPr/>
          <p:nvPr/>
        </p:nvGrpSpPr>
        <p:grpSpPr>
          <a:xfrm>
            <a:off x="2022856" y="2454821"/>
            <a:ext cx="7195286" cy="4187533"/>
            <a:chOff x="2022856" y="2454821"/>
            <a:chExt cx="7195286" cy="4187533"/>
          </a:xfrm>
        </p:grpSpPr>
        <p:pic>
          <p:nvPicPr>
            <p:cNvPr id="6" name="Picture 8">
              <a:extLst>
                <a:ext uri="{FF2B5EF4-FFF2-40B4-BE49-F238E27FC236}">
                  <a16:creationId xmlns:a16="http://schemas.microsoft.com/office/drawing/2014/main" id="{BAF80EBF-48AB-434B-8065-57787F9DB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ACABC24-B3F6-474F-AD96-9E382D2A846D}"/>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92C51C-185C-BF4A-916B-4F6532D7717A}"/>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BEAD4C-AA83-3E46-AE3E-018EBF835B3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4152830-F5C2-C241-8C16-C10B7DC97B32}"/>
              </a:ext>
            </a:extLst>
          </p:cNvPr>
          <p:cNvSpPr/>
          <p:nvPr/>
        </p:nvSpPr>
        <p:spPr>
          <a:xfrm>
            <a:off x="3945509" y="383756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B2138E-C38F-1144-9FD3-859FCD42C480}"/>
              </a:ext>
            </a:extLst>
          </p:cNvPr>
          <p:cNvSpPr/>
          <p:nvPr/>
        </p:nvSpPr>
        <p:spPr>
          <a:xfrm>
            <a:off x="3917092" y="5361479"/>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833DC8-27A1-C14B-8697-8ED11831ECCF}"/>
              </a:ext>
            </a:extLst>
          </p:cNvPr>
          <p:cNvSpPr/>
          <p:nvPr/>
        </p:nvSpPr>
        <p:spPr>
          <a:xfrm>
            <a:off x="3917091" y="462261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91DDC-6C61-9D47-B1F4-C4D2DB7F8263}"/>
              </a:ext>
            </a:extLst>
          </p:cNvPr>
          <p:cNvSpPr/>
          <p:nvPr/>
        </p:nvSpPr>
        <p:spPr>
          <a:xfrm>
            <a:off x="3917090" y="614653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F51EEE-7150-7B46-809B-3626EE961341}"/>
              </a:ext>
            </a:extLst>
          </p:cNvPr>
          <p:cNvSpPr/>
          <p:nvPr/>
        </p:nvSpPr>
        <p:spPr>
          <a:xfrm>
            <a:off x="3945509" y="433673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133600-F0F6-2740-8C90-346DAD636CC5}"/>
              </a:ext>
            </a:extLst>
          </p:cNvPr>
          <p:cNvSpPr/>
          <p:nvPr/>
        </p:nvSpPr>
        <p:spPr>
          <a:xfrm>
            <a:off x="3914928" y="5882516"/>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7035F9-2854-5144-B30B-318B16A2BBD4}"/>
              </a:ext>
            </a:extLst>
          </p:cNvPr>
          <p:cNvSpPr/>
          <p:nvPr/>
        </p:nvSpPr>
        <p:spPr>
          <a:xfrm>
            <a:off x="6965091" y="339110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91161FC-5A70-DA4D-8EE1-9A4CA4B6FA49}"/>
              </a:ext>
            </a:extLst>
          </p:cNvPr>
          <p:cNvCxnSpPr/>
          <p:nvPr/>
        </p:nvCxnSpPr>
        <p:spPr>
          <a:xfrm>
            <a:off x="1706880" y="2932747"/>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5CFBFBDE-0E8D-9348-8E5C-EEFCA9D218AB}"/>
              </a:ext>
            </a:extLst>
          </p:cNvPr>
          <p:cNvCxnSpPr/>
          <p:nvPr/>
        </p:nvCxnSpPr>
        <p:spPr>
          <a:xfrm>
            <a:off x="1766292" y="345710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95DFBFFA-F3B2-844F-AAF6-18E9C4901D84}"/>
              </a:ext>
            </a:extLst>
          </p:cNvPr>
          <p:cNvCxnSpPr/>
          <p:nvPr/>
        </p:nvCxnSpPr>
        <p:spPr>
          <a:xfrm>
            <a:off x="1748213" y="395046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10E219E-39FC-1C42-A83E-716733BC6EA3}"/>
              </a:ext>
            </a:extLst>
          </p:cNvPr>
          <p:cNvCxnSpPr/>
          <p:nvPr/>
        </p:nvCxnSpPr>
        <p:spPr>
          <a:xfrm>
            <a:off x="1766292" y="4425535"/>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470A0A2-19F9-384C-8A09-5313DDF292EB}"/>
              </a:ext>
            </a:extLst>
          </p:cNvPr>
          <p:cNvCxnSpPr/>
          <p:nvPr/>
        </p:nvCxnSpPr>
        <p:spPr>
          <a:xfrm>
            <a:off x="1766292" y="4723749"/>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5BD2D41A-0BD1-944D-863B-0E5E6D2EA95C}"/>
              </a:ext>
            </a:extLst>
          </p:cNvPr>
          <p:cNvCxnSpPr/>
          <p:nvPr/>
        </p:nvCxnSpPr>
        <p:spPr>
          <a:xfrm>
            <a:off x="1706880" y="5481571"/>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953CD45A-C933-284D-9FCC-CD3BCDE72163}"/>
              </a:ext>
            </a:extLst>
          </p:cNvPr>
          <p:cNvCxnSpPr/>
          <p:nvPr/>
        </p:nvCxnSpPr>
        <p:spPr>
          <a:xfrm>
            <a:off x="1706880" y="5960006"/>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609593C-782C-0043-86B2-58CEE034992D}"/>
              </a:ext>
            </a:extLst>
          </p:cNvPr>
          <p:cNvCxnSpPr/>
          <p:nvPr/>
        </p:nvCxnSpPr>
        <p:spPr>
          <a:xfrm>
            <a:off x="1705002" y="623009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B43FCE38-64BA-C84F-B9B6-9B686EFEDC63}"/>
              </a:ext>
            </a:extLst>
          </p:cNvPr>
          <p:cNvCxnSpPr/>
          <p:nvPr/>
        </p:nvCxnSpPr>
        <p:spPr>
          <a:xfrm>
            <a:off x="1717920" y="645998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1356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a:t>
            </a:r>
            <a:r>
              <a:rPr lang="en-US" sz="3200" dirty="0" err="1"/>
              <a:t>revoming</a:t>
            </a:r>
            <a:endParaRPr lang="en-US" sz="3200" dirty="0"/>
          </a:p>
        </p:txBody>
      </p:sp>
      <p:grpSp>
        <p:nvGrpSpPr>
          <p:cNvPr id="5" name="Group 4">
            <a:extLst>
              <a:ext uri="{FF2B5EF4-FFF2-40B4-BE49-F238E27FC236}">
                <a16:creationId xmlns:a16="http://schemas.microsoft.com/office/drawing/2014/main" id="{3D9EB734-4FF0-F048-8D42-C49785EA78AF}"/>
              </a:ext>
            </a:extLst>
          </p:cNvPr>
          <p:cNvGrpSpPr/>
          <p:nvPr/>
        </p:nvGrpSpPr>
        <p:grpSpPr>
          <a:xfrm>
            <a:off x="2022856" y="2454821"/>
            <a:ext cx="7195286" cy="4187533"/>
            <a:chOff x="2022856" y="2454821"/>
            <a:chExt cx="7195286" cy="4187533"/>
          </a:xfrm>
        </p:grpSpPr>
        <p:pic>
          <p:nvPicPr>
            <p:cNvPr id="6" name="Picture 8">
              <a:extLst>
                <a:ext uri="{FF2B5EF4-FFF2-40B4-BE49-F238E27FC236}">
                  <a16:creationId xmlns:a16="http://schemas.microsoft.com/office/drawing/2014/main" id="{BAF80EBF-48AB-434B-8065-57787F9DB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ACABC24-B3F6-474F-AD96-9E382D2A846D}"/>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92C51C-185C-BF4A-916B-4F6532D7717A}"/>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4152830-F5C2-C241-8C16-C10B7DC97B32}"/>
              </a:ext>
            </a:extLst>
          </p:cNvPr>
          <p:cNvSpPr/>
          <p:nvPr/>
        </p:nvSpPr>
        <p:spPr>
          <a:xfrm>
            <a:off x="3945509" y="383756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B2138E-C38F-1144-9FD3-859FCD42C480}"/>
              </a:ext>
            </a:extLst>
          </p:cNvPr>
          <p:cNvSpPr/>
          <p:nvPr/>
        </p:nvSpPr>
        <p:spPr>
          <a:xfrm>
            <a:off x="3917092" y="5361479"/>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833DC8-27A1-C14B-8697-8ED11831ECCF}"/>
              </a:ext>
            </a:extLst>
          </p:cNvPr>
          <p:cNvSpPr/>
          <p:nvPr/>
        </p:nvSpPr>
        <p:spPr>
          <a:xfrm>
            <a:off x="3917091" y="462261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91DDC-6C61-9D47-B1F4-C4D2DB7F8263}"/>
              </a:ext>
            </a:extLst>
          </p:cNvPr>
          <p:cNvSpPr/>
          <p:nvPr/>
        </p:nvSpPr>
        <p:spPr>
          <a:xfrm>
            <a:off x="3917090" y="614653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F51EEE-7150-7B46-809B-3626EE961341}"/>
              </a:ext>
            </a:extLst>
          </p:cNvPr>
          <p:cNvSpPr/>
          <p:nvPr/>
        </p:nvSpPr>
        <p:spPr>
          <a:xfrm>
            <a:off x="3945509" y="433673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133600-F0F6-2740-8C90-346DAD636CC5}"/>
              </a:ext>
            </a:extLst>
          </p:cNvPr>
          <p:cNvSpPr/>
          <p:nvPr/>
        </p:nvSpPr>
        <p:spPr>
          <a:xfrm>
            <a:off x="3914928" y="5882516"/>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7035F9-2854-5144-B30B-318B16A2BBD4}"/>
              </a:ext>
            </a:extLst>
          </p:cNvPr>
          <p:cNvSpPr/>
          <p:nvPr/>
        </p:nvSpPr>
        <p:spPr>
          <a:xfrm>
            <a:off x="6965091" y="339110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91161FC-5A70-DA4D-8EE1-9A4CA4B6FA49}"/>
              </a:ext>
            </a:extLst>
          </p:cNvPr>
          <p:cNvCxnSpPr/>
          <p:nvPr/>
        </p:nvCxnSpPr>
        <p:spPr>
          <a:xfrm>
            <a:off x="1706880" y="2932747"/>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5CFBFBDE-0E8D-9348-8E5C-EEFCA9D218AB}"/>
              </a:ext>
            </a:extLst>
          </p:cNvPr>
          <p:cNvCxnSpPr/>
          <p:nvPr/>
        </p:nvCxnSpPr>
        <p:spPr>
          <a:xfrm>
            <a:off x="1766292" y="345710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95DFBFFA-F3B2-844F-AAF6-18E9C4901D84}"/>
              </a:ext>
            </a:extLst>
          </p:cNvPr>
          <p:cNvCxnSpPr/>
          <p:nvPr/>
        </p:nvCxnSpPr>
        <p:spPr>
          <a:xfrm>
            <a:off x="1748213" y="395046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10E219E-39FC-1C42-A83E-716733BC6EA3}"/>
              </a:ext>
            </a:extLst>
          </p:cNvPr>
          <p:cNvCxnSpPr/>
          <p:nvPr/>
        </p:nvCxnSpPr>
        <p:spPr>
          <a:xfrm>
            <a:off x="1766292" y="4425535"/>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470A0A2-19F9-384C-8A09-5313DDF292EB}"/>
              </a:ext>
            </a:extLst>
          </p:cNvPr>
          <p:cNvCxnSpPr/>
          <p:nvPr/>
        </p:nvCxnSpPr>
        <p:spPr>
          <a:xfrm>
            <a:off x="1766292" y="4723749"/>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5BD2D41A-0BD1-944D-863B-0E5E6D2EA95C}"/>
              </a:ext>
            </a:extLst>
          </p:cNvPr>
          <p:cNvCxnSpPr/>
          <p:nvPr/>
        </p:nvCxnSpPr>
        <p:spPr>
          <a:xfrm>
            <a:off x="1706880" y="5481571"/>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953CD45A-C933-284D-9FCC-CD3BCDE72163}"/>
              </a:ext>
            </a:extLst>
          </p:cNvPr>
          <p:cNvCxnSpPr/>
          <p:nvPr/>
        </p:nvCxnSpPr>
        <p:spPr>
          <a:xfrm>
            <a:off x="1706880" y="5960006"/>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609593C-782C-0043-86B2-58CEE034992D}"/>
              </a:ext>
            </a:extLst>
          </p:cNvPr>
          <p:cNvCxnSpPr/>
          <p:nvPr/>
        </p:nvCxnSpPr>
        <p:spPr>
          <a:xfrm>
            <a:off x="1705002" y="6230094"/>
            <a:ext cx="7823200" cy="0"/>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6D0F4C11-CDD9-8344-90ED-19B3751CB0E2}"/>
              </a:ext>
            </a:extLst>
          </p:cNvPr>
          <p:cNvSpPr txBox="1"/>
          <p:nvPr/>
        </p:nvSpPr>
        <p:spPr>
          <a:xfrm>
            <a:off x="9866201" y="3076832"/>
            <a:ext cx="2066979" cy="923330"/>
          </a:xfrm>
          <a:prstGeom prst="rect">
            <a:avLst/>
          </a:prstGeom>
          <a:noFill/>
        </p:spPr>
        <p:txBody>
          <a:bodyPr wrap="square" rtlCol="0">
            <a:spAutoFit/>
          </a:bodyPr>
          <a:lstStyle/>
          <a:p>
            <a:r>
              <a:rPr lang="en-US" dirty="0">
                <a:solidFill>
                  <a:srgbClr val="C00000"/>
                </a:solidFill>
              </a:rPr>
              <a:t>Warning:</a:t>
            </a:r>
            <a:r>
              <a:rPr lang="en-US" dirty="0"/>
              <a:t> more than 50% of the data are removed!</a:t>
            </a:r>
          </a:p>
        </p:txBody>
      </p:sp>
    </p:spTree>
    <p:extLst>
      <p:ext uri="{BB962C8B-B14F-4D97-AF65-F5344CB8AC3E}">
        <p14:creationId xmlns:p14="http://schemas.microsoft.com/office/powerpoint/2010/main" val="40186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removing</a:t>
            </a:r>
          </a:p>
        </p:txBody>
      </p:sp>
      <p:grpSp>
        <p:nvGrpSpPr>
          <p:cNvPr id="5" name="Group 4">
            <a:extLst>
              <a:ext uri="{FF2B5EF4-FFF2-40B4-BE49-F238E27FC236}">
                <a16:creationId xmlns:a16="http://schemas.microsoft.com/office/drawing/2014/main" id="{3D9EB734-4FF0-F048-8D42-C49785EA78AF}"/>
              </a:ext>
            </a:extLst>
          </p:cNvPr>
          <p:cNvGrpSpPr/>
          <p:nvPr/>
        </p:nvGrpSpPr>
        <p:grpSpPr>
          <a:xfrm>
            <a:off x="2022856" y="2454821"/>
            <a:ext cx="7195286" cy="4187533"/>
            <a:chOff x="2022856" y="2454821"/>
            <a:chExt cx="7195286" cy="4187533"/>
          </a:xfrm>
        </p:grpSpPr>
        <p:pic>
          <p:nvPicPr>
            <p:cNvPr id="6" name="Picture 8">
              <a:extLst>
                <a:ext uri="{FF2B5EF4-FFF2-40B4-BE49-F238E27FC236}">
                  <a16:creationId xmlns:a16="http://schemas.microsoft.com/office/drawing/2014/main" id="{BAF80EBF-48AB-434B-8065-57787F9DB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7" name="Rectangle 6">
              <a:extLst>
                <a:ext uri="{FF2B5EF4-FFF2-40B4-BE49-F238E27FC236}">
                  <a16:creationId xmlns:a16="http://schemas.microsoft.com/office/drawing/2014/main" id="{BACABC24-B3F6-474F-AD96-9E382D2A846D}"/>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92C51C-185C-BF4A-916B-4F6532D7717A}"/>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BEAD4C-AA83-3E46-AE3E-018EBF835B3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4152830-F5C2-C241-8C16-C10B7DC97B32}"/>
              </a:ext>
            </a:extLst>
          </p:cNvPr>
          <p:cNvSpPr/>
          <p:nvPr/>
        </p:nvSpPr>
        <p:spPr>
          <a:xfrm>
            <a:off x="3945509" y="383756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B2138E-C38F-1144-9FD3-859FCD42C480}"/>
              </a:ext>
            </a:extLst>
          </p:cNvPr>
          <p:cNvSpPr/>
          <p:nvPr/>
        </p:nvSpPr>
        <p:spPr>
          <a:xfrm>
            <a:off x="3917092" y="5361479"/>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833DC8-27A1-C14B-8697-8ED11831ECCF}"/>
              </a:ext>
            </a:extLst>
          </p:cNvPr>
          <p:cNvSpPr/>
          <p:nvPr/>
        </p:nvSpPr>
        <p:spPr>
          <a:xfrm>
            <a:off x="3917091" y="462261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91DDC-6C61-9D47-B1F4-C4D2DB7F8263}"/>
              </a:ext>
            </a:extLst>
          </p:cNvPr>
          <p:cNvSpPr/>
          <p:nvPr/>
        </p:nvSpPr>
        <p:spPr>
          <a:xfrm>
            <a:off x="3917090" y="614653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F51EEE-7150-7B46-809B-3626EE961341}"/>
              </a:ext>
            </a:extLst>
          </p:cNvPr>
          <p:cNvSpPr/>
          <p:nvPr/>
        </p:nvSpPr>
        <p:spPr>
          <a:xfrm>
            <a:off x="3945509" y="4336734"/>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133600-F0F6-2740-8C90-346DAD636CC5}"/>
              </a:ext>
            </a:extLst>
          </p:cNvPr>
          <p:cNvSpPr/>
          <p:nvPr/>
        </p:nvSpPr>
        <p:spPr>
          <a:xfrm>
            <a:off x="3914928" y="5882516"/>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7035F9-2854-5144-B30B-318B16A2BBD4}"/>
              </a:ext>
            </a:extLst>
          </p:cNvPr>
          <p:cNvSpPr/>
          <p:nvPr/>
        </p:nvSpPr>
        <p:spPr>
          <a:xfrm>
            <a:off x="6965091" y="3391103"/>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0F4C11-CDD9-8344-90ED-19B3751CB0E2}"/>
              </a:ext>
            </a:extLst>
          </p:cNvPr>
          <p:cNvSpPr txBox="1"/>
          <p:nvPr/>
        </p:nvSpPr>
        <p:spPr>
          <a:xfrm>
            <a:off x="581192" y="1832156"/>
            <a:ext cx="6915238" cy="461665"/>
          </a:xfrm>
          <a:prstGeom prst="rect">
            <a:avLst/>
          </a:prstGeom>
          <a:noFill/>
        </p:spPr>
        <p:txBody>
          <a:bodyPr wrap="square" rtlCol="0">
            <a:spAutoFit/>
          </a:bodyPr>
          <a:lstStyle/>
          <a:p>
            <a:r>
              <a:rPr lang="en-US" sz="2400" dirty="0">
                <a:solidFill>
                  <a:srgbClr val="C00000"/>
                </a:solidFill>
              </a:rPr>
              <a:t>Idea 2: </a:t>
            </a:r>
            <a:r>
              <a:rPr lang="en-US" sz="2400" dirty="0"/>
              <a:t>Skip features with many missing values</a:t>
            </a:r>
          </a:p>
        </p:txBody>
      </p:sp>
      <p:sp>
        <p:nvSpPr>
          <p:cNvPr id="4" name="Rectangle 3">
            <a:extLst>
              <a:ext uri="{FF2B5EF4-FFF2-40B4-BE49-F238E27FC236}">
                <a16:creationId xmlns:a16="http://schemas.microsoft.com/office/drawing/2014/main" id="{C7731F73-A839-2B4C-B687-7E3B45AA59F6}"/>
              </a:ext>
            </a:extLst>
          </p:cNvPr>
          <p:cNvSpPr/>
          <p:nvPr/>
        </p:nvSpPr>
        <p:spPr>
          <a:xfrm>
            <a:off x="3487119" y="2293821"/>
            <a:ext cx="1348352" cy="4564179"/>
          </a:xfrm>
          <a:prstGeom prst="rect">
            <a:avLst/>
          </a:prstGeom>
          <a:noFill/>
          <a:ln w="666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79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The challenge with skipping / removing</a:t>
            </a:r>
          </a:p>
        </p:txBody>
      </p:sp>
      <p:sp>
        <p:nvSpPr>
          <p:cNvPr id="3" name="TextBox 2">
            <a:extLst>
              <a:ext uri="{FF2B5EF4-FFF2-40B4-BE49-F238E27FC236}">
                <a16:creationId xmlns:a16="http://schemas.microsoft.com/office/drawing/2014/main" id="{6D0F4C11-CDD9-8344-90ED-19B3751CB0E2}"/>
              </a:ext>
            </a:extLst>
          </p:cNvPr>
          <p:cNvSpPr txBox="1"/>
          <p:nvPr/>
        </p:nvSpPr>
        <p:spPr>
          <a:xfrm>
            <a:off x="857584" y="2837852"/>
            <a:ext cx="10446472" cy="2246769"/>
          </a:xfrm>
          <a:prstGeom prst="rect">
            <a:avLst/>
          </a:prstGeom>
          <a:noFill/>
        </p:spPr>
        <p:txBody>
          <a:bodyPr wrap="square" rtlCol="0">
            <a:spAutoFit/>
          </a:bodyPr>
          <a:lstStyle/>
          <a:p>
            <a:r>
              <a:rPr lang="en-US" sz="2800" dirty="0">
                <a:solidFill>
                  <a:srgbClr val="C00000"/>
                </a:solidFill>
              </a:rPr>
              <a:t>Strategy 1: </a:t>
            </a:r>
            <a:r>
              <a:rPr lang="en-US" sz="2800" dirty="0"/>
              <a:t>Skip data points with a missing value </a:t>
            </a:r>
          </a:p>
          <a:p>
            <a:r>
              <a:rPr lang="en-US" sz="2800" dirty="0"/>
              <a:t>	- make sure only a few points are skipped</a:t>
            </a:r>
          </a:p>
          <a:p>
            <a:endParaRPr lang="en-US" sz="2800" dirty="0"/>
          </a:p>
          <a:p>
            <a:r>
              <a:rPr lang="en-US" sz="2800" dirty="0">
                <a:solidFill>
                  <a:srgbClr val="C00000"/>
                </a:solidFill>
              </a:rPr>
              <a:t>Strategy 2: </a:t>
            </a:r>
            <a:r>
              <a:rPr lang="en-US" sz="2800" dirty="0"/>
              <a:t>Skip features with many missing values</a:t>
            </a:r>
          </a:p>
          <a:p>
            <a:r>
              <a:rPr lang="en-US" sz="2800" dirty="0"/>
              <a:t>	- make sure only a few features are skipped</a:t>
            </a:r>
          </a:p>
        </p:txBody>
      </p:sp>
    </p:spTree>
    <p:extLst>
      <p:ext uri="{BB962C8B-B14F-4D97-AF65-F5344CB8AC3E}">
        <p14:creationId xmlns:p14="http://schemas.microsoft.com/office/powerpoint/2010/main" val="272788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skipping / removing missing values: pros and cons</a:t>
            </a:r>
          </a:p>
        </p:txBody>
      </p:sp>
      <p:sp>
        <p:nvSpPr>
          <p:cNvPr id="3" name="TextBox 2">
            <a:extLst>
              <a:ext uri="{FF2B5EF4-FFF2-40B4-BE49-F238E27FC236}">
                <a16:creationId xmlns:a16="http://schemas.microsoft.com/office/drawing/2014/main" id="{6D0F4C11-CDD9-8344-90ED-19B3751CB0E2}"/>
              </a:ext>
            </a:extLst>
          </p:cNvPr>
          <p:cNvSpPr txBox="1"/>
          <p:nvPr/>
        </p:nvSpPr>
        <p:spPr>
          <a:xfrm>
            <a:off x="581192" y="2014892"/>
            <a:ext cx="11257882" cy="3970318"/>
          </a:xfrm>
          <a:prstGeom prst="rect">
            <a:avLst/>
          </a:prstGeom>
          <a:noFill/>
        </p:spPr>
        <p:txBody>
          <a:bodyPr wrap="square" rtlCol="0">
            <a:spAutoFit/>
          </a:bodyPr>
          <a:lstStyle/>
          <a:p>
            <a:r>
              <a:rPr lang="en-US" sz="2800" dirty="0">
                <a:solidFill>
                  <a:srgbClr val="C00000"/>
                </a:solidFill>
              </a:rPr>
              <a:t>Pros:</a:t>
            </a:r>
          </a:p>
          <a:p>
            <a:pPr marL="457200" indent="-457200">
              <a:buFontTx/>
              <a:buChar char="-"/>
            </a:pPr>
            <a:r>
              <a:rPr lang="en-US" sz="2800" dirty="0"/>
              <a:t>Easy to understand and implement</a:t>
            </a:r>
          </a:p>
          <a:p>
            <a:pPr marL="457200" indent="-457200">
              <a:buFontTx/>
              <a:buChar char="-"/>
            </a:pPr>
            <a:r>
              <a:rPr lang="en-US" sz="2800" dirty="0"/>
              <a:t>Applied to all machine learning model</a:t>
            </a:r>
          </a:p>
          <a:p>
            <a:endParaRPr lang="en-US" sz="2800" dirty="0"/>
          </a:p>
          <a:p>
            <a:r>
              <a:rPr lang="en-US" sz="2800" dirty="0">
                <a:solidFill>
                  <a:srgbClr val="C00000"/>
                </a:solidFill>
              </a:rPr>
              <a:t>Cons:</a:t>
            </a:r>
          </a:p>
          <a:p>
            <a:pPr marL="457200" indent="-457200">
              <a:buFontTx/>
              <a:buChar char="-"/>
            </a:pPr>
            <a:r>
              <a:rPr lang="en-US" sz="2800" dirty="0"/>
              <a:t>Removing data points and features may take off some important information</a:t>
            </a:r>
          </a:p>
          <a:p>
            <a:pPr marL="457200" indent="-457200">
              <a:buFontTx/>
              <a:buChar char="-"/>
            </a:pPr>
            <a:r>
              <a:rPr lang="en-US" sz="2800" dirty="0"/>
              <a:t>Unclear when it’s better to remove data points or features</a:t>
            </a:r>
          </a:p>
          <a:p>
            <a:pPr marL="457200" indent="-457200">
              <a:buFontTx/>
              <a:buChar char="-"/>
            </a:pPr>
            <a:r>
              <a:rPr lang="en-US" sz="2800" dirty="0"/>
              <a:t>Doesn’t help if data is missing at prediction part</a:t>
            </a:r>
          </a:p>
        </p:txBody>
      </p:sp>
    </p:spTree>
    <p:extLst>
      <p:ext uri="{BB962C8B-B14F-4D97-AF65-F5344CB8AC3E}">
        <p14:creationId xmlns:p14="http://schemas.microsoft.com/office/powerpoint/2010/main" val="28679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C9FE-7605-8040-ABED-ACB5C66E75F8}"/>
              </a:ext>
            </a:extLst>
          </p:cNvPr>
          <p:cNvSpPr>
            <a:spLocks noGrp="1"/>
          </p:cNvSpPr>
          <p:nvPr>
            <p:ph type="ctrTitle"/>
          </p:nvPr>
        </p:nvSpPr>
        <p:spPr/>
        <p:txBody>
          <a:bodyPr/>
          <a:lstStyle/>
          <a:p>
            <a:r>
              <a:rPr lang="en-US" dirty="0"/>
              <a:t>Handling missing values</a:t>
            </a:r>
          </a:p>
        </p:txBody>
      </p:sp>
      <p:sp>
        <p:nvSpPr>
          <p:cNvPr id="3" name="TextBox 2">
            <a:extLst>
              <a:ext uri="{FF2B5EF4-FFF2-40B4-BE49-F238E27FC236}">
                <a16:creationId xmlns:a16="http://schemas.microsoft.com/office/drawing/2014/main" id="{DFDA69F8-67B6-4947-9D2A-47CC458A3CAF}"/>
              </a:ext>
            </a:extLst>
          </p:cNvPr>
          <p:cNvSpPr txBox="1"/>
          <p:nvPr/>
        </p:nvSpPr>
        <p:spPr>
          <a:xfrm>
            <a:off x="617260" y="2495444"/>
            <a:ext cx="6208083" cy="954107"/>
          </a:xfrm>
          <a:prstGeom prst="rect">
            <a:avLst/>
          </a:prstGeom>
          <a:noFill/>
        </p:spPr>
        <p:txBody>
          <a:bodyPr wrap="square" rtlCol="0">
            <a:spAutoFit/>
          </a:bodyPr>
          <a:lstStyle/>
          <a:p>
            <a:r>
              <a:rPr lang="en-US" sz="2800" dirty="0">
                <a:solidFill>
                  <a:schemeClr val="accent3">
                    <a:lumMod val="75000"/>
                  </a:schemeClr>
                </a:solidFill>
              </a:rPr>
              <a:t>Strategy 2: Purification by imputing</a:t>
            </a:r>
          </a:p>
          <a:p>
            <a:endParaRPr lang="en-US" sz="2800" dirty="0">
              <a:solidFill>
                <a:schemeClr val="accent3">
                  <a:lumMod val="75000"/>
                </a:schemeClr>
              </a:solidFill>
            </a:endParaRPr>
          </a:p>
        </p:txBody>
      </p:sp>
    </p:spTree>
    <p:extLst>
      <p:ext uri="{BB962C8B-B14F-4D97-AF65-F5344CB8AC3E}">
        <p14:creationId xmlns:p14="http://schemas.microsoft.com/office/powerpoint/2010/main" val="72698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FE90-2403-C34E-9F28-08D777E9E009}"/>
              </a:ext>
            </a:extLst>
          </p:cNvPr>
          <p:cNvSpPr>
            <a:spLocks noGrp="1"/>
          </p:cNvSpPr>
          <p:nvPr>
            <p:ph type="title"/>
          </p:nvPr>
        </p:nvSpPr>
        <p:spPr/>
        <p:txBody>
          <a:bodyPr/>
          <a:lstStyle/>
          <a:p>
            <a:r>
              <a:rPr lang="en-US" dirty="0"/>
              <a:t>Data Properties of smart environment</a:t>
            </a:r>
          </a:p>
        </p:txBody>
      </p:sp>
    </p:spTree>
    <p:extLst>
      <p:ext uri="{BB962C8B-B14F-4D97-AF65-F5344CB8AC3E}">
        <p14:creationId xmlns:p14="http://schemas.microsoft.com/office/powerpoint/2010/main" val="1514061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Main drawback of skipping method</a:t>
            </a:r>
          </a:p>
        </p:txBody>
      </p:sp>
      <p:grpSp>
        <p:nvGrpSpPr>
          <p:cNvPr id="4" name="Group 3">
            <a:extLst>
              <a:ext uri="{FF2B5EF4-FFF2-40B4-BE49-F238E27FC236}">
                <a16:creationId xmlns:a16="http://schemas.microsoft.com/office/drawing/2014/main" id="{00CC90EB-4207-9E4E-BFCF-FE5D62DB6A07}"/>
              </a:ext>
            </a:extLst>
          </p:cNvPr>
          <p:cNvGrpSpPr/>
          <p:nvPr/>
        </p:nvGrpSpPr>
        <p:grpSpPr>
          <a:xfrm>
            <a:off x="286552" y="2231136"/>
            <a:ext cx="7101800" cy="4377660"/>
            <a:chOff x="2022856" y="2454821"/>
            <a:chExt cx="7195286" cy="4187533"/>
          </a:xfrm>
        </p:grpSpPr>
        <p:pic>
          <p:nvPicPr>
            <p:cNvPr id="5" name="Picture 8">
              <a:extLst>
                <a:ext uri="{FF2B5EF4-FFF2-40B4-BE49-F238E27FC236}">
                  <a16:creationId xmlns:a16="http://schemas.microsoft.com/office/drawing/2014/main" id="{5DFEB4C5-F38A-FA4E-974F-65247BEF5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DA091AD3-3163-1B4B-B7F9-58B870B1BCB7}"/>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54C35E-05B7-7348-AA18-2FE18606DC31}"/>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79CD11-34AA-DC4D-A52C-96A2019690C0}"/>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EF99C5C-2C87-9D47-8CA5-6A6AEB07230C}"/>
              </a:ext>
            </a:extLst>
          </p:cNvPr>
          <p:cNvSpPr txBox="1"/>
          <p:nvPr/>
        </p:nvSpPr>
        <p:spPr>
          <a:xfrm>
            <a:off x="7808976" y="3523429"/>
            <a:ext cx="3380221" cy="954107"/>
          </a:xfrm>
          <a:prstGeom prst="rect">
            <a:avLst/>
          </a:prstGeom>
          <a:solidFill>
            <a:srgbClr val="C00000"/>
          </a:solidFill>
        </p:spPr>
        <p:txBody>
          <a:bodyPr wrap="none" rtlCol="0">
            <a:spAutoFit/>
          </a:bodyPr>
          <a:lstStyle/>
          <a:p>
            <a:r>
              <a:rPr lang="en-US" sz="2800" dirty="0">
                <a:solidFill>
                  <a:schemeClr val="bg1"/>
                </a:solidFill>
              </a:rPr>
              <a:t>Data is precious. </a:t>
            </a:r>
          </a:p>
          <a:p>
            <a:r>
              <a:rPr lang="en-US" sz="2800" dirty="0">
                <a:solidFill>
                  <a:schemeClr val="bg1"/>
                </a:solidFill>
              </a:rPr>
              <a:t>Do not throw it away.</a:t>
            </a:r>
          </a:p>
        </p:txBody>
      </p:sp>
    </p:spTree>
    <p:extLst>
      <p:ext uri="{BB962C8B-B14F-4D97-AF65-F5344CB8AC3E}">
        <p14:creationId xmlns:p14="http://schemas.microsoft.com/office/powerpoint/2010/main" val="27850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Can we keep all the data? </a:t>
            </a:r>
          </a:p>
        </p:txBody>
      </p:sp>
      <p:grpSp>
        <p:nvGrpSpPr>
          <p:cNvPr id="4" name="Group 3">
            <a:extLst>
              <a:ext uri="{FF2B5EF4-FFF2-40B4-BE49-F238E27FC236}">
                <a16:creationId xmlns:a16="http://schemas.microsoft.com/office/drawing/2014/main" id="{00CC90EB-4207-9E4E-BFCF-FE5D62DB6A07}"/>
              </a:ext>
            </a:extLst>
          </p:cNvPr>
          <p:cNvGrpSpPr/>
          <p:nvPr/>
        </p:nvGrpSpPr>
        <p:grpSpPr>
          <a:xfrm>
            <a:off x="286552" y="2231136"/>
            <a:ext cx="7101800" cy="4377660"/>
            <a:chOff x="2022856" y="2454821"/>
            <a:chExt cx="7195286" cy="4187533"/>
          </a:xfrm>
        </p:grpSpPr>
        <p:pic>
          <p:nvPicPr>
            <p:cNvPr id="5" name="Picture 8">
              <a:extLst>
                <a:ext uri="{FF2B5EF4-FFF2-40B4-BE49-F238E27FC236}">
                  <a16:creationId xmlns:a16="http://schemas.microsoft.com/office/drawing/2014/main" id="{5DFEB4C5-F38A-FA4E-974F-65247BEF5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DA091AD3-3163-1B4B-B7F9-58B870B1BCB7}"/>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54C35E-05B7-7348-AA18-2FE18606DC31}"/>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79CD11-34AA-DC4D-A52C-96A2019690C0}"/>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8B76EC3B-6294-5D42-9EC5-5BDF243C8CFF}"/>
              </a:ext>
            </a:extLst>
          </p:cNvPr>
          <p:cNvSpPr/>
          <p:nvPr/>
        </p:nvSpPr>
        <p:spPr>
          <a:xfrm>
            <a:off x="4523142" y="2073981"/>
            <a:ext cx="1895946" cy="4577466"/>
          </a:xfrm>
          <a:prstGeom prst="rect">
            <a:avLst/>
          </a:prstGeom>
          <a:noFill/>
          <a:ln w="666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AEAB1C-BE67-5447-9C59-6F58EA8E5964}"/>
              </a:ext>
            </a:extLst>
          </p:cNvPr>
          <p:cNvSpPr txBox="1"/>
          <p:nvPr/>
        </p:nvSpPr>
        <p:spPr>
          <a:xfrm>
            <a:off x="7808977" y="3523429"/>
            <a:ext cx="3815966" cy="1384995"/>
          </a:xfrm>
          <a:prstGeom prst="rect">
            <a:avLst/>
          </a:prstGeom>
          <a:solidFill>
            <a:schemeClr val="bg1"/>
          </a:solidFill>
        </p:spPr>
        <p:txBody>
          <a:bodyPr wrap="square" rtlCol="0">
            <a:spAutoFit/>
          </a:bodyPr>
          <a:lstStyle/>
          <a:p>
            <a:r>
              <a:rPr lang="en-US" sz="2800" dirty="0"/>
              <a:t>Use other data point in the column to “guess” the “</a:t>
            </a:r>
            <a:r>
              <a:rPr lang="en-US" sz="2800" dirty="0">
                <a:solidFill>
                  <a:srgbClr val="C00000"/>
                </a:solidFill>
              </a:rPr>
              <a:t>missing part</a:t>
            </a:r>
            <a:r>
              <a:rPr lang="en-US" sz="2800" dirty="0"/>
              <a:t>”.</a:t>
            </a:r>
          </a:p>
        </p:txBody>
      </p:sp>
    </p:spTree>
    <p:extLst>
      <p:ext uri="{BB962C8B-B14F-4D97-AF65-F5344CB8AC3E}">
        <p14:creationId xmlns:p14="http://schemas.microsoft.com/office/powerpoint/2010/main" val="265938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Idea: PURIFICATION BY IMPUTING</a:t>
            </a:r>
          </a:p>
        </p:txBody>
      </p:sp>
      <p:pic>
        <p:nvPicPr>
          <p:cNvPr id="9" name="Picture 8" descr="Diagram&#10;&#10;Description automatically generated">
            <a:extLst>
              <a:ext uri="{FF2B5EF4-FFF2-40B4-BE49-F238E27FC236}">
                <a16:creationId xmlns:a16="http://schemas.microsoft.com/office/drawing/2014/main" id="{64D87E79-0FDF-1148-8F8B-A7DC98D76846}"/>
              </a:ext>
            </a:extLst>
          </p:cNvPr>
          <p:cNvPicPr>
            <a:picLocks noChangeAspect="1"/>
          </p:cNvPicPr>
          <p:nvPr/>
        </p:nvPicPr>
        <p:blipFill rotWithShape="1">
          <a:blip r:embed="rId2"/>
          <a:srcRect b="28012"/>
          <a:stretch/>
        </p:blipFill>
        <p:spPr>
          <a:xfrm>
            <a:off x="2222500" y="2331012"/>
            <a:ext cx="7947133" cy="3258905"/>
          </a:xfrm>
          <a:prstGeom prst="rect">
            <a:avLst/>
          </a:prstGeom>
        </p:spPr>
      </p:pic>
      <p:pic>
        <p:nvPicPr>
          <p:cNvPr id="4" name="Picture 3" descr="Diagram&#10;&#10;Description automatically generated">
            <a:extLst>
              <a:ext uri="{FF2B5EF4-FFF2-40B4-BE49-F238E27FC236}">
                <a16:creationId xmlns:a16="http://schemas.microsoft.com/office/drawing/2014/main" id="{43F78590-8ECD-CD40-9B2D-292D880C4DD0}"/>
              </a:ext>
            </a:extLst>
          </p:cNvPr>
          <p:cNvPicPr>
            <a:picLocks noChangeAspect="1"/>
          </p:cNvPicPr>
          <p:nvPr/>
        </p:nvPicPr>
        <p:blipFill rotWithShape="1">
          <a:blip r:embed="rId2"/>
          <a:srcRect l="58691" t="49593" r="26112" b="28012"/>
          <a:stretch/>
        </p:blipFill>
        <p:spPr>
          <a:xfrm>
            <a:off x="2760453" y="4676218"/>
            <a:ext cx="1207698" cy="1013800"/>
          </a:xfrm>
          <a:prstGeom prst="rect">
            <a:avLst/>
          </a:prstGeom>
        </p:spPr>
      </p:pic>
      <p:sp>
        <p:nvSpPr>
          <p:cNvPr id="6" name="TextBox 5">
            <a:extLst>
              <a:ext uri="{FF2B5EF4-FFF2-40B4-BE49-F238E27FC236}">
                <a16:creationId xmlns:a16="http://schemas.microsoft.com/office/drawing/2014/main" id="{4C4D8DDA-0561-154E-8861-45158CA3272C}"/>
              </a:ext>
            </a:extLst>
          </p:cNvPr>
          <p:cNvSpPr txBox="1"/>
          <p:nvPr/>
        </p:nvSpPr>
        <p:spPr>
          <a:xfrm>
            <a:off x="2129590" y="5660061"/>
            <a:ext cx="3222357" cy="369332"/>
          </a:xfrm>
          <a:prstGeom prst="rect">
            <a:avLst/>
          </a:prstGeom>
          <a:noFill/>
        </p:spPr>
        <p:txBody>
          <a:bodyPr wrap="none" rtlCol="0">
            <a:spAutoFit/>
          </a:bodyPr>
          <a:lstStyle/>
          <a:p>
            <a:r>
              <a:rPr lang="en-US" dirty="0"/>
              <a:t>Original data with missing values</a:t>
            </a:r>
          </a:p>
        </p:txBody>
      </p:sp>
      <p:sp>
        <p:nvSpPr>
          <p:cNvPr id="7" name="TextBox 6">
            <a:extLst>
              <a:ext uri="{FF2B5EF4-FFF2-40B4-BE49-F238E27FC236}">
                <a16:creationId xmlns:a16="http://schemas.microsoft.com/office/drawing/2014/main" id="{206C7CBD-45B7-E546-9DA0-45D41C3CD4E0}"/>
              </a:ext>
            </a:extLst>
          </p:cNvPr>
          <p:cNvSpPr txBox="1"/>
          <p:nvPr/>
        </p:nvSpPr>
        <p:spPr>
          <a:xfrm>
            <a:off x="6577264" y="5631673"/>
            <a:ext cx="2804935" cy="369332"/>
          </a:xfrm>
          <a:prstGeom prst="rect">
            <a:avLst/>
          </a:prstGeom>
          <a:noFill/>
        </p:spPr>
        <p:txBody>
          <a:bodyPr wrap="none" rtlCol="0">
            <a:spAutoFit/>
          </a:bodyPr>
          <a:lstStyle/>
          <a:p>
            <a:r>
              <a:rPr lang="en-US" dirty="0"/>
              <a:t>Same number of data points</a:t>
            </a:r>
          </a:p>
        </p:txBody>
      </p:sp>
    </p:spTree>
    <p:extLst>
      <p:ext uri="{BB962C8B-B14F-4D97-AF65-F5344CB8AC3E}">
        <p14:creationId xmlns:p14="http://schemas.microsoft.com/office/powerpoint/2010/main" val="202339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Idea: PURIFICATION BY IMPUTING</a:t>
            </a:r>
          </a:p>
        </p:txBody>
      </p:sp>
      <p:grpSp>
        <p:nvGrpSpPr>
          <p:cNvPr id="4" name="Group 3">
            <a:extLst>
              <a:ext uri="{FF2B5EF4-FFF2-40B4-BE49-F238E27FC236}">
                <a16:creationId xmlns:a16="http://schemas.microsoft.com/office/drawing/2014/main" id="{4BD6C424-3CD1-1B41-8C64-E5562CCD0005}"/>
              </a:ext>
            </a:extLst>
          </p:cNvPr>
          <p:cNvGrpSpPr/>
          <p:nvPr/>
        </p:nvGrpSpPr>
        <p:grpSpPr>
          <a:xfrm>
            <a:off x="581192" y="1993544"/>
            <a:ext cx="8236962" cy="4692178"/>
            <a:chOff x="2022856" y="2454821"/>
            <a:chExt cx="7195286" cy="4187533"/>
          </a:xfrm>
        </p:grpSpPr>
        <p:pic>
          <p:nvPicPr>
            <p:cNvPr id="5" name="Picture 8">
              <a:extLst>
                <a:ext uri="{FF2B5EF4-FFF2-40B4-BE49-F238E27FC236}">
                  <a16:creationId xmlns:a16="http://schemas.microsoft.com/office/drawing/2014/main" id="{6CE19413-F101-404F-95D4-EA896F5A9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29B49C56-0445-3A48-A69B-F8963E274133}"/>
                </a:ext>
              </a:extLst>
            </p:cNvPr>
            <p:cNvSpPr/>
            <p:nvPr/>
          </p:nvSpPr>
          <p:spPr>
            <a:xfrm>
              <a:off x="3732237" y="2879250"/>
              <a:ext cx="716194" cy="185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false</a:t>
              </a:r>
            </a:p>
          </p:txBody>
        </p:sp>
        <p:sp>
          <p:nvSpPr>
            <p:cNvPr id="7" name="Rectangle 6">
              <a:extLst>
                <a:ext uri="{FF2B5EF4-FFF2-40B4-BE49-F238E27FC236}">
                  <a16:creationId xmlns:a16="http://schemas.microsoft.com/office/drawing/2014/main" id="{A7A73141-A2B0-4040-A112-02DF2723BD27}"/>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a:t>
              </a:r>
            </a:p>
          </p:txBody>
        </p:sp>
        <p:sp>
          <p:nvSpPr>
            <p:cNvPr id="8" name="Rectangle 7">
              <a:extLst>
                <a:ext uri="{FF2B5EF4-FFF2-40B4-BE49-F238E27FC236}">
                  <a16:creationId xmlns:a16="http://schemas.microsoft.com/office/drawing/2014/main" id="{F33BA503-F9EA-A04A-9422-D898E8018DE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fair</a:t>
              </a:r>
            </a:p>
          </p:txBody>
        </p:sp>
      </p:grpSp>
      <p:sp>
        <p:nvSpPr>
          <p:cNvPr id="10" name="TextBox 9">
            <a:extLst>
              <a:ext uri="{FF2B5EF4-FFF2-40B4-BE49-F238E27FC236}">
                <a16:creationId xmlns:a16="http://schemas.microsoft.com/office/drawing/2014/main" id="{F3FCE5C9-B01F-1C42-B2F8-0CDD595737C9}"/>
              </a:ext>
            </a:extLst>
          </p:cNvPr>
          <p:cNvSpPr txBox="1"/>
          <p:nvPr/>
        </p:nvSpPr>
        <p:spPr>
          <a:xfrm>
            <a:off x="9170503" y="3523430"/>
            <a:ext cx="2849219" cy="1384995"/>
          </a:xfrm>
          <a:prstGeom prst="rect">
            <a:avLst/>
          </a:prstGeom>
          <a:solidFill>
            <a:schemeClr val="bg1"/>
          </a:solidFill>
        </p:spPr>
        <p:txBody>
          <a:bodyPr wrap="square" rtlCol="0">
            <a:spAutoFit/>
          </a:bodyPr>
          <a:lstStyle/>
          <a:p>
            <a:pPr algn="just"/>
            <a:r>
              <a:rPr lang="en-US" sz="2800" dirty="0"/>
              <a:t>Fill in each missing value with a calculated guess</a:t>
            </a:r>
          </a:p>
        </p:txBody>
      </p:sp>
    </p:spTree>
    <p:extLst>
      <p:ext uri="{BB962C8B-B14F-4D97-AF65-F5344CB8AC3E}">
        <p14:creationId xmlns:p14="http://schemas.microsoft.com/office/powerpoint/2010/main" val="20162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Example: replace with the most common value</a:t>
            </a:r>
          </a:p>
        </p:txBody>
      </p:sp>
      <p:grpSp>
        <p:nvGrpSpPr>
          <p:cNvPr id="4" name="Group 3">
            <a:extLst>
              <a:ext uri="{FF2B5EF4-FFF2-40B4-BE49-F238E27FC236}">
                <a16:creationId xmlns:a16="http://schemas.microsoft.com/office/drawing/2014/main" id="{4BD6C424-3CD1-1B41-8C64-E5562CCD0005}"/>
              </a:ext>
            </a:extLst>
          </p:cNvPr>
          <p:cNvGrpSpPr/>
          <p:nvPr/>
        </p:nvGrpSpPr>
        <p:grpSpPr>
          <a:xfrm>
            <a:off x="581192" y="1993544"/>
            <a:ext cx="8236962" cy="4692178"/>
            <a:chOff x="2022856" y="2454821"/>
            <a:chExt cx="7195286" cy="4187533"/>
          </a:xfrm>
        </p:grpSpPr>
        <p:pic>
          <p:nvPicPr>
            <p:cNvPr id="5" name="Picture 8">
              <a:extLst>
                <a:ext uri="{FF2B5EF4-FFF2-40B4-BE49-F238E27FC236}">
                  <a16:creationId xmlns:a16="http://schemas.microsoft.com/office/drawing/2014/main" id="{6CE19413-F101-404F-95D4-EA896F5A9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6" name="Rectangle 5">
              <a:extLst>
                <a:ext uri="{FF2B5EF4-FFF2-40B4-BE49-F238E27FC236}">
                  <a16:creationId xmlns:a16="http://schemas.microsoft.com/office/drawing/2014/main" id="{29B49C56-0445-3A48-A69B-F8963E274133}"/>
                </a:ext>
              </a:extLst>
            </p:cNvPr>
            <p:cNvSpPr/>
            <p:nvPr/>
          </p:nvSpPr>
          <p:spPr>
            <a:xfrm>
              <a:off x="3732237" y="2879250"/>
              <a:ext cx="716194" cy="185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false</a:t>
              </a:r>
            </a:p>
          </p:txBody>
        </p:sp>
        <p:sp>
          <p:nvSpPr>
            <p:cNvPr id="7" name="Rectangle 6">
              <a:extLst>
                <a:ext uri="{FF2B5EF4-FFF2-40B4-BE49-F238E27FC236}">
                  <a16:creationId xmlns:a16="http://schemas.microsoft.com/office/drawing/2014/main" id="{A7A73141-A2B0-4040-A112-02DF2723BD27}"/>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33BA503-F9EA-A04A-9422-D898E8018DE9}"/>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F3FCE5C9-B01F-1C42-B2F8-0CDD595737C9}"/>
              </a:ext>
            </a:extLst>
          </p:cNvPr>
          <p:cNvSpPr txBox="1"/>
          <p:nvPr/>
        </p:nvSpPr>
        <p:spPr>
          <a:xfrm>
            <a:off x="9170503" y="3523430"/>
            <a:ext cx="2849219" cy="1384995"/>
          </a:xfrm>
          <a:prstGeom prst="rect">
            <a:avLst/>
          </a:prstGeom>
          <a:solidFill>
            <a:schemeClr val="bg1"/>
          </a:solidFill>
        </p:spPr>
        <p:txBody>
          <a:bodyPr wrap="square" rtlCol="0">
            <a:spAutoFit/>
          </a:bodyPr>
          <a:lstStyle/>
          <a:p>
            <a:pPr algn="just"/>
            <a:r>
              <a:rPr lang="en-US" sz="2800" dirty="0"/>
              <a:t>Fill in each missing value with a calculated guess</a:t>
            </a:r>
          </a:p>
        </p:txBody>
      </p:sp>
    </p:spTree>
    <p:extLst>
      <p:ext uri="{BB962C8B-B14F-4D97-AF65-F5344CB8AC3E}">
        <p14:creationId xmlns:p14="http://schemas.microsoft.com/office/powerpoint/2010/main" val="69475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Common (simple) rules for imputing</a:t>
            </a:r>
          </a:p>
        </p:txBody>
      </p:sp>
      <p:sp>
        <p:nvSpPr>
          <p:cNvPr id="10" name="TextBox 9">
            <a:extLst>
              <a:ext uri="{FF2B5EF4-FFF2-40B4-BE49-F238E27FC236}">
                <a16:creationId xmlns:a16="http://schemas.microsoft.com/office/drawing/2014/main" id="{F3FCE5C9-B01F-1C42-B2F8-0CDD595737C9}"/>
              </a:ext>
            </a:extLst>
          </p:cNvPr>
          <p:cNvSpPr txBox="1"/>
          <p:nvPr/>
        </p:nvSpPr>
        <p:spPr>
          <a:xfrm>
            <a:off x="897467" y="1993544"/>
            <a:ext cx="9373245" cy="2246769"/>
          </a:xfrm>
          <a:prstGeom prst="rect">
            <a:avLst/>
          </a:prstGeom>
          <a:solidFill>
            <a:schemeClr val="bg1"/>
          </a:solidFill>
        </p:spPr>
        <p:txBody>
          <a:bodyPr wrap="square" rtlCol="0">
            <a:spAutoFit/>
          </a:bodyPr>
          <a:lstStyle/>
          <a:p>
            <a:pPr algn="just"/>
            <a:r>
              <a:rPr lang="en-US" sz="2800" dirty="0"/>
              <a:t>Impute each feature with missing values:</a:t>
            </a:r>
          </a:p>
          <a:p>
            <a:pPr algn="just"/>
            <a:endParaRPr lang="en-US" sz="2800" dirty="0"/>
          </a:p>
          <a:p>
            <a:pPr marL="514350" indent="-514350" algn="just">
              <a:buAutoNum type="arabicPeriod"/>
            </a:pPr>
            <a:r>
              <a:rPr lang="en-US" sz="2800" dirty="0">
                <a:solidFill>
                  <a:srgbClr val="C00000"/>
                </a:solidFill>
              </a:rPr>
              <a:t>Categorical features</a:t>
            </a:r>
            <a:r>
              <a:rPr lang="en-US" sz="2800" dirty="0"/>
              <a:t>: Most popular value of non-missing</a:t>
            </a:r>
          </a:p>
          <a:p>
            <a:pPr marL="514350" indent="-514350" algn="just">
              <a:buAutoNum type="arabicPeriod"/>
            </a:pPr>
            <a:endParaRPr lang="en-US" sz="2800" dirty="0"/>
          </a:p>
          <a:p>
            <a:pPr marL="514350" indent="-514350" algn="just">
              <a:buAutoNum type="arabicPeriod"/>
            </a:pPr>
            <a:r>
              <a:rPr lang="en-US" sz="2800" dirty="0">
                <a:solidFill>
                  <a:srgbClr val="C00000"/>
                </a:solidFill>
              </a:rPr>
              <a:t>Numerical features</a:t>
            </a:r>
            <a:r>
              <a:rPr lang="en-US" sz="2800" dirty="0"/>
              <a:t>: Average or median value of non-missing</a:t>
            </a:r>
          </a:p>
        </p:txBody>
      </p:sp>
    </p:spTree>
    <p:extLst>
      <p:ext uri="{BB962C8B-B14F-4D97-AF65-F5344CB8AC3E}">
        <p14:creationId xmlns:p14="http://schemas.microsoft.com/office/powerpoint/2010/main" val="27894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Missing value imputation: pros and cons</a:t>
            </a:r>
          </a:p>
        </p:txBody>
      </p:sp>
      <p:sp>
        <p:nvSpPr>
          <p:cNvPr id="10" name="TextBox 9">
            <a:extLst>
              <a:ext uri="{FF2B5EF4-FFF2-40B4-BE49-F238E27FC236}">
                <a16:creationId xmlns:a16="http://schemas.microsoft.com/office/drawing/2014/main" id="{F3FCE5C9-B01F-1C42-B2F8-0CDD595737C9}"/>
              </a:ext>
            </a:extLst>
          </p:cNvPr>
          <p:cNvSpPr txBox="1"/>
          <p:nvPr/>
        </p:nvSpPr>
        <p:spPr>
          <a:xfrm>
            <a:off x="897467" y="1993544"/>
            <a:ext cx="11029616" cy="4832092"/>
          </a:xfrm>
          <a:prstGeom prst="rect">
            <a:avLst/>
          </a:prstGeom>
          <a:solidFill>
            <a:schemeClr val="bg1"/>
          </a:solidFill>
        </p:spPr>
        <p:txBody>
          <a:bodyPr wrap="square" rtlCol="0">
            <a:spAutoFit/>
          </a:bodyPr>
          <a:lstStyle/>
          <a:p>
            <a:pPr algn="just"/>
            <a:r>
              <a:rPr lang="en-US" sz="2800" dirty="0">
                <a:solidFill>
                  <a:srgbClr val="C00000"/>
                </a:solidFill>
              </a:rPr>
              <a:t>Pros </a:t>
            </a:r>
          </a:p>
          <a:p>
            <a:pPr algn="just"/>
            <a:r>
              <a:rPr lang="en-US" sz="2800" dirty="0"/>
              <a:t>• Easy to understand and implement </a:t>
            </a:r>
          </a:p>
          <a:p>
            <a:pPr algn="just"/>
            <a:r>
              <a:rPr lang="en-US" sz="2800" dirty="0"/>
              <a:t>• works for all machine learning models </a:t>
            </a:r>
          </a:p>
          <a:p>
            <a:pPr algn="just"/>
            <a:r>
              <a:rPr lang="en-US" sz="2800" dirty="0"/>
              <a:t>	(logistic regression, decision trees, …) </a:t>
            </a:r>
          </a:p>
          <a:p>
            <a:pPr algn="just"/>
            <a:r>
              <a:rPr lang="en-US" sz="2800" dirty="0"/>
              <a:t>• works for missing values in the prediction part</a:t>
            </a:r>
          </a:p>
          <a:p>
            <a:pPr algn="just"/>
            <a:r>
              <a:rPr lang="en-US" sz="2800" dirty="0"/>
              <a:t>	use the same imputation rules</a:t>
            </a:r>
          </a:p>
          <a:p>
            <a:pPr algn="just"/>
            <a:endParaRPr lang="en-US" sz="2800" dirty="0"/>
          </a:p>
          <a:p>
            <a:pPr algn="just"/>
            <a:r>
              <a:rPr lang="en-US" sz="2800" dirty="0">
                <a:solidFill>
                  <a:srgbClr val="C00000"/>
                </a:solidFill>
              </a:rPr>
              <a:t>Cons </a:t>
            </a:r>
          </a:p>
          <a:p>
            <a:pPr algn="just"/>
            <a:r>
              <a:rPr lang="en-US" sz="2800" dirty="0"/>
              <a:t>• May have systematic errors</a:t>
            </a:r>
          </a:p>
          <a:p>
            <a:pPr algn="just"/>
            <a:r>
              <a:rPr lang="en-US" sz="2800" dirty="0">
                <a:solidFill>
                  <a:srgbClr val="C00000"/>
                </a:solidFill>
              </a:rPr>
              <a:t> Example: </a:t>
            </a:r>
            <a:r>
              <a:rPr lang="en-US" sz="2800" dirty="0"/>
              <a:t>a feature is missing in the entire dataset in one place but is not missing in another dataset. </a:t>
            </a:r>
          </a:p>
        </p:txBody>
      </p:sp>
    </p:spTree>
    <p:extLst>
      <p:ext uri="{BB962C8B-B14F-4D97-AF65-F5344CB8AC3E}">
        <p14:creationId xmlns:p14="http://schemas.microsoft.com/office/powerpoint/2010/main" val="288892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normAutofit/>
          </a:bodyPr>
          <a:lstStyle/>
          <a:p>
            <a:r>
              <a:rPr lang="en-US" sz="3200" dirty="0"/>
              <a:t>Missing value Code</a:t>
            </a:r>
          </a:p>
        </p:txBody>
      </p:sp>
      <p:sp>
        <p:nvSpPr>
          <p:cNvPr id="10" name="TextBox 9">
            <a:extLst>
              <a:ext uri="{FF2B5EF4-FFF2-40B4-BE49-F238E27FC236}">
                <a16:creationId xmlns:a16="http://schemas.microsoft.com/office/drawing/2014/main" id="{F3FCE5C9-B01F-1C42-B2F8-0CDD595737C9}"/>
              </a:ext>
            </a:extLst>
          </p:cNvPr>
          <p:cNvSpPr txBox="1"/>
          <p:nvPr/>
        </p:nvSpPr>
        <p:spPr>
          <a:xfrm>
            <a:off x="897467" y="1993544"/>
            <a:ext cx="11029616" cy="523220"/>
          </a:xfrm>
          <a:prstGeom prst="rect">
            <a:avLst/>
          </a:prstGeom>
          <a:solidFill>
            <a:schemeClr val="bg1"/>
          </a:solidFill>
        </p:spPr>
        <p:txBody>
          <a:bodyPr wrap="square" rtlCol="0">
            <a:spAutoFit/>
          </a:bodyPr>
          <a:lstStyle/>
          <a:p>
            <a:pPr algn="just"/>
            <a:r>
              <a:rPr lang="en-US" sz="2800" dirty="0">
                <a:solidFill>
                  <a:srgbClr val="00B0F0"/>
                </a:solidFill>
              </a:rPr>
              <a:t>Let us do coding together! </a:t>
            </a:r>
          </a:p>
        </p:txBody>
      </p:sp>
    </p:spTree>
    <p:extLst>
      <p:ext uri="{BB962C8B-B14F-4D97-AF65-F5344CB8AC3E}">
        <p14:creationId xmlns:p14="http://schemas.microsoft.com/office/powerpoint/2010/main" val="36239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988B-A443-4B43-BD0C-1B156E3C5C6A}"/>
              </a:ext>
            </a:extLst>
          </p:cNvPr>
          <p:cNvSpPr>
            <a:spLocks noGrp="1"/>
          </p:cNvSpPr>
          <p:nvPr>
            <p:ph type="title"/>
          </p:nvPr>
        </p:nvSpPr>
        <p:spPr/>
        <p:txBody>
          <a:bodyPr/>
          <a:lstStyle/>
          <a:p>
            <a:r>
              <a:rPr lang="en-US" dirty="0"/>
              <a:t>STATE OF ART ALGORITHMS FOR SMART ENVIRONMENT</a:t>
            </a:r>
          </a:p>
        </p:txBody>
      </p:sp>
      <p:sp>
        <p:nvSpPr>
          <p:cNvPr id="3" name="Content Placeholder 2">
            <a:extLst>
              <a:ext uri="{FF2B5EF4-FFF2-40B4-BE49-F238E27FC236}">
                <a16:creationId xmlns:a16="http://schemas.microsoft.com/office/drawing/2014/main" id="{96A40AA0-4BB0-BB43-816B-6C4E2C9DEE87}"/>
              </a:ext>
            </a:extLst>
          </p:cNvPr>
          <p:cNvSpPr>
            <a:spLocks noGrp="1"/>
          </p:cNvSpPr>
          <p:nvPr>
            <p:ph idx="1"/>
          </p:nvPr>
        </p:nvSpPr>
        <p:spPr>
          <a:xfrm>
            <a:off x="345688" y="1856582"/>
            <a:ext cx="12188283" cy="4789545"/>
          </a:xfrm>
        </p:spPr>
        <p:txBody>
          <a:bodyPr>
            <a:normAutofit/>
          </a:bodyPr>
          <a:lstStyle/>
          <a:p>
            <a:r>
              <a:rPr lang="en-US" sz="2500" dirty="0"/>
              <a:t>Paper1: </a:t>
            </a:r>
          </a:p>
          <a:p>
            <a:pPr lvl="1"/>
            <a:r>
              <a:rPr lang="en-US" sz="2200" dirty="0"/>
              <a:t>Pavement performance monitoring and anomaly recognition based on crowdsourcing spatiotemporal data</a:t>
            </a:r>
          </a:p>
          <a:p>
            <a:pPr lvl="1"/>
            <a:endParaRPr lang="en-US" sz="500" dirty="0"/>
          </a:p>
          <a:p>
            <a:r>
              <a:rPr lang="en-US" sz="2400" dirty="0"/>
              <a:t>Paper II:</a:t>
            </a:r>
          </a:p>
          <a:p>
            <a:pPr lvl="1"/>
            <a:r>
              <a:rPr lang="en-US" sz="2200" dirty="0"/>
              <a:t>Visual Assistant for Crowdsourced Anomaly Event Recognition in Smart City</a:t>
            </a:r>
          </a:p>
          <a:p>
            <a:pPr lvl="1"/>
            <a:endParaRPr lang="en-US" sz="500" dirty="0"/>
          </a:p>
          <a:p>
            <a:pPr lvl="1"/>
            <a:endParaRPr lang="en-US" sz="500" dirty="0"/>
          </a:p>
          <a:p>
            <a:r>
              <a:rPr lang="en-US" sz="2400" dirty="0"/>
              <a:t>Paper III: </a:t>
            </a:r>
          </a:p>
          <a:p>
            <a:pPr lvl="1"/>
            <a:r>
              <a:rPr lang="en-US" sz="2200" dirty="0"/>
              <a:t>Algorithms for cyber security in smart environment </a:t>
            </a:r>
          </a:p>
        </p:txBody>
      </p:sp>
    </p:spTree>
    <p:extLst>
      <p:ext uri="{BB962C8B-B14F-4D97-AF65-F5344CB8AC3E}">
        <p14:creationId xmlns:p14="http://schemas.microsoft.com/office/powerpoint/2010/main" val="113586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xfrm>
            <a:off x="6013716" y="6536531"/>
            <a:ext cx="159806" cy="22802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dirty="0"/>
          </a:p>
        </p:txBody>
      </p:sp>
      <p:sp>
        <p:nvSpPr>
          <p:cNvPr id="179" name="Sensor Data"/>
          <p:cNvSpPr txBox="1"/>
          <p:nvPr/>
        </p:nvSpPr>
        <p:spPr>
          <a:xfrm>
            <a:off x="584028" y="548252"/>
            <a:ext cx="7728169" cy="522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b">
            <a:normAutofit lnSpcReduction="10000"/>
          </a:bodyPr>
          <a:lstStyle>
            <a:lvl1pPr algn="l" defTabSz="525779">
              <a:defRPr sz="4230">
                <a:solidFill>
                  <a:srgbClr val="7A0816"/>
                </a:solidFill>
              </a:defRPr>
            </a:lvl1pPr>
          </a:lstStyle>
          <a:p>
            <a:r>
              <a:rPr sz="2974" dirty="0">
                <a:solidFill>
                  <a:srgbClr val="0070C0"/>
                </a:solidFill>
              </a:rPr>
              <a:t>Sensor Data</a:t>
            </a:r>
          </a:p>
        </p:txBody>
      </p:sp>
      <p:graphicFrame>
        <p:nvGraphicFramePr>
          <p:cNvPr id="180" name="Table"/>
          <p:cNvGraphicFramePr/>
          <p:nvPr>
            <p:extLst>
              <p:ext uri="{D42A27DB-BD31-4B8C-83A1-F6EECF244321}">
                <p14:modId xmlns:p14="http://schemas.microsoft.com/office/powerpoint/2010/main" val="943173993"/>
              </p:ext>
            </p:extLst>
          </p:nvPr>
        </p:nvGraphicFramePr>
        <p:xfrm>
          <a:off x="6127757" y="1948654"/>
          <a:ext cx="6000272" cy="3823750"/>
        </p:xfrm>
        <a:graphic>
          <a:graphicData uri="http://schemas.openxmlformats.org/drawingml/2006/table">
            <a:tbl>
              <a:tblPr/>
              <a:tblGrid>
                <a:gridCol w="1299028">
                  <a:extLst>
                    <a:ext uri="{9D8B030D-6E8A-4147-A177-3AD203B41FA5}">
                      <a16:colId xmlns:a16="http://schemas.microsoft.com/office/drawing/2014/main" val="20000"/>
                    </a:ext>
                  </a:extLst>
                </a:gridCol>
                <a:gridCol w="1030974">
                  <a:extLst>
                    <a:ext uri="{9D8B030D-6E8A-4147-A177-3AD203B41FA5}">
                      <a16:colId xmlns:a16="http://schemas.microsoft.com/office/drawing/2014/main" val="20001"/>
                    </a:ext>
                  </a:extLst>
                </a:gridCol>
                <a:gridCol w="1134072">
                  <a:extLst>
                    <a:ext uri="{9D8B030D-6E8A-4147-A177-3AD203B41FA5}">
                      <a16:colId xmlns:a16="http://schemas.microsoft.com/office/drawing/2014/main" val="20002"/>
                    </a:ext>
                  </a:extLst>
                </a:gridCol>
                <a:gridCol w="618584">
                  <a:extLst>
                    <a:ext uri="{9D8B030D-6E8A-4147-A177-3AD203B41FA5}">
                      <a16:colId xmlns:a16="http://schemas.microsoft.com/office/drawing/2014/main" val="20003"/>
                    </a:ext>
                  </a:extLst>
                </a:gridCol>
                <a:gridCol w="1917614">
                  <a:extLst>
                    <a:ext uri="{9D8B030D-6E8A-4147-A177-3AD203B41FA5}">
                      <a16:colId xmlns:a16="http://schemas.microsoft.com/office/drawing/2014/main" val="20004"/>
                    </a:ext>
                  </a:extLst>
                </a:gridCol>
              </a:tblGrid>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21:48:43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Bathroom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Personal_Hygiene</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0"/>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21:48:44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Bathroom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Personal_Hygiene</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1"/>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22:47:02</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Bedroom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Personal_Hygiene</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2"/>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22:47:04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Bedroom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Sleep</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3"/>
                  </a:ext>
                </a:extLst>
              </a:tr>
              <a:tr h="351755">
                <a:tc>
                  <a:txBody>
                    <a:bodyPr/>
                    <a:lstStyle/>
                    <a:p>
                      <a:pPr algn="l" defTabSz="457200">
                        <a:defRPr sz="1800"/>
                      </a:pPr>
                      <a:r>
                        <a:rPr sz="1300" dirty="0">
                          <a:latin typeface="Helvetica"/>
                          <a:ea typeface="Helvetica"/>
                          <a:cs typeface="Helvetica"/>
                          <a:sym typeface="Helvetica"/>
                        </a:rPr>
                        <a:t>2011-06-13</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22:47:06</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Bedroom</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Sleep</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4"/>
                  </a:ext>
                </a:extLst>
              </a:tr>
              <a:tr h="657955">
                <a:tc>
                  <a:txBody>
                    <a:bodyPr/>
                    <a:lstStyle/>
                    <a:p>
                      <a:pPr algn="l" defTabSz="457200">
                        <a:defRPr sz="1800"/>
                      </a:pPr>
                      <a:r>
                        <a:rPr sz="1300" dirty="0">
                          <a:latin typeface="Helvetica"/>
                          <a:ea typeface="Helvetica"/>
                          <a:cs typeface="Helvetica"/>
                          <a:sym typeface="Helvetica"/>
                        </a:rPr>
                        <a:t>………………</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latin typeface="Helvetica"/>
                          <a:ea typeface="Helvetica"/>
                          <a:cs typeface="Helvetica"/>
                          <a:sym typeface="Helvetica"/>
                        </a:defRPr>
                      </a:pPr>
                      <a:endParaRPr sz="1300" dirty="0"/>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5"/>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10:11:24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Wash_Dishes</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6"/>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10:11:25</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Wash_Dishes</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7"/>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10:11:40</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Cook</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8"/>
                  </a:ext>
                </a:extLst>
              </a:tr>
              <a:tr h="351755">
                <a:tc>
                  <a:txBody>
                    <a:bodyPr/>
                    <a:lstStyle/>
                    <a:p>
                      <a:pPr algn="l" defTabSz="457200">
                        <a:defRPr sz="1800"/>
                      </a:pPr>
                      <a:r>
                        <a:rPr sz="1300" dirty="0">
                          <a:latin typeface="Helvetica"/>
                          <a:ea typeface="Helvetica"/>
                          <a:cs typeface="Helvetica"/>
                          <a:sym typeface="Helvetica"/>
                        </a:rPr>
                        <a:t>2011-06-14</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10:11:41</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Kitchen</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OFF</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l" defTabSz="457200">
                        <a:defRPr sz="1800"/>
                      </a:pPr>
                      <a:r>
                        <a:rPr sz="1300" dirty="0">
                          <a:latin typeface="Helvetica"/>
                          <a:ea typeface="Helvetica"/>
                          <a:cs typeface="Helvetica"/>
                          <a:sym typeface="Helvetica"/>
                        </a:rPr>
                        <a:t>Wash_Dishes</a:t>
                      </a:r>
                    </a:p>
                  </a:txBody>
                  <a:tcPr marL="44648" marR="44648" marT="0" marB="0" anchor="b"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extLst>
                  <a:ext uri="{0D108BD9-81ED-4DB2-BD59-A6C34878D82A}">
                    <a16:rowId xmlns:a16="http://schemas.microsoft.com/office/drawing/2014/main" val="10009"/>
                  </a:ext>
                </a:extLst>
              </a:tr>
            </a:tbl>
          </a:graphicData>
        </a:graphic>
      </p:graphicFrame>
      <p:sp>
        <p:nvSpPr>
          <p:cNvPr id="181" name="Sensor types:  infrared motion(narrow/wide-area), ambient light, magnetic, and temperature sensors."/>
          <p:cNvSpPr txBox="1"/>
          <p:nvPr/>
        </p:nvSpPr>
        <p:spPr>
          <a:xfrm>
            <a:off x="584028" y="1078127"/>
            <a:ext cx="10072414"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lvl1pPr algn="l"/>
          </a:lstStyle>
          <a:p>
            <a:r>
              <a:rPr dirty="0"/>
              <a:t>Sensor types:  infrared motion(narrow/wide-area), ambient light, magnetic, and temperature sensors.</a:t>
            </a:r>
          </a:p>
        </p:txBody>
      </p:sp>
      <p:pic>
        <p:nvPicPr>
          <p:cNvPr id="182" name="Group" descr="Group"/>
          <p:cNvPicPr>
            <a:picLocks noChangeAspect="1"/>
          </p:cNvPicPr>
          <p:nvPr/>
        </p:nvPicPr>
        <p:blipFill>
          <a:blip r:embed="rId3"/>
          <a:srcRect l="20059"/>
          <a:stretch>
            <a:fillRect/>
          </a:stretch>
        </p:blipFill>
        <p:spPr>
          <a:xfrm>
            <a:off x="497712" y="1627758"/>
            <a:ext cx="5324353" cy="4964660"/>
          </a:xfrm>
          <a:prstGeom prst="rect">
            <a:avLst/>
          </a:prstGeom>
          <a:ln w="12700" cap="flat">
            <a:noFill/>
            <a:miter lim="400000"/>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lide Number"/>
          <p:cNvSpPr txBox="1">
            <a:spLocks noGrp="1"/>
          </p:cNvSpPr>
          <p:nvPr>
            <p:ph type="sldNum" sz="quarter" idx="2"/>
          </p:nvPr>
        </p:nvSpPr>
        <p:spPr>
          <a:xfrm>
            <a:off x="6013716" y="6536531"/>
            <a:ext cx="159806" cy="22802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dirty="0"/>
          </a:p>
        </p:txBody>
      </p:sp>
      <p:sp>
        <p:nvSpPr>
          <p:cNvPr id="189" name="Sensor Data —Computational Challenges"/>
          <p:cNvSpPr txBox="1"/>
          <p:nvPr/>
        </p:nvSpPr>
        <p:spPr>
          <a:xfrm>
            <a:off x="626171" y="594581"/>
            <a:ext cx="7728169" cy="522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b">
            <a:normAutofit lnSpcReduction="10000"/>
          </a:bodyPr>
          <a:lstStyle>
            <a:lvl1pPr algn="l" defTabSz="525779">
              <a:defRPr sz="4230">
                <a:solidFill>
                  <a:srgbClr val="7A0816"/>
                </a:solidFill>
              </a:defRPr>
            </a:lvl1pPr>
          </a:lstStyle>
          <a:p>
            <a:r>
              <a:rPr sz="2974" dirty="0">
                <a:solidFill>
                  <a:srgbClr val="0070C0"/>
                </a:solidFill>
              </a:rPr>
              <a:t>Sensor Data—Computational Challenges </a:t>
            </a:r>
          </a:p>
        </p:txBody>
      </p:sp>
      <p:grpSp>
        <p:nvGrpSpPr>
          <p:cNvPr id="199" name="Group"/>
          <p:cNvGrpSpPr/>
          <p:nvPr/>
        </p:nvGrpSpPr>
        <p:grpSpPr>
          <a:xfrm>
            <a:off x="1929889" y="3707378"/>
            <a:ext cx="8607575" cy="1973174"/>
            <a:chOff x="0" y="0"/>
            <a:chExt cx="12241883" cy="2806291"/>
          </a:xfrm>
        </p:grpSpPr>
        <p:pic>
          <p:nvPicPr>
            <p:cNvPr id="190" name="20196395.jpg" descr="20196395.jpg"/>
            <p:cNvPicPr>
              <a:picLocks noChangeAspect="1"/>
            </p:cNvPicPr>
            <p:nvPr/>
          </p:nvPicPr>
          <p:blipFill>
            <a:blip r:embed="rId3"/>
            <a:srcRect l="21875" t="10971" r="21875" b="34489"/>
            <a:stretch>
              <a:fillRect/>
            </a:stretch>
          </p:blipFill>
          <p:spPr>
            <a:xfrm>
              <a:off x="0" y="4056"/>
              <a:ext cx="2742034" cy="2802235"/>
            </a:xfrm>
            <a:prstGeom prst="rect">
              <a:avLst/>
            </a:prstGeom>
            <a:ln w="12700" cap="flat">
              <a:noFill/>
              <a:miter lim="400000"/>
            </a:ln>
            <a:effectLst/>
          </p:spPr>
        </p:pic>
        <p:pic>
          <p:nvPicPr>
            <p:cNvPr id="193" name="Image" descr="Image"/>
            <p:cNvPicPr>
              <a:picLocks noChangeAspect="1"/>
            </p:cNvPicPr>
            <p:nvPr/>
          </p:nvPicPr>
          <p:blipFill>
            <a:blip r:embed="rId4"/>
            <a:stretch>
              <a:fillRect/>
            </a:stretch>
          </p:blipFill>
          <p:spPr>
            <a:xfrm>
              <a:off x="3085423" y="0"/>
              <a:ext cx="4159309" cy="2772873"/>
            </a:xfrm>
            <a:prstGeom prst="rect">
              <a:avLst/>
            </a:prstGeom>
            <a:ln w="12700" cap="flat">
              <a:noFill/>
              <a:miter lim="400000"/>
            </a:ln>
            <a:effectLst/>
          </p:spPr>
        </p:pic>
        <p:pic>
          <p:nvPicPr>
            <p:cNvPr id="196" name="Image" descr="Image"/>
            <p:cNvPicPr>
              <a:picLocks noChangeAspect="1"/>
            </p:cNvPicPr>
            <p:nvPr/>
          </p:nvPicPr>
          <p:blipFill>
            <a:blip r:embed="rId5"/>
            <a:stretch>
              <a:fillRect/>
            </a:stretch>
          </p:blipFill>
          <p:spPr>
            <a:xfrm>
              <a:off x="7588122" y="0"/>
              <a:ext cx="4653761" cy="2760706"/>
            </a:xfrm>
            <a:prstGeom prst="rect">
              <a:avLst/>
            </a:prstGeom>
            <a:ln w="12700" cap="flat">
              <a:noFill/>
              <a:miter lim="400000"/>
            </a:ln>
            <a:effectLst/>
          </p:spPr>
        </p:pic>
      </p:grpSp>
      <p:graphicFrame>
        <p:nvGraphicFramePr>
          <p:cNvPr id="200" name="Table"/>
          <p:cNvGraphicFramePr/>
          <p:nvPr>
            <p:extLst>
              <p:ext uri="{D42A27DB-BD31-4B8C-83A1-F6EECF244321}">
                <p14:modId xmlns:p14="http://schemas.microsoft.com/office/powerpoint/2010/main" val="4094015084"/>
              </p:ext>
            </p:extLst>
          </p:nvPr>
        </p:nvGraphicFramePr>
        <p:xfrm>
          <a:off x="2276569" y="1448532"/>
          <a:ext cx="7474293" cy="1699238"/>
        </p:xfrm>
        <a:graphic>
          <a:graphicData uri="http://schemas.openxmlformats.org/drawingml/2006/table">
            <a:tbl>
              <a:tblPr/>
              <a:tblGrid>
                <a:gridCol w="3208847">
                  <a:extLst>
                    <a:ext uri="{9D8B030D-6E8A-4147-A177-3AD203B41FA5}">
                      <a16:colId xmlns:a16="http://schemas.microsoft.com/office/drawing/2014/main" val="20000"/>
                    </a:ext>
                  </a:extLst>
                </a:gridCol>
                <a:gridCol w="916813">
                  <a:extLst>
                    <a:ext uri="{9D8B030D-6E8A-4147-A177-3AD203B41FA5}">
                      <a16:colId xmlns:a16="http://schemas.microsoft.com/office/drawing/2014/main" val="20001"/>
                    </a:ext>
                  </a:extLst>
                </a:gridCol>
                <a:gridCol w="3348633">
                  <a:extLst>
                    <a:ext uri="{9D8B030D-6E8A-4147-A177-3AD203B41FA5}">
                      <a16:colId xmlns:a16="http://schemas.microsoft.com/office/drawing/2014/main" val="20002"/>
                    </a:ext>
                  </a:extLst>
                </a:gridCol>
              </a:tblGrid>
              <a:tr h="463380">
                <a:tc>
                  <a:txBody>
                    <a:bodyPr/>
                    <a:lstStyle/>
                    <a:p>
                      <a:pPr algn="l" defTabSz="457200">
                        <a:lnSpc>
                          <a:spcPct val="117999"/>
                        </a:lnSpc>
                        <a:defRPr sz="1800"/>
                      </a:pPr>
                      <a:r>
                        <a:rPr sz="2300" dirty="0">
                          <a:sym typeface="Helvetica Neue"/>
                        </a:rPr>
                        <a:t>Missing values</a:t>
                      </a:r>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sz="1500" dirty="0"/>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1800"/>
                      </a:pPr>
                      <a:r>
                        <a:rPr sz="2300" dirty="0">
                          <a:sym typeface="Helvetica Neue"/>
                        </a:rPr>
                        <a:t>Sensor failures</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3380">
                <a:tc>
                  <a:txBody>
                    <a:bodyPr/>
                    <a:lstStyle/>
                    <a:p>
                      <a:pPr algn="l" defTabSz="457200">
                        <a:lnSpc>
                          <a:spcPct val="117999"/>
                        </a:lnSpc>
                        <a:defRPr sz="1800"/>
                      </a:pPr>
                      <a:r>
                        <a:rPr sz="2300" dirty="0">
                          <a:sym typeface="Helvetica Neue"/>
                        </a:rPr>
                        <a:t>Sensor jitters</a:t>
                      </a:r>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sz="1500" dirty="0"/>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1800"/>
                      </a:pPr>
                      <a:r>
                        <a:rPr sz="2300" dirty="0">
                          <a:sym typeface="Helvetica Neue"/>
                        </a:rPr>
                        <a:t>Guest in the house</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57238">
                <a:tc>
                  <a:txBody>
                    <a:bodyPr/>
                    <a:lstStyle/>
                    <a:p>
                      <a:pPr algn="l">
                        <a:defRPr sz="1800"/>
                      </a:pPr>
                      <a:r>
                        <a:rPr sz="2300" dirty="0">
                          <a:sym typeface="Helvetica Neue"/>
                        </a:rPr>
                        <a:t>Processing features in real time</a:t>
                      </a:r>
                      <a:r>
                        <a:rPr lang="en-US" sz="2300" dirty="0">
                          <a:sym typeface="Helvetica Neue"/>
                        </a:rPr>
                        <a:t>…</a:t>
                      </a:r>
                      <a:endParaRPr sz="2300" dirty="0">
                        <a:sym typeface="Helvetica Neue"/>
                      </a:endParaRPr>
                    </a:p>
                  </a:txBody>
                  <a:tcPr marL="35719" marR="35719" marT="35719" marB="35719"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sz="1500" dirty="0"/>
                    </a:p>
                  </a:txBody>
                  <a:tcPr marL="35719" marR="35719" marT="35719" marB="35719" anchor="ctr" horzOverflow="overflow">
                    <a:lnL w="12700">
                      <a:miter lim="400000"/>
                    </a:lnL>
                    <a:lnR w="12700">
                      <a:miter lim="400000"/>
                    </a:lnR>
                    <a:lnT w="12700">
                      <a:miter lim="400000"/>
                    </a:lnT>
                    <a:lnB w="12700">
                      <a:miter lim="400000"/>
                    </a:lnB>
                  </a:tcPr>
                </a:tc>
                <a:tc>
                  <a:txBody>
                    <a:bodyPr/>
                    <a:lstStyle/>
                    <a:p>
                      <a:pPr algn="l">
                        <a:defRPr sz="1800"/>
                      </a:pPr>
                      <a:r>
                        <a:rPr sz="2300" dirty="0">
                          <a:sym typeface="Helvetica Neue"/>
                        </a:rPr>
                        <a:t>Residents test sensors for fun…</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lide Number"/>
          <p:cNvSpPr txBox="1">
            <a:spLocks noGrp="1"/>
          </p:cNvSpPr>
          <p:nvPr>
            <p:ph type="sldNum" sz="quarter" idx="2"/>
          </p:nvPr>
        </p:nvSpPr>
        <p:spPr>
          <a:xfrm>
            <a:off x="6013716" y="6536531"/>
            <a:ext cx="159806" cy="22802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dirty="0"/>
          </a:p>
        </p:txBody>
      </p:sp>
      <p:sp>
        <p:nvSpPr>
          <p:cNvPr id="189" name="Sensor Data —Computational Challenges"/>
          <p:cNvSpPr txBox="1"/>
          <p:nvPr/>
        </p:nvSpPr>
        <p:spPr>
          <a:xfrm>
            <a:off x="923245" y="735355"/>
            <a:ext cx="7728169" cy="522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b">
            <a:normAutofit lnSpcReduction="10000"/>
          </a:bodyPr>
          <a:lstStyle>
            <a:lvl1pPr algn="l" defTabSz="525779">
              <a:defRPr sz="4230">
                <a:solidFill>
                  <a:srgbClr val="7A0816"/>
                </a:solidFill>
              </a:defRPr>
            </a:lvl1pPr>
          </a:lstStyle>
          <a:p>
            <a:r>
              <a:rPr sz="2974" dirty="0">
                <a:solidFill>
                  <a:srgbClr val="0070C0"/>
                </a:solidFill>
              </a:rPr>
              <a:t>Sensor Data—Computational Challenges </a:t>
            </a:r>
          </a:p>
        </p:txBody>
      </p:sp>
      <p:grpSp>
        <p:nvGrpSpPr>
          <p:cNvPr id="18" name="Group 17">
            <a:extLst>
              <a:ext uri="{FF2B5EF4-FFF2-40B4-BE49-F238E27FC236}">
                <a16:creationId xmlns:a16="http://schemas.microsoft.com/office/drawing/2014/main" id="{CA8932FF-D9B7-904F-80FE-DED05A200E13}"/>
              </a:ext>
            </a:extLst>
          </p:cNvPr>
          <p:cNvGrpSpPr/>
          <p:nvPr/>
        </p:nvGrpSpPr>
        <p:grpSpPr>
          <a:xfrm>
            <a:off x="659757" y="1686258"/>
            <a:ext cx="11066753" cy="3892739"/>
            <a:chOff x="168716" y="1687033"/>
            <a:chExt cx="13427235" cy="3788964"/>
          </a:xfrm>
        </p:grpSpPr>
        <p:graphicFrame>
          <p:nvGraphicFramePr>
            <p:cNvPr id="15" name="Table">
              <a:extLst>
                <a:ext uri="{FF2B5EF4-FFF2-40B4-BE49-F238E27FC236}">
                  <a16:creationId xmlns:a16="http://schemas.microsoft.com/office/drawing/2014/main" id="{9EE75D1E-5E54-A346-806F-473D88A3E933}"/>
                </a:ext>
              </a:extLst>
            </p:cNvPr>
            <p:cNvGraphicFramePr/>
            <p:nvPr/>
          </p:nvGraphicFramePr>
          <p:xfrm>
            <a:off x="698498" y="1687033"/>
            <a:ext cx="12897453" cy="641460"/>
          </p:xfrm>
          <a:graphic>
            <a:graphicData uri="http://schemas.openxmlformats.org/drawingml/2006/table">
              <a:tbl>
                <a:tblPr/>
                <a:tblGrid>
                  <a:gridCol w="4563694">
                    <a:extLst>
                      <a:ext uri="{9D8B030D-6E8A-4147-A177-3AD203B41FA5}">
                        <a16:colId xmlns:a16="http://schemas.microsoft.com/office/drawing/2014/main" val="20000"/>
                      </a:ext>
                    </a:extLst>
                  </a:gridCol>
                  <a:gridCol w="1303912">
                    <a:extLst>
                      <a:ext uri="{9D8B030D-6E8A-4147-A177-3AD203B41FA5}">
                        <a16:colId xmlns:a16="http://schemas.microsoft.com/office/drawing/2014/main" val="20001"/>
                      </a:ext>
                    </a:extLst>
                  </a:gridCol>
                  <a:gridCol w="4762500">
                    <a:extLst>
                      <a:ext uri="{9D8B030D-6E8A-4147-A177-3AD203B41FA5}">
                        <a16:colId xmlns:a16="http://schemas.microsoft.com/office/drawing/2014/main" val="20002"/>
                      </a:ext>
                    </a:extLst>
                  </a:gridCol>
                </a:tblGrid>
                <a:tr h="659029">
                  <a:tc>
                    <a:txBody>
                      <a:bodyPr/>
                      <a:lstStyle/>
                      <a:p>
                        <a:pPr algn="l" defTabSz="457200">
                          <a:lnSpc>
                            <a:spcPct val="117999"/>
                          </a:lnSpc>
                          <a:defRPr sz="1800"/>
                        </a:pPr>
                        <a:r>
                          <a:rPr lang="en-US" sz="3200" dirty="0">
                            <a:sym typeface="Helvetica Neue"/>
                          </a:rPr>
                          <a:t>Clean jitters</a:t>
                        </a:r>
                        <a:endParaRPr sz="3200" dirty="0">
                          <a:sym typeface="Helvetica Neue"/>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algn="l" defTabSz="914400">
                          <a:defRPr sz="2200">
                            <a:sym typeface="Helvetica Neue"/>
                          </a:defRPr>
                        </a:pPr>
                        <a:endParaRPr dirty="0"/>
                      </a:p>
                    </a:txBody>
                    <a:tcPr marL="50800" marR="50800" marT="50800" marB="50800" anchor="ctr" horzOverflow="overflow">
                      <a:lnL w="12700">
                        <a:miter lim="400000"/>
                      </a:lnL>
                      <a:lnR w="12700">
                        <a:miter lim="400000"/>
                      </a:lnR>
                      <a:lnT w="12700">
                        <a:miter lim="400000"/>
                      </a:lnT>
                      <a:lnB w="12700">
                        <a:miter lim="400000"/>
                      </a:lnB>
                    </a:tcPr>
                  </a:tc>
                  <a:tc>
                    <a:txBody>
                      <a:bodyPr/>
                      <a:lstStyle/>
                      <a:p>
                        <a:pPr algn="l" defTabSz="914400">
                          <a:defRPr sz="1800"/>
                        </a:pPr>
                        <a:endParaRPr sz="3200" dirty="0">
                          <a:sym typeface="Helvetica Neue"/>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pSp>
          <p:nvGrpSpPr>
            <p:cNvPr id="17" name="Group 16">
              <a:extLst>
                <a:ext uri="{FF2B5EF4-FFF2-40B4-BE49-F238E27FC236}">
                  <a16:creationId xmlns:a16="http://schemas.microsoft.com/office/drawing/2014/main" id="{7D6BF4A3-85B5-3249-A995-51CB841EDF53}"/>
                </a:ext>
              </a:extLst>
            </p:cNvPr>
            <p:cNvGrpSpPr/>
            <p:nvPr/>
          </p:nvGrpSpPr>
          <p:grpSpPr>
            <a:xfrm>
              <a:off x="168716" y="2487906"/>
              <a:ext cx="11689674" cy="2988091"/>
              <a:chOff x="168716" y="2487906"/>
              <a:chExt cx="11689674" cy="2988091"/>
            </a:xfrm>
          </p:grpSpPr>
          <p:grpSp>
            <p:nvGrpSpPr>
              <p:cNvPr id="12" name="Group 11">
                <a:extLst>
                  <a:ext uri="{FF2B5EF4-FFF2-40B4-BE49-F238E27FC236}">
                    <a16:creationId xmlns:a16="http://schemas.microsoft.com/office/drawing/2014/main" id="{88D1B0B6-F188-514F-9B5D-1C59466570F3}"/>
                  </a:ext>
                </a:extLst>
              </p:cNvPr>
              <p:cNvGrpSpPr/>
              <p:nvPr/>
            </p:nvGrpSpPr>
            <p:grpSpPr>
              <a:xfrm>
                <a:off x="168716" y="2487906"/>
                <a:ext cx="11689674" cy="2988091"/>
                <a:chOff x="0" y="2555640"/>
                <a:chExt cx="11689674" cy="2988091"/>
              </a:xfrm>
            </p:grpSpPr>
            <p:pic>
              <p:nvPicPr>
                <p:cNvPr id="3" name="Picture 2" descr="A screenshot of a social media post&#10;&#10;Description automatically generated">
                  <a:extLst>
                    <a:ext uri="{FF2B5EF4-FFF2-40B4-BE49-F238E27FC236}">
                      <a16:creationId xmlns:a16="http://schemas.microsoft.com/office/drawing/2014/main" id="{29CD2F8A-40C4-9E40-B3A9-98C147625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5640"/>
                  <a:ext cx="11689674" cy="2988091"/>
                </a:xfrm>
                <a:prstGeom prst="rect">
                  <a:avLst/>
                </a:prstGeom>
              </p:spPr>
            </p:pic>
            <p:cxnSp>
              <p:nvCxnSpPr>
                <p:cNvPr id="5" name="Straight Arrow Connector 4">
                  <a:extLst>
                    <a:ext uri="{FF2B5EF4-FFF2-40B4-BE49-F238E27FC236}">
                      <a16:creationId xmlns:a16="http://schemas.microsoft.com/office/drawing/2014/main" id="{072D4D89-ED42-4A41-9778-5A754E30E4F1}"/>
                    </a:ext>
                  </a:extLst>
                </p:cNvPr>
                <p:cNvCxnSpPr>
                  <a:cxnSpLocks/>
                </p:cNvCxnSpPr>
                <p:nvPr/>
              </p:nvCxnSpPr>
              <p:spPr>
                <a:xfrm>
                  <a:off x="1320800" y="3579464"/>
                  <a:ext cx="4658013" cy="0"/>
                </a:xfrm>
                <a:prstGeom prst="straightConnector1">
                  <a:avLst/>
                </a:prstGeom>
                <a:noFill/>
                <a:ln w="25400" cap="flat">
                  <a:solidFill>
                    <a:schemeClr val="accent5">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D5DE81CA-627C-2B4A-9DE1-31503FD1C9F8}"/>
                    </a:ext>
                  </a:extLst>
                </p:cNvPr>
                <p:cNvCxnSpPr>
                  <a:cxnSpLocks/>
                </p:cNvCxnSpPr>
                <p:nvPr/>
              </p:nvCxnSpPr>
              <p:spPr>
                <a:xfrm>
                  <a:off x="9995379" y="3362235"/>
                  <a:ext cx="1011288" cy="10402"/>
                </a:xfrm>
                <a:prstGeom prst="straightConnector1">
                  <a:avLst/>
                </a:prstGeom>
                <a:noFill/>
                <a:ln w="25400" cap="flat">
                  <a:solidFill>
                    <a:schemeClr val="accent5">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FACB819E-EDA8-0543-956C-1BE80500A21C}"/>
                    </a:ext>
                  </a:extLst>
                </p:cNvPr>
                <p:cNvSpPr txBox="1"/>
                <p:nvPr/>
              </p:nvSpPr>
              <p:spPr>
                <a:xfrm>
                  <a:off x="950356" y="3109190"/>
                  <a:ext cx="622394" cy="3796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266" dirty="0">
                      <a:solidFill>
                        <a:srgbClr val="000000"/>
                      </a:solidFill>
                      <a:latin typeface="Helvetica Neue"/>
                      <a:ea typeface="Helvetica Neue"/>
                      <a:cs typeface="Helvetica Neue"/>
                      <a:sym typeface="Helvetica Neue"/>
                    </a:rPr>
                    <a:t>open</a:t>
                  </a:r>
                </a:p>
              </p:txBody>
            </p:sp>
            <p:sp>
              <p:nvSpPr>
                <p:cNvPr id="25" name="TextBox 24">
                  <a:extLst>
                    <a:ext uri="{FF2B5EF4-FFF2-40B4-BE49-F238E27FC236}">
                      <a16:creationId xmlns:a16="http://schemas.microsoft.com/office/drawing/2014/main" id="{0B2520FD-F9FD-2649-8754-A8913E1FDA29}"/>
                    </a:ext>
                  </a:extLst>
                </p:cNvPr>
                <p:cNvSpPr txBox="1"/>
                <p:nvPr/>
              </p:nvSpPr>
              <p:spPr>
                <a:xfrm>
                  <a:off x="5981003" y="3136719"/>
                  <a:ext cx="827578" cy="471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687" dirty="0">
                      <a:solidFill>
                        <a:srgbClr val="000000"/>
                      </a:solidFill>
                      <a:latin typeface="Helvetica Neue"/>
                      <a:ea typeface="Helvetica Neue"/>
                      <a:cs typeface="Helvetica Neue"/>
                      <a:sym typeface="Helvetica Neue"/>
                    </a:rPr>
                    <a:t>close</a:t>
                  </a:r>
                </a:p>
              </p:txBody>
            </p:sp>
            <p:sp>
              <p:nvSpPr>
                <p:cNvPr id="26" name="TextBox 25">
                  <a:extLst>
                    <a:ext uri="{FF2B5EF4-FFF2-40B4-BE49-F238E27FC236}">
                      <a16:creationId xmlns:a16="http://schemas.microsoft.com/office/drawing/2014/main" id="{243BB6DE-2A34-7D47-AD70-0B86E9ABC9B4}"/>
                    </a:ext>
                  </a:extLst>
                </p:cNvPr>
                <p:cNvSpPr txBox="1"/>
                <p:nvPr/>
              </p:nvSpPr>
              <p:spPr>
                <a:xfrm>
                  <a:off x="9198401" y="3136719"/>
                  <a:ext cx="795661" cy="471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687" dirty="0">
                      <a:solidFill>
                        <a:srgbClr val="000000"/>
                      </a:solidFill>
                      <a:latin typeface="Helvetica Neue"/>
                      <a:ea typeface="Helvetica Neue"/>
                      <a:cs typeface="Helvetica Neue"/>
                      <a:sym typeface="Helvetica Neue"/>
                    </a:rPr>
                    <a:t>open</a:t>
                  </a:r>
                </a:p>
              </p:txBody>
            </p:sp>
          </p:grpSp>
          <p:cxnSp>
            <p:nvCxnSpPr>
              <p:cNvPr id="14" name="Straight Arrow Connector 13">
                <a:extLst>
                  <a:ext uri="{FF2B5EF4-FFF2-40B4-BE49-F238E27FC236}">
                    <a16:creationId xmlns:a16="http://schemas.microsoft.com/office/drawing/2014/main" id="{A058ADD5-8ED0-E84F-BBF3-3186D9080FF4}"/>
                  </a:ext>
                </a:extLst>
              </p:cNvPr>
              <p:cNvCxnSpPr/>
              <p:nvPr/>
            </p:nvCxnSpPr>
            <p:spPr>
              <a:xfrm>
                <a:off x="6147529" y="3894667"/>
                <a:ext cx="4016566" cy="0"/>
              </a:xfrm>
              <a:prstGeom prst="straightConnector1">
                <a:avLst/>
              </a:prstGeom>
              <a:noFill/>
              <a:ln w="25400" cap="flat">
                <a:solidFill>
                  <a:schemeClr val="accent3">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a16="http://schemas.microsoft.com/office/drawing/2014/main" id="{3340542F-8F8B-1249-B184-6B81EAEC71AA}"/>
                  </a:ext>
                </a:extLst>
              </p:cNvPr>
              <p:cNvSpPr txBox="1"/>
              <p:nvPr/>
            </p:nvSpPr>
            <p:spPr>
              <a:xfrm>
                <a:off x="7476151" y="3784383"/>
                <a:ext cx="1359324" cy="4718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hangingPunct="0"/>
                <a:r>
                  <a:rPr lang="en-US" sz="1266" dirty="0"/>
                  <a:t>l</a:t>
                </a:r>
                <a:r>
                  <a:rPr lang="en-US" sz="1687" dirty="0">
                    <a:solidFill>
                      <a:srgbClr val="000000"/>
                    </a:solidFill>
                    <a:latin typeface="Helvetica Neue"/>
                    <a:ea typeface="Helvetica Neue"/>
                    <a:cs typeface="Helvetica Neue"/>
                    <a:sym typeface="Helvetica Neue"/>
                  </a:rPr>
                  <a:t>arge gap</a:t>
                </a:r>
              </a:p>
            </p:txBody>
          </p:sp>
        </p:grpSp>
      </p:grpSp>
    </p:spTree>
    <p:extLst>
      <p:ext uri="{BB962C8B-B14F-4D97-AF65-F5344CB8AC3E}">
        <p14:creationId xmlns:p14="http://schemas.microsoft.com/office/powerpoint/2010/main" val="24592443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Data</a:t>
            </a:r>
          </a:p>
        </p:txBody>
      </p:sp>
      <p:pic>
        <p:nvPicPr>
          <p:cNvPr id="7" name="Picture 6" descr="Table&#10;&#10;Description automatically generated">
            <a:extLst>
              <a:ext uri="{FF2B5EF4-FFF2-40B4-BE49-F238E27FC236}">
                <a16:creationId xmlns:a16="http://schemas.microsoft.com/office/drawing/2014/main" id="{25F2BB9C-3A61-A94D-AB4F-C46AECDE3C52}"/>
              </a:ext>
            </a:extLst>
          </p:cNvPr>
          <p:cNvPicPr>
            <a:picLocks noChangeAspect="1"/>
          </p:cNvPicPr>
          <p:nvPr/>
        </p:nvPicPr>
        <p:blipFill rotWithShape="1">
          <a:blip r:embed="rId2"/>
          <a:srcRect r="38272"/>
          <a:stretch/>
        </p:blipFill>
        <p:spPr>
          <a:xfrm>
            <a:off x="2497915" y="1896027"/>
            <a:ext cx="3902885" cy="4031217"/>
          </a:xfrm>
          <a:prstGeom prst="rect">
            <a:avLst/>
          </a:prstGeom>
        </p:spPr>
      </p:pic>
      <p:sp>
        <p:nvSpPr>
          <p:cNvPr id="3" name="TextBox 2">
            <a:extLst>
              <a:ext uri="{FF2B5EF4-FFF2-40B4-BE49-F238E27FC236}">
                <a16:creationId xmlns:a16="http://schemas.microsoft.com/office/drawing/2014/main" id="{27E91F0A-50B5-0945-B79D-A1F84D5F4199}"/>
              </a:ext>
            </a:extLst>
          </p:cNvPr>
          <p:cNvSpPr txBox="1"/>
          <p:nvPr/>
        </p:nvSpPr>
        <p:spPr>
          <a:xfrm>
            <a:off x="6893379" y="3542303"/>
            <a:ext cx="2543838" cy="369332"/>
          </a:xfrm>
          <a:prstGeom prst="rect">
            <a:avLst/>
          </a:prstGeom>
          <a:noFill/>
        </p:spPr>
        <p:txBody>
          <a:bodyPr wrap="none" rtlCol="0">
            <a:spAutoFit/>
          </a:bodyPr>
          <a:lstStyle/>
          <a:p>
            <a:r>
              <a:rPr lang="en-US" dirty="0"/>
              <a:t>x and y values are known</a:t>
            </a:r>
          </a:p>
        </p:txBody>
      </p:sp>
    </p:spTree>
    <p:extLst>
      <p:ext uri="{BB962C8B-B14F-4D97-AF65-F5344CB8AC3E}">
        <p14:creationId xmlns:p14="http://schemas.microsoft.com/office/powerpoint/2010/main" val="310873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a:t>
            </a:r>
          </a:p>
        </p:txBody>
      </p:sp>
      <p:pic>
        <p:nvPicPr>
          <p:cNvPr id="4" name="Picture 3" descr="Table&#10;&#10;Description automatically generated with medium confidence">
            <a:extLst>
              <a:ext uri="{FF2B5EF4-FFF2-40B4-BE49-F238E27FC236}">
                <a16:creationId xmlns:a16="http://schemas.microsoft.com/office/drawing/2014/main" id="{161B4E16-F5D9-7F47-93B5-5F8C6B1F4987}"/>
              </a:ext>
            </a:extLst>
          </p:cNvPr>
          <p:cNvPicPr>
            <a:picLocks noChangeAspect="1"/>
          </p:cNvPicPr>
          <p:nvPr/>
        </p:nvPicPr>
        <p:blipFill rotWithShape="1">
          <a:blip r:embed="rId2"/>
          <a:srcRect r="37329"/>
          <a:stretch/>
        </p:blipFill>
        <p:spPr>
          <a:xfrm>
            <a:off x="1917331" y="1953596"/>
            <a:ext cx="4937760" cy="4705254"/>
          </a:xfrm>
          <a:prstGeom prst="rect">
            <a:avLst/>
          </a:prstGeom>
        </p:spPr>
      </p:pic>
      <p:sp>
        <p:nvSpPr>
          <p:cNvPr id="5" name="TextBox 4">
            <a:extLst>
              <a:ext uri="{FF2B5EF4-FFF2-40B4-BE49-F238E27FC236}">
                <a16:creationId xmlns:a16="http://schemas.microsoft.com/office/drawing/2014/main" id="{DCD41A86-B7CB-1D4C-8FD8-00F249D50491}"/>
              </a:ext>
            </a:extLst>
          </p:cNvPr>
          <p:cNvSpPr txBox="1"/>
          <p:nvPr/>
        </p:nvSpPr>
        <p:spPr>
          <a:xfrm>
            <a:off x="7536317" y="4121557"/>
            <a:ext cx="1724511" cy="369332"/>
          </a:xfrm>
          <a:prstGeom prst="rect">
            <a:avLst/>
          </a:prstGeom>
          <a:noFill/>
        </p:spPr>
        <p:txBody>
          <a:bodyPr wrap="none" rtlCol="0">
            <a:spAutoFit/>
          </a:bodyPr>
          <a:lstStyle/>
          <a:p>
            <a:r>
              <a:rPr lang="en-US" dirty="0"/>
              <a:t>Unknown values</a:t>
            </a:r>
          </a:p>
        </p:txBody>
      </p:sp>
      <p:sp>
        <p:nvSpPr>
          <p:cNvPr id="3" name="Rectangle 2">
            <a:extLst>
              <a:ext uri="{FF2B5EF4-FFF2-40B4-BE49-F238E27FC236}">
                <a16:creationId xmlns:a16="http://schemas.microsoft.com/office/drawing/2014/main" id="{BF8A163B-DD55-B14E-8C25-D172E42D1D97}"/>
              </a:ext>
            </a:extLst>
          </p:cNvPr>
          <p:cNvSpPr/>
          <p:nvPr/>
        </p:nvSpPr>
        <p:spPr>
          <a:xfrm>
            <a:off x="2368818" y="3250408"/>
            <a:ext cx="4583376" cy="442912"/>
          </a:xfrm>
          <a:prstGeom prst="rect">
            <a:avLst/>
          </a:prstGeom>
          <a:noFill/>
          <a:ln w="50800">
            <a:solidFill>
              <a:schemeClr val="accent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BF55699-855C-F841-918A-301963A99B6F}"/>
              </a:ext>
            </a:extLst>
          </p:cNvPr>
          <p:cNvSpPr/>
          <p:nvPr/>
        </p:nvSpPr>
        <p:spPr>
          <a:xfrm>
            <a:off x="2368818" y="5934388"/>
            <a:ext cx="4583376" cy="442912"/>
          </a:xfrm>
          <a:prstGeom prst="rect">
            <a:avLst/>
          </a:prstGeom>
          <a:noFill/>
          <a:ln w="50800">
            <a:solidFill>
              <a:schemeClr val="accent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34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 Impact</a:t>
            </a:r>
          </a:p>
        </p:txBody>
      </p:sp>
      <p:sp>
        <p:nvSpPr>
          <p:cNvPr id="5" name="TextBox 4">
            <a:extLst>
              <a:ext uri="{FF2B5EF4-FFF2-40B4-BE49-F238E27FC236}">
                <a16:creationId xmlns:a16="http://schemas.microsoft.com/office/drawing/2014/main" id="{4E696D15-97DE-E54C-A6B3-611157DC7C04}"/>
              </a:ext>
            </a:extLst>
          </p:cNvPr>
          <p:cNvSpPr txBox="1"/>
          <p:nvPr/>
        </p:nvSpPr>
        <p:spPr>
          <a:xfrm>
            <a:off x="581192" y="2039816"/>
            <a:ext cx="8267328" cy="1815882"/>
          </a:xfrm>
          <a:prstGeom prst="rect">
            <a:avLst/>
          </a:prstGeom>
          <a:noFill/>
        </p:spPr>
        <p:txBody>
          <a:bodyPr wrap="none" rtlCol="0">
            <a:spAutoFit/>
          </a:bodyPr>
          <a:lstStyle/>
          <a:p>
            <a:r>
              <a:rPr lang="en-US" sz="2800" dirty="0"/>
              <a:t>Missing values impact both training and prediction</a:t>
            </a:r>
          </a:p>
          <a:p>
            <a:endParaRPr lang="en-US" sz="2800" dirty="0"/>
          </a:p>
          <a:p>
            <a:pPr marL="514350" indent="-514350">
              <a:buAutoNum type="arabicPeriod"/>
            </a:pPr>
            <a:r>
              <a:rPr lang="en-US" sz="2800" dirty="0">
                <a:solidFill>
                  <a:schemeClr val="accent3">
                    <a:lumMod val="75000"/>
                  </a:schemeClr>
                </a:solidFill>
              </a:rPr>
              <a:t>Training data</a:t>
            </a:r>
            <a:r>
              <a:rPr lang="en-US" sz="2800" dirty="0"/>
              <a:t>: unknown values</a:t>
            </a:r>
          </a:p>
          <a:p>
            <a:pPr marL="514350" indent="-514350">
              <a:buAutoNum type="arabicPeriod"/>
            </a:pPr>
            <a:r>
              <a:rPr lang="en-US" sz="2800" dirty="0">
                <a:solidFill>
                  <a:schemeClr val="accent3">
                    <a:lumMod val="75000"/>
                  </a:schemeClr>
                </a:solidFill>
              </a:rPr>
              <a:t>Prediction</a:t>
            </a:r>
            <a:r>
              <a:rPr lang="en-US" sz="2800" dirty="0"/>
              <a:t>:  input for prediction has unknown values</a:t>
            </a:r>
          </a:p>
        </p:txBody>
      </p:sp>
    </p:spTree>
    <p:extLst>
      <p:ext uri="{BB962C8B-B14F-4D97-AF65-F5344CB8AC3E}">
        <p14:creationId xmlns:p14="http://schemas.microsoft.com/office/powerpoint/2010/main" val="364185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E4-F02C-7647-816D-4571952936B5}"/>
              </a:ext>
            </a:extLst>
          </p:cNvPr>
          <p:cNvSpPr>
            <a:spLocks noGrp="1"/>
          </p:cNvSpPr>
          <p:nvPr>
            <p:ph type="title"/>
          </p:nvPr>
        </p:nvSpPr>
        <p:spPr/>
        <p:txBody>
          <a:bodyPr/>
          <a:lstStyle/>
          <a:p>
            <a:r>
              <a:rPr lang="en-US" dirty="0"/>
              <a:t>Missing values Impact</a:t>
            </a:r>
          </a:p>
        </p:txBody>
      </p:sp>
      <p:sp>
        <p:nvSpPr>
          <p:cNvPr id="6" name="TextBox 5">
            <a:extLst>
              <a:ext uri="{FF2B5EF4-FFF2-40B4-BE49-F238E27FC236}">
                <a16:creationId xmlns:a16="http://schemas.microsoft.com/office/drawing/2014/main" id="{4FCF461F-48CD-7A48-8816-8F3DD4ABC28C}"/>
              </a:ext>
            </a:extLst>
          </p:cNvPr>
          <p:cNvSpPr txBox="1"/>
          <p:nvPr/>
        </p:nvSpPr>
        <p:spPr>
          <a:xfrm>
            <a:off x="581192" y="1931601"/>
            <a:ext cx="4767524" cy="523220"/>
          </a:xfrm>
          <a:prstGeom prst="rect">
            <a:avLst/>
          </a:prstGeom>
          <a:noFill/>
        </p:spPr>
        <p:txBody>
          <a:bodyPr wrap="none" rtlCol="0">
            <a:spAutoFit/>
          </a:bodyPr>
          <a:lstStyle/>
          <a:p>
            <a:r>
              <a:rPr lang="en-US" sz="2800" dirty="0">
                <a:solidFill>
                  <a:schemeClr val="accent3">
                    <a:lumMod val="75000"/>
                  </a:schemeClr>
                </a:solidFill>
              </a:rPr>
              <a:t>Training data</a:t>
            </a:r>
            <a:r>
              <a:rPr lang="en-US" sz="2800" dirty="0"/>
              <a:t>: “unknown” values</a:t>
            </a:r>
          </a:p>
        </p:txBody>
      </p:sp>
      <p:grpSp>
        <p:nvGrpSpPr>
          <p:cNvPr id="9" name="Group 8">
            <a:extLst>
              <a:ext uri="{FF2B5EF4-FFF2-40B4-BE49-F238E27FC236}">
                <a16:creationId xmlns:a16="http://schemas.microsoft.com/office/drawing/2014/main" id="{0E3582FA-CE16-9541-A0B7-C412CFEA5B18}"/>
              </a:ext>
            </a:extLst>
          </p:cNvPr>
          <p:cNvGrpSpPr/>
          <p:nvPr/>
        </p:nvGrpSpPr>
        <p:grpSpPr>
          <a:xfrm>
            <a:off x="2022856" y="2454821"/>
            <a:ext cx="7195286" cy="4187533"/>
            <a:chOff x="2022856" y="2454821"/>
            <a:chExt cx="7195286" cy="4187533"/>
          </a:xfrm>
        </p:grpSpPr>
        <p:pic>
          <p:nvPicPr>
            <p:cNvPr id="4" name="Picture 8">
              <a:extLst>
                <a:ext uri="{FF2B5EF4-FFF2-40B4-BE49-F238E27FC236}">
                  <a16:creationId xmlns:a16="http://schemas.microsoft.com/office/drawing/2014/main" id="{EDDF32FB-3A17-4D4C-ACC2-8D0C42549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22856" y="2454821"/>
              <a:ext cx="7195286" cy="4187533"/>
            </a:xfrm>
            <a:prstGeom prst="rect">
              <a:avLst/>
            </a:prstGeom>
          </p:spPr>
        </p:pic>
        <p:sp>
          <p:nvSpPr>
            <p:cNvPr id="3" name="Rectangle 2">
              <a:extLst>
                <a:ext uri="{FF2B5EF4-FFF2-40B4-BE49-F238E27FC236}">
                  <a16:creationId xmlns:a16="http://schemas.microsoft.com/office/drawing/2014/main" id="{59633866-DAE2-8746-95AC-06A9D49951F3}"/>
                </a:ext>
              </a:extLst>
            </p:cNvPr>
            <p:cNvSpPr/>
            <p:nvPr/>
          </p:nvSpPr>
          <p:spPr>
            <a:xfrm>
              <a:off x="3917093" y="2879250"/>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B41044-A6E5-634B-9055-59DA341B0AB3}"/>
                </a:ext>
              </a:extLst>
            </p:cNvPr>
            <p:cNvSpPr/>
            <p:nvPr/>
          </p:nvSpPr>
          <p:spPr>
            <a:xfrm>
              <a:off x="5255741" y="4603657"/>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ACC47A-FE0A-7842-A519-0F6833E37E7C}"/>
                </a:ext>
              </a:extLst>
            </p:cNvPr>
            <p:cNvSpPr/>
            <p:nvPr/>
          </p:nvSpPr>
          <p:spPr>
            <a:xfrm>
              <a:off x="6965092" y="6362435"/>
              <a:ext cx="531339" cy="1975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66504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6357</TotalTime>
  <Words>1222</Words>
  <Application>Microsoft Macintosh PowerPoint</Application>
  <PresentationFormat>Widescreen</PresentationFormat>
  <Paragraphs>196</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Gill Sans MT</vt:lpstr>
      <vt:lpstr>Helvetica</vt:lpstr>
      <vt:lpstr>Helvetica Neue</vt:lpstr>
      <vt:lpstr>Wingdings 2</vt:lpstr>
      <vt:lpstr>Dividend</vt:lpstr>
      <vt:lpstr>mining Internet of Things Data</vt:lpstr>
      <vt:lpstr>Data Properties of smart environment</vt:lpstr>
      <vt:lpstr>PowerPoint Presentation</vt:lpstr>
      <vt:lpstr>PowerPoint Presentation</vt:lpstr>
      <vt:lpstr>PowerPoint Presentation</vt:lpstr>
      <vt:lpstr>Data</vt:lpstr>
      <vt:lpstr>Missing values</vt:lpstr>
      <vt:lpstr>Missing values Impact</vt:lpstr>
      <vt:lpstr>Missing values Impact</vt:lpstr>
      <vt:lpstr>Missing values Impact</vt:lpstr>
      <vt:lpstr>Handling missing values</vt:lpstr>
      <vt:lpstr>Purification by skipping / removing</vt:lpstr>
      <vt:lpstr>Purification by skipping / removing</vt:lpstr>
      <vt:lpstr>The challenge with skipping / revoming</vt:lpstr>
      <vt:lpstr>The challenge with skipping / revoming</vt:lpstr>
      <vt:lpstr>The challenge with skipping / removing</vt:lpstr>
      <vt:lpstr>The challenge with skipping / removing</vt:lpstr>
      <vt:lpstr>skipping / removing missing values: pros and cons</vt:lpstr>
      <vt:lpstr>Handling missing values</vt:lpstr>
      <vt:lpstr>Main drawback of skipping method</vt:lpstr>
      <vt:lpstr>Can we keep all the data? </vt:lpstr>
      <vt:lpstr>Idea: PURIFICATION BY IMPUTING</vt:lpstr>
      <vt:lpstr>Idea: PURIFICATION BY IMPUTING</vt:lpstr>
      <vt:lpstr>Example: replace with the most common value</vt:lpstr>
      <vt:lpstr>Common (simple) rules for imputing</vt:lpstr>
      <vt:lpstr>Missing value imputation: pros and cons</vt:lpstr>
      <vt:lpstr>Missing value Code</vt:lpstr>
      <vt:lpstr>STATE OF ART ALGORITHMS FOR SMART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Behavior Modeling </dc:title>
  <dc:creator>Lin, Beiyu</dc:creator>
  <cp:lastModifiedBy>Lin, Beiyu</cp:lastModifiedBy>
  <cp:revision>207</cp:revision>
  <dcterms:created xsi:type="dcterms:W3CDTF">2021-01-19T23:36:07Z</dcterms:created>
  <dcterms:modified xsi:type="dcterms:W3CDTF">2022-01-26T00:59:20Z</dcterms:modified>
</cp:coreProperties>
</file>