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58" r:id="rId4"/>
    <p:sldId id="296" r:id="rId5"/>
    <p:sldId id="310" r:id="rId6"/>
    <p:sldId id="311" r:id="rId7"/>
    <p:sldId id="309" r:id="rId8"/>
    <p:sldId id="297" r:id="rId9"/>
    <p:sldId id="298" r:id="rId10"/>
    <p:sldId id="299" r:id="rId11"/>
    <p:sldId id="301" r:id="rId12"/>
    <p:sldId id="260" r:id="rId13"/>
    <p:sldId id="312" r:id="rId14"/>
    <p:sldId id="270" r:id="rId15"/>
    <p:sldId id="274" r:id="rId16"/>
    <p:sldId id="303" r:id="rId17"/>
    <p:sldId id="304" r:id="rId18"/>
    <p:sldId id="275" r:id="rId19"/>
    <p:sldId id="28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/>
    <p:restoredTop sz="92450"/>
  </p:normalViewPr>
  <p:slideViewPr>
    <p:cSldViewPr snapToGrid="0" snapToObjects="1">
      <p:cViewPr varScale="1">
        <p:scale>
          <a:sx n="66" d="100"/>
          <a:sy n="66" d="100"/>
        </p:scale>
        <p:origin x="19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8/25/21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yulincs.github.io/teach/fall_21/d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iyulincs.github.io/teach/fall_21/syllabus_cs_458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Data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083F1-6C60-FA43-BAD4-2311114F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90" y="1921189"/>
            <a:ext cx="8481186" cy="1195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“The world is one big data problem.”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(by Andrew McAfee, co-director of the MIT Initiative)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E8BCA6-9997-9147-BB33-474444F413C7}"/>
              </a:ext>
            </a:extLst>
          </p:cNvPr>
          <p:cNvSpPr txBox="1">
            <a:spLocks/>
          </p:cNvSpPr>
          <p:nvPr/>
        </p:nvSpPr>
        <p:spPr>
          <a:xfrm>
            <a:off x="3171657" y="3358131"/>
            <a:ext cx="8685910" cy="1243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“Data is the new science. Big Data holds the answers.” </a:t>
            </a:r>
            <a:r>
              <a:rPr lang="en-US" sz="2800" dirty="0">
                <a:solidFill>
                  <a:schemeClr val="tx1"/>
                </a:solidFill>
              </a:rPr>
              <a:t>(Pat </a:t>
            </a:r>
            <a:r>
              <a:rPr lang="en-US" sz="2800" dirty="0" err="1">
                <a:solidFill>
                  <a:schemeClr val="tx1"/>
                </a:solidFill>
              </a:rPr>
              <a:t>Gelsinger</a:t>
            </a:r>
            <a:r>
              <a:rPr lang="en-US" sz="2800" dirty="0">
                <a:solidFill>
                  <a:schemeClr val="tx1"/>
                </a:solidFill>
              </a:rPr>
              <a:t>, CEO, VMWare)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D33CC-6B54-0348-BF1B-61B15CBBC7FD}"/>
              </a:ext>
            </a:extLst>
          </p:cNvPr>
          <p:cNvSpPr txBox="1">
            <a:spLocks/>
          </p:cNvSpPr>
          <p:nvPr/>
        </p:nvSpPr>
        <p:spPr>
          <a:xfrm>
            <a:off x="183398" y="5470237"/>
            <a:ext cx="3691118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transforming raw data into useful knowledge</a:t>
            </a:r>
          </a:p>
        </p:txBody>
      </p:sp>
      <p:pic>
        <p:nvPicPr>
          <p:cNvPr id="2050" name="Picture 2" descr="In Conversation with Andrew McAfee – MIT Initiative on the Digital Economy">
            <a:extLst>
              <a:ext uri="{FF2B5EF4-FFF2-40B4-BE49-F238E27FC236}">
                <a16:creationId xmlns:a16="http://schemas.microsoft.com/office/drawing/2014/main" id="{18388C88-6149-3040-9D51-8B5576251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3"/>
          <a:stretch/>
        </p:blipFill>
        <p:spPr bwMode="auto">
          <a:xfrm>
            <a:off x="8875776" y="1982893"/>
            <a:ext cx="1696974" cy="14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g Data Quotes">
            <a:extLst>
              <a:ext uri="{FF2B5EF4-FFF2-40B4-BE49-F238E27FC236}">
                <a16:creationId xmlns:a16="http://schemas.microsoft.com/office/drawing/2014/main" id="{3E674CA6-F4E6-4946-82B7-2AD707291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67"/>
          <a:stretch/>
        </p:blipFill>
        <p:spPr bwMode="auto">
          <a:xfrm>
            <a:off x="784129" y="3368170"/>
            <a:ext cx="1670241" cy="16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gital Transformation: Turning Data into Value | BPTrends">
            <a:extLst>
              <a:ext uri="{FF2B5EF4-FFF2-40B4-BE49-F238E27FC236}">
                <a16:creationId xmlns:a16="http://schemas.microsoft.com/office/drawing/2014/main" id="{75F5AE7F-4C26-C441-9733-A49B28868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"/>
          <a:stretch/>
        </p:blipFill>
        <p:spPr bwMode="auto">
          <a:xfrm>
            <a:off x="4006090" y="4490970"/>
            <a:ext cx="4406390" cy="2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mart city: Opinion: Why Smart Cities will evolve into hyper-connected  cities, Government News, ET Government">
            <a:extLst>
              <a:ext uri="{FF2B5EF4-FFF2-40B4-BE49-F238E27FC236}">
                <a16:creationId xmlns:a16="http://schemas.microsoft.com/office/drawing/2014/main" id="{F4D1E9E5-979F-CD41-BDCB-81760750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59" y="4490970"/>
            <a:ext cx="3222034" cy="21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</a:t>
            </a:r>
            <a:r>
              <a:rPr lang="en-US" dirty="0" err="1"/>
              <a:t>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64" y="2034192"/>
            <a:ext cx="11029616" cy="467750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Data analysis and decision support </a:t>
            </a:r>
          </a:p>
          <a:p>
            <a:pPr lvl="1"/>
            <a:r>
              <a:rPr lang="en-US" sz="2600" dirty="0"/>
              <a:t>– Market analysis and management </a:t>
            </a:r>
          </a:p>
          <a:p>
            <a:pPr lvl="2"/>
            <a:r>
              <a:rPr lang="en-US" sz="2400" dirty="0"/>
              <a:t>• Target marketing, customer relationship management (CRM), market basket analysis, cross selling, market segmentation </a:t>
            </a:r>
          </a:p>
          <a:p>
            <a:pPr lvl="1"/>
            <a:r>
              <a:rPr lang="en-US" sz="2600" dirty="0"/>
              <a:t>– Risk analysis and management </a:t>
            </a:r>
          </a:p>
          <a:p>
            <a:pPr lvl="2"/>
            <a:r>
              <a:rPr lang="en-US" sz="2400" dirty="0"/>
              <a:t>• Forecasting, customer retention, improved underwriting, quality control, competitive analysis </a:t>
            </a:r>
          </a:p>
          <a:p>
            <a:pPr lvl="1"/>
            <a:r>
              <a:rPr lang="en-US" sz="2600" dirty="0"/>
              <a:t>– Fraud detection and detection of unusual patterns (outliers)</a:t>
            </a:r>
          </a:p>
          <a:p>
            <a:pPr lvl="1"/>
            <a:endParaRPr lang="en-US" sz="2300" dirty="0"/>
          </a:p>
          <a:p>
            <a:r>
              <a:rPr lang="en-US" sz="2600" dirty="0"/>
              <a:t>Other Applications </a:t>
            </a:r>
          </a:p>
          <a:p>
            <a:pPr lvl="1"/>
            <a:r>
              <a:rPr lang="en-US" sz="2400" dirty="0"/>
              <a:t>– Text mining (news group, email, documents) and Web mining </a:t>
            </a:r>
          </a:p>
          <a:p>
            <a:pPr lvl="1"/>
            <a:r>
              <a:rPr lang="en-US" sz="2400" dirty="0"/>
              <a:t>– Stream data mining </a:t>
            </a:r>
          </a:p>
          <a:p>
            <a:pPr lvl="1"/>
            <a:r>
              <a:rPr lang="en-US" sz="2400" dirty="0"/>
              <a:t>– DNA and bio-data analysis</a:t>
            </a:r>
            <a:endParaRPr lang="en-US" sz="2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5850D-B69D-D344-A0A5-2CBB81F0B303}"/>
              </a:ext>
            </a:extLst>
          </p:cNvPr>
          <p:cNvSpPr/>
          <p:nvPr/>
        </p:nvSpPr>
        <p:spPr>
          <a:xfrm>
            <a:off x="987552" y="5852160"/>
            <a:ext cx="3206496" cy="426720"/>
          </a:xfrm>
          <a:prstGeom prst="ellipse">
            <a:avLst/>
          </a:prstGeom>
          <a:noFill/>
          <a:ln w="857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Real-Time Streaming | Juvo">
            <a:extLst>
              <a:ext uri="{FF2B5EF4-FFF2-40B4-BE49-F238E27FC236}">
                <a16:creationId xmlns:a16="http://schemas.microsoft.com/office/drawing/2014/main" id="{E1C7ECBB-B84E-4047-BA29-E4FCBF3C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68" y="4699000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3000" dirty="0"/>
              <a:t>Association rule</a:t>
            </a:r>
          </a:p>
          <a:p>
            <a:r>
              <a:rPr lang="en-US" sz="3000" dirty="0"/>
              <a:t>Categorization (supervised learning)</a:t>
            </a:r>
          </a:p>
          <a:p>
            <a:r>
              <a:rPr lang="en-US" sz="3000" dirty="0"/>
              <a:t>Clustering (unsupervised learning)</a:t>
            </a:r>
          </a:p>
          <a:p>
            <a:r>
              <a:rPr lang="en-US" sz="3000" dirty="0"/>
              <a:t>Mining Internet of Things (IoT) data</a:t>
            </a:r>
          </a:p>
          <a:p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03C886-1C19-1547-A3A1-0D8CFC6B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Data mining algorithms</a:t>
            </a:r>
          </a:p>
        </p:txBody>
      </p:sp>
      <p:pic>
        <p:nvPicPr>
          <p:cNvPr id="6146" name="Picture 2" descr="R Market Basket Analysis using Apriori Examples - DataCamp">
            <a:extLst>
              <a:ext uri="{FF2B5EF4-FFF2-40B4-BE49-F238E27FC236}">
                <a16:creationId xmlns:a16="http://schemas.microsoft.com/office/drawing/2014/main" id="{43AA39C0-0E19-DD4A-94E5-39905A6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05" y="1990138"/>
            <a:ext cx="3188779" cy="26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9FC-EC13-B14B-A4EC-76D0F80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</a:t>
            </a:r>
          </a:p>
        </p:txBody>
      </p:sp>
      <p:pic>
        <p:nvPicPr>
          <p:cNvPr id="4" name="Picture 2" descr="R Market Basket Analysis using Apriori Examples - DataCamp">
            <a:extLst>
              <a:ext uri="{FF2B5EF4-FFF2-40B4-BE49-F238E27FC236}">
                <a16:creationId xmlns:a16="http://schemas.microsoft.com/office/drawing/2014/main" id="{3862371C-B5DD-BE43-86BA-63CA0C32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9" y="2092349"/>
            <a:ext cx="4993195" cy="41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6 Inexpensive Ways to Stay in Shape – Cleveland Clinic">
            <a:extLst>
              <a:ext uri="{FF2B5EF4-FFF2-40B4-BE49-F238E27FC236}">
                <a16:creationId xmlns:a16="http://schemas.microsoft.com/office/drawing/2014/main" id="{14D65A0F-C7A2-0B45-BF43-4C1AE235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12" y="2419604"/>
            <a:ext cx="4574816" cy="30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7B136-8099-C040-A680-DA8225263E80}"/>
              </a:ext>
            </a:extLst>
          </p:cNvPr>
          <p:cNvSpPr txBox="1"/>
          <p:nvPr/>
        </p:nvSpPr>
        <p:spPr>
          <a:xfrm>
            <a:off x="449320" y="1908830"/>
            <a:ext cx="858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Decide whom credit card application should be approved.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EA053-9CD1-D940-8B68-706012A328C4}"/>
              </a:ext>
            </a:extLst>
          </p:cNvPr>
          <p:cNvSpPr txBox="1"/>
          <p:nvPr/>
        </p:nvSpPr>
        <p:spPr>
          <a:xfrm>
            <a:off x="268921" y="5512576"/>
            <a:ext cx="11341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Goal: </a:t>
            </a:r>
            <a:r>
              <a:rPr lang="en-US" sz="2800" dirty="0"/>
              <a:t>use a person’s information seen so far to produce good prediction rule</a:t>
            </a:r>
          </a:p>
          <a:p>
            <a:r>
              <a:rPr lang="en-US" sz="2800" dirty="0"/>
              <a:t>for future applications.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1514" name="Picture 10" descr="Image result for credit card application approved or not">
            <a:extLst>
              <a:ext uri="{FF2B5EF4-FFF2-40B4-BE49-F238E27FC236}">
                <a16:creationId xmlns:a16="http://schemas.microsoft.com/office/drawing/2014/main" id="{9088F6AD-61E3-304D-A197-E5087428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943613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Image result for credit card application approved or not">
            <a:extLst>
              <a:ext uri="{FF2B5EF4-FFF2-40B4-BE49-F238E27FC236}">
                <a16:creationId xmlns:a16="http://schemas.microsoft.com/office/drawing/2014/main" id="{F2EBD1C0-F923-F74D-BF84-60362FBF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04" y="2816613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554-48BE-824D-B21F-90694F2E31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2875"/>
            <a:ext cx="10470995" cy="436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518483-B9E5-2647-B7B7-90DFA31F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822" y="5340599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– supervised Learning (image classification)</a:t>
            </a:r>
            <a:endParaRPr lang="en-US" dirty="0"/>
          </a:p>
        </p:txBody>
      </p:sp>
      <p:pic>
        <p:nvPicPr>
          <p:cNvPr id="22530" name="Picture 2" descr="Image result for face detection machine learning">
            <a:extLst>
              <a:ext uri="{FF2B5EF4-FFF2-40B4-BE49-F238E27FC236}">
                <a16:creationId xmlns:a16="http://schemas.microsoft.com/office/drawing/2014/main" id="{BCCE12A0-BEFE-5940-86E9-F2907642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18969"/>
            <a:ext cx="3495508" cy="18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Image result for face detection machine learning">
            <a:extLst>
              <a:ext uri="{FF2B5EF4-FFF2-40B4-BE49-F238E27FC236}">
                <a16:creationId xmlns:a16="http://schemas.microsoft.com/office/drawing/2014/main" id="{DF6079FC-C719-0646-9F4C-6C1CD73A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99" y="2571924"/>
            <a:ext cx="3016249" cy="1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6A2ACD-837F-F34A-B532-480061B6785C}"/>
              </a:ext>
            </a:extLst>
          </p:cNvPr>
          <p:cNvSpPr txBox="1"/>
          <p:nvPr/>
        </p:nvSpPr>
        <p:spPr>
          <a:xfrm>
            <a:off x="449320" y="190883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Face Detection and Recognition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5D3C1-F25A-2C4E-87A6-CEFC3B80F5D3}"/>
              </a:ext>
            </a:extLst>
          </p:cNvPr>
          <p:cNvSpPr txBox="1"/>
          <p:nvPr/>
        </p:nvSpPr>
        <p:spPr>
          <a:xfrm>
            <a:off x="449319" y="4425951"/>
            <a:ext cx="4541781" cy="138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Handwritten digit recognition  (convert hand-written digits to characters 0..9)</a:t>
            </a:r>
          </a:p>
        </p:txBody>
      </p:sp>
      <p:pic>
        <p:nvPicPr>
          <p:cNvPr id="22536" name="Picture 8" descr="Image result for handwritten digit recognition">
            <a:extLst>
              <a:ext uri="{FF2B5EF4-FFF2-40B4-BE49-F238E27FC236}">
                <a16:creationId xmlns:a16="http://schemas.microsoft.com/office/drawing/2014/main" id="{9F367CD0-A35C-B142-92C1-BAF20824C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8" b="13532"/>
          <a:stretch/>
        </p:blipFill>
        <p:spPr bwMode="auto">
          <a:xfrm>
            <a:off x="5359402" y="4648199"/>
            <a:ext cx="3683000" cy="1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8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 (Other Examples)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A2ACD-837F-F34A-B532-480061B6785C}"/>
              </a:ext>
            </a:extLst>
          </p:cNvPr>
          <p:cNvSpPr txBox="1"/>
          <p:nvPr/>
        </p:nvSpPr>
        <p:spPr>
          <a:xfrm>
            <a:off x="449320" y="1908830"/>
            <a:ext cx="3049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Weather Prediction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3554" name="Picture 2" descr="Image result for Weather prediction">
            <a:extLst>
              <a:ext uri="{FF2B5EF4-FFF2-40B4-BE49-F238E27FC236}">
                <a16:creationId xmlns:a16="http://schemas.microsoft.com/office/drawing/2014/main" id="{99074BBF-4D72-244B-BC8B-D66FA086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92" y="1864359"/>
            <a:ext cx="4990516" cy="15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9FCE0-93FB-0A44-A130-8467D4F80245}"/>
              </a:ext>
            </a:extLst>
          </p:cNvPr>
          <p:cNvSpPr txBox="1"/>
          <p:nvPr/>
        </p:nvSpPr>
        <p:spPr>
          <a:xfrm>
            <a:off x="449320" y="3182661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Medicine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3556" name="Picture 4" descr="Image result for Medicine machine learning">
            <a:extLst>
              <a:ext uri="{FF2B5EF4-FFF2-40B4-BE49-F238E27FC236}">
                <a16:creationId xmlns:a16="http://schemas.microsoft.com/office/drawing/2014/main" id="{0327E640-85D1-524A-B703-8B915CBE2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1"/>
          <a:stretch/>
        </p:blipFill>
        <p:spPr bwMode="auto">
          <a:xfrm>
            <a:off x="816422" y="3827958"/>
            <a:ext cx="6066709" cy="26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84D2C-5662-8D47-893F-8F87E9BE7515}"/>
              </a:ext>
            </a:extLst>
          </p:cNvPr>
          <p:cNvSpPr txBox="1"/>
          <p:nvPr/>
        </p:nvSpPr>
        <p:spPr>
          <a:xfrm>
            <a:off x="7251700" y="3818605"/>
            <a:ext cx="4728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Computational Economics: </a:t>
            </a:r>
          </a:p>
          <a:p>
            <a:r>
              <a:rPr lang="en-US" sz="2000" dirty="0"/>
              <a:t>– predict if a stock will rise or fall </a:t>
            </a:r>
          </a:p>
          <a:p>
            <a:r>
              <a:rPr lang="en-US" sz="2000" dirty="0"/>
              <a:t>– predict if a user will click on an ad or not </a:t>
            </a:r>
          </a:p>
          <a:p>
            <a:r>
              <a:rPr lang="en-US" sz="2000" dirty="0"/>
              <a:t>• in order to decide which ad to show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8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 (Regression)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D2DCAD-0060-F446-ACE3-96AED1BC0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1" y="1979774"/>
            <a:ext cx="6645109" cy="4770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Regression: Predicting a numeric value</a:t>
            </a:r>
            <a:endParaRPr lang="en-US" altLang="en-US" sz="3200" dirty="0"/>
          </a:p>
        </p:txBody>
      </p:sp>
      <p:pic>
        <p:nvPicPr>
          <p:cNvPr id="24578" name="Picture 2" descr="Image result for stock market game stop">
            <a:extLst>
              <a:ext uri="{FF2B5EF4-FFF2-40B4-BE49-F238E27FC236}">
                <a16:creationId xmlns:a16="http://schemas.microsoft.com/office/drawing/2014/main" id="{5F2FEA7A-084E-1E44-BCA0-70D5902B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5682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70387D-1C27-8644-98AA-378790B106D5}"/>
              </a:ext>
            </a:extLst>
          </p:cNvPr>
          <p:cNvSpPr/>
          <p:nvPr/>
        </p:nvSpPr>
        <p:spPr>
          <a:xfrm>
            <a:off x="682926" y="2844800"/>
            <a:ext cx="191597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Stock market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553A5-1DFF-A94A-9816-900B9592CC00}"/>
              </a:ext>
            </a:extLst>
          </p:cNvPr>
          <p:cNvSpPr/>
          <p:nvPr/>
        </p:nvSpPr>
        <p:spPr>
          <a:xfrm>
            <a:off x="629097" y="5365234"/>
            <a:ext cx="2741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Weather prediction</a:t>
            </a:r>
          </a:p>
        </p:txBody>
      </p:sp>
      <p:pic>
        <p:nvPicPr>
          <p:cNvPr id="7" name="Picture 2" descr="Image result for Weather prediction">
            <a:extLst>
              <a:ext uri="{FF2B5EF4-FFF2-40B4-BE49-F238E27FC236}">
                <a16:creationId xmlns:a16="http://schemas.microsoft.com/office/drawing/2014/main" id="{5B0AFFBB-8696-EA45-8721-B894BEFF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92" y="5036000"/>
            <a:ext cx="5093693" cy="16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(clustering)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D39CE60-CC3A-114F-9FA8-C632D2F9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385808" y="2831044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F741AD-3AF3-5148-9DC2-201C3142BB9F}"/>
              </a:ext>
            </a:extLst>
          </p:cNvPr>
          <p:cNvSpPr/>
          <p:nvPr/>
        </p:nvSpPr>
        <p:spPr>
          <a:xfrm>
            <a:off x="1902223" y="317055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BF610-C031-8F41-B48A-B2CB32FD0DE5}"/>
              </a:ext>
            </a:extLst>
          </p:cNvPr>
          <p:cNvSpPr/>
          <p:nvPr/>
        </p:nvSpPr>
        <p:spPr>
          <a:xfrm>
            <a:off x="1651981" y="368452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0103-B997-9244-AC12-3DEF6EC2023F}"/>
              </a:ext>
            </a:extLst>
          </p:cNvPr>
          <p:cNvSpPr/>
          <p:nvPr/>
        </p:nvSpPr>
        <p:spPr>
          <a:xfrm>
            <a:off x="2151266" y="362133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2A689-DC96-6D44-ABDD-91D4322BAE69}"/>
              </a:ext>
            </a:extLst>
          </p:cNvPr>
          <p:cNvSpPr/>
          <p:nvPr/>
        </p:nvSpPr>
        <p:spPr>
          <a:xfrm>
            <a:off x="2002582" y="3910823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F6657-4343-2541-81A3-06E4D3CD6319}"/>
              </a:ext>
            </a:extLst>
          </p:cNvPr>
          <p:cNvSpPr/>
          <p:nvPr/>
        </p:nvSpPr>
        <p:spPr>
          <a:xfrm>
            <a:off x="1528405" y="4095321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D5BE6-5827-2941-9D3F-8B49CED9033D}"/>
              </a:ext>
            </a:extLst>
          </p:cNvPr>
          <p:cNvSpPr/>
          <p:nvPr/>
        </p:nvSpPr>
        <p:spPr>
          <a:xfrm>
            <a:off x="2016252" y="437337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CF64-E8F5-4240-A05A-730821417AD8}"/>
              </a:ext>
            </a:extLst>
          </p:cNvPr>
          <p:cNvSpPr/>
          <p:nvPr/>
        </p:nvSpPr>
        <p:spPr>
          <a:xfrm>
            <a:off x="2549056" y="4095321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009AC-8F5F-A746-B176-4D5107E82D72}"/>
              </a:ext>
            </a:extLst>
          </p:cNvPr>
          <p:cNvSpPr/>
          <p:nvPr/>
        </p:nvSpPr>
        <p:spPr>
          <a:xfrm>
            <a:off x="3535856" y="403677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C6C6C-16F0-AE47-93D9-FE370C6DB5D1}"/>
              </a:ext>
            </a:extLst>
          </p:cNvPr>
          <p:cNvSpPr/>
          <p:nvPr/>
        </p:nvSpPr>
        <p:spPr>
          <a:xfrm>
            <a:off x="3710589" y="363670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85A58-1C64-8142-9E5C-3DC7D6EB045B}"/>
              </a:ext>
            </a:extLst>
          </p:cNvPr>
          <p:cNvSpPr/>
          <p:nvPr/>
        </p:nvSpPr>
        <p:spPr>
          <a:xfrm>
            <a:off x="3786789" y="3321628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7D02-4225-9F4A-AE9B-609CB8327558}"/>
              </a:ext>
            </a:extLst>
          </p:cNvPr>
          <p:cNvSpPr/>
          <p:nvPr/>
        </p:nvSpPr>
        <p:spPr>
          <a:xfrm>
            <a:off x="4158384" y="3170552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EA18E6-F7EC-594F-BFB8-2577F01FA2D2}"/>
              </a:ext>
            </a:extLst>
          </p:cNvPr>
          <p:cNvSpPr/>
          <p:nvPr/>
        </p:nvSpPr>
        <p:spPr>
          <a:xfrm>
            <a:off x="4441394" y="3659544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0DCC12-9C1B-AD4D-9AC8-C651B61A125A}"/>
              </a:ext>
            </a:extLst>
          </p:cNvPr>
          <p:cNvSpPr/>
          <p:nvPr/>
        </p:nvSpPr>
        <p:spPr>
          <a:xfrm>
            <a:off x="4082184" y="405658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46FB8-68D5-FE40-9F2E-8ED60A387BD2}"/>
              </a:ext>
            </a:extLst>
          </p:cNvPr>
          <p:cNvSpPr/>
          <p:nvPr/>
        </p:nvSpPr>
        <p:spPr>
          <a:xfrm>
            <a:off x="3677003" y="4541369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CB96BA-3201-C24B-937D-309C5069B439}"/>
              </a:ext>
            </a:extLst>
          </p:cNvPr>
          <p:cNvSpPr/>
          <p:nvPr/>
        </p:nvSpPr>
        <p:spPr>
          <a:xfrm>
            <a:off x="2870483" y="3263084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1988C9-0CB5-4748-B33B-D5E3F734D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6029941" y="2889588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CA5B1-3B7D-9F4E-B386-C96E199B1BC9}"/>
              </a:ext>
            </a:extLst>
          </p:cNvPr>
          <p:cNvSpPr/>
          <p:nvPr/>
        </p:nvSpPr>
        <p:spPr>
          <a:xfrm>
            <a:off x="7043374" y="2889588"/>
            <a:ext cx="1439521" cy="2014483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88FA1-2112-2045-9404-D6BCEE4C0488}"/>
              </a:ext>
            </a:extLst>
          </p:cNvPr>
          <p:cNvSpPr/>
          <p:nvPr/>
        </p:nvSpPr>
        <p:spPr>
          <a:xfrm rot="1784325">
            <a:off x="8994838" y="2902958"/>
            <a:ext cx="1492402" cy="201448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B09D8-9003-644D-BC17-7A9B0377D409}"/>
              </a:ext>
            </a:extLst>
          </p:cNvPr>
          <p:cNvSpPr/>
          <p:nvPr/>
        </p:nvSpPr>
        <p:spPr>
          <a:xfrm>
            <a:off x="8572193" y="2933303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</a:t>
            </a:r>
            <a:r>
              <a:rPr lang="en-US" sz="2500" dirty="0">
                <a:hlinkClick r:id="rId3"/>
              </a:rPr>
              <a:t>https://beiyulincs.github.io/teach/fall_21/dm.html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Syllabus: </a:t>
            </a:r>
            <a:r>
              <a:rPr lang="en-US" sz="2500" dirty="0">
                <a:hlinkClick r:id="rId4"/>
              </a:rPr>
              <a:t>https://beiyulincs.github.io/teach/fall_21/syllabus_cs_458.pdf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">
            <a:extLst>
              <a:ext uri="{FF2B5EF4-FFF2-40B4-BE49-F238E27FC236}">
                <a16:creationId xmlns:a16="http://schemas.microsoft.com/office/drawing/2014/main" id="{A5186F35-CA20-9644-8B2E-1620B2781B44}"/>
              </a:ext>
            </a:extLst>
          </p:cNvPr>
          <p:cNvSpPr txBox="1">
            <a:spLocks noChangeArrowheads="1"/>
          </p:cNvSpPr>
          <p:nvPr/>
        </p:nvSpPr>
        <p:spPr>
          <a:xfrm>
            <a:off x="4705350" y="3095485"/>
            <a:ext cx="2781300" cy="151461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31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Data Mining? </a:t>
            </a:r>
          </a:p>
          <a:p>
            <a:r>
              <a:rPr lang="en-US" sz="2400" b="1" dirty="0"/>
              <a:t>Why Data Learning is important?  </a:t>
            </a:r>
          </a:p>
          <a:p>
            <a:r>
              <a:rPr lang="en-US" sz="2400" b="1" dirty="0"/>
              <a:t>Data Learning and its Applications</a:t>
            </a:r>
          </a:p>
          <a:p>
            <a:r>
              <a:rPr lang="en-US" sz="2400" b="1" dirty="0"/>
              <a:t>Real Life Examples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pic>
        <p:nvPicPr>
          <p:cNvPr id="1026" name="Picture 2" descr="Data Mining - FrontenderFrontender">
            <a:extLst>
              <a:ext uri="{FF2B5EF4-FFF2-40B4-BE49-F238E27FC236}">
                <a16:creationId xmlns:a16="http://schemas.microsoft.com/office/drawing/2014/main" id="{1D991C13-B179-EB40-B674-45CEA503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44" y="1871151"/>
            <a:ext cx="5154231" cy="49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raw a Unicorn · Art Projects for Kids">
            <a:extLst>
              <a:ext uri="{FF2B5EF4-FFF2-40B4-BE49-F238E27FC236}">
                <a16:creationId xmlns:a16="http://schemas.microsoft.com/office/drawing/2014/main" id="{14E21867-9397-6749-8C00-CF2B17DF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2" y="3572878"/>
            <a:ext cx="1215136" cy="9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24CAA-16BD-2D46-9B5E-3F8880AC40EC}"/>
              </a:ext>
            </a:extLst>
          </p:cNvPr>
          <p:cNvSpPr txBox="1"/>
          <p:nvPr/>
        </p:nvSpPr>
        <p:spPr>
          <a:xfrm>
            <a:off x="5986272" y="1975824"/>
            <a:ext cx="6096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of discovering meaningful </a:t>
            </a:r>
            <a:r>
              <a:rPr lang="en-US" sz="2400" b="1" dirty="0">
                <a:solidFill>
                  <a:srgbClr val="00B0F0"/>
                </a:solidFill>
              </a:rPr>
              <a:t>new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Correlations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Patterns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Trends</a:t>
            </a:r>
          </a:p>
          <a:p>
            <a:r>
              <a:rPr lang="en-US" sz="2400" dirty="0"/>
              <a:t>By learning from large amounts of stored data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Via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Pattern recognition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Statistical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Mathematical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Machine learning methods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4098" name="Picture 2" descr="To serve a free society, social media must evolve beyond data mining">
            <a:extLst>
              <a:ext uri="{FF2B5EF4-FFF2-40B4-BE49-F238E27FC236}">
                <a16:creationId xmlns:a16="http://schemas.microsoft.com/office/drawing/2014/main" id="{58BC98B3-5C1E-6640-AC48-324FC97B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4" y="2238113"/>
            <a:ext cx="5281429" cy="31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7437-3F45-8B44-90F7-900D9048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pic>
        <p:nvPicPr>
          <p:cNvPr id="5126" name="Picture 6" descr="| The steps for data mining process.">
            <a:extLst>
              <a:ext uri="{FF2B5EF4-FFF2-40B4-BE49-F238E27FC236}">
                <a16:creationId xmlns:a16="http://schemas.microsoft.com/office/drawing/2014/main" id="{CA0B5DDF-3DF5-0E41-A8ED-0EA9C4BE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348" r="1790"/>
          <a:stretch/>
        </p:blipFill>
        <p:spPr bwMode="auto">
          <a:xfrm>
            <a:off x="296758" y="2243328"/>
            <a:ext cx="11728568" cy="34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Data mining (knowledge discovery from data (KDD))</a:t>
            </a:r>
          </a:p>
          <a:p>
            <a:pPr lvl="1"/>
            <a:r>
              <a:rPr lang="en-US" sz="2200" dirty="0"/>
              <a:t>–</a:t>
            </a:r>
            <a:r>
              <a:rPr lang="en-US" sz="2000" dirty="0"/>
              <a:t> Extraction of interesting (non-trivial, implicit, previously unknown and potentially useful) patterns or knowledge from huge amount of data</a:t>
            </a:r>
          </a:p>
          <a:p>
            <a:pPr lvl="1"/>
            <a:r>
              <a:rPr lang="en-US" sz="2000" dirty="0"/>
              <a:t> – Data mining: a misnomer (outliner)?</a:t>
            </a:r>
          </a:p>
          <a:p>
            <a:pPr lvl="1"/>
            <a:endParaRPr lang="en-US" sz="1000" dirty="0"/>
          </a:p>
          <a:p>
            <a:r>
              <a:rPr lang="en-US" sz="2400" dirty="0"/>
              <a:t>• Alternative names </a:t>
            </a:r>
          </a:p>
          <a:p>
            <a:pPr lvl="1"/>
            <a:r>
              <a:rPr lang="en-US" sz="2000" dirty="0"/>
              <a:t>– Knowledge discovery in data, </a:t>
            </a:r>
          </a:p>
          <a:p>
            <a:pPr lvl="1"/>
            <a:r>
              <a:rPr lang="en-US" sz="2000" dirty="0"/>
              <a:t>– knowledge extraction, </a:t>
            </a:r>
          </a:p>
          <a:p>
            <a:pPr lvl="1"/>
            <a:r>
              <a:rPr lang="en-US" sz="2000" dirty="0"/>
              <a:t>– data/pattern analysis, </a:t>
            </a:r>
          </a:p>
          <a:p>
            <a:pPr lvl="1"/>
            <a:r>
              <a:rPr lang="en-US" sz="2000" dirty="0"/>
              <a:t>– data archeology, </a:t>
            </a:r>
          </a:p>
          <a:p>
            <a:pPr lvl="1"/>
            <a:r>
              <a:rPr lang="en-US" sz="2000" dirty="0"/>
              <a:t>– data dredging, information harvesting, business intelligence, etc.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 real life</a:t>
            </a:r>
          </a:p>
        </p:txBody>
      </p:sp>
      <p:pic>
        <p:nvPicPr>
          <p:cNvPr id="12290" name="Picture 2" descr="Image result for machine learning dog or cookie">
            <a:extLst>
              <a:ext uri="{FF2B5EF4-FFF2-40B4-BE49-F238E27FC236}">
                <a16:creationId xmlns:a16="http://schemas.microsoft.com/office/drawing/2014/main" id="{5F5A7540-DDEE-2A46-9EF4-3A9F7C08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6" y="2346891"/>
            <a:ext cx="3640117" cy="36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machine learning dog or cookie">
            <a:extLst>
              <a:ext uri="{FF2B5EF4-FFF2-40B4-BE49-F238E27FC236}">
                <a16:creationId xmlns:a16="http://schemas.microsoft.com/office/drawing/2014/main" id="{04A36EB7-70B8-9B43-8C84-071867EA2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16792" r="45528" b="5716"/>
          <a:stretch/>
        </p:blipFill>
        <p:spPr bwMode="auto">
          <a:xfrm>
            <a:off x="8840520" y="3305199"/>
            <a:ext cx="1280225" cy="13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questions">
            <a:extLst>
              <a:ext uri="{FF2B5EF4-FFF2-40B4-BE49-F238E27FC236}">
                <a16:creationId xmlns:a16="http://schemas.microsoft.com/office/drawing/2014/main" id="{80D55D73-2794-484C-BA4D-F9518482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5" y="2946414"/>
            <a:ext cx="1915387" cy="19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AAD4E-9397-9041-8BB9-C4DE3B2A0873}"/>
              </a:ext>
            </a:extLst>
          </p:cNvPr>
          <p:cNvSpPr txBox="1"/>
          <p:nvPr/>
        </p:nvSpPr>
        <p:spPr>
          <a:xfrm>
            <a:off x="7732644" y="5142045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14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 real life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083F1-6C60-FA43-BAD4-2311114F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90" y="2185232"/>
            <a:ext cx="4379913" cy="101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Document Categorization </a:t>
            </a:r>
          </a:p>
        </p:txBody>
      </p:sp>
      <p:pic>
        <p:nvPicPr>
          <p:cNvPr id="13314" name="Picture 2" descr="Image result for sports news web page">
            <a:extLst>
              <a:ext uri="{FF2B5EF4-FFF2-40B4-BE49-F238E27FC236}">
                <a16:creationId xmlns:a16="http://schemas.microsoft.com/office/drawing/2014/main" id="{7DA8B2A6-B19C-FC47-9AF8-E25F85768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488"/>
          <a:stretch/>
        </p:blipFill>
        <p:spPr bwMode="auto">
          <a:xfrm>
            <a:off x="4787203" y="2185232"/>
            <a:ext cx="3278170" cy="18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hulu web page">
            <a:extLst>
              <a:ext uri="{FF2B5EF4-FFF2-40B4-BE49-F238E27FC236}">
                <a16:creationId xmlns:a16="http://schemas.microsoft.com/office/drawing/2014/main" id="{734C61CE-40FA-EC40-BB2D-743F00AF0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6" r="35388" b="9610"/>
          <a:stretch/>
        </p:blipFill>
        <p:spPr bwMode="auto">
          <a:xfrm>
            <a:off x="8546800" y="2185232"/>
            <a:ext cx="3064007" cy="18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FDF167-9EF2-8E4A-827F-87D4D9DA8770}"/>
              </a:ext>
            </a:extLst>
          </p:cNvPr>
          <p:cNvSpPr txBox="1">
            <a:spLocks/>
          </p:cNvSpPr>
          <p:nvPr/>
        </p:nvSpPr>
        <p:spPr>
          <a:xfrm>
            <a:off x="248883" y="4301899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000" dirty="0"/>
              <a:t>Speech Recognition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1CC8A2-E698-094F-8475-D3AEA442CEE4}"/>
              </a:ext>
            </a:extLst>
          </p:cNvPr>
          <p:cNvSpPr txBox="1">
            <a:spLocks/>
          </p:cNvSpPr>
          <p:nvPr/>
        </p:nvSpPr>
        <p:spPr>
          <a:xfrm>
            <a:off x="4422598" y="4301899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Protein Classification</a:t>
            </a:r>
            <a:endParaRPr lang="en-US" sz="3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37B59-80AF-AF43-A2FC-344008AB0073}"/>
              </a:ext>
            </a:extLst>
          </p:cNvPr>
          <p:cNvSpPr txBox="1">
            <a:spLocks/>
          </p:cNvSpPr>
          <p:nvPr/>
        </p:nvSpPr>
        <p:spPr>
          <a:xfrm>
            <a:off x="4422598" y="5524172"/>
            <a:ext cx="2953870" cy="83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Spam Detection</a:t>
            </a:r>
            <a:endParaRPr lang="en-US" sz="3000" dirty="0"/>
          </a:p>
        </p:txBody>
      </p:sp>
      <p:pic>
        <p:nvPicPr>
          <p:cNvPr id="13322" name="Picture 10" descr="Image result for email spam">
            <a:extLst>
              <a:ext uri="{FF2B5EF4-FFF2-40B4-BE49-F238E27FC236}">
                <a16:creationId xmlns:a16="http://schemas.microsoft.com/office/drawing/2014/main" id="{FDA59D94-607D-DB43-9311-1D1BC2BD7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r="14301"/>
          <a:stretch/>
        </p:blipFill>
        <p:spPr bwMode="auto">
          <a:xfrm>
            <a:off x="7837774" y="5291213"/>
            <a:ext cx="1929474" cy="14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5FB574-33DD-D640-B33F-B1E0F58BC93C}"/>
              </a:ext>
            </a:extLst>
          </p:cNvPr>
          <p:cNvSpPr txBox="1">
            <a:spLocks/>
          </p:cNvSpPr>
          <p:nvPr/>
        </p:nvSpPr>
        <p:spPr>
          <a:xfrm>
            <a:off x="8751495" y="4251863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Fraud Detection</a:t>
            </a:r>
            <a:endParaRPr lang="en-US" sz="3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FEEA490-11A0-EC45-B419-AA363B6AD41B}"/>
              </a:ext>
            </a:extLst>
          </p:cNvPr>
          <p:cNvSpPr txBox="1">
            <a:spLocks/>
          </p:cNvSpPr>
          <p:nvPr/>
        </p:nvSpPr>
        <p:spPr>
          <a:xfrm>
            <a:off x="248883" y="5587466"/>
            <a:ext cx="2953870" cy="83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Playing Games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43303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5330</TotalTime>
  <Words>711</Words>
  <Application>Microsoft Macintosh PowerPoint</Application>
  <PresentationFormat>Widescreen</PresentationFormat>
  <Paragraphs>128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Gill Sans MT</vt:lpstr>
      <vt:lpstr>Wingdings</vt:lpstr>
      <vt:lpstr>Wingdings 2</vt:lpstr>
      <vt:lpstr>Dividend</vt:lpstr>
      <vt:lpstr>Introduction to Data Mining</vt:lpstr>
      <vt:lpstr>Course Information</vt:lpstr>
      <vt:lpstr>Outline</vt:lpstr>
      <vt:lpstr>Data MINING</vt:lpstr>
      <vt:lpstr>What is Data mining</vt:lpstr>
      <vt:lpstr>Data mining process</vt:lpstr>
      <vt:lpstr>What is data mining</vt:lpstr>
      <vt:lpstr>Data Mining in real life</vt:lpstr>
      <vt:lpstr>Data Mining in real life</vt:lpstr>
      <vt:lpstr>Why Data Mining</vt:lpstr>
      <vt:lpstr>Why DATA mINING</vt:lpstr>
      <vt:lpstr>Data mining algorithms</vt:lpstr>
      <vt:lpstr>Association rule</vt:lpstr>
      <vt:lpstr>Supervised Classification</vt:lpstr>
      <vt:lpstr>Models – supervised Learning</vt:lpstr>
      <vt:lpstr>Models – supervised Learning (image classification)</vt:lpstr>
      <vt:lpstr>Models – supervised Learning (Other Examples)</vt:lpstr>
      <vt:lpstr>Models – supervised Learning (Regression)</vt:lpstr>
      <vt:lpstr>Models – unsupervised learning (clustering)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125</cp:revision>
  <dcterms:created xsi:type="dcterms:W3CDTF">2021-01-19T23:36:07Z</dcterms:created>
  <dcterms:modified xsi:type="dcterms:W3CDTF">2021-08-29T00:12:35Z</dcterms:modified>
</cp:coreProperties>
</file>