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3"/>
  </p:notesMasterIdLst>
  <p:sldIdLst>
    <p:sldId id="700" r:id="rId2"/>
    <p:sldId id="806" r:id="rId3"/>
    <p:sldId id="760" r:id="rId4"/>
    <p:sldId id="761" r:id="rId5"/>
    <p:sldId id="807" r:id="rId6"/>
    <p:sldId id="762" r:id="rId7"/>
    <p:sldId id="763" r:id="rId8"/>
    <p:sldId id="808" r:id="rId9"/>
    <p:sldId id="822" r:id="rId10"/>
    <p:sldId id="809" r:id="rId11"/>
    <p:sldId id="810" r:id="rId12"/>
    <p:sldId id="811" r:id="rId13"/>
    <p:sldId id="812" r:id="rId14"/>
    <p:sldId id="814" r:id="rId15"/>
    <p:sldId id="813" r:id="rId16"/>
    <p:sldId id="816" r:id="rId17"/>
    <p:sldId id="815" r:id="rId18"/>
    <p:sldId id="817" r:id="rId19"/>
    <p:sldId id="818" r:id="rId20"/>
    <p:sldId id="819" r:id="rId21"/>
    <p:sldId id="773" r:id="rId22"/>
    <p:sldId id="774" r:id="rId23"/>
    <p:sldId id="944" r:id="rId24"/>
    <p:sldId id="846" r:id="rId25"/>
    <p:sldId id="775" r:id="rId26"/>
    <p:sldId id="776" r:id="rId27"/>
    <p:sldId id="777" r:id="rId28"/>
    <p:sldId id="847" r:id="rId29"/>
    <p:sldId id="848" r:id="rId30"/>
    <p:sldId id="780" r:id="rId31"/>
    <p:sldId id="849" r:id="rId32"/>
    <p:sldId id="966" r:id="rId33"/>
    <p:sldId id="850" r:id="rId34"/>
    <p:sldId id="851" r:id="rId35"/>
    <p:sldId id="852" r:id="rId36"/>
    <p:sldId id="967" r:id="rId37"/>
    <p:sldId id="784" r:id="rId38"/>
    <p:sldId id="853" r:id="rId39"/>
    <p:sldId id="854" r:id="rId40"/>
    <p:sldId id="823" r:id="rId41"/>
    <p:sldId id="768" r:id="rId42"/>
    <p:sldId id="968" r:id="rId43"/>
    <p:sldId id="855" r:id="rId44"/>
    <p:sldId id="856" r:id="rId45"/>
    <p:sldId id="857" r:id="rId46"/>
    <p:sldId id="858" r:id="rId47"/>
    <p:sldId id="859" r:id="rId48"/>
    <p:sldId id="860" r:id="rId49"/>
    <p:sldId id="861" r:id="rId50"/>
    <p:sldId id="862" r:id="rId51"/>
    <p:sldId id="863" r:id="rId52"/>
    <p:sldId id="959" r:id="rId53"/>
    <p:sldId id="960" r:id="rId54"/>
    <p:sldId id="961" r:id="rId55"/>
    <p:sldId id="962" r:id="rId56"/>
    <p:sldId id="963" r:id="rId57"/>
    <p:sldId id="865" r:id="rId58"/>
    <p:sldId id="866" r:id="rId59"/>
    <p:sldId id="869" r:id="rId60"/>
    <p:sldId id="868" r:id="rId61"/>
    <p:sldId id="867" r:id="rId6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, Beiyu" initials="LB" lastIdx="2" clrIdx="0">
    <p:extLst>
      <p:ext uri="{19B8F6BF-5375-455C-9EA6-DF929625EA0E}">
        <p15:presenceInfo xmlns:p15="http://schemas.microsoft.com/office/powerpoint/2012/main" userId="S::beiyu.lin@wsu.edu::8c805682-b34c-4065-b851-21ebf6838f1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6327"/>
  </p:normalViewPr>
  <p:slideViewPr>
    <p:cSldViewPr snapToGrid="0" snapToObjects="1">
      <p:cViewPr varScale="1">
        <p:scale>
          <a:sx n="106" d="100"/>
          <a:sy n="106" d="100"/>
        </p:scale>
        <p:origin x="19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4" Type="http://schemas.openxmlformats.org/officeDocument/2006/relationships/image" Target="../media/image2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B3465-E40B-9E4F-A92D-9702B3E4D20E}" type="datetimeFigureOut">
              <a:rPr lang="en-US" smtClean="0"/>
              <a:t>3/23/21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9455F-9882-FB49-8E64-6BE7B14B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66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7AC4B56A-FC78-A44C-9A50-0D85575C9B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1FBB669-B1AA-F94A-8F19-C09846E0281F}" type="slidenum">
              <a:rPr lang="en-US" altLang="en-US" sz="1300" smtClean="0"/>
              <a:pPr>
                <a:spcBef>
                  <a:spcPct val="0"/>
                </a:spcBef>
              </a:pPr>
              <a:t>6</a:t>
            </a:fld>
            <a:endParaRPr lang="en-US" altLang="en-US" sz="1300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DDC6A1C6-090E-D740-998D-2AF650FB5D3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6A306423-FA53-9D4D-920E-83E5A6C1E2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sz="1800">
                <a:latin typeface="Arial" panose="020B0604020202020204" pitchFamily="34" charset="0"/>
              </a:rPr>
              <a:t>Induction is different from deduction and DBMS does not not support induction;</a:t>
            </a:r>
          </a:p>
          <a:p>
            <a:pPr eaLnBrk="1" hangingPunct="1"/>
            <a:r>
              <a:rPr lang="en-GB" altLang="en-US" sz="1800">
                <a:latin typeface="Arial" panose="020B0604020202020204" pitchFamily="34" charset="0"/>
              </a:rPr>
              <a:t>The result of induction is higher-level information or knowledge: general statements about data</a:t>
            </a:r>
          </a:p>
          <a:p>
            <a:pPr eaLnBrk="1" hangingPunct="1"/>
            <a:r>
              <a:rPr lang="en-GB" altLang="en-US" sz="1800">
                <a:latin typeface="Arial" panose="020B0604020202020204" pitchFamily="34" charset="0"/>
              </a:rPr>
              <a:t>There are many approaches. Refer to the lecture notes for CS3244 available at the Co-Op.</a:t>
            </a:r>
          </a:p>
          <a:p>
            <a:pPr eaLnBrk="1" hangingPunct="1"/>
            <a:r>
              <a:rPr lang="en-GB" altLang="en-US" sz="1800">
                <a:latin typeface="Arial" panose="020B0604020202020204" pitchFamily="34" charset="0"/>
              </a:rPr>
              <a:t>We focus on  three approaches here, other examples:</a:t>
            </a:r>
          </a:p>
          <a:p>
            <a:pPr eaLnBrk="1" hangingPunct="1"/>
            <a:r>
              <a:rPr lang="en-GB" altLang="en-US" sz="1800">
                <a:latin typeface="Arial" panose="020B0604020202020204" pitchFamily="34" charset="0"/>
              </a:rPr>
              <a:t>Other approaches</a:t>
            </a:r>
          </a:p>
          <a:p>
            <a:pPr eaLnBrk="1" hangingPunct="1">
              <a:buFontTx/>
              <a:buChar char="•"/>
            </a:pPr>
            <a:r>
              <a:rPr lang="en-GB" altLang="en-US" sz="1800">
                <a:latin typeface="Arial" panose="020B0604020202020204" pitchFamily="34" charset="0"/>
              </a:rPr>
              <a:t>Instance-based learning</a:t>
            </a:r>
          </a:p>
          <a:p>
            <a:pPr eaLnBrk="1" hangingPunct="1">
              <a:buFontTx/>
              <a:buChar char="•"/>
            </a:pPr>
            <a:r>
              <a:rPr lang="en-GB" altLang="en-US" sz="1800">
                <a:latin typeface="Arial" panose="020B0604020202020204" pitchFamily="34" charset="0"/>
              </a:rPr>
              <a:t>other neural networks</a:t>
            </a:r>
          </a:p>
          <a:p>
            <a:pPr eaLnBrk="1" hangingPunct="1">
              <a:buFontTx/>
              <a:buChar char="•"/>
            </a:pPr>
            <a:r>
              <a:rPr lang="en-GB" altLang="en-US" sz="1800">
                <a:latin typeface="Arial" panose="020B0604020202020204" pitchFamily="34" charset="0"/>
              </a:rPr>
              <a:t>Concept learning (Version space, Focus, Aq11, …)</a:t>
            </a:r>
          </a:p>
          <a:p>
            <a:pPr eaLnBrk="1" hangingPunct="1">
              <a:buFontTx/>
              <a:buChar char="•"/>
            </a:pPr>
            <a:r>
              <a:rPr lang="en-GB" altLang="en-US" sz="1800">
                <a:latin typeface="Arial" panose="020B0604020202020204" pitchFamily="34" charset="0"/>
              </a:rPr>
              <a:t>Genetic algorithms</a:t>
            </a:r>
          </a:p>
          <a:p>
            <a:pPr eaLnBrk="1" hangingPunct="1">
              <a:buFontTx/>
              <a:buChar char="•"/>
            </a:pPr>
            <a:r>
              <a:rPr lang="en-GB" altLang="en-US" sz="1800">
                <a:latin typeface="Arial" panose="020B0604020202020204" pitchFamily="34" charset="0"/>
              </a:rPr>
              <a:t>Reinforcement learning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>
            <a:extLst>
              <a:ext uri="{FF2B5EF4-FFF2-40B4-BE49-F238E27FC236}">
                <a16:creationId xmlns:a16="http://schemas.microsoft.com/office/drawing/2014/main" id="{395A73A7-726C-3249-8CDB-F0799928FA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65AAA70-29B2-584A-9899-C4A1F9F73574}" type="slidenum">
              <a:rPr lang="en-US" altLang="en-US" sz="1300" smtClean="0"/>
              <a:pPr>
                <a:spcBef>
                  <a:spcPct val="0"/>
                </a:spcBef>
              </a:pPr>
              <a:t>37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>
            <a:extLst>
              <a:ext uri="{FF2B5EF4-FFF2-40B4-BE49-F238E27FC236}">
                <a16:creationId xmlns:a16="http://schemas.microsoft.com/office/drawing/2014/main" id="{59C8B96B-9D95-EE43-A77F-02E140C962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A5069E5-77E7-D448-BC69-4695CD205976}" type="slidenum">
              <a:rPr lang="en-US" altLang="en-US" sz="1300" smtClean="0"/>
              <a:pPr>
                <a:spcBef>
                  <a:spcPct val="0"/>
                </a:spcBef>
              </a:pPr>
              <a:t>41</a:t>
            </a:fld>
            <a:endParaRPr lang="en-US" altLang="en-US" sz="1300"/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0CE665FF-CF23-3E4C-A142-96D884665B0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89038" y="701675"/>
            <a:ext cx="4624387" cy="3468688"/>
          </a:xfrm>
          <a:ln w="12700" cap="flat">
            <a:solidFill>
              <a:schemeClr val="tx1"/>
            </a:solidFill>
          </a:ln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78B287FC-C93D-8242-8D0A-B1111F66F4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434" tIns="42716" rIns="85434" bIns="42716"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2C6E3A6-0E94-744F-8810-27799B659CA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5E2564E-4E88-F942-8117-09B4A3373BE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4AFC3-62D4-0846-84E9-29CEF7AB01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645600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41763"/>
            <a:ext cx="53848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6B0961-1F85-6640-8822-BA8C6A27AEB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CB212B-80F1-774F-98F6-5C2C6EC5EB5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DB00FC-2FDD-A14E-9D9E-09D3D6A220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644501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1"/>
            <a:ext cx="53848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941763"/>
            <a:ext cx="53848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941763"/>
            <a:ext cx="53848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5B77114-AD11-324C-9E91-CDDEB03FCE7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69358C0-11C7-254F-99F3-22420D8D036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9CD017-5041-1646-AF81-ACCB001045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795631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21.png"/><Relationship Id="rId7" Type="http://schemas.openxmlformats.org/officeDocument/2006/relationships/oleObject" Target="../embeddings/oleObject6.bin"/><Relationship Id="rId12" Type="http://schemas.openxmlformats.org/officeDocument/2006/relationships/image" Target="../media/image20.e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png"/><Relationship Id="rId11" Type="http://schemas.openxmlformats.org/officeDocument/2006/relationships/oleObject" Target="../embeddings/oleObject8.bin"/><Relationship Id="rId5" Type="http://schemas.openxmlformats.org/officeDocument/2006/relationships/image" Target="../media/image17.emf"/><Relationship Id="rId10" Type="http://schemas.openxmlformats.org/officeDocument/2006/relationships/image" Target="../media/image19.emf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7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9.emf"/><Relationship Id="rId4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526EE85D-E249-6C40-A933-4751717600E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33663" y="1503946"/>
            <a:ext cx="6862011" cy="103070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Supervised Learning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5">
            <a:extLst>
              <a:ext uri="{FF2B5EF4-FFF2-40B4-BE49-F238E27FC236}">
                <a16:creationId xmlns:a16="http://schemas.microsoft.com/office/drawing/2014/main" id="{1DCAC879-45D9-4C4A-BAA7-64B056A313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AE5164-F8FA-AA4D-8042-520C1A10F3DC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A5B5D01A-BBFA-304A-A3D6-4A62372146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1" y="277814"/>
            <a:ext cx="8399463" cy="1139825"/>
          </a:xfrm>
        </p:spPr>
        <p:txBody>
          <a:bodyPr/>
          <a:lstStyle/>
          <a:p>
            <a:pPr eaLnBrk="1" hangingPunct="1"/>
            <a:r>
              <a:rPr lang="en-US" altLang="en-US"/>
              <a:t>Supervised learning process: two steps</a:t>
            </a:r>
          </a:p>
        </p:txBody>
      </p:sp>
      <p:pic>
        <p:nvPicPr>
          <p:cNvPr id="29699" name="Picture 4">
            <a:extLst>
              <a:ext uri="{FF2B5EF4-FFF2-40B4-BE49-F238E27FC236}">
                <a16:creationId xmlns:a16="http://schemas.microsoft.com/office/drawing/2014/main" id="{54E7077E-60A5-A244-A250-FDE0E60E6195}"/>
              </a:ext>
            </a:extLst>
          </p:cNvPr>
          <p:cNvPicPr>
            <a:picLocks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43138" y="4149726"/>
            <a:ext cx="7740650" cy="2016125"/>
          </a:xfrm>
          <a:noFill/>
        </p:spPr>
      </p:pic>
      <p:sp>
        <p:nvSpPr>
          <p:cNvPr id="29700" name="Text Box 6">
            <a:extLst>
              <a:ext uri="{FF2B5EF4-FFF2-40B4-BE49-F238E27FC236}">
                <a16:creationId xmlns:a16="http://schemas.microsoft.com/office/drawing/2014/main" id="{918EF831-F992-5749-A8DC-1B2868597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8" y="1233488"/>
            <a:ext cx="8388350" cy="196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altLang="en-US">
                <a:solidFill>
                  <a:srgbClr val="FF0000"/>
                </a:solidFill>
              </a:rPr>
              <a:t>Learning (training)</a:t>
            </a:r>
            <a:r>
              <a:rPr lang="en-US" altLang="en-US"/>
              <a:t>: Learn a model using the </a:t>
            </a:r>
            <a:r>
              <a:rPr lang="en-US" altLang="en-US">
                <a:solidFill>
                  <a:srgbClr val="3333CC"/>
                </a:solidFill>
              </a:rPr>
              <a:t>training data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>
                <a:solidFill>
                  <a:srgbClr val="FF0000"/>
                </a:solidFill>
              </a:rPr>
              <a:t>Testing: </a:t>
            </a:r>
            <a:r>
              <a:rPr lang="en-US" altLang="en-US"/>
              <a:t>Test the model using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r>
              <a:rPr lang="en-US" altLang="en-US">
                <a:solidFill>
                  <a:schemeClr val="accent2"/>
                </a:solidFill>
              </a:rPr>
              <a:t>unseen</a:t>
            </a:r>
            <a:r>
              <a:rPr lang="en-US" altLang="en-US">
                <a:solidFill>
                  <a:srgbClr val="3333CC"/>
                </a:solidFill>
              </a:rPr>
              <a:t> test data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r>
              <a:rPr lang="en-US" altLang="en-US"/>
              <a:t>to assess the model accuracy</a:t>
            </a:r>
          </a:p>
        </p:txBody>
      </p:sp>
      <p:sp>
        <p:nvSpPr>
          <p:cNvPr id="29701" name="Rectangle 11">
            <a:extLst>
              <a:ext uri="{FF2B5EF4-FFF2-40B4-BE49-F238E27FC236}">
                <a16:creationId xmlns:a16="http://schemas.microsoft.com/office/drawing/2014/main" id="{659553DA-E5EB-9D40-B365-5FA6F7F53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76999"/>
            <a:ext cx="37061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29702" name="Object 10">
            <a:extLst>
              <a:ext uri="{FF2B5EF4-FFF2-40B4-BE49-F238E27FC236}">
                <a16:creationId xmlns:a16="http://schemas.microsoft.com/office/drawing/2014/main" id="{7CE07FF2-E579-FA4F-B12B-D5B499A6D2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66988" y="3141664"/>
          <a:ext cx="644525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4" imgW="57340500" imgH="8483600" progId="Equation.3">
                  <p:embed/>
                </p:oleObj>
              </mc:Choice>
              <mc:Fallback>
                <p:oleObj name="Equation" r:id="rId4" imgW="57340500" imgH="8483600" progId="Equation.3">
                  <p:embed/>
                  <p:pic>
                    <p:nvPicPr>
                      <p:cNvPr id="29702" name="Object 10">
                        <a:extLst>
                          <a:ext uri="{FF2B5EF4-FFF2-40B4-BE49-F238E27FC236}">
                            <a16:creationId xmlns:a16="http://schemas.microsoft.com/office/drawing/2014/main" id="{7CE07FF2-E579-FA4F-B12B-D5B499A6D2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3141664"/>
                        <a:ext cx="644525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4">
            <a:extLst>
              <a:ext uri="{FF2B5EF4-FFF2-40B4-BE49-F238E27FC236}">
                <a16:creationId xmlns:a16="http://schemas.microsoft.com/office/drawing/2014/main" id="{5FA059CB-E19D-3C4C-AC1A-FA954F5124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324FCC0-BE40-8D44-AA60-415793438087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F8C1B922-5B36-704B-ACFB-AD13DFFF0A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do we mean by learning?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6848D2-7EC8-B548-9A4F-CD8D3DA9C4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2313" y="1268413"/>
            <a:ext cx="8229600" cy="5003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ja-JP">
                <a:solidFill>
                  <a:srgbClr val="FF0000"/>
                </a:solidFill>
                <a:ea typeface="ＭＳ Ｐゴシック" panose="020B0600070205080204" pitchFamily="34" charset="-128"/>
              </a:rPr>
              <a:t>Given</a:t>
            </a:r>
            <a:r>
              <a:rPr lang="en-US" altLang="ja-JP">
                <a:solidFill>
                  <a:srgbClr val="3333CC"/>
                </a:solidFill>
                <a:ea typeface="ＭＳ Ｐゴシック" panose="020B0600070205080204" pitchFamily="34" charset="-128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>
                <a:solidFill>
                  <a:srgbClr val="3333CC"/>
                </a:solidFill>
                <a:ea typeface="ＭＳ Ｐゴシック" panose="020B0600070205080204" pitchFamily="34" charset="-128"/>
              </a:rPr>
              <a:t>a data set </a:t>
            </a:r>
            <a:r>
              <a:rPr lang="en-US" altLang="ja-JP" i="1">
                <a:solidFill>
                  <a:srgbClr val="3333CC"/>
                </a:solidFill>
                <a:ea typeface="ＭＳ Ｐゴシック" panose="020B0600070205080204" pitchFamily="34" charset="-128"/>
              </a:rPr>
              <a:t>D</a:t>
            </a:r>
            <a:r>
              <a:rPr lang="en-US" altLang="ja-JP">
                <a:solidFill>
                  <a:srgbClr val="3333CC"/>
                </a:solidFill>
                <a:ea typeface="ＭＳ Ｐゴシック" panose="020B0600070205080204" pitchFamily="34" charset="-128"/>
              </a:rPr>
              <a:t>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>
                <a:solidFill>
                  <a:srgbClr val="3333CC"/>
                </a:solidFill>
                <a:ea typeface="ＭＳ Ｐゴシック" panose="020B0600070205080204" pitchFamily="34" charset="-128"/>
              </a:rPr>
              <a:t>a task </a:t>
            </a:r>
            <a:r>
              <a:rPr lang="en-US" altLang="ja-JP" i="1">
                <a:solidFill>
                  <a:srgbClr val="3333CC"/>
                </a:solidFill>
                <a:ea typeface="ＭＳ Ｐゴシック" panose="020B0600070205080204" pitchFamily="34" charset="-128"/>
              </a:rPr>
              <a:t>T </a:t>
            </a:r>
            <a:r>
              <a:rPr lang="en-US" altLang="ja-JP">
                <a:solidFill>
                  <a:srgbClr val="3333CC"/>
                </a:solidFill>
                <a:ea typeface="ＭＳ Ｐゴシック" panose="020B0600070205080204" pitchFamily="34" charset="-128"/>
              </a:rPr>
              <a:t>and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>
                <a:solidFill>
                  <a:srgbClr val="3333CC"/>
                </a:solidFill>
                <a:ea typeface="ＭＳ Ｐゴシック" panose="020B0600070205080204" pitchFamily="34" charset="-128"/>
              </a:rPr>
              <a:t>a performance measure </a:t>
            </a:r>
            <a:r>
              <a:rPr lang="en-US" altLang="ja-JP" i="1">
                <a:solidFill>
                  <a:srgbClr val="3333CC"/>
                </a:solidFill>
                <a:ea typeface="ＭＳ Ｐゴシック" panose="020B0600070205080204" pitchFamily="34" charset="-128"/>
              </a:rPr>
              <a:t>M</a:t>
            </a:r>
            <a:r>
              <a:rPr lang="en-US" altLang="ja-JP">
                <a:ea typeface="ＭＳ Ｐゴシック" panose="020B0600070205080204" pitchFamily="34" charset="-128"/>
              </a:rPr>
              <a:t>,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>
                <a:ea typeface="ＭＳ Ｐゴシック" panose="020B0600070205080204" pitchFamily="34" charset="-128"/>
              </a:rPr>
              <a:t>	a computer system is said to </a:t>
            </a:r>
            <a:r>
              <a:rPr lang="en-US" altLang="ja-JP" b="1">
                <a:solidFill>
                  <a:srgbClr val="FF0000"/>
                </a:solidFill>
                <a:ea typeface="ＭＳ Ｐゴシック" panose="020B0600070205080204" pitchFamily="34" charset="-128"/>
              </a:rPr>
              <a:t>learn</a:t>
            </a:r>
            <a:r>
              <a:rPr lang="en-US" altLang="ja-JP">
                <a:ea typeface="ＭＳ Ｐゴシック" panose="020B0600070205080204" pitchFamily="34" charset="-128"/>
              </a:rPr>
              <a:t> from </a:t>
            </a:r>
            <a:r>
              <a:rPr lang="en-US" altLang="ja-JP" i="1">
                <a:ea typeface="ＭＳ Ｐゴシック" panose="020B0600070205080204" pitchFamily="34" charset="-128"/>
              </a:rPr>
              <a:t>D</a:t>
            </a:r>
            <a:r>
              <a:rPr lang="en-US" altLang="ja-JP">
                <a:ea typeface="ＭＳ Ｐゴシック" panose="020B0600070205080204" pitchFamily="34" charset="-128"/>
              </a:rPr>
              <a:t> to perform the task </a:t>
            </a:r>
            <a:r>
              <a:rPr lang="en-US" altLang="ja-JP" i="1">
                <a:ea typeface="ＭＳ Ｐゴシック" panose="020B0600070205080204" pitchFamily="34" charset="-128"/>
              </a:rPr>
              <a:t>T</a:t>
            </a:r>
            <a:r>
              <a:rPr lang="en-US" altLang="ja-JP">
                <a:ea typeface="ＭＳ Ｐゴシック" panose="020B0600070205080204" pitchFamily="34" charset="-128"/>
              </a:rPr>
              <a:t> if after learning the system’s performance on </a:t>
            </a:r>
            <a:r>
              <a:rPr lang="en-US" altLang="ja-JP" i="1">
                <a:ea typeface="ＭＳ Ｐゴシック" panose="020B0600070205080204" pitchFamily="34" charset="-128"/>
              </a:rPr>
              <a:t>T</a:t>
            </a:r>
            <a:r>
              <a:rPr lang="en-US" altLang="ja-JP">
                <a:ea typeface="ＭＳ Ｐゴシック" panose="020B0600070205080204" pitchFamily="34" charset="-128"/>
              </a:rPr>
              <a:t> improves as measured by </a:t>
            </a:r>
            <a:r>
              <a:rPr lang="en-US" altLang="ja-JP" i="1">
                <a:ea typeface="ＭＳ Ｐゴシック" panose="020B0600070205080204" pitchFamily="34" charset="-128"/>
              </a:rPr>
              <a:t>M</a:t>
            </a:r>
            <a:r>
              <a:rPr lang="en-US" altLang="ja-JP">
                <a:ea typeface="ＭＳ Ｐゴシック" panose="020B0600070205080204" pitchFamily="34" charset="-128"/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>
                <a:ea typeface="ＭＳ Ｐゴシック" panose="020B0600070205080204" pitchFamily="34" charset="-128"/>
              </a:rPr>
              <a:t>In other words, the learned model helps the system to perform </a:t>
            </a:r>
            <a:r>
              <a:rPr lang="en-US" altLang="ja-JP" i="1">
                <a:ea typeface="ＭＳ Ｐゴシック" panose="020B0600070205080204" pitchFamily="34" charset="-128"/>
              </a:rPr>
              <a:t>T</a:t>
            </a:r>
            <a:r>
              <a:rPr lang="en-US" altLang="ja-JP">
                <a:ea typeface="ＭＳ Ｐゴシック" panose="020B0600070205080204" pitchFamily="34" charset="-128"/>
              </a:rPr>
              <a:t> better as </a:t>
            </a:r>
            <a:r>
              <a:rPr lang="en-US" altLang="ja-JP">
                <a:solidFill>
                  <a:srgbClr val="3333CC"/>
                </a:solidFill>
                <a:ea typeface="ＭＳ Ｐゴシック" panose="020B0600070205080204" pitchFamily="34" charset="-128"/>
              </a:rPr>
              <a:t>compared to no learning</a:t>
            </a:r>
            <a:r>
              <a:rPr lang="en-US" altLang="ja-JP">
                <a:ea typeface="ＭＳ Ｐゴシック" panose="020B0600070205080204" pitchFamily="34" charset="-128"/>
              </a:rPr>
              <a:t>. </a:t>
            </a: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4">
            <a:extLst>
              <a:ext uri="{FF2B5EF4-FFF2-40B4-BE49-F238E27FC236}">
                <a16:creationId xmlns:a16="http://schemas.microsoft.com/office/drawing/2014/main" id="{47E4EEA6-D146-0F4D-8FEF-65DA214A79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46F21FE-F273-0048-A2E8-022A94C9FE93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FAF4DE29-DBD8-994B-8ACF-1511FE09A4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 example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E2638587-E155-274D-BA03-055C9D8D08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303339"/>
            <a:ext cx="8229600" cy="4897437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Data</a:t>
            </a:r>
            <a:r>
              <a:rPr lang="en-US" altLang="en-US"/>
              <a:t>: Loan application data</a:t>
            </a:r>
          </a:p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Task</a:t>
            </a:r>
            <a:r>
              <a:rPr lang="en-US" altLang="en-US"/>
              <a:t>: Predict whether a loan should be approved or not.</a:t>
            </a:r>
          </a:p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Performance measure</a:t>
            </a:r>
            <a:r>
              <a:rPr lang="en-US" altLang="en-US"/>
              <a:t>: accuracy.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/>
          </a:p>
          <a:p>
            <a:pPr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3333CC"/>
                </a:solidFill>
              </a:rPr>
              <a:t>No learning</a:t>
            </a:r>
            <a:r>
              <a:rPr lang="en-US" altLang="en-US"/>
              <a:t>: classify all future applications (test data) to the majority class (i.e., </a:t>
            </a:r>
            <a:r>
              <a:rPr lang="en-US" altLang="en-US">
                <a:solidFill>
                  <a:srgbClr val="3333CC"/>
                </a:solidFill>
              </a:rPr>
              <a:t>Yes</a:t>
            </a:r>
            <a:r>
              <a:rPr lang="en-US" altLang="en-US"/>
              <a:t>):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/>
              <a:t>		</a:t>
            </a:r>
            <a:r>
              <a:rPr lang="en-US" altLang="en-US">
                <a:solidFill>
                  <a:srgbClr val="FF0000"/>
                </a:solidFill>
              </a:rPr>
              <a:t>Accuracy = 9/15 = 60%</a:t>
            </a:r>
            <a:r>
              <a:rPr lang="en-US" altLang="en-US"/>
              <a:t>.</a:t>
            </a:r>
          </a:p>
          <a:p>
            <a:pPr eaLnBrk="1" hangingPunct="1"/>
            <a:r>
              <a:rPr lang="en-US" altLang="en-US">
                <a:solidFill>
                  <a:srgbClr val="3333CC"/>
                </a:solidFill>
              </a:rPr>
              <a:t>We can do better than 60% with learning.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4">
            <a:extLst>
              <a:ext uri="{FF2B5EF4-FFF2-40B4-BE49-F238E27FC236}">
                <a16:creationId xmlns:a16="http://schemas.microsoft.com/office/drawing/2014/main" id="{4807EF61-8239-7D4C-91B4-254957F449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5388269-2836-604D-A74C-EA601957BE73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3100BD94-BFF9-744A-8D85-630DCE5954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Fundamental assumption of learning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BC595441-9B8E-B549-827F-1DF9154730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27238" y="1268414"/>
            <a:ext cx="8229600" cy="50053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ja-JP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Assumption: </a:t>
            </a:r>
            <a:r>
              <a:rPr lang="en-US" altLang="ja-JP" dirty="0">
                <a:solidFill>
                  <a:srgbClr val="3333CC"/>
                </a:solidFill>
                <a:ea typeface="ＭＳ Ｐゴシック" panose="020B0600070205080204" pitchFamily="34" charset="-128"/>
              </a:rPr>
              <a:t>The distribution of training examples is </a:t>
            </a:r>
            <a:r>
              <a:rPr lang="en-US" altLang="ja-JP" dirty="0">
                <a:solidFill>
                  <a:schemeClr val="accent2"/>
                </a:solidFill>
                <a:highlight>
                  <a:srgbClr val="FFFF00"/>
                </a:highlight>
                <a:ea typeface="ＭＳ Ｐゴシック" panose="020B0600070205080204" pitchFamily="34" charset="-128"/>
              </a:rPr>
              <a:t>identical</a:t>
            </a:r>
            <a:r>
              <a:rPr lang="en-US" altLang="ja-JP" dirty="0">
                <a:solidFill>
                  <a:srgbClr val="3333CC"/>
                </a:solidFill>
                <a:ea typeface="ＭＳ Ｐゴシック" panose="020B0600070205080204" pitchFamily="34" charset="-128"/>
              </a:rPr>
              <a:t> to the distribution of test examples (including future unseen examples).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ja-JP" dirty="0">
                <a:solidFill>
                  <a:srgbClr val="3333CC"/>
                </a:solidFill>
                <a:ea typeface="ＭＳ Ｐゴシック" panose="020B0600070205080204" pitchFamily="34" charset="-128"/>
              </a:rPr>
              <a:t>	train/test: credit card application information</a:t>
            </a:r>
            <a:r>
              <a:rPr lang="en-US" altLang="ja-JP" dirty="0">
                <a:ea typeface="ＭＳ Ｐゴシック" panose="020B0600070205080204" pitchFamily="34" charset="-128"/>
              </a:rPr>
              <a:t> In practice, this assumption is often violated to certain degree.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ja-JP" dirty="0">
                <a:ea typeface="ＭＳ Ｐゴシック" panose="020B0600070205080204" pitchFamily="34" charset="-128"/>
              </a:rPr>
              <a:t>Strong violations will clearly result in poor classification accuracy.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ja-JP" dirty="0">
                <a:solidFill>
                  <a:srgbClr val="3333CC"/>
                </a:solidFill>
                <a:ea typeface="ＭＳ Ｐゴシック" panose="020B0600070205080204" pitchFamily="34" charset="-128"/>
              </a:rPr>
              <a:t>To achieve good accuracy on the test data, training examples must be </a:t>
            </a:r>
            <a:r>
              <a:rPr lang="en-US" altLang="ja-JP" dirty="0">
                <a:solidFill>
                  <a:srgbClr val="3333CC"/>
                </a:solidFill>
                <a:highlight>
                  <a:srgbClr val="FFFF00"/>
                </a:highlight>
                <a:ea typeface="ＭＳ Ｐゴシック" panose="020B0600070205080204" pitchFamily="34" charset="-128"/>
              </a:rPr>
              <a:t>sufficiently</a:t>
            </a:r>
            <a:r>
              <a:rPr lang="en-US" altLang="ja-JP" dirty="0">
                <a:solidFill>
                  <a:srgbClr val="3333CC"/>
                </a:solidFill>
                <a:ea typeface="ＭＳ Ｐゴシック" panose="020B0600070205080204" pitchFamily="34" charset="-128"/>
              </a:rPr>
              <a:t> representative of the test data</a:t>
            </a:r>
            <a:r>
              <a:rPr lang="en-US" altLang="ja-JP" dirty="0">
                <a:ea typeface="ＭＳ Ｐゴシック" panose="020B0600070205080204" pitchFamily="34" charset="-128"/>
              </a:rPr>
              <a:t>. </a:t>
            </a:r>
            <a:endParaRPr lang="en-US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4">
            <a:extLst>
              <a:ext uri="{FF2B5EF4-FFF2-40B4-BE49-F238E27FC236}">
                <a16:creationId xmlns:a16="http://schemas.microsoft.com/office/drawing/2014/main" id="{A45B0837-1F33-2742-A431-8BD61F8B9B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6AC922-69F2-7C40-9151-922D1590B84B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5ED8B6A1-DEEC-0A4D-93D2-AB3B3CC1F1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Road Map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1EEBACD0-2E5C-DD4D-879D-B0D906F3E7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2313" y="1125539"/>
            <a:ext cx="8229600" cy="522128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600"/>
              <a:t>Basic concepts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b="1">
                <a:solidFill>
                  <a:srgbClr val="FF0000"/>
                </a:solidFill>
              </a:rPr>
              <a:t>Decision tree induction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/>
              <a:t>Evaluation of classifiers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/>
              <a:t>Rule induction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/>
              <a:t>Classification using association rules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/>
              <a:t>Naïve Bayesian classification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/>
              <a:t>Naïve Bayes for text classification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/>
              <a:t>Support vector machines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/>
              <a:t>K-nearest neighbor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/>
              <a:t>Ensemble methods: Bagging and Boosting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/>
              <a:t>Summary</a:t>
            </a:r>
          </a:p>
          <a:p>
            <a:pPr eaLnBrk="1" hangingPunct="1">
              <a:lnSpc>
                <a:spcPct val="90000"/>
              </a:lnSpc>
            </a:pPr>
            <a:endParaRPr lang="en-US" altLang="en-US" sz="2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4">
            <a:extLst>
              <a:ext uri="{FF2B5EF4-FFF2-40B4-BE49-F238E27FC236}">
                <a16:creationId xmlns:a16="http://schemas.microsoft.com/office/drawing/2014/main" id="{7AE4EF66-EED0-E243-A143-3CEF70ABF0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427D3CB-BFCC-5248-9F6E-9B6FABFE094C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9B612691-312D-5948-B2C3-F7A2BE2C93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C3928597-5AD8-EC4E-B2E3-BE23474A9E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89150" y="1196975"/>
            <a:ext cx="8002588" cy="5003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dirty="0">
                <a:ea typeface="ＭＳ Ｐゴシック" panose="020B0600070205080204" pitchFamily="34" charset="-128"/>
              </a:rPr>
              <a:t>Decision tree learning is one of the </a:t>
            </a:r>
            <a:r>
              <a:rPr lang="en-US" altLang="ja-JP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most widely </a:t>
            </a:r>
            <a:r>
              <a:rPr lang="en-US" altLang="ja-JP" dirty="0">
                <a:ea typeface="ＭＳ Ｐゴシック" panose="020B0600070205080204" pitchFamily="34" charset="-128"/>
              </a:rPr>
              <a:t>used techniques for classification. </a:t>
            </a:r>
          </a:p>
          <a:p>
            <a:pPr lvl="1" eaLnBrk="1" hangingPunct="1">
              <a:defRPr/>
            </a:pPr>
            <a:r>
              <a:rPr lang="en-US" altLang="ja-JP" dirty="0">
                <a:ea typeface="ＭＳ Ｐゴシック" panose="020B0600070205080204" pitchFamily="34" charset="-128"/>
              </a:rPr>
              <a:t>Its classification accuracy is competitive with other methods, and </a:t>
            </a:r>
          </a:p>
          <a:p>
            <a:pPr lvl="1" eaLnBrk="1" hangingPunct="1">
              <a:defRPr/>
            </a:pPr>
            <a:r>
              <a:rPr lang="en-US" altLang="ja-JP" dirty="0">
                <a:ea typeface="ＭＳ Ｐゴシック" panose="020B0600070205080204" pitchFamily="34" charset="-128"/>
              </a:rPr>
              <a:t>it is very efficient. </a:t>
            </a:r>
          </a:p>
          <a:p>
            <a:pPr eaLnBrk="1" hangingPunct="1">
              <a:defRPr/>
            </a:pPr>
            <a:r>
              <a:rPr lang="en-US" altLang="en-US" dirty="0"/>
              <a:t>The classification model is a tree, called </a:t>
            </a:r>
            <a:r>
              <a:rPr lang="en-US" altLang="en-US" dirty="0">
                <a:solidFill>
                  <a:srgbClr val="FF0000"/>
                </a:solidFill>
              </a:rPr>
              <a:t>decision tree</a:t>
            </a:r>
            <a:r>
              <a:rPr lang="en-US" altLang="en-US" dirty="0"/>
              <a:t>. </a:t>
            </a:r>
          </a:p>
          <a:p>
            <a:pPr eaLnBrk="1" hangingPunct="1">
              <a:defRPr/>
            </a:pPr>
            <a:r>
              <a:rPr lang="en-US" altLang="en-US" dirty="0">
                <a:solidFill>
                  <a:srgbClr val="3333CC"/>
                </a:solidFill>
              </a:rPr>
              <a:t>C4.5 (one kind of decision tree)</a:t>
            </a:r>
            <a:r>
              <a:rPr lang="en-US" altLang="en-US" dirty="0"/>
              <a:t> by Ross Quinlan is perhaps the best known system. It can be downloaded from the Web. </a:t>
            </a:r>
          </a:p>
          <a:p>
            <a:pPr eaLnBrk="1" hangingPunct="1">
              <a:defRPr/>
            </a:pPr>
            <a:r>
              <a:rPr lang="en-US" altLang="en-US" sz="2000" dirty="0"/>
              <a:t>(python do the decision tree; </a:t>
            </a:r>
            <a:r>
              <a:rPr lang="en-US" altLang="en-US" sz="2000" dirty="0" err="1"/>
              <a:t>weka</a:t>
            </a:r>
            <a:r>
              <a:rPr lang="en-US" altLang="en-US" sz="2000" dirty="0"/>
              <a:t> software application to train and test ML models).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4">
            <a:extLst>
              <a:ext uri="{FF2B5EF4-FFF2-40B4-BE49-F238E27FC236}">
                <a16:creationId xmlns:a16="http://schemas.microsoft.com/office/drawing/2014/main" id="{7EC0069A-7D6D-844D-B938-AB849A470E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B7F172-A18F-F844-A9D6-FF086264D954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51BDDBDC-2469-6D47-B63B-74DAC81004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289" y="225425"/>
            <a:ext cx="8212137" cy="871538"/>
          </a:xfrm>
        </p:spPr>
        <p:txBody>
          <a:bodyPr/>
          <a:lstStyle/>
          <a:p>
            <a:pPr eaLnBrk="1" hangingPunct="1"/>
            <a:r>
              <a:rPr lang="en-US" altLang="en-US"/>
              <a:t>The loan data (reproduced)</a:t>
            </a:r>
          </a:p>
        </p:txBody>
      </p:sp>
      <p:sp>
        <p:nvSpPr>
          <p:cNvPr id="35843" name="Text Box 4">
            <a:extLst>
              <a:ext uri="{FF2B5EF4-FFF2-40B4-BE49-F238E27FC236}">
                <a16:creationId xmlns:a16="http://schemas.microsoft.com/office/drawing/2014/main" id="{F97B676A-34BB-E547-B6C3-27F0F04C5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8026" y="944563"/>
            <a:ext cx="1871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en-US" sz="1800"/>
              <a:t>Approved or not</a:t>
            </a:r>
          </a:p>
        </p:txBody>
      </p:sp>
      <p:pic>
        <p:nvPicPr>
          <p:cNvPr id="35844" name="Picture 5">
            <a:extLst>
              <a:ext uri="{FF2B5EF4-FFF2-40B4-BE49-F238E27FC236}">
                <a16:creationId xmlns:a16="http://schemas.microsoft.com/office/drawing/2014/main" id="{A95F8CE9-D0B0-4143-AF40-CBEB359E004C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11338" y="1338263"/>
            <a:ext cx="8229600" cy="4754562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4">
            <a:extLst>
              <a:ext uri="{FF2B5EF4-FFF2-40B4-BE49-F238E27FC236}">
                <a16:creationId xmlns:a16="http://schemas.microsoft.com/office/drawing/2014/main" id="{581D4D68-1E24-E54E-B5B4-050648580D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96F3629-82F2-6B4C-B7BD-25A347D6E9E4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6FA4785C-033E-374E-B433-E13DA45AEF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decision tree from the loan data</a:t>
            </a:r>
          </a:p>
        </p:txBody>
      </p:sp>
      <p:sp>
        <p:nvSpPr>
          <p:cNvPr id="36867" name="Text Box 4">
            <a:extLst>
              <a:ext uri="{FF2B5EF4-FFF2-40B4-BE49-F238E27FC236}">
                <a16:creationId xmlns:a16="http://schemas.microsoft.com/office/drawing/2014/main" id="{E0BCED65-5F9D-BA47-8A8A-833BFAA16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2775" y="1233489"/>
            <a:ext cx="80279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3333CC"/>
                </a:solidFill>
              </a:rPr>
              <a:t>Decision nodes </a:t>
            </a:r>
            <a:r>
              <a:rPr lang="en-US" altLang="en-US"/>
              <a:t>and</a:t>
            </a:r>
            <a:r>
              <a:rPr lang="en-US" altLang="en-US">
                <a:solidFill>
                  <a:srgbClr val="3333CC"/>
                </a:solidFill>
              </a:rPr>
              <a:t> leaf nodes (classes)</a:t>
            </a:r>
          </a:p>
        </p:txBody>
      </p:sp>
      <p:pic>
        <p:nvPicPr>
          <p:cNvPr id="36868" name="Picture 5">
            <a:extLst>
              <a:ext uri="{FF2B5EF4-FFF2-40B4-BE49-F238E27FC236}">
                <a16:creationId xmlns:a16="http://schemas.microsoft.com/office/drawing/2014/main" id="{73A3946B-EA30-E845-B125-7E8196847CD2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55800" y="2097089"/>
            <a:ext cx="8229600" cy="3709987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4">
            <a:extLst>
              <a:ext uri="{FF2B5EF4-FFF2-40B4-BE49-F238E27FC236}">
                <a16:creationId xmlns:a16="http://schemas.microsoft.com/office/drawing/2014/main" id="{507569B5-B3CE-124A-BAC8-BFE39FF345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CD2611-CC12-8149-BA55-6332AAC8FA04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pic>
        <p:nvPicPr>
          <p:cNvPr id="37890" name="Picture 11">
            <a:extLst>
              <a:ext uri="{FF2B5EF4-FFF2-40B4-BE49-F238E27FC236}">
                <a16:creationId xmlns:a16="http://schemas.microsoft.com/office/drawing/2014/main" id="{F15212DE-459D-6346-96DC-CF076575F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238" y="2673350"/>
            <a:ext cx="8229600" cy="349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Rectangle 2">
            <a:extLst>
              <a:ext uri="{FF2B5EF4-FFF2-40B4-BE49-F238E27FC236}">
                <a16:creationId xmlns:a16="http://schemas.microsoft.com/office/drawing/2014/main" id="{88792C9E-6AA4-624B-BF8A-C5EF80BC49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 the decision tree</a:t>
            </a:r>
          </a:p>
        </p:txBody>
      </p:sp>
      <p:pic>
        <p:nvPicPr>
          <p:cNvPr id="37892" name="Picture 5">
            <a:extLst>
              <a:ext uri="{FF2B5EF4-FFF2-40B4-BE49-F238E27FC236}">
                <a16:creationId xmlns:a16="http://schemas.microsoft.com/office/drawing/2014/main" id="{14EA2217-241B-274C-B776-1F55A989C7B3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27239" y="1414464"/>
            <a:ext cx="8027987" cy="935037"/>
          </a:xfrm>
          <a:noFill/>
        </p:spPr>
      </p:pic>
      <p:sp>
        <p:nvSpPr>
          <p:cNvPr id="37893" name="Line 7">
            <a:extLst>
              <a:ext uri="{FF2B5EF4-FFF2-40B4-BE49-F238E27FC236}">
                <a16:creationId xmlns:a16="http://schemas.microsoft.com/office/drawing/2014/main" id="{59E60E98-190D-BF48-AD7E-1E4DDA9809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32176" y="3249613"/>
            <a:ext cx="1476375" cy="57626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4" name="Line 9">
            <a:extLst>
              <a:ext uri="{FF2B5EF4-FFF2-40B4-BE49-F238E27FC236}">
                <a16:creationId xmlns:a16="http://schemas.microsoft.com/office/drawing/2014/main" id="{0FE4D8E7-180F-1B41-B01B-083FEC3A8F0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3614" y="4545013"/>
            <a:ext cx="612775" cy="75565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5" name="Text Box 10">
            <a:extLst>
              <a:ext uri="{FF2B5EF4-FFF2-40B4-BE49-F238E27FC236}">
                <a16:creationId xmlns:a16="http://schemas.microsoft.com/office/drawing/2014/main" id="{BCC8CF96-2A54-4D4F-8249-1BBB03ACB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750" y="2097089"/>
            <a:ext cx="118903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No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>
            <a:extLst>
              <a:ext uri="{FF2B5EF4-FFF2-40B4-BE49-F238E27FC236}">
                <a16:creationId xmlns:a16="http://schemas.microsoft.com/office/drawing/2014/main" id="{0AC00BC5-085E-D549-99E1-7CD23E51F5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220606-B787-7B42-B36F-BD0A92D237B5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B5A7093C-1FBB-084C-84A1-9621D938A9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Is the decision tree unique?</a:t>
            </a:r>
          </a:p>
        </p:txBody>
      </p:sp>
      <p:pic>
        <p:nvPicPr>
          <p:cNvPr id="38915" name="Picture 3">
            <a:extLst>
              <a:ext uri="{FF2B5EF4-FFF2-40B4-BE49-F238E27FC236}">
                <a16:creationId xmlns:a16="http://schemas.microsoft.com/office/drawing/2014/main" id="{B1C3E3B9-AF22-6C4A-9D0D-56CE43A10D86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40464" y="2633664"/>
            <a:ext cx="4103687" cy="3495675"/>
          </a:xfrm>
        </p:spPr>
      </p:pic>
      <p:sp>
        <p:nvSpPr>
          <p:cNvPr id="38916" name="Text Box 4">
            <a:extLst>
              <a:ext uri="{FF2B5EF4-FFF2-40B4-BE49-F238E27FC236}">
                <a16:creationId xmlns:a16="http://schemas.microsoft.com/office/drawing/2014/main" id="{2AF499E5-3F21-F647-B810-ECAF13C5B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1339" y="1196975"/>
            <a:ext cx="7704137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No</a:t>
            </a:r>
            <a:r>
              <a:rPr lang="en-US" altLang="en-US"/>
              <a:t>. Here is a simpler tree.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We want</a:t>
            </a:r>
            <a:r>
              <a:rPr lang="en-US" altLang="en-US">
                <a:solidFill>
                  <a:srgbClr val="3333CC"/>
                </a:solidFill>
              </a:rPr>
              <a:t> smaller tree </a:t>
            </a:r>
            <a:r>
              <a:rPr lang="en-US" altLang="en-US"/>
              <a:t>and</a:t>
            </a:r>
            <a:r>
              <a:rPr lang="en-US" altLang="en-US">
                <a:solidFill>
                  <a:srgbClr val="3333CC"/>
                </a:solidFill>
              </a:rPr>
              <a:t> accurate tree</a:t>
            </a:r>
            <a:r>
              <a:rPr lang="en-US" altLang="en-US"/>
              <a:t>.</a:t>
            </a:r>
          </a:p>
          <a:p>
            <a:pPr lvl="1" eaLnBrk="1" hangingPunct="1">
              <a:spcBef>
                <a:spcPct val="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en-US" sz="2000"/>
              <a:t>  </a:t>
            </a:r>
            <a:r>
              <a:rPr lang="en-US" altLang="en-US" sz="2400"/>
              <a:t>Easy to understand and perform better.</a:t>
            </a:r>
            <a:r>
              <a:rPr lang="en-US" altLang="en-US" sz="2000"/>
              <a:t> </a:t>
            </a:r>
          </a:p>
        </p:txBody>
      </p:sp>
      <p:sp>
        <p:nvSpPr>
          <p:cNvPr id="38917" name="Text Box 5">
            <a:extLst>
              <a:ext uri="{FF2B5EF4-FFF2-40B4-BE49-F238E27FC236}">
                <a16:creationId xmlns:a16="http://schemas.microsoft.com/office/drawing/2014/main" id="{11E5EDC0-5607-024A-AF72-6A9EE8C4C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1338" y="3321051"/>
            <a:ext cx="4572000" cy="260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Finding the best tree is NP-hard.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All current tree building algorithms are heuristic algorithms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4">
            <a:extLst>
              <a:ext uri="{FF2B5EF4-FFF2-40B4-BE49-F238E27FC236}">
                <a16:creationId xmlns:a16="http://schemas.microsoft.com/office/drawing/2014/main" id="{6B5571CD-B66A-4742-A38B-15FDE981C5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364C485-878F-BA46-B199-ED94B4F4B13C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92E517CC-096B-534B-A1B2-CD8818A9A1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Road Map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F2B6FFB1-AC9C-D44D-BA6F-10A70F1142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01140" y="1925638"/>
            <a:ext cx="5949365" cy="4026174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600" b="1" dirty="0">
                <a:solidFill>
                  <a:srgbClr val="FF0000"/>
                </a:solidFill>
              </a:rPr>
              <a:t>Basic concepts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Decision tree induction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Evaluation of classifiers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Rule induction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Classification using association rules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K-nearest neighbor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4">
            <a:extLst>
              <a:ext uri="{FF2B5EF4-FFF2-40B4-BE49-F238E27FC236}">
                <a16:creationId xmlns:a16="http://schemas.microsoft.com/office/drawing/2014/main" id="{636D7B7A-69AF-5742-896F-921BF1DF95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562374-9642-FB40-88A6-4CFA54993EBF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493F84B5-18E3-EE4D-933C-AFE1C737E8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From a decision tree to a set of rules</a:t>
            </a:r>
          </a:p>
        </p:txBody>
      </p:sp>
      <p:pic>
        <p:nvPicPr>
          <p:cNvPr id="39939" name="Picture 4">
            <a:extLst>
              <a:ext uri="{FF2B5EF4-FFF2-40B4-BE49-F238E27FC236}">
                <a16:creationId xmlns:a16="http://schemas.microsoft.com/office/drawing/2014/main" id="{84405A4E-9BC9-D644-9981-965504730AF7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27238" y="4833939"/>
            <a:ext cx="8101012" cy="1152525"/>
          </a:xfrm>
          <a:noFill/>
        </p:spPr>
      </p:pic>
      <p:pic>
        <p:nvPicPr>
          <p:cNvPr id="39940" name="Picture 6">
            <a:extLst>
              <a:ext uri="{FF2B5EF4-FFF2-40B4-BE49-F238E27FC236}">
                <a16:creationId xmlns:a16="http://schemas.microsoft.com/office/drawing/2014/main" id="{48C799DE-5AB6-414E-BA30-4818BC36C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614" y="1233489"/>
            <a:ext cx="4103687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Text Box 7">
            <a:extLst>
              <a:ext uri="{FF2B5EF4-FFF2-40B4-BE49-F238E27FC236}">
                <a16:creationId xmlns:a16="http://schemas.microsoft.com/office/drawing/2014/main" id="{E14CCBDA-E265-AA43-A93B-9831C11B2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801" y="1341439"/>
            <a:ext cx="3959225" cy="306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3333CC"/>
                </a:solidFill>
              </a:rPr>
              <a:t>A decision tree can be converted to a set of rules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Each path from the root to a leaf is a rule.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Number Placeholder 4">
            <a:extLst>
              <a:ext uri="{FF2B5EF4-FFF2-40B4-BE49-F238E27FC236}">
                <a16:creationId xmlns:a16="http://schemas.microsoft.com/office/drawing/2014/main" id="{91720BF1-8AD5-6A4E-82E3-883BF7D894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DB2A443-B9D7-454F-A652-2D2697C1CB94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71DAAC10-1DD6-E74E-A49D-2AB4FAE9B8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11338" y="277814"/>
            <a:ext cx="8399462" cy="1139825"/>
          </a:xfrm>
        </p:spPr>
        <p:txBody>
          <a:bodyPr/>
          <a:lstStyle/>
          <a:p>
            <a:pPr eaLnBrk="1" hangingPunct="1"/>
            <a:r>
              <a:rPr lang="en-US" altLang="en-US"/>
              <a:t>Algorithm for decision tree learning</a:t>
            </a: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6945E8AF-E59F-564B-A7C5-95105FC3C9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11338" y="1123951"/>
            <a:ext cx="8458200" cy="5076825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eaLnBrk="1" hangingPunct="1">
              <a:lnSpc>
                <a:spcPct val="95000"/>
              </a:lnSpc>
              <a:defRPr/>
            </a:pPr>
            <a:r>
              <a:rPr lang="en-US" altLang="en-US" sz="2400" dirty="0"/>
              <a:t>Basic algorithm (a greedy </a:t>
            </a:r>
            <a:r>
              <a:rPr lang="en-US" altLang="en-US" sz="25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divide-and-conquer</a:t>
            </a:r>
            <a:r>
              <a:rPr lang="en-US" altLang="en-US" sz="2400" dirty="0">
                <a:highlight>
                  <a:srgbClr val="FFFF00"/>
                </a:highlight>
              </a:rPr>
              <a:t> </a:t>
            </a:r>
            <a:r>
              <a:rPr lang="en-US" altLang="en-US" sz="2400" dirty="0"/>
              <a:t>algorithm)</a:t>
            </a:r>
          </a:p>
          <a:p>
            <a:pPr marL="742950" lvl="1" indent="-285750">
              <a:lnSpc>
                <a:spcPct val="95000"/>
              </a:lnSpc>
              <a:defRPr/>
            </a:pPr>
            <a:r>
              <a:rPr lang="en-US" altLang="en-US" sz="2100" dirty="0"/>
              <a:t>Assume attributes/features are categorical now (continuous attributes can be handled too)</a:t>
            </a:r>
          </a:p>
          <a:p>
            <a:pPr marL="742950" lvl="1" indent="-285750">
              <a:lnSpc>
                <a:spcPct val="95000"/>
              </a:lnSpc>
              <a:defRPr/>
            </a:pPr>
            <a:r>
              <a:rPr lang="en-US" altLang="en-US" sz="2100" dirty="0"/>
              <a:t>Tree is constructed in a </a:t>
            </a:r>
            <a:r>
              <a:rPr lang="en-US" altLang="en-US" sz="2100" dirty="0">
                <a:solidFill>
                  <a:srgbClr val="FF0000"/>
                </a:solidFill>
              </a:rPr>
              <a:t>top-down recursive manner</a:t>
            </a:r>
          </a:p>
          <a:p>
            <a:pPr marL="742950" lvl="1" indent="-285750">
              <a:lnSpc>
                <a:spcPct val="95000"/>
              </a:lnSpc>
              <a:defRPr/>
            </a:pPr>
            <a:r>
              <a:rPr lang="en-US" altLang="en-US" sz="2100" dirty="0"/>
              <a:t>At start, all the training examples are at the root</a:t>
            </a:r>
          </a:p>
          <a:p>
            <a:pPr marL="742950" lvl="1" indent="-285750">
              <a:lnSpc>
                <a:spcPct val="95000"/>
              </a:lnSpc>
              <a:defRPr/>
            </a:pPr>
            <a:r>
              <a:rPr lang="en-US" altLang="en-US" sz="2100" dirty="0"/>
              <a:t>Examples are partitioned recursively based on selected attributes</a:t>
            </a:r>
          </a:p>
          <a:p>
            <a:pPr marL="742950" lvl="1" indent="-285750">
              <a:lnSpc>
                <a:spcPct val="95000"/>
              </a:lnSpc>
              <a:defRPr/>
            </a:pPr>
            <a:r>
              <a:rPr lang="en-US" altLang="en-US" sz="2100" dirty="0"/>
              <a:t>Attributes are selected on the basis of an impurity function (e.g., </a:t>
            </a:r>
            <a:r>
              <a:rPr lang="en-US" altLang="en-US" sz="2100" dirty="0">
                <a:solidFill>
                  <a:srgbClr val="3333CC"/>
                </a:solidFill>
              </a:rPr>
              <a:t>information gain</a:t>
            </a:r>
            <a:r>
              <a:rPr lang="en-US" altLang="en-US" sz="2100" dirty="0"/>
              <a:t>)</a:t>
            </a:r>
          </a:p>
          <a:p>
            <a:pPr eaLnBrk="1" hangingPunct="1">
              <a:lnSpc>
                <a:spcPct val="95000"/>
              </a:lnSpc>
              <a:defRPr/>
            </a:pPr>
            <a:r>
              <a:rPr lang="en-US" altLang="en-US" sz="2400" dirty="0"/>
              <a:t>Conditions for </a:t>
            </a:r>
            <a:r>
              <a:rPr lang="en-US" altLang="en-US" sz="2400" dirty="0">
                <a:highlight>
                  <a:srgbClr val="FFFF00"/>
                </a:highlight>
              </a:rPr>
              <a:t>stopping partitioning</a:t>
            </a:r>
          </a:p>
          <a:p>
            <a:pPr marL="742950" lvl="1" indent="-285750">
              <a:lnSpc>
                <a:spcPct val="95000"/>
              </a:lnSpc>
              <a:defRPr/>
            </a:pPr>
            <a:r>
              <a:rPr lang="en-US" altLang="en-US" sz="2100" dirty="0">
                <a:highlight>
                  <a:srgbClr val="FFFF00"/>
                </a:highlight>
              </a:rPr>
              <a:t>All examples for a given node belong to the same class</a:t>
            </a:r>
          </a:p>
          <a:p>
            <a:pPr marL="742950" lvl="1" indent="-285750">
              <a:lnSpc>
                <a:spcPct val="95000"/>
              </a:lnSpc>
              <a:defRPr/>
            </a:pPr>
            <a:r>
              <a:rPr lang="en-US" altLang="en-US" sz="2100" dirty="0"/>
              <a:t>There are no remaining attributes for further partitioning – majority class is the leaf</a:t>
            </a:r>
          </a:p>
          <a:p>
            <a:pPr marL="742950" lvl="1" indent="-285750">
              <a:lnSpc>
                <a:spcPct val="95000"/>
              </a:lnSpc>
              <a:defRPr/>
            </a:pPr>
            <a:r>
              <a:rPr lang="en-US" altLang="en-US" sz="2100" dirty="0"/>
              <a:t>There are no examples left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Number Placeholder 4">
            <a:extLst>
              <a:ext uri="{FF2B5EF4-FFF2-40B4-BE49-F238E27FC236}">
                <a16:creationId xmlns:a16="http://schemas.microsoft.com/office/drawing/2014/main" id="{914A0DE3-5D11-3845-A1AB-C46A21F15A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AC6A062-C309-A240-8D41-96DE41D7DFBA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4F26DD85-818E-974A-94A1-25A65B71D3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Choose an attribute to partition data 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DDB3CCCD-A2E4-4947-9DC0-A531449400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9288" y="1449388"/>
            <a:ext cx="8418512" cy="4679950"/>
          </a:xfrm>
        </p:spPr>
        <p:txBody>
          <a:bodyPr/>
          <a:lstStyle/>
          <a:p>
            <a:pPr eaLnBrk="1" hangingPunct="1"/>
            <a:r>
              <a:rPr lang="en-GB" altLang="en-US"/>
              <a:t>The </a:t>
            </a:r>
            <a:r>
              <a:rPr lang="en-GB" altLang="en-US" i="1">
                <a:solidFill>
                  <a:srgbClr val="FF0000"/>
                </a:solidFill>
              </a:rPr>
              <a:t>key</a:t>
            </a:r>
            <a:r>
              <a:rPr lang="en-GB" altLang="en-US"/>
              <a:t> to building a decision tree - which attribute to choose in order to branch. </a:t>
            </a:r>
          </a:p>
          <a:p>
            <a:pPr eaLnBrk="1" hangingPunct="1"/>
            <a:r>
              <a:rPr lang="en-GB" altLang="en-US"/>
              <a:t>The objective is to reduce impurity or uncertainty in data as much as possible.</a:t>
            </a:r>
          </a:p>
          <a:p>
            <a:pPr marL="742950" lvl="1" indent="-285750"/>
            <a:r>
              <a:rPr lang="en-GB" altLang="en-US">
                <a:solidFill>
                  <a:srgbClr val="3333CC"/>
                </a:solidFill>
              </a:rPr>
              <a:t>A subset of data is </a:t>
            </a:r>
            <a:r>
              <a:rPr lang="en-GB" altLang="en-US">
                <a:solidFill>
                  <a:srgbClr val="FF9900"/>
                </a:solidFill>
              </a:rPr>
              <a:t>pure</a:t>
            </a:r>
            <a:r>
              <a:rPr lang="en-GB" altLang="en-US">
                <a:solidFill>
                  <a:srgbClr val="3333CC"/>
                </a:solidFill>
              </a:rPr>
              <a:t> if all instances belong to the same class</a:t>
            </a:r>
            <a:r>
              <a:rPr lang="en-GB" altLang="en-US"/>
              <a:t>. </a:t>
            </a:r>
          </a:p>
          <a:p>
            <a:pPr eaLnBrk="1" hangingPunct="1"/>
            <a:r>
              <a:rPr lang="en-GB" altLang="en-US"/>
              <a:t>The </a:t>
            </a:r>
            <a:r>
              <a:rPr lang="en-GB" altLang="en-US" i="1"/>
              <a:t>heuristic</a:t>
            </a:r>
            <a:r>
              <a:rPr lang="en-GB" altLang="en-US"/>
              <a:t> in C4.5 is to choose the attribute with the maximum </a:t>
            </a:r>
            <a:r>
              <a:rPr lang="en-GB" altLang="en-US">
                <a:solidFill>
                  <a:srgbClr val="FF0000"/>
                </a:solidFill>
              </a:rPr>
              <a:t>Information Gain</a:t>
            </a:r>
            <a:r>
              <a:rPr lang="en-GB" altLang="en-US"/>
              <a:t> or </a:t>
            </a:r>
            <a:r>
              <a:rPr lang="en-GB" altLang="en-US">
                <a:solidFill>
                  <a:srgbClr val="FF0000"/>
                </a:solidFill>
              </a:rPr>
              <a:t>Gain Ratio</a:t>
            </a:r>
            <a:r>
              <a:rPr lang="en-GB" altLang="en-US"/>
              <a:t> based on information theory.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Number Placeholder 4">
            <a:extLst>
              <a:ext uri="{FF2B5EF4-FFF2-40B4-BE49-F238E27FC236}">
                <a16:creationId xmlns:a16="http://schemas.microsoft.com/office/drawing/2014/main" id="{18BD7BA6-9D1D-0A43-A75C-73034F2C57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7147B16-3F3C-E043-88DC-CA89D24EF7F4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C63CBE07-9F5A-D349-9A9D-459E0E2426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289" y="225425"/>
            <a:ext cx="8212137" cy="871538"/>
          </a:xfrm>
        </p:spPr>
        <p:txBody>
          <a:bodyPr/>
          <a:lstStyle/>
          <a:p>
            <a:pPr eaLnBrk="1" hangingPunct="1"/>
            <a:r>
              <a:rPr lang="en-US" altLang="en-US"/>
              <a:t>The loan data (reproduced)</a:t>
            </a:r>
          </a:p>
        </p:txBody>
      </p:sp>
      <p:sp>
        <p:nvSpPr>
          <p:cNvPr id="43011" name="Text Box 3">
            <a:extLst>
              <a:ext uri="{FF2B5EF4-FFF2-40B4-BE49-F238E27FC236}">
                <a16:creationId xmlns:a16="http://schemas.microsoft.com/office/drawing/2014/main" id="{69082C7E-DED3-804C-ACB8-BA3993011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8026" y="944563"/>
            <a:ext cx="1871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en-US" sz="1800"/>
              <a:t>Approved or not</a:t>
            </a:r>
          </a:p>
        </p:txBody>
      </p:sp>
      <p:pic>
        <p:nvPicPr>
          <p:cNvPr id="43012" name="Picture 4">
            <a:extLst>
              <a:ext uri="{FF2B5EF4-FFF2-40B4-BE49-F238E27FC236}">
                <a16:creationId xmlns:a16="http://schemas.microsoft.com/office/drawing/2014/main" id="{AA104D57-DA5D-654C-B8A3-63DE7FABCC43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11338" y="1338263"/>
            <a:ext cx="8229600" cy="4754562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4">
            <a:extLst>
              <a:ext uri="{FF2B5EF4-FFF2-40B4-BE49-F238E27FC236}">
                <a16:creationId xmlns:a16="http://schemas.microsoft.com/office/drawing/2014/main" id="{FD51B05C-ACFF-924C-A1A3-23A9EB3CCB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DC306F-B07F-9A4F-85E9-6FECEBD4FD05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812F3E18-6D04-CA4D-BB7C-8985C91F77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Two possible roots, which is better?</a:t>
            </a:r>
          </a:p>
        </p:txBody>
      </p:sp>
      <p:pic>
        <p:nvPicPr>
          <p:cNvPr id="44035" name="Picture 3">
            <a:extLst>
              <a:ext uri="{FF2B5EF4-FFF2-40B4-BE49-F238E27FC236}">
                <a16:creationId xmlns:a16="http://schemas.microsoft.com/office/drawing/2014/main" id="{80D1D0BA-1418-E048-A4F5-E230BB260823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35163" y="1736725"/>
            <a:ext cx="8229600" cy="2916238"/>
          </a:xfrm>
        </p:spPr>
      </p:pic>
      <p:sp>
        <p:nvSpPr>
          <p:cNvPr id="44036" name="Text Box 4">
            <a:extLst>
              <a:ext uri="{FF2B5EF4-FFF2-40B4-BE49-F238E27FC236}">
                <a16:creationId xmlns:a16="http://schemas.microsoft.com/office/drawing/2014/main" id="{39AE673D-B0ED-F846-8E02-BEE39E411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1" y="4967289"/>
            <a:ext cx="83534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Fig. (B) seems to be better.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Number Placeholder 4">
            <a:extLst>
              <a:ext uri="{FF2B5EF4-FFF2-40B4-BE49-F238E27FC236}">
                <a16:creationId xmlns:a16="http://schemas.microsoft.com/office/drawing/2014/main" id="{CD430E8B-C123-9140-B916-5F8DAA0292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3EEA82-0453-7842-9155-9F0BA7B2DC40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60626EB4-E989-CA45-ADA6-EEAE1E601A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Information theory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479FF7B5-E698-ED45-A4EF-6BD69109E2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449388"/>
            <a:ext cx="8147050" cy="47228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>
                <a:solidFill>
                  <a:srgbClr val="FF0000"/>
                </a:solidFill>
              </a:rPr>
              <a:t>Information theory</a:t>
            </a:r>
            <a:r>
              <a:rPr lang="en-US" altLang="en-US" sz="2800"/>
              <a:t> provides a mathematical basis for measuring the information content.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2800"/>
              <a:t>To understand the notion of information, think about it as providing the answer to a question, for example, whether a coin will come up heads.</a:t>
            </a:r>
            <a:r>
              <a:rPr lang="en-US" altLang="en-US" sz="2600"/>
              <a:t> 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altLang="en-US" sz="2400"/>
              <a:t>If one already has a good guess about the answer, then the actual answer is less informative. 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altLang="en-US" sz="2400"/>
              <a:t>If one already knows that the coin is rigged so that it will come with heads with probability 0.99, then a message (advanced information) about the actual outcome of a flip is worth less than it would be for a honest coin (50-50).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Number Placeholder 4">
            <a:extLst>
              <a:ext uri="{FF2B5EF4-FFF2-40B4-BE49-F238E27FC236}">
                <a16:creationId xmlns:a16="http://schemas.microsoft.com/office/drawing/2014/main" id="{F19D6C10-F25C-4846-A691-D076076300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022DC3-3D4B-4547-8427-FA772208E8D3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7CDB6907-3558-E64B-9209-40BCF80FF3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Information theory (cont …)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584F9AE4-2163-6448-8394-2B53F6695E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71700" y="1412876"/>
            <a:ext cx="7740650" cy="46450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For a fair (honest) coin, you have no information, and you are willing to pay more (say in terms of $) for advanced information - less you know, the more valuable the information.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>
                <a:solidFill>
                  <a:srgbClr val="FF0000"/>
                </a:solidFill>
              </a:rPr>
              <a:t>Information theory</a:t>
            </a:r>
            <a:r>
              <a:rPr lang="en-US" altLang="en-US" sz="2800"/>
              <a:t> uses this same intuition, but instead of measuring the value for information in dollars, it measures information contents in </a:t>
            </a:r>
            <a:r>
              <a:rPr lang="en-US" altLang="en-US" sz="2800" b="1"/>
              <a:t>bits</a:t>
            </a:r>
            <a:r>
              <a:rPr lang="en-US" altLang="en-US" sz="2800"/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One bit of information is enough to answer a yes/no question about which one has no idea, such as the flip of a fair coin</a:t>
            </a:r>
            <a:r>
              <a:rPr lang="en-US" altLang="en-US" sz="2600"/>
              <a:t>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Number Placeholder 5">
            <a:extLst>
              <a:ext uri="{FF2B5EF4-FFF2-40B4-BE49-F238E27FC236}">
                <a16:creationId xmlns:a16="http://schemas.microsoft.com/office/drawing/2014/main" id="{CDC2B8A0-3600-634C-B26D-B7081C73AE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7C3CCDE-D2E1-6C4F-B5AF-D881301281FA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D969B80B-0297-CF40-A0FB-0E673400C2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Information theory: Entropy measure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D2F178D9-F30E-244B-8AD7-D7E8A2B05EA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412875"/>
            <a:ext cx="8039100" cy="471805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600"/>
              <a:t>The entropy formula,</a:t>
            </a:r>
          </a:p>
          <a:p>
            <a:pPr eaLnBrk="1" hangingPunct="1"/>
            <a:endParaRPr lang="en-US" altLang="en-US" sz="2600"/>
          </a:p>
          <a:p>
            <a:pPr eaLnBrk="1" hangingPunct="1"/>
            <a:endParaRPr lang="en-US" altLang="en-US" sz="2600"/>
          </a:p>
          <a:p>
            <a:pPr eaLnBrk="1" hangingPunct="1"/>
            <a:endParaRPr lang="en-US" altLang="en-US" sz="2600"/>
          </a:p>
          <a:p>
            <a:pPr eaLnBrk="1" hangingPunct="1"/>
            <a:endParaRPr lang="en-US" altLang="en-US" sz="2600"/>
          </a:p>
          <a:p>
            <a:pPr eaLnBrk="1" hangingPunct="1"/>
            <a:endParaRPr lang="en-US" altLang="en-US" sz="2600"/>
          </a:p>
          <a:p>
            <a:pPr eaLnBrk="1" hangingPunct="1"/>
            <a:r>
              <a:rPr lang="en-US" altLang="ja-JP" sz="2600">
                <a:ea typeface="ＭＳ Ｐゴシック" panose="020B0600070205080204" pitchFamily="34" charset="-128"/>
              </a:rPr>
              <a:t>Pr(</a:t>
            </a:r>
            <a:r>
              <a:rPr lang="en-US" altLang="ja-JP" sz="2600" i="1">
                <a:ea typeface="ＭＳ Ｐゴシック" panose="020B0600070205080204" pitchFamily="34" charset="-128"/>
              </a:rPr>
              <a:t>c</a:t>
            </a:r>
            <a:r>
              <a:rPr lang="en-US" altLang="ja-JP" sz="2600" i="1" baseline="-25000">
                <a:ea typeface="ＭＳ Ｐゴシック" panose="020B0600070205080204" pitchFamily="34" charset="-128"/>
              </a:rPr>
              <a:t>j</a:t>
            </a:r>
            <a:r>
              <a:rPr lang="en-US" altLang="ja-JP" sz="2600">
                <a:ea typeface="ＭＳ Ｐゴシック" panose="020B0600070205080204" pitchFamily="34" charset="-128"/>
              </a:rPr>
              <a:t>) is the probability of class </a:t>
            </a:r>
            <a:r>
              <a:rPr lang="en-US" altLang="ja-JP" sz="2600" i="1">
                <a:ea typeface="ＭＳ Ｐゴシック" panose="020B0600070205080204" pitchFamily="34" charset="-128"/>
              </a:rPr>
              <a:t>c</a:t>
            </a:r>
            <a:r>
              <a:rPr lang="en-US" altLang="ja-JP" sz="2600" i="1" baseline="-25000">
                <a:ea typeface="ＭＳ Ｐゴシック" panose="020B0600070205080204" pitchFamily="34" charset="-128"/>
              </a:rPr>
              <a:t>j </a:t>
            </a:r>
            <a:r>
              <a:rPr lang="en-US" altLang="ja-JP" sz="2600">
                <a:ea typeface="ＭＳ Ｐゴシック" panose="020B0600070205080204" pitchFamily="34" charset="-128"/>
              </a:rPr>
              <a:t>in data set </a:t>
            </a:r>
            <a:r>
              <a:rPr lang="en-US" altLang="ja-JP" sz="2600" i="1">
                <a:ea typeface="ＭＳ Ｐゴシック" panose="020B0600070205080204" pitchFamily="34" charset="-128"/>
              </a:rPr>
              <a:t>D</a:t>
            </a:r>
            <a:r>
              <a:rPr lang="en-US" altLang="ja-JP" sz="2600">
                <a:ea typeface="ＭＳ Ｐゴシック" panose="020B0600070205080204" pitchFamily="34" charset="-128"/>
              </a:rPr>
              <a:t> </a:t>
            </a:r>
            <a:endParaRPr lang="en-US" altLang="en-US" sz="2600"/>
          </a:p>
          <a:p>
            <a:pPr eaLnBrk="1" hangingPunct="1"/>
            <a:r>
              <a:rPr lang="en-US" altLang="en-US" sz="2600"/>
              <a:t>We use entropy as a </a:t>
            </a:r>
            <a:r>
              <a:rPr lang="en-US" altLang="en-US" sz="2600">
                <a:solidFill>
                  <a:srgbClr val="3333CC"/>
                </a:solidFill>
              </a:rPr>
              <a:t>measure of impurity or disorder</a:t>
            </a:r>
            <a:r>
              <a:rPr lang="en-US" altLang="en-US" sz="2600"/>
              <a:t> of data set </a:t>
            </a:r>
            <a:r>
              <a:rPr lang="en-US" altLang="en-US" sz="2600" i="1"/>
              <a:t>D</a:t>
            </a:r>
            <a:r>
              <a:rPr lang="en-US" altLang="en-US" sz="2600"/>
              <a:t>. (Or, a measure of information in a tree)</a:t>
            </a:r>
          </a:p>
          <a:p>
            <a:pPr eaLnBrk="1" hangingPunct="1"/>
            <a:endParaRPr lang="en-US" altLang="en-US" sz="2600"/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8831F2A8-D61C-7848-A46F-3099FE98A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76999"/>
            <a:ext cx="37061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109" name="Rectangle 6">
            <a:extLst>
              <a:ext uri="{FF2B5EF4-FFF2-40B4-BE49-F238E27FC236}">
                <a16:creationId xmlns:a16="http://schemas.microsoft.com/office/drawing/2014/main" id="{48EAA272-E068-F44E-8AF2-4BCA04B6B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76999"/>
            <a:ext cx="37061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110" name="Rectangle 12">
            <a:extLst>
              <a:ext uri="{FF2B5EF4-FFF2-40B4-BE49-F238E27FC236}">
                <a16:creationId xmlns:a16="http://schemas.microsoft.com/office/drawing/2014/main" id="{2C398327-F2A5-8143-BC48-9895D884E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76999"/>
            <a:ext cx="37061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47111" name="Object 11">
            <a:extLst>
              <a:ext uri="{FF2B5EF4-FFF2-40B4-BE49-F238E27FC236}">
                <a16:creationId xmlns:a16="http://schemas.microsoft.com/office/drawing/2014/main" id="{5661179F-88F9-2F44-B3F8-0E2740A42A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0376" y="1881188"/>
          <a:ext cx="5148263" cy="229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8" name="Equation" r:id="rId3" imgW="47104300" imgH="21069300" progId="Equation.3">
                  <p:embed/>
                </p:oleObj>
              </mc:Choice>
              <mc:Fallback>
                <p:oleObj name="Equation" r:id="rId3" imgW="47104300" imgH="21069300" progId="Equation.3">
                  <p:embed/>
                  <p:pic>
                    <p:nvPicPr>
                      <p:cNvPr id="47111" name="Object 11">
                        <a:extLst>
                          <a:ext uri="{FF2B5EF4-FFF2-40B4-BE49-F238E27FC236}">
                            <a16:creationId xmlns:a16="http://schemas.microsoft.com/office/drawing/2014/main" id="{5661179F-88F9-2F44-B3F8-0E2740A42A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6" y="1881188"/>
                        <a:ext cx="5148263" cy="229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Number Placeholder 4">
            <a:extLst>
              <a:ext uri="{FF2B5EF4-FFF2-40B4-BE49-F238E27FC236}">
                <a16:creationId xmlns:a16="http://schemas.microsoft.com/office/drawing/2014/main" id="{DBA86F3A-315D-8A40-BC0D-D1AFE91B70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8A68D25-FA80-3145-A2C8-17EBD136881E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9B1B11B8-A5D9-6C42-9C72-0A88E21045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Entropy measure: let us get a feeling</a:t>
            </a:r>
          </a:p>
        </p:txBody>
      </p:sp>
      <p:pic>
        <p:nvPicPr>
          <p:cNvPr id="48131" name="Picture 3">
            <a:extLst>
              <a:ext uri="{FF2B5EF4-FFF2-40B4-BE49-F238E27FC236}">
                <a16:creationId xmlns:a16="http://schemas.microsoft.com/office/drawing/2014/main" id="{AE0E12A8-4303-0947-99FC-7E505E6ADD00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9763" y="1233489"/>
            <a:ext cx="8399462" cy="4319587"/>
          </a:xfrm>
        </p:spPr>
      </p:pic>
      <p:sp>
        <p:nvSpPr>
          <p:cNvPr id="34822" name="Text Box 4">
            <a:extLst>
              <a:ext uri="{FF2B5EF4-FFF2-40B4-BE49-F238E27FC236}">
                <a16:creationId xmlns:a16="http://schemas.microsoft.com/office/drawing/2014/main" id="{166122DC-8C13-AA4F-B698-72CEC2FFD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5" y="5589589"/>
            <a:ext cx="8642350" cy="830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400" dirty="0">
                <a:solidFill>
                  <a:srgbClr val="FF0000"/>
                </a:solidFill>
              </a:rPr>
              <a:t>As the data become purer and purer, the entropy value becomes </a:t>
            </a:r>
            <a:r>
              <a:rPr lang="en-US" alt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smaller and smaller</a:t>
            </a:r>
            <a:r>
              <a:rPr lang="en-US" altLang="en-US" sz="2400" dirty="0">
                <a:solidFill>
                  <a:srgbClr val="FF0000"/>
                </a:solidFill>
              </a:rPr>
              <a:t>. </a:t>
            </a:r>
            <a:r>
              <a:rPr lang="en-US" altLang="en-US" sz="2400" dirty="0">
                <a:solidFill>
                  <a:srgbClr val="3333CC"/>
                </a:solidFill>
              </a:rPr>
              <a:t>This is useful to us!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Number Placeholder 6">
            <a:extLst>
              <a:ext uri="{FF2B5EF4-FFF2-40B4-BE49-F238E27FC236}">
                <a16:creationId xmlns:a16="http://schemas.microsoft.com/office/drawing/2014/main" id="{F703DE90-3677-0F46-9E8A-07D500FA2C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7F39395-E61F-6C4A-8010-DE92A70D4CBE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E91CC328-F0BD-B046-AF28-2DEA1D3863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89151" y="277814"/>
            <a:ext cx="7751763" cy="1139825"/>
          </a:xfrm>
        </p:spPr>
        <p:txBody>
          <a:bodyPr/>
          <a:lstStyle/>
          <a:p>
            <a:pPr eaLnBrk="1" hangingPunct="1"/>
            <a:r>
              <a:rPr lang="en-US" altLang="en-US"/>
              <a:t>Information gain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275FC601-32A6-304D-BC53-3AC445EE472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412875"/>
            <a:ext cx="8255000" cy="4718050"/>
          </a:xfrm>
        </p:spPr>
        <p:txBody>
          <a:bodyPr/>
          <a:lstStyle/>
          <a:p>
            <a:pPr eaLnBrk="1" hangingPunct="1"/>
            <a:r>
              <a:rPr lang="en-US" altLang="en-US" sz="2600"/>
              <a:t>Given a set of examples </a:t>
            </a:r>
            <a:r>
              <a:rPr lang="en-US" altLang="en-US" sz="2600" i="1"/>
              <a:t>D</a:t>
            </a:r>
            <a:r>
              <a:rPr lang="en-US" altLang="en-US" sz="2600"/>
              <a:t>, we first compute its entropy:</a:t>
            </a:r>
          </a:p>
          <a:p>
            <a:pPr eaLnBrk="1" hangingPunct="1"/>
            <a:endParaRPr lang="en-US" altLang="en-US" sz="2600"/>
          </a:p>
          <a:p>
            <a:pPr eaLnBrk="1" hangingPunct="1"/>
            <a:endParaRPr lang="en-US" altLang="en-US" sz="2600"/>
          </a:p>
          <a:p>
            <a:pPr eaLnBrk="1" hangingPunct="1"/>
            <a:r>
              <a:rPr lang="en-US" altLang="en-US" sz="2600"/>
              <a:t>If we make attribute </a:t>
            </a:r>
            <a:r>
              <a:rPr lang="en-US" altLang="en-US" sz="2600" i="1">
                <a:solidFill>
                  <a:srgbClr val="FF0000"/>
                </a:solidFill>
              </a:rPr>
              <a:t>A</a:t>
            </a:r>
            <a:r>
              <a:rPr lang="en-US" altLang="en-US" sz="2600" i="1" baseline="-25000">
                <a:solidFill>
                  <a:srgbClr val="FF0000"/>
                </a:solidFill>
              </a:rPr>
              <a:t>i</a:t>
            </a:r>
            <a:r>
              <a:rPr lang="en-US" altLang="en-US" sz="2600">
                <a:solidFill>
                  <a:schemeClr val="hlink"/>
                </a:solidFill>
              </a:rPr>
              <a:t>, </a:t>
            </a:r>
            <a:r>
              <a:rPr lang="en-US" altLang="en-US" sz="2600">
                <a:solidFill>
                  <a:srgbClr val="3333CC"/>
                </a:solidFill>
              </a:rPr>
              <a:t>with v values</a:t>
            </a:r>
            <a:r>
              <a:rPr lang="en-US" altLang="en-US" sz="2600"/>
              <a:t>, the root of the current tree, this will partition </a:t>
            </a:r>
            <a:r>
              <a:rPr lang="en-US" altLang="en-US" sz="2600" i="1"/>
              <a:t>D</a:t>
            </a:r>
            <a:r>
              <a:rPr lang="en-US" altLang="en-US" sz="2600"/>
              <a:t> into </a:t>
            </a:r>
            <a:r>
              <a:rPr lang="en-US" altLang="en-US" sz="2600">
                <a:solidFill>
                  <a:srgbClr val="3333CC"/>
                </a:solidFill>
              </a:rPr>
              <a:t>v</a:t>
            </a:r>
            <a:r>
              <a:rPr lang="en-US" altLang="en-US" sz="2600"/>
              <a:t> subsets </a:t>
            </a:r>
            <a:r>
              <a:rPr lang="en-US" altLang="ja-JP" sz="2600" i="1">
                <a:ea typeface="ＭＳ Ｐゴシック" panose="020B0600070205080204" pitchFamily="34" charset="-128"/>
              </a:rPr>
              <a:t>D</a:t>
            </a:r>
            <a:r>
              <a:rPr lang="en-US" altLang="ja-JP" sz="2600" baseline="-25000">
                <a:ea typeface="ＭＳ Ｐゴシック" panose="020B0600070205080204" pitchFamily="34" charset="-128"/>
              </a:rPr>
              <a:t>1</a:t>
            </a:r>
            <a:r>
              <a:rPr lang="en-US" altLang="ja-JP" sz="2600" i="1">
                <a:ea typeface="ＭＳ Ｐゴシック" panose="020B0600070205080204" pitchFamily="34" charset="-128"/>
              </a:rPr>
              <a:t>, D</a:t>
            </a:r>
            <a:r>
              <a:rPr lang="en-US" altLang="ja-JP" sz="2600" baseline="-25000">
                <a:ea typeface="ＭＳ Ｐゴシック" panose="020B0600070205080204" pitchFamily="34" charset="-128"/>
              </a:rPr>
              <a:t>2</a:t>
            </a:r>
            <a:r>
              <a:rPr lang="en-US" altLang="ja-JP" sz="2600" i="1">
                <a:ea typeface="ＭＳ Ｐゴシック" panose="020B0600070205080204" pitchFamily="34" charset="-128"/>
              </a:rPr>
              <a:t> …, D</a:t>
            </a:r>
            <a:r>
              <a:rPr lang="en-US" altLang="ja-JP" sz="2600" baseline="-25000">
                <a:ea typeface="ＭＳ Ｐゴシック" panose="020B0600070205080204" pitchFamily="34" charset="-128"/>
              </a:rPr>
              <a:t>v</a:t>
            </a:r>
            <a:r>
              <a:rPr lang="en-US" altLang="ja-JP" sz="2600">
                <a:ea typeface="ＭＳ Ｐゴシック" panose="020B0600070205080204" pitchFamily="34" charset="-128"/>
              </a:rPr>
              <a:t> </a:t>
            </a:r>
            <a:r>
              <a:rPr lang="en-US" altLang="en-US" sz="2600"/>
              <a:t>. The expected entropy if </a:t>
            </a:r>
            <a:r>
              <a:rPr lang="en-US" altLang="en-US" sz="2600" i="1">
                <a:solidFill>
                  <a:srgbClr val="FF0000"/>
                </a:solidFill>
              </a:rPr>
              <a:t>A</a:t>
            </a:r>
            <a:r>
              <a:rPr lang="en-US" altLang="en-US" sz="2600" i="1" baseline="-25000">
                <a:solidFill>
                  <a:srgbClr val="FF0000"/>
                </a:solidFill>
              </a:rPr>
              <a:t>i</a:t>
            </a:r>
            <a:r>
              <a:rPr lang="en-US" altLang="en-US" sz="2600">
                <a:solidFill>
                  <a:schemeClr val="hlink"/>
                </a:solidFill>
              </a:rPr>
              <a:t> </a:t>
            </a:r>
            <a:r>
              <a:rPr lang="en-US" altLang="en-US" sz="2600">
                <a:solidFill>
                  <a:srgbClr val="3333CC"/>
                </a:solidFill>
              </a:rPr>
              <a:t>is used</a:t>
            </a:r>
            <a:r>
              <a:rPr lang="en-US" altLang="en-US" sz="2600"/>
              <a:t> as the current root:</a:t>
            </a:r>
          </a:p>
          <a:p>
            <a:pPr eaLnBrk="1" hangingPunct="1"/>
            <a:endParaRPr lang="en-US" altLang="en-US" sz="2600"/>
          </a:p>
        </p:txBody>
      </p:sp>
      <p:pic>
        <p:nvPicPr>
          <p:cNvPr id="49156" name="Picture 4">
            <a:extLst>
              <a:ext uri="{FF2B5EF4-FFF2-40B4-BE49-F238E27FC236}">
                <a16:creationId xmlns:a16="http://schemas.microsoft.com/office/drawing/2014/main" id="{4B0C453E-0801-5E4F-AD87-3FB635FD4D5D}"/>
              </a:ext>
            </a:extLst>
          </p:cNvPr>
          <p:cNvPicPr>
            <a:picLocks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54439" y="2133601"/>
            <a:ext cx="5545137" cy="1008063"/>
          </a:xfrm>
          <a:noFill/>
        </p:spPr>
      </p:pic>
      <p:sp>
        <p:nvSpPr>
          <p:cNvPr id="49157" name="Rectangle 13">
            <a:extLst>
              <a:ext uri="{FF2B5EF4-FFF2-40B4-BE49-F238E27FC236}">
                <a16:creationId xmlns:a16="http://schemas.microsoft.com/office/drawing/2014/main" id="{2F37E41B-505F-7243-A4B8-754AD8CFD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76999"/>
            <a:ext cx="37061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49158" name="Object 12">
            <a:extLst>
              <a:ext uri="{FF2B5EF4-FFF2-40B4-BE49-F238E27FC236}">
                <a16:creationId xmlns:a16="http://schemas.microsoft.com/office/drawing/2014/main" id="{6B0461D4-9F64-D04F-81AA-C77CF8D86C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98863" y="4792664"/>
          <a:ext cx="5353050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0" name="Equation" r:id="rId4" imgW="50317400" imgH="10528300" progId="Equation.3">
                  <p:embed/>
                </p:oleObj>
              </mc:Choice>
              <mc:Fallback>
                <p:oleObj name="Equation" r:id="rId4" imgW="50317400" imgH="10528300" progId="Equation.3">
                  <p:embed/>
                  <p:pic>
                    <p:nvPicPr>
                      <p:cNvPr id="49158" name="Object 12">
                        <a:extLst>
                          <a:ext uri="{FF2B5EF4-FFF2-40B4-BE49-F238E27FC236}">
                            <a16:creationId xmlns:a16="http://schemas.microsoft.com/office/drawing/2014/main" id="{6B0461D4-9F64-D04F-81AA-C77CF8D86C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8863" y="4792664"/>
                        <a:ext cx="5353050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4">
            <a:extLst>
              <a:ext uri="{FF2B5EF4-FFF2-40B4-BE49-F238E27FC236}">
                <a16:creationId xmlns:a16="http://schemas.microsoft.com/office/drawing/2014/main" id="{6151275A-3725-9D4F-AFD6-43A202C5AF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84B021-BC60-F34F-B2C3-51B4BF9C95E1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6283E02E-1264-F848-8165-FCA2781CB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 example application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FC240762-61EA-5E40-AA57-5DDED08943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55801" y="1484313"/>
            <a:ext cx="8316913" cy="41148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altLang="en-US" sz="2600"/>
              <a:t>An emergency room in a hospital measures 17 variables (e.g., blood pressure, age, etc) of newly admitted patients. 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2600">
                <a:solidFill>
                  <a:srgbClr val="FF0000"/>
                </a:solidFill>
              </a:rPr>
              <a:t>A decision is needed</a:t>
            </a:r>
            <a:r>
              <a:rPr lang="en-US" altLang="en-US" sz="2600"/>
              <a:t>: whether to put a new patient in an intensive-care unit. 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2600"/>
              <a:t>Due to the high cost of ICU, those patients who may survive less than a month are given higher priority. 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2600">
                <a:solidFill>
                  <a:srgbClr val="FF0000"/>
                </a:solidFill>
              </a:rPr>
              <a:t>Problem</a:t>
            </a:r>
            <a:r>
              <a:rPr lang="en-US" altLang="en-US" sz="2600"/>
              <a:t>: to predict </a:t>
            </a:r>
            <a:r>
              <a:rPr lang="en-US" altLang="en-US" sz="2600">
                <a:solidFill>
                  <a:srgbClr val="3333CC"/>
                </a:solidFill>
              </a:rPr>
              <a:t>high-risk patients</a:t>
            </a:r>
            <a:r>
              <a:rPr lang="en-US" altLang="en-US" sz="2600"/>
              <a:t> and discriminate them from </a:t>
            </a:r>
            <a:r>
              <a:rPr lang="en-US" altLang="en-US" sz="2600">
                <a:solidFill>
                  <a:srgbClr val="3333CC"/>
                </a:solidFill>
              </a:rPr>
              <a:t>low-risk patients</a:t>
            </a:r>
            <a:r>
              <a:rPr lang="en-US" altLang="en-US" sz="2600"/>
              <a:t>.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Number Placeholder 6">
            <a:extLst>
              <a:ext uri="{FF2B5EF4-FFF2-40B4-BE49-F238E27FC236}">
                <a16:creationId xmlns:a16="http://schemas.microsoft.com/office/drawing/2014/main" id="{6E540CF9-1B6F-2042-94FC-1E2EECAA0F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C31AB37-DD0F-5647-A53B-7FE3233D6C76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713EE2B0-3BA1-1440-9D90-DF42DE000D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00263" y="333376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/>
              <a:t>Information gain (cont …)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3116AB2E-787C-A844-869E-BAC90BE5F73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1" y="1600201"/>
            <a:ext cx="7643813" cy="4530725"/>
          </a:xfrm>
        </p:spPr>
        <p:txBody>
          <a:bodyPr/>
          <a:lstStyle/>
          <a:p>
            <a:pPr eaLnBrk="1" hangingPunct="1"/>
            <a:r>
              <a:rPr lang="en-US" altLang="en-US" sz="2600">
                <a:solidFill>
                  <a:srgbClr val="FF0000"/>
                </a:solidFill>
              </a:rPr>
              <a:t>Information gained</a:t>
            </a:r>
            <a:r>
              <a:rPr lang="en-US" altLang="en-US" sz="2600"/>
              <a:t> by selecting attribute </a:t>
            </a:r>
            <a:r>
              <a:rPr lang="en-US" altLang="en-US" sz="2600" i="1">
                <a:solidFill>
                  <a:srgbClr val="FF0000"/>
                </a:solidFill>
              </a:rPr>
              <a:t>A</a:t>
            </a:r>
            <a:r>
              <a:rPr lang="en-US" altLang="en-US" sz="2600" i="1" baseline="-25000">
                <a:solidFill>
                  <a:srgbClr val="FF0000"/>
                </a:solidFill>
              </a:rPr>
              <a:t>i </a:t>
            </a:r>
            <a:r>
              <a:rPr lang="en-US" altLang="en-US" sz="2600">
                <a:solidFill>
                  <a:srgbClr val="3333CC"/>
                </a:solidFill>
              </a:rPr>
              <a:t>to branch or to partition the data is </a:t>
            </a:r>
          </a:p>
          <a:p>
            <a:pPr eaLnBrk="1" hangingPunct="1"/>
            <a:endParaRPr lang="en-US" altLang="en-US" sz="2600"/>
          </a:p>
          <a:p>
            <a:pPr eaLnBrk="1" hangingPunct="1"/>
            <a:endParaRPr lang="en-US" altLang="en-US" sz="2600"/>
          </a:p>
          <a:p>
            <a:pPr eaLnBrk="1" hangingPunct="1"/>
            <a:r>
              <a:rPr lang="en-US" altLang="en-US" sz="2600"/>
              <a:t>We choose the attribute with the highest gain to branch/split the current tree. </a:t>
            </a:r>
          </a:p>
        </p:txBody>
      </p:sp>
      <p:sp>
        <p:nvSpPr>
          <p:cNvPr id="50180" name="Rectangle 10">
            <a:extLst>
              <a:ext uri="{FF2B5EF4-FFF2-40B4-BE49-F238E27FC236}">
                <a16:creationId xmlns:a16="http://schemas.microsoft.com/office/drawing/2014/main" id="{8FFD6A37-8A04-DE4F-B576-0D0FE1DBB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037701"/>
            <a:ext cx="37061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50181" name="Object 9">
            <a:extLst>
              <a:ext uri="{FF2B5EF4-FFF2-40B4-BE49-F238E27FC236}">
                <a16:creationId xmlns:a16="http://schemas.microsoft.com/office/drawing/2014/main" id="{0E86A1C0-802B-144B-8678-232649AE4B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7964" y="2600325"/>
          <a:ext cx="619283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4" name="Equation" r:id="rId3" imgW="53543200" imgH="5270500" progId="Equation.3">
                  <p:embed/>
                </p:oleObj>
              </mc:Choice>
              <mc:Fallback>
                <p:oleObj name="Equation" r:id="rId3" imgW="53543200" imgH="5270500" progId="Equation.3">
                  <p:embed/>
                  <p:pic>
                    <p:nvPicPr>
                      <p:cNvPr id="50181" name="Object 9">
                        <a:extLst>
                          <a:ext uri="{FF2B5EF4-FFF2-40B4-BE49-F238E27FC236}">
                            <a16:creationId xmlns:a16="http://schemas.microsoft.com/office/drawing/2014/main" id="{0E86A1C0-802B-144B-8678-232649AE4B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7964" y="2600325"/>
                        <a:ext cx="6192837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Number Placeholder 7">
            <a:extLst>
              <a:ext uri="{FF2B5EF4-FFF2-40B4-BE49-F238E27FC236}">
                <a16:creationId xmlns:a16="http://schemas.microsoft.com/office/drawing/2014/main" id="{246B0204-905F-9244-9464-D2F67A85BD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FD3C0F7-97AF-9A47-8CE6-D2245EC545C1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A7BDC406-0050-B146-A07D-5B14014AE6F9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>
          <a:xfrm>
            <a:off x="1882775" y="93664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/>
              <a:t>An example</a:t>
            </a:r>
          </a:p>
        </p:txBody>
      </p:sp>
      <p:pic>
        <p:nvPicPr>
          <p:cNvPr id="51203" name="Picture 4">
            <a:extLst>
              <a:ext uri="{FF2B5EF4-FFF2-40B4-BE49-F238E27FC236}">
                <a16:creationId xmlns:a16="http://schemas.microsoft.com/office/drawing/2014/main" id="{BABCF80A-81BF-5244-A3B6-C528293B4FE8}"/>
              </a:ext>
            </a:extLst>
          </p:cNvPr>
          <p:cNvPicPr>
            <a:picLocks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59489" y="188914"/>
            <a:ext cx="4429125" cy="3203575"/>
          </a:xfrm>
          <a:noFill/>
        </p:spPr>
      </p:pic>
      <p:graphicFrame>
        <p:nvGraphicFramePr>
          <p:cNvPr id="51204" name="Object 7">
            <a:extLst>
              <a:ext uri="{FF2B5EF4-FFF2-40B4-BE49-F238E27FC236}">
                <a16:creationId xmlns:a16="http://schemas.microsoft.com/office/drawing/2014/main" id="{B285DB2F-2984-BC4C-9C14-0FCCC262431D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7356476" y="3525838"/>
          <a:ext cx="3095625" cy="11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5" name="Worksheet" r:id="rId4" imgW="3632200" imgH="1397000" progId="Excel.Sheet.8">
                  <p:embed/>
                </p:oleObj>
              </mc:Choice>
              <mc:Fallback>
                <p:oleObj name="Worksheet" r:id="rId4" imgW="3632200" imgH="1397000" progId="Excel.Sheet.8">
                  <p:embed/>
                  <p:pic>
                    <p:nvPicPr>
                      <p:cNvPr id="51204" name="Object 7">
                        <a:extLst>
                          <a:ext uri="{FF2B5EF4-FFF2-40B4-BE49-F238E27FC236}">
                            <a16:creationId xmlns:a16="http://schemas.microsoft.com/office/drawing/2014/main" id="{B285DB2F-2984-BC4C-9C14-0FCCC26243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6476" y="3525838"/>
                        <a:ext cx="3095625" cy="1179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05" name="Picture 18">
            <a:extLst>
              <a:ext uri="{FF2B5EF4-FFF2-40B4-BE49-F238E27FC236}">
                <a16:creationId xmlns:a16="http://schemas.microsoft.com/office/drawing/2014/main" id="{7E25FCEE-A307-CF4D-A04B-8DCB33E64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664" y="4883150"/>
            <a:ext cx="4714875" cy="124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6" name="Text Box 19">
            <a:extLst>
              <a:ext uri="{FF2B5EF4-FFF2-40B4-BE49-F238E27FC236}">
                <a16:creationId xmlns:a16="http://schemas.microsoft.com/office/drawing/2014/main" id="{8F0B6E7E-42E6-9A4E-ACEF-704331DB9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8" y="4976814"/>
            <a:ext cx="4032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Own_house is the best choice for the root. </a:t>
            </a:r>
          </a:p>
        </p:txBody>
      </p:sp>
      <p:sp>
        <p:nvSpPr>
          <p:cNvPr id="51207" name="Rectangle 22">
            <a:extLst>
              <a:ext uri="{FF2B5EF4-FFF2-40B4-BE49-F238E27FC236}">
                <a16:creationId xmlns:a16="http://schemas.microsoft.com/office/drawing/2014/main" id="{E32E6A64-DBBE-7542-AF9B-267723921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966264"/>
            <a:ext cx="37061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51208" name="Object 21">
            <a:extLst>
              <a:ext uri="{FF2B5EF4-FFF2-40B4-BE49-F238E27FC236}">
                <a16:creationId xmlns:a16="http://schemas.microsoft.com/office/drawing/2014/main" id="{93512F14-B093-4046-8C87-4246759C69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6863" y="850900"/>
          <a:ext cx="466725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6" name="Equation" r:id="rId7" imgW="67881500" imgH="9067800" progId="Equation.3">
                  <p:embed/>
                </p:oleObj>
              </mc:Choice>
              <mc:Fallback>
                <p:oleObj name="Equation" r:id="rId7" imgW="67881500" imgH="9067800" progId="Equation.3">
                  <p:embed/>
                  <p:pic>
                    <p:nvPicPr>
                      <p:cNvPr id="51208" name="Object 21">
                        <a:extLst>
                          <a:ext uri="{FF2B5EF4-FFF2-40B4-BE49-F238E27FC236}">
                            <a16:creationId xmlns:a16="http://schemas.microsoft.com/office/drawing/2014/main" id="{93512F14-B093-4046-8C87-4246759C69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863" y="850900"/>
                        <a:ext cx="4667250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9" name="Rectangle 24">
            <a:extLst>
              <a:ext uri="{FF2B5EF4-FFF2-40B4-BE49-F238E27FC236}">
                <a16:creationId xmlns:a16="http://schemas.microsoft.com/office/drawing/2014/main" id="{510AAA3E-EBD2-5A46-80D8-B3549521D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690039"/>
            <a:ext cx="37061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51210" name="Object 23">
            <a:extLst>
              <a:ext uri="{FF2B5EF4-FFF2-40B4-BE49-F238E27FC236}">
                <a16:creationId xmlns:a16="http://schemas.microsoft.com/office/drawing/2014/main" id="{8308F20B-8D16-F149-84C7-D6B4593D06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4326" y="1793876"/>
          <a:ext cx="4594225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7" name="Equation" r:id="rId9" imgW="81330800" imgH="23114000" progId="Equation.3">
                  <p:embed/>
                </p:oleObj>
              </mc:Choice>
              <mc:Fallback>
                <p:oleObj name="Equation" r:id="rId9" imgW="81330800" imgH="23114000" progId="Equation.3">
                  <p:embed/>
                  <p:pic>
                    <p:nvPicPr>
                      <p:cNvPr id="51210" name="Object 23">
                        <a:extLst>
                          <a:ext uri="{FF2B5EF4-FFF2-40B4-BE49-F238E27FC236}">
                            <a16:creationId xmlns:a16="http://schemas.microsoft.com/office/drawing/2014/main" id="{8308F20B-8D16-F149-84C7-D6B4593D06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6" y="1793876"/>
                        <a:ext cx="4594225" cy="1363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1" name="Rectangle 27">
            <a:extLst>
              <a:ext uri="{FF2B5EF4-FFF2-40B4-BE49-F238E27FC236}">
                <a16:creationId xmlns:a16="http://schemas.microsoft.com/office/drawing/2014/main" id="{4C9FD24F-FD10-304A-80C4-87C08B19E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685276"/>
            <a:ext cx="37061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51212" name="Object 26">
            <a:extLst>
              <a:ext uri="{FF2B5EF4-FFF2-40B4-BE49-F238E27FC236}">
                <a16:creationId xmlns:a16="http://schemas.microsoft.com/office/drawing/2014/main" id="{D23EBFC1-A5CA-2242-85CA-1BD9D63868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4" y="3373438"/>
          <a:ext cx="5964237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8" name="Equation" r:id="rId11" imgW="100939600" imgH="23114000" progId="Equation.3">
                  <p:embed/>
                </p:oleObj>
              </mc:Choice>
              <mc:Fallback>
                <p:oleObj name="Equation" r:id="rId11" imgW="100939600" imgH="23114000" progId="Equation.3">
                  <p:embed/>
                  <p:pic>
                    <p:nvPicPr>
                      <p:cNvPr id="51212" name="Object 26">
                        <a:extLst>
                          <a:ext uri="{FF2B5EF4-FFF2-40B4-BE49-F238E27FC236}">
                            <a16:creationId xmlns:a16="http://schemas.microsoft.com/office/drawing/2014/main" id="{D23EBFC1-A5CA-2242-85CA-1BD9D63868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4" y="3373438"/>
                        <a:ext cx="5964237" cy="147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Number Placeholder 7">
            <a:extLst>
              <a:ext uri="{FF2B5EF4-FFF2-40B4-BE49-F238E27FC236}">
                <a16:creationId xmlns:a16="http://schemas.microsoft.com/office/drawing/2014/main" id="{B2F7BE1A-273B-7C4D-A054-CCD7691203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4752CAF-1A65-2A49-B4A4-5E8FFA39FED3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1CA38EC6-59AA-E542-B985-3D62AF37E7DE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>
          <a:xfrm>
            <a:off x="1882775" y="93664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/>
              <a:t>An example</a:t>
            </a:r>
          </a:p>
        </p:txBody>
      </p:sp>
      <p:pic>
        <p:nvPicPr>
          <p:cNvPr id="52227" name="Picture 4">
            <a:extLst>
              <a:ext uri="{FF2B5EF4-FFF2-40B4-BE49-F238E27FC236}">
                <a16:creationId xmlns:a16="http://schemas.microsoft.com/office/drawing/2014/main" id="{A04C6FB4-D190-1146-AF51-6BCAFF158BE5}"/>
              </a:ext>
            </a:extLst>
          </p:cNvPr>
          <p:cNvPicPr>
            <a:picLocks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39901" y="1160464"/>
            <a:ext cx="4429125" cy="3203575"/>
          </a:xfrm>
          <a:noFill/>
        </p:spPr>
      </p:pic>
      <p:sp>
        <p:nvSpPr>
          <p:cNvPr id="52228" name="Rectangle 22">
            <a:extLst>
              <a:ext uri="{FF2B5EF4-FFF2-40B4-BE49-F238E27FC236}">
                <a16:creationId xmlns:a16="http://schemas.microsoft.com/office/drawing/2014/main" id="{92F9CAAA-7FAD-6A42-963C-1EE536EB9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966264"/>
            <a:ext cx="37061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2229" name="Rectangle 24">
            <a:extLst>
              <a:ext uri="{FF2B5EF4-FFF2-40B4-BE49-F238E27FC236}">
                <a16:creationId xmlns:a16="http://schemas.microsoft.com/office/drawing/2014/main" id="{CD968830-0AA7-BC4D-B11E-4984592DC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690039"/>
            <a:ext cx="37061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2230" name="Rectangle 27">
            <a:extLst>
              <a:ext uri="{FF2B5EF4-FFF2-40B4-BE49-F238E27FC236}">
                <a16:creationId xmlns:a16="http://schemas.microsoft.com/office/drawing/2014/main" id="{2A914D89-949A-B641-B04C-DB8B3CD66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685276"/>
            <a:ext cx="37061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CC69C7-0D60-354A-82E7-18048C810946}"/>
              </a:ext>
            </a:extLst>
          </p:cNvPr>
          <p:cNvSpPr/>
          <p:nvPr/>
        </p:nvSpPr>
        <p:spPr bwMode="auto">
          <a:xfrm>
            <a:off x="1992313" y="2024064"/>
            <a:ext cx="4248150" cy="219075"/>
          </a:xfrm>
          <a:prstGeom prst="rect">
            <a:avLst/>
          </a:prstGeom>
          <a:solidFill>
            <a:schemeClr val="accent1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471B27-7835-0242-8413-591E3CB5646D}"/>
              </a:ext>
            </a:extLst>
          </p:cNvPr>
          <p:cNvSpPr/>
          <p:nvPr/>
        </p:nvSpPr>
        <p:spPr bwMode="auto">
          <a:xfrm>
            <a:off x="1992313" y="2854326"/>
            <a:ext cx="4248150" cy="862013"/>
          </a:xfrm>
          <a:prstGeom prst="rect">
            <a:avLst/>
          </a:prstGeom>
          <a:solidFill>
            <a:schemeClr val="accent1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2233" name="Picture 4">
            <a:extLst>
              <a:ext uri="{FF2B5EF4-FFF2-40B4-BE49-F238E27FC236}">
                <a16:creationId xmlns:a16="http://schemas.microsoft.com/office/drawing/2014/main" id="{D937FB8E-80D8-8842-931A-B2B4C5590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944563"/>
            <a:ext cx="3916362" cy="307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Number Placeholder 4">
            <a:extLst>
              <a:ext uri="{FF2B5EF4-FFF2-40B4-BE49-F238E27FC236}">
                <a16:creationId xmlns:a16="http://schemas.microsoft.com/office/drawing/2014/main" id="{E6BD0C0A-28ED-E14A-A450-1A07C77902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CCBCAA-41B2-6043-A5A2-D345711F842C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5CFDCF97-1E23-644E-B4D7-2E2EEC30C0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 build the final tree</a:t>
            </a:r>
          </a:p>
        </p:txBody>
      </p:sp>
      <p:pic>
        <p:nvPicPr>
          <p:cNvPr id="53251" name="Picture 4">
            <a:extLst>
              <a:ext uri="{FF2B5EF4-FFF2-40B4-BE49-F238E27FC236}">
                <a16:creationId xmlns:a16="http://schemas.microsoft.com/office/drawing/2014/main" id="{7FCE518C-D03E-C243-A1D8-9BADF6482675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56025" y="1377951"/>
            <a:ext cx="4211638" cy="3311525"/>
          </a:xfrm>
          <a:noFill/>
        </p:spPr>
      </p:pic>
      <p:sp>
        <p:nvSpPr>
          <p:cNvPr id="53252" name="Text Box 5">
            <a:extLst>
              <a:ext uri="{FF2B5EF4-FFF2-40B4-BE49-F238E27FC236}">
                <a16:creationId xmlns:a16="http://schemas.microsoft.com/office/drawing/2014/main" id="{C521C587-796B-9140-81EA-163A86A72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263" y="5084763"/>
            <a:ext cx="7848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We can use information gain ratio to evaluate the impurity as well (see the handout)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Number Placeholder 4">
            <a:extLst>
              <a:ext uri="{FF2B5EF4-FFF2-40B4-BE49-F238E27FC236}">
                <a16:creationId xmlns:a16="http://schemas.microsoft.com/office/drawing/2014/main" id="{8532B3A3-9F16-EA47-9C31-70986E6023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7F4DF2-CC4E-174E-B54F-ECBB51D9AFD4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DE5EAD8D-C799-8C4B-99BD-E3E4F818B0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Handling continuous attributes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448A10F2-BF8B-F447-B28D-BC6C9D0006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2313" y="1270000"/>
            <a:ext cx="8229600" cy="4787900"/>
          </a:xfrm>
        </p:spPr>
        <p:txBody>
          <a:bodyPr/>
          <a:lstStyle/>
          <a:p>
            <a:pPr eaLnBrk="1" hangingPunct="1"/>
            <a:r>
              <a:rPr lang="en-US" altLang="en-US"/>
              <a:t>Handle continuous attribute by splitting into two intervals (can be more) at each node. </a:t>
            </a:r>
          </a:p>
          <a:p>
            <a:pPr eaLnBrk="1" hangingPunct="1"/>
            <a:r>
              <a:rPr lang="en-US" altLang="en-US"/>
              <a:t>How to find the best threshold to divide?</a:t>
            </a:r>
          </a:p>
          <a:p>
            <a:pPr lvl="1" eaLnBrk="1" hangingPunct="1"/>
            <a:r>
              <a:rPr lang="en-US" altLang="en-US"/>
              <a:t>Use information gain or gain ratio again</a:t>
            </a:r>
          </a:p>
          <a:p>
            <a:pPr lvl="1" eaLnBrk="1" hangingPunct="1"/>
            <a:r>
              <a:rPr lang="en-US" altLang="en-US"/>
              <a:t>Sort all the values of an continuous attribute in increasing order </a:t>
            </a:r>
            <a:r>
              <a:rPr lang="en-US" altLang="ja-JP">
                <a:ea typeface="ＭＳ Ｐゴシック" panose="020B0600070205080204" pitchFamily="34" charset="-128"/>
              </a:rPr>
              <a:t>{</a:t>
            </a:r>
            <a:r>
              <a:rPr lang="en-US" altLang="ja-JP" i="1">
                <a:ea typeface="ＭＳ Ｐゴシック" panose="020B0600070205080204" pitchFamily="34" charset="-128"/>
              </a:rPr>
              <a:t>v</a:t>
            </a:r>
            <a:r>
              <a:rPr lang="en-US" altLang="ja-JP" baseline="-25000">
                <a:ea typeface="ＭＳ Ｐゴシック" panose="020B0600070205080204" pitchFamily="34" charset="-128"/>
              </a:rPr>
              <a:t>1</a:t>
            </a:r>
            <a:r>
              <a:rPr lang="en-US" altLang="ja-JP">
                <a:ea typeface="ＭＳ Ｐゴシック" panose="020B0600070205080204" pitchFamily="34" charset="-128"/>
              </a:rPr>
              <a:t>, </a:t>
            </a:r>
            <a:r>
              <a:rPr lang="en-US" altLang="ja-JP" i="1">
                <a:ea typeface="ＭＳ Ｐゴシック" panose="020B0600070205080204" pitchFamily="34" charset="-128"/>
              </a:rPr>
              <a:t>v</a:t>
            </a:r>
            <a:r>
              <a:rPr lang="en-US" altLang="ja-JP" baseline="-25000">
                <a:ea typeface="ＭＳ Ｐゴシック" panose="020B0600070205080204" pitchFamily="34" charset="-128"/>
              </a:rPr>
              <a:t>2</a:t>
            </a:r>
            <a:r>
              <a:rPr lang="en-US" altLang="ja-JP">
                <a:ea typeface="ＭＳ Ｐゴシック" panose="020B0600070205080204" pitchFamily="34" charset="-128"/>
              </a:rPr>
              <a:t>, …, </a:t>
            </a:r>
            <a:r>
              <a:rPr lang="en-US" altLang="ja-JP" i="1">
                <a:ea typeface="ＭＳ Ｐゴシック" panose="020B0600070205080204" pitchFamily="34" charset="-128"/>
              </a:rPr>
              <a:t>v</a:t>
            </a:r>
            <a:r>
              <a:rPr lang="en-US" altLang="ja-JP" baseline="-25000">
                <a:ea typeface="ＭＳ Ｐゴシック" panose="020B0600070205080204" pitchFamily="34" charset="-128"/>
              </a:rPr>
              <a:t>r</a:t>
            </a:r>
            <a:r>
              <a:rPr lang="en-US" altLang="ja-JP">
                <a:ea typeface="ＭＳ Ｐゴシック" panose="020B0600070205080204" pitchFamily="34" charset="-128"/>
              </a:rPr>
              <a:t>}, </a:t>
            </a:r>
          </a:p>
          <a:p>
            <a:pPr lvl="1" eaLnBrk="1" hangingPunct="1"/>
            <a:r>
              <a:rPr lang="en-US" altLang="en-US" sz="1000">
                <a:solidFill>
                  <a:srgbClr val="00B0F0"/>
                </a:solidFill>
                <a:ea typeface="ＭＳ Ｐゴシック" panose="020B0600070205080204" pitchFamily="34" charset="-128"/>
              </a:rPr>
              <a:t>Age: {20,30,40,50,60,70,80,99,98,99,101,102}</a:t>
            </a:r>
          </a:p>
          <a:p>
            <a:pPr lvl="1" eaLnBrk="1" hangingPunct="1"/>
            <a:r>
              <a:rPr lang="en-US" altLang="en-US" sz="1000">
                <a:solidFill>
                  <a:srgbClr val="00B0F0"/>
                </a:solidFill>
              </a:rPr>
              <a:t>Age: &lt;= 40; &gt;40 =&gt; calculate the entropy:</a:t>
            </a:r>
          </a:p>
          <a:p>
            <a:pPr lvl="1" eaLnBrk="1" hangingPunct="1"/>
            <a:r>
              <a:rPr lang="en-US" altLang="en-US"/>
              <a:t>One possible threshold between two adjacent values </a:t>
            </a:r>
            <a:r>
              <a:rPr lang="en-US" altLang="ja-JP" i="1">
                <a:ea typeface="ＭＳ Ｐゴシック" panose="020B0600070205080204" pitchFamily="34" charset="-128"/>
              </a:rPr>
              <a:t>v</a:t>
            </a:r>
            <a:r>
              <a:rPr lang="en-US" altLang="ja-JP" baseline="-25000">
                <a:ea typeface="ＭＳ Ｐゴシック" panose="020B0600070205080204" pitchFamily="34" charset="-128"/>
              </a:rPr>
              <a:t>i</a:t>
            </a:r>
            <a:r>
              <a:rPr lang="en-US" altLang="ja-JP">
                <a:ea typeface="ＭＳ Ｐゴシック" panose="020B0600070205080204" pitchFamily="34" charset="-128"/>
              </a:rPr>
              <a:t> and </a:t>
            </a:r>
            <a:r>
              <a:rPr lang="en-US" altLang="ja-JP" i="1">
                <a:ea typeface="ＭＳ Ｐゴシック" panose="020B0600070205080204" pitchFamily="34" charset="-128"/>
              </a:rPr>
              <a:t>v</a:t>
            </a:r>
            <a:r>
              <a:rPr lang="en-US" altLang="ja-JP" baseline="-25000">
                <a:ea typeface="ＭＳ Ｐゴシック" panose="020B0600070205080204" pitchFamily="34" charset="-128"/>
              </a:rPr>
              <a:t>i+1</a:t>
            </a:r>
            <a:r>
              <a:rPr lang="en-US" altLang="en-US"/>
              <a:t>. Try all possible thresholds and find the one that maximizes the gain (or gain ratio/ minimize the entropy)</a:t>
            </a:r>
          </a:p>
        </p:txBody>
      </p:sp>
      <p:cxnSp>
        <p:nvCxnSpPr>
          <p:cNvPr id="54276" name="Straight Connector 2">
            <a:extLst>
              <a:ext uri="{FF2B5EF4-FFF2-40B4-BE49-F238E27FC236}">
                <a16:creationId xmlns:a16="http://schemas.microsoft.com/office/drawing/2014/main" id="{733CDF27-63BC-E844-B154-104056A1ADF9}"/>
              </a:ext>
            </a:extLst>
          </p:cNvPr>
          <p:cNvCxnSpPr>
            <a:cxnSpLocks/>
          </p:cNvCxnSpPr>
          <p:nvPr/>
        </p:nvCxnSpPr>
        <p:spPr bwMode="auto">
          <a:xfrm>
            <a:off x="3575050" y="4113214"/>
            <a:ext cx="0" cy="179387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Number Placeholder 4">
            <a:extLst>
              <a:ext uri="{FF2B5EF4-FFF2-40B4-BE49-F238E27FC236}">
                <a16:creationId xmlns:a16="http://schemas.microsoft.com/office/drawing/2014/main" id="{1A666B17-BA38-1F43-A3E1-7BB3B9BF69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8F81EDA-9BB7-C044-A6F8-31DD5768E03C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97E41094-35F9-4643-A3ED-CAB6D20FF5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 example in a continuous space</a:t>
            </a:r>
          </a:p>
        </p:txBody>
      </p:sp>
      <p:pic>
        <p:nvPicPr>
          <p:cNvPr id="55299" name="Picture 3">
            <a:extLst>
              <a:ext uri="{FF2B5EF4-FFF2-40B4-BE49-F238E27FC236}">
                <a16:creationId xmlns:a16="http://schemas.microsoft.com/office/drawing/2014/main" id="{755F4B79-9CC2-4642-BD9C-D3A6A04EDFB6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55800" y="1628776"/>
            <a:ext cx="8229600" cy="3916363"/>
          </a:xfr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Number Placeholder 3">
            <a:extLst>
              <a:ext uri="{FF2B5EF4-FFF2-40B4-BE49-F238E27FC236}">
                <a16:creationId xmlns:a16="http://schemas.microsoft.com/office/drawing/2014/main" id="{4D4B23AB-D653-EE4A-B264-5A15360DCFA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1353984-F37A-994E-BB0A-5237928CC9B9}" type="slidenum">
              <a:rPr lang="en-US" altLang="en-US" sz="1200">
                <a:latin typeface="Garamond" panose="02020404030301010803" pitchFamily="18" charset="0"/>
              </a:rPr>
              <a:pPr/>
              <a:t>36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pic>
        <p:nvPicPr>
          <p:cNvPr id="56322" name="Picture 2" descr="Overfitting - Wikipedia">
            <a:extLst>
              <a:ext uri="{FF2B5EF4-FFF2-40B4-BE49-F238E27FC236}">
                <a16:creationId xmlns:a16="http://schemas.microsoft.com/office/drawing/2014/main" id="{8334743D-9273-E741-8DC6-8E44BB0AE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764" y="549276"/>
            <a:ext cx="5229225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Number Placeholder 4">
            <a:extLst>
              <a:ext uri="{FF2B5EF4-FFF2-40B4-BE49-F238E27FC236}">
                <a16:creationId xmlns:a16="http://schemas.microsoft.com/office/drawing/2014/main" id="{32F33EF4-C550-0C43-8805-F86DF39933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E9CA989-0C40-A14B-8AFE-126ACA19470A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0C4867AB-6D60-4049-8986-A3579F66B1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27238" y="188913"/>
            <a:ext cx="8153400" cy="99060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en-US"/>
              <a:t>Avoid overfitting in classification</a:t>
            </a:r>
            <a:endParaRPr lang="en-US" altLang="en-US" sz="3800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DBBDFD18-B6DD-B34C-B392-90D8BC7CE4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27238" y="1233489"/>
            <a:ext cx="8382000" cy="4967287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>
                <a:solidFill>
                  <a:srgbClr val="FF0000"/>
                </a:solidFill>
              </a:rPr>
              <a:t>Overfitting</a:t>
            </a:r>
            <a:r>
              <a:rPr lang="en-US" altLang="en-US" sz="2800"/>
              <a:t>:  A tree may overfit the training data</a:t>
            </a:r>
            <a:r>
              <a:rPr lang="en-US" altLang="en-US" sz="2100"/>
              <a:t> 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z="2400"/>
              <a:t>Good accuracy on training data but poor on test data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z="2400"/>
              <a:t>Symptoms: tree too deep and too many branches, some may reflect anomalies due to noise or outliers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Two approaches to avoid overfitting 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z="2400">
                <a:solidFill>
                  <a:srgbClr val="FF0000"/>
                </a:solidFill>
              </a:rPr>
              <a:t>Pre-pruning</a:t>
            </a:r>
            <a:r>
              <a:rPr lang="en-US" altLang="en-US" sz="2400"/>
              <a:t>: Halt tree construction early</a:t>
            </a:r>
          </a:p>
          <a:p>
            <a:pPr marL="1143000" lvl="2" indent="-228600">
              <a:lnSpc>
                <a:spcPct val="90000"/>
              </a:lnSpc>
            </a:pPr>
            <a:r>
              <a:rPr lang="en-US" altLang="en-US"/>
              <a:t>Difficult to decide because we do not know what may happen subsequently if we keep growing the tree. 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z="2400">
                <a:solidFill>
                  <a:srgbClr val="FF0000"/>
                </a:solidFill>
              </a:rPr>
              <a:t>Post-pruning</a:t>
            </a:r>
            <a:r>
              <a:rPr lang="en-US" altLang="en-US" sz="2400"/>
              <a:t>: Remove branches or sub-trees from a “fully grown (over fitted)” tree.</a:t>
            </a:r>
          </a:p>
          <a:p>
            <a:pPr marL="1143000" lvl="2" indent="-228600">
              <a:lnSpc>
                <a:spcPct val="90000"/>
              </a:lnSpc>
            </a:pPr>
            <a:r>
              <a:rPr lang="en-US" altLang="en-US"/>
              <a:t>This method is commonly used. C4.5 uses a statistical method to estimates the errors at each node for pruning. </a:t>
            </a:r>
          </a:p>
          <a:p>
            <a:pPr marL="1143000" lvl="2" indent="-228600">
              <a:lnSpc>
                <a:spcPct val="90000"/>
              </a:lnSpc>
            </a:pPr>
            <a:r>
              <a:rPr lang="en-US" altLang="en-US"/>
              <a:t>A validation set may be used for pruning as well.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Number Placeholder 4">
            <a:extLst>
              <a:ext uri="{FF2B5EF4-FFF2-40B4-BE49-F238E27FC236}">
                <a16:creationId xmlns:a16="http://schemas.microsoft.com/office/drawing/2014/main" id="{56A84970-F422-4A49-A7A6-045A9B2721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29FD3E0-76FC-B845-810B-ECF1CEF2F819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B6877AE7-8BFA-CC43-B59D-769FB8C33C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36539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/>
              <a:t>An example</a:t>
            </a:r>
          </a:p>
        </p:txBody>
      </p:sp>
      <p:pic>
        <p:nvPicPr>
          <p:cNvPr id="59395" name="Picture 4">
            <a:extLst>
              <a:ext uri="{FF2B5EF4-FFF2-40B4-BE49-F238E27FC236}">
                <a16:creationId xmlns:a16="http://schemas.microsoft.com/office/drawing/2014/main" id="{4252FC8F-B0B4-6E4C-B5F4-11AD269241D1}"/>
              </a:ext>
            </a:extLst>
          </p:cNvPr>
          <p:cNvPicPr>
            <a:picLocks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5189" y="944563"/>
            <a:ext cx="6911975" cy="2628900"/>
          </a:xfrm>
          <a:noFill/>
        </p:spPr>
      </p:pic>
      <p:pic>
        <p:nvPicPr>
          <p:cNvPr id="59396" name="Picture 5">
            <a:extLst>
              <a:ext uri="{FF2B5EF4-FFF2-40B4-BE49-F238E27FC236}">
                <a16:creationId xmlns:a16="http://schemas.microsoft.com/office/drawing/2014/main" id="{136607FF-0C19-A141-A3B0-9A7E066562F6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6625" y="3716339"/>
            <a:ext cx="6408738" cy="2484437"/>
          </a:xfrm>
          <a:noFill/>
        </p:spPr>
      </p:pic>
      <p:sp>
        <p:nvSpPr>
          <p:cNvPr id="59397" name="Line 7">
            <a:extLst>
              <a:ext uri="{FF2B5EF4-FFF2-40B4-BE49-F238E27FC236}">
                <a16:creationId xmlns:a16="http://schemas.microsoft.com/office/drawing/2014/main" id="{EDBD8992-D81A-1A47-B182-C30EC09BC9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08325" y="873126"/>
            <a:ext cx="2374900" cy="10080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8" name="Text Box 8">
            <a:extLst>
              <a:ext uri="{FF2B5EF4-FFF2-40B4-BE49-F238E27FC236}">
                <a16:creationId xmlns:a16="http://schemas.microsoft.com/office/drawing/2014/main" id="{3590FA92-03FD-6D48-9981-02B5970FD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326" y="333376"/>
            <a:ext cx="43211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en-US">
                <a:solidFill>
                  <a:srgbClr val="3333CC"/>
                </a:solidFill>
              </a:rPr>
              <a:t>Likely to overfit the data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Number Placeholder 4">
            <a:extLst>
              <a:ext uri="{FF2B5EF4-FFF2-40B4-BE49-F238E27FC236}">
                <a16:creationId xmlns:a16="http://schemas.microsoft.com/office/drawing/2014/main" id="{4EC39925-19CE-9740-8339-2C7E0BED34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466FD8-B620-194A-86C7-1A2E676F9344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BE3BB00B-D9E7-FC43-A30C-751F3EAF41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Other issues in decision tree learning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D5F0D10-D02B-CA41-B536-EB6B2DC8B1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From tree to rules, and rule pruning</a:t>
            </a:r>
          </a:p>
          <a:p>
            <a:pPr eaLnBrk="1" hangingPunct="1"/>
            <a:r>
              <a:rPr lang="en-US" altLang="en-US"/>
              <a:t>Handling of miss values</a:t>
            </a:r>
          </a:p>
          <a:p>
            <a:pPr eaLnBrk="1" hangingPunct="1"/>
            <a:r>
              <a:rPr lang="en-US" altLang="en-US"/>
              <a:t>Handing skewed distributions</a:t>
            </a:r>
          </a:p>
          <a:p>
            <a:pPr eaLnBrk="1" hangingPunct="1"/>
            <a:r>
              <a:rPr lang="en-US" altLang="en-US"/>
              <a:t>Handling attributes and classes with different costs. </a:t>
            </a:r>
          </a:p>
          <a:p>
            <a:pPr eaLnBrk="1" hangingPunct="1"/>
            <a:r>
              <a:rPr lang="en-US" altLang="en-US"/>
              <a:t>Attribute construction</a:t>
            </a:r>
          </a:p>
          <a:p>
            <a:pPr eaLnBrk="1" hangingPunct="1"/>
            <a:r>
              <a:rPr lang="en-US" altLang="en-US"/>
              <a:t>Etc.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4">
            <a:extLst>
              <a:ext uri="{FF2B5EF4-FFF2-40B4-BE49-F238E27FC236}">
                <a16:creationId xmlns:a16="http://schemas.microsoft.com/office/drawing/2014/main" id="{474C3760-A2EF-0B41-9954-5D0A63444A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4DE272F-1444-D048-86EC-6FCAF015C27C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497156FC-959D-644D-ACBB-9B0E487B73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Another application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4F536C26-27EE-3848-A337-D0510B569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2314" y="1304926"/>
            <a:ext cx="8193087" cy="475297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600">
                <a:ea typeface="SimSun" panose="02010600030101010101" pitchFamily="2" charset="-122"/>
              </a:rPr>
              <a:t>A credit card company receives thousands of applications for new cards. Each application contains information about an applicant, 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zh-CN" sz="2200">
                <a:ea typeface="SimSun" panose="02010600030101010101" pitchFamily="2" charset="-122"/>
              </a:rPr>
              <a:t>age 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zh-CN" sz="2200">
                <a:ea typeface="SimSun" panose="02010600030101010101" pitchFamily="2" charset="-122"/>
              </a:rPr>
              <a:t>Marital status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zh-CN" sz="2200">
                <a:ea typeface="SimSun" panose="02010600030101010101" pitchFamily="2" charset="-122"/>
              </a:rPr>
              <a:t>annual salary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zh-CN" sz="2200">
                <a:ea typeface="SimSun" panose="02010600030101010101" pitchFamily="2" charset="-122"/>
              </a:rPr>
              <a:t>outstanding debts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zh-CN" sz="2200">
                <a:ea typeface="SimSun" panose="02010600030101010101" pitchFamily="2" charset="-122"/>
              </a:rPr>
              <a:t>credit rating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zh-CN" sz="2200">
                <a:ea typeface="SimSun" panose="02010600030101010101" pitchFamily="2" charset="-122"/>
              </a:rPr>
              <a:t>etc.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600">
                <a:solidFill>
                  <a:srgbClr val="FF0000"/>
                </a:solidFill>
                <a:ea typeface="SimSun" panose="02010600030101010101" pitchFamily="2" charset="-122"/>
              </a:rPr>
              <a:t>Problem</a:t>
            </a:r>
            <a:r>
              <a:rPr lang="en-US" altLang="zh-CN" sz="2600">
                <a:ea typeface="SimSun" panose="02010600030101010101" pitchFamily="2" charset="-122"/>
              </a:rPr>
              <a:t>: to decide whether an application should approved, or to classify applications into two categories, </a:t>
            </a:r>
            <a:r>
              <a:rPr lang="en-US" altLang="zh-CN" sz="2600">
                <a:solidFill>
                  <a:srgbClr val="3333CC"/>
                </a:solidFill>
                <a:ea typeface="SimSun" panose="02010600030101010101" pitchFamily="2" charset="-122"/>
              </a:rPr>
              <a:t>approved</a:t>
            </a:r>
            <a:r>
              <a:rPr lang="en-US" altLang="zh-CN" sz="2600">
                <a:ea typeface="SimSun" panose="02010600030101010101" pitchFamily="2" charset="-122"/>
              </a:rPr>
              <a:t> and </a:t>
            </a:r>
            <a:r>
              <a:rPr lang="en-US" altLang="zh-CN" sz="2600">
                <a:solidFill>
                  <a:srgbClr val="3333CC"/>
                </a:solidFill>
                <a:ea typeface="SimSun" panose="02010600030101010101" pitchFamily="2" charset="-122"/>
              </a:rPr>
              <a:t>not approved</a:t>
            </a:r>
            <a:r>
              <a:rPr lang="en-US" altLang="zh-CN" sz="2600">
                <a:ea typeface="SimSun" panose="02010600030101010101" pitchFamily="2" charset="-122"/>
              </a:rPr>
              <a:t>. </a:t>
            </a:r>
            <a:endParaRPr lang="en-US" altLang="en-US" sz="2600"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Number Placeholder 4">
            <a:extLst>
              <a:ext uri="{FF2B5EF4-FFF2-40B4-BE49-F238E27FC236}">
                <a16:creationId xmlns:a16="http://schemas.microsoft.com/office/drawing/2014/main" id="{013D01A5-3E1C-6C49-BD9E-45B81E55DA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7FDF0BB-B311-D645-8D18-1612C0A5D464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9E546392-3664-1544-81EC-5DD225781E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Road Map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40714203-FB9F-8B49-842C-62D63B9A50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2313" y="1125539"/>
            <a:ext cx="8229600" cy="522128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600"/>
              <a:t>Basic concepts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/>
              <a:t>Decision tree induction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b="1">
                <a:solidFill>
                  <a:srgbClr val="FF0000"/>
                </a:solidFill>
              </a:rPr>
              <a:t>Evaluation of classifiers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/>
              <a:t>Rule induction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/>
              <a:t>Classification using association rules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/>
              <a:t>Naïve Bayesian classification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/>
              <a:t>Naïve Bayes for text classification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/>
              <a:t>Support vector machines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/>
              <a:t>K-nearest neighbor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/>
              <a:t>Ensemble methods: Bagging and Boosting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/>
              <a:t>Summary</a:t>
            </a:r>
          </a:p>
          <a:p>
            <a:pPr eaLnBrk="1" hangingPunct="1">
              <a:lnSpc>
                <a:spcPct val="90000"/>
              </a:lnSpc>
            </a:pPr>
            <a:endParaRPr lang="en-US" altLang="en-US" sz="26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Number Placeholder 5">
            <a:extLst>
              <a:ext uri="{FF2B5EF4-FFF2-40B4-BE49-F238E27FC236}">
                <a16:creationId xmlns:a16="http://schemas.microsoft.com/office/drawing/2014/main" id="{6DF038C4-A00B-1547-9829-675644724B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488498A-5224-9047-83EC-1DAB5495872A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959B5F8B-E9B2-554E-8A2C-EB385D4E1F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3" y="152400"/>
            <a:ext cx="8229600" cy="833438"/>
          </a:xfrm>
          <a:noFill/>
        </p:spPr>
        <p:txBody>
          <a:bodyPr vert="horz" lIns="92075" tIns="46038" rIns="92075" bIns="46038" rtlCol="0" anchor="b">
            <a:normAutofit/>
          </a:bodyPr>
          <a:lstStyle/>
          <a:p>
            <a:pPr eaLnBrk="1" hangingPunct="1"/>
            <a:r>
              <a:rPr lang="en-US" altLang="en-US"/>
              <a:t>Evaluating classification methods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1B61C7E7-52FE-4142-B33F-1FE090E7EFB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412876"/>
            <a:ext cx="8110538" cy="4970463"/>
          </a:xfrm>
          <a:noFill/>
        </p:spPr>
        <p:txBody>
          <a:bodyPr vert="horz" lIns="92075" tIns="46038" rIns="92075" bIns="46038" rtlCol="0" anchor="ctr"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 b="1">
                <a:solidFill>
                  <a:srgbClr val="FF0000"/>
                </a:solidFill>
              </a:rPr>
              <a:t>Predictive accuracy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b="1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400" b="1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400" b="1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>
                <a:solidFill>
                  <a:srgbClr val="FF0000"/>
                </a:solidFill>
              </a:rPr>
              <a:t>Efficiency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altLang="en-US" sz="2000"/>
              <a:t>time to construct the model 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altLang="en-US" sz="2000"/>
              <a:t>time to use the model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>
                <a:solidFill>
                  <a:srgbClr val="FF0000"/>
                </a:solidFill>
              </a:rPr>
              <a:t>Robustness</a:t>
            </a:r>
            <a:r>
              <a:rPr lang="en-US" altLang="en-US" sz="2400"/>
              <a:t>: handling noise and missing values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>
                <a:solidFill>
                  <a:srgbClr val="FF0000"/>
                </a:solidFill>
              </a:rPr>
              <a:t>Scalability</a:t>
            </a:r>
            <a:r>
              <a:rPr lang="en-US" altLang="en-US" sz="2400"/>
              <a:t>: efficiency in disk-resident databases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>
                <a:solidFill>
                  <a:srgbClr val="FF0000"/>
                </a:solidFill>
              </a:rPr>
              <a:t>Interpretability</a:t>
            </a:r>
            <a:r>
              <a:rPr lang="en-US" altLang="en-US" sz="2400"/>
              <a:t>: 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altLang="en-US" sz="2000"/>
              <a:t>understandable and insight provided by the model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>
                <a:solidFill>
                  <a:srgbClr val="FF0000"/>
                </a:solidFill>
              </a:rPr>
              <a:t>Compactness of the model</a:t>
            </a:r>
            <a:r>
              <a:rPr lang="en-US" altLang="en-US" sz="2400"/>
              <a:t>: size of the tree, or the number of rules. </a:t>
            </a:r>
          </a:p>
        </p:txBody>
      </p:sp>
      <p:pic>
        <p:nvPicPr>
          <p:cNvPr id="62468" name="Picture 4">
            <a:extLst>
              <a:ext uri="{FF2B5EF4-FFF2-40B4-BE49-F238E27FC236}">
                <a16:creationId xmlns:a16="http://schemas.microsoft.com/office/drawing/2014/main" id="{08C0A4F2-2509-FE49-9E8C-50BF0F6F1BA9}"/>
              </a:ext>
            </a:extLst>
          </p:cNvPr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19401" y="1916114"/>
            <a:ext cx="5616575" cy="865187"/>
          </a:xfrm>
          <a:noFill/>
        </p:spPr>
      </p:pic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Number Placeholder 3">
            <a:extLst>
              <a:ext uri="{FF2B5EF4-FFF2-40B4-BE49-F238E27FC236}">
                <a16:creationId xmlns:a16="http://schemas.microsoft.com/office/drawing/2014/main" id="{7B12B0F0-FE09-2141-AA90-8852B0D259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A23B968-FA97-A646-8668-874F7346927C}" type="slidenum">
              <a:rPr lang="en-US" altLang="en-US" sz="1200">
                <a:latin typeface="Garamond" panose="02020404030301010803" pitchFamily="18" charset="0"/>
              </a:rPr>
              <a:pPr/>
              <a:t>42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pic>
        <p:nvPicPr>
          <p:cNvPr id="64514" name="Picture 4" descr="2-Overfitting seen in a graph given from a training session of a CNN |  Download Scientific Diagram">
            <a:extLst>
              <a:ext uri="{FF2B5EF4-FFF2-40B4-BE49-F238E27FC236}">
                <a16:creationId xmlns:a16="http://schemas.microsoft.com/office/drawing/2014/main" id="{0C443147-2CE1-C644-BAD6-C2809D76C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601" y="657226"/>
            <a:ext cx="7021513" cy="467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Number Placeholder 4">
            <a:extLst>
              <a:ext uri="{FF2B5EF4-FFF2-40B4-BE49-F238E27FC236}">
                <a16:creationId xmlns:a16="http://schemas.microsoft.com/office/drawing/2014/main" id="{5617FA63-EE69-E64C-9573-3A957C0E8E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052B491-1D56-8F4B-9E5F-CB1D9CFE2C68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4E5A0F4A-1164-8C45-9E73-B510BE0DD3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Evaluation methods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B696E81A-A542-594B-BCC9-B32B0CF600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2313" y="1268413"/>
            <a:ext cx="8229600" cy="5003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 b="1">
                <a:solidFill>
                  <a:srgbClr val="FF0000"/>
                </a:solidFill>
              </a:rPr>
              <a:t>Holdout set</a:t>
            </a:r>
            <a:r>
              <a:rPr lang="en-US" altLang="en-US" sz="2600"/>
              <a:t>: </a:t>
            </a:r>
            <a:r>
              <a:rPr lang="en-US" altLang="ja-JP" sz="2600">
                <a:ea typeface="ＭＳ Ｐゴシック" panose="020B0600070205080204" pitchFamily="34" charset="-128"/>
              </a:rPr>
              <a:t>The available data set </a:t>
            </a:r>
            <a:r>
              <a:rPr lang="en-US" altLang="ja-JP" sz="2600" i="1">
                <a:ea typeface="ＭＳ Ｐゴシック" panose="020B0600070205080204" pitchFamily="34" charset="-128"/>
              </a:rPr>
              <a:t>D</a:t>
            </a:r>
            <a:r>
              <a:rPr lang="en-US" altLang="ja-JP" sz="2600">
                <a:ea typeface="ＭＳ Ｐゴシック" panose="020B0600070205080204" pitchFamily="34" charset="-128"/>
              </a:rPr>
              <a:t> is divided into two disjoint subsets,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200">
                <a:ea typeface="ＭＳ Ｐゴシック" panose="020B0600070205080204" pitchFamily="34" charset="-128"/>
              </a:rPr>
              <a:t>the </a:t>
            </a:r>
            <a:r>
              <a:rPr lang="en-US" altLang="ja-JP" sz="2200" i="1">
                <a:ea typeface="ＭＳ Ｐゴシック" panose="020B0600070205080204" pitchFamily="34" charset="-128"/>
              </a:rPr>
              <a:t>training set</a:t>
            </a:r>
            <a:r>
              <a:rPr lang="en-US" altLang="ja-JP" sz="2200">
                <a:ea typeface="ＭＳ Ｐゴシック" panose="020B0600070205080204" pitchFamily="34" charset="-128"/>
              </a:rPr>
              <a:t> </a:t>
            </a:r>
            <a:r>
              <a:rPr lang="en-US" altLang="ja-JP" sz="2200" i="1">
                <a:ea typeface="ＭＳ Ｐゴシック" panose="020B0600070205080204" pitchFamily="34" charset="-128"/>
              </a:rPr>
              <a:t>D</a:t>
            </a:r>
            <a:r>
              <a:rPr lang="en-US" altLang="ja-JP" sz="2200" i="1" baseline="-25000">
                <a:ea typeface="ＭＳ Ｐゴシック" panose="020B0600070205080204" pitchFamily="34" charset="-128"/>
              </a:rPr>
              <a:t>train</a:t>
            </a:r>
            <a:r>
              <a:rPr lang="en-US" altLang="ja-JP" sz="2200">
                <a:ea typeface="ＭＳ Ｐゴシック" panose="020B0600070205080204" pitchFamily="34" charset="-128"/>
              </a:rPr>
              <a:t> (for learning a model)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200">
                <a:ea typeface="ＭＳ Ｐゴシック" panose="020B0600070205080204" pitchFamily="34" charset="-128"/>
              </a:rPr>
              <a:t>the </a:t>
            </a:r>
            <a:r>
              <a:rPr lang="en-US" altLang="ja-JP" sz="2200" i="1">
                <a:ea typeface="ＭＳ Ｐゴシック" panose="020B0600070205080204" pitchFamily="34" charset="-128"/>
              </a:rPr>
              <a:t>test set</a:t>
            </a:r>
            <a:r>
              <a:rPr lang="en-US" altLang="ja-JP" sz="2200">
                <a:ea typeface="ＭＳ Ｐゴシック" panose="020B0600070205080204" pitchFamily="34" charset="-128"/>
              </a:rPr>
              <a:t> </a:t>
            </a:r>
            <a:r>
              <a:rPr lang="en-US" altLang="ja-JP" sz="2200" i="1">
                <a:ea typeface="ＭＳ Ｐゴシック" panose="020B0600070205080204" pitchFamily="34" charset="-128"/>
              </a:rPr>
              <a:t>D</a:t>
            </a:r>
            <a:r>
              <a:rPr lang="en-US" altLang="ja-JP" sz="2200" i="1" baseline="-25000">
                <a:ea typeface="ＭＳ Ｐゴシック" panose="020B0600070205080204" pitchFamily="34" charset="-128"/>
              </a:rPr>
              <a:t>test </a:t>
            </a:r>
            <a:r>
              <a:rPr lang="en-US" altLang="ja-JP" sz="2200">
                <a:ea typeface="ＭＳ Ｐゴシック" panose="020B0600070205080204" pitchFamily="34" charset="-128"/>
              </a:rPr>
              <a:t>(for testing the model)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600" b="1">
                <a:solidFill>
                  <a:srgbClr val="3333CC"/>
                </a:solidFill>
                <a:ea typeface="ＭＳ Ｐゴシック" panose="020B0600070205080204" pitchFamily="34" charset="-128"/>
              </a:rPr>
              <a:t>Important:</a:t>
            </a:r>
            <a:r>
              <a:rPr lang="en-US" altLang="ja-JP" sz="2600">
                <a:ea typeface="ＭＳ Ｐゴシック" panose="020B0600070205080204" pitchFamily="34" charset="-128"/>
              </a:rPr>
              <a:t> training set should not be used in testing and the test set should not be used in learning.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200">
                <a:ea typeface="ＭＳ Ｐゴシック" panose="020B0600070205080204" pitchFamily="34" charset="-128"/>
              </a:rPr>
              <a:t>Unseen test set provides a unbiased estimate of accuracy.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600">
                <a:ea typeface="ＭＳ Ｐゴシック" panose="020B0600070205080204" pitchFamily="34" charset="-128"/>
              </a:rPr>
              <a:t>The test set is also called the </a:t>
            </a:r>
            <a:r>
              <a:rPr lang="en-US" altLang="ja-JP" sz="2600">
                <a:solidFill>
                  <a:srgbClr val="3333CC"/>
                </a:solidFill>
                <a:ea typeface="ＭＳ Ｐゴシック" panose="020B0600070205080204" pitchFamily="34" charset="-128"/>
              </a:rPr>
              <a:t>holdout set</a:t>
            </a:r>
            <a:r>
              <a:rPr lang="en-US" altLang="ja-JP" sz="2600">
                <a:ea typeface="ＭＳ Ｐゴシック" panose="020B0600070205080204" pitchFamily="34" charset="-128"/>
              </a:rPr>
              <a:t>. (the examples in the original data set </a:t>
            </a:r>
            <a:r>
              <a:rPr lang="en-US" altLang="ja-JP" sz="2600" i="1">
                <a:ea typeface="ＭＳ Ｐゴシック" panose="020B0600070205080204" pitchFamily="34" charset="-128"/>
              </a:rPr>
              <a:t>D</a:t>
            </a:r>
            <a:r>
              <a:rPr lang="en-US" altLang="ja-JP" sz="2600">
                <a:ea typeface="ＭＳ Ｐゴシック" panose="020B0600070205080204" pitchFamily="34" charset="-128"/>
              </a:rPr>
              <a:t> are all labeled with classes.)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600">
                <a:ea typeface="ＭＳ Ｐゴシック" panose="020B0600070205080204" pitchFamily="34" charset="-128"/>
              </a:rPr>
              <a:t>This method is mainly used when the data set </a:t>
            </a:r>
            <a:r>
              <a:rPr lang="en-US" altLang="ja-JP" sz="2600" i="1">
                <a:ea typeface="ＭＳ Ｐゴシック" panose="020B0600070205080204" pitchFamily="34" charset="-128"/>
              </a:rPr>
              <a:t>D</a:t>
            </a:r>
            <a:r>
              <a:rPr lang="en-US" altLang="ja-JP" sz="2600">
                <a:ea typeface="ＭＳ Ｐゴシック" panose="020B0600070205080204" pitchFamily="34" charset="-128"/>
              </a:rPr>
              <a:t> is large. </a:t>
            </a:r>
            <a:endParaRPr lang="en-US" altLang="en-US" sz="26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Number Placeholder 4">
            <a:extLst>
              <a:ext uri="{FF2B5EF4-FFF2-40B4-BE49-F238E27FC236}">
                <a16:creationId xmlns:a16="http://schemas.microsoft.com/office/drawing/2014/main" id="{61214C2D-D3DE-0048-AFFC-AA5D8DB6D3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E213678-C826-8A4A-857D-83EE29C59594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E574F565-B504-0C49-8D62-51FB881575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Evaluation methods (cont…)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BD606BC6-736C-164C-8372-34197E8004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196975"/>
            <a:ext cx="8470900" cy="5113338"/>
          </a:xfrm>
        </p:spPr>
        <p:txBody>
          <a:bodyPr/>
          <a:lstStyle/>
          <a:p>
            <a:pPr eaLnBrk="1" hangingPunct="1"/>
            <a:r>
              <a:rPr lang="en-US" altLang="en-US" sz="2600" b="1">
                <a:solidFill>
                  <a:srgbClr val="FF0000"/>
                </a:solidFill>
              </a:rPr>
              <a:t>n-fold cross-validation</a:t>
            </a:r>
            <a:r>
              <a:rPr lang="en-US" altLang="en-US" sz="2600"/>
              <a:t>: T</a:t>
            </a:r>
            <a:r>
              <a:rPr lang="en-US" altLang="ja-JP" sz="2600">
                <a:ea typeface="ＭＳ Ｐゴシック" panose="020B0600070205080204" pitchFamily="34" charset="-128"/>
              </a:rPr>
              <a:t>he available data is partitioned into </a:t>
            </a:r>
            <a:r>
              <a:rPr lang="en-US" altLang="ja-JP" sz="2600" i="1">
                <a:ea typeface="ＭＳ Ｐゴシック" panose="020B0600070205080204" pitchFamily="34" charset="-128"/>
              </a:rPr>
              <a:t>n</a:t>
            </a:r>
            <a:r>
              <a:rPr lang="en-US" altLang="ja-JP" sz="2600">
                <a:ea typeface="ＭＳ Ｐゴシック" panose="020B0600070205080204" pitchFamily="34" charset="-128"/>
              </a:rPr>
              <a:t> equal-size disjoint subsets. </a:t>
            </a:r>
          </a:p>
          <a:p>
            <a:pPr eaLnBrk="1" hangingPunct="1"/>
            <a:r>
              <a:rPr lang="en-US" altLang="ja-JP" sz="2600">
                <a:ea typeface="ＭＳ Ｐゴシック" panose="020B0600070205080204" pitchFamily="34" charset="-128"/>
              </a:rPr>
              <a:t>Use each subset as the test set and combine the rest </a:t>
            </a:r>
            <a:r>
              <a:rPr lang="en-US" altLang="ja-JP" sz="2600" i="1">
                <a:ea typeface="ＭＳ Ｐゴシック" panose="020B0600070205080204" pitchFamily="34" charset="-128"/>
              </a:rPr>
              <a:t>n</a:t>
            </a:r>
            <a:r>
              <a:rPr lang="en-US" altLang="ja-JP" sz="2600">
                <a:ea typeface="ＭＳ Ｐゴシック" panose="020B0600070205080204" pitchFamily="34" charset="-128"/>
              </a:rPr>
              <a:t>-1 subsets as the training set to learn a classifier. </a:t>
            </a:r>
          </a:p>
          <a:p>
            <a:pPr eaLnBrk="1" hangingPunct="1"/>
            <a:r>
              <a:rPr lang="en-US" altLang="ja-JP" sz="2600">
                <a:ea typeface="ＭＳ Ｐゴシック" panose="020B0600070205080204" pitchFamily="34" charset="-128"/>
              </a:rPr>
              <a:t>The procedure is run </a:t>
            </a:r>
            <a:r>
              <a:rPr lang="en-US" altLang="ja-JP" sz="2600" i="1">
                <a:ea typeface="ＭＳ Ｐゴシック" panose="020B0600070205080204" pitchFamily="34" charset="-128"/>
              </a:rPr>
              <a:t>n</a:t>
            </a:r>
            <a:r>
              <a:rPr lang="en-US" altLang="ja-JP" sz="2600">
                <a:ea typeface="ＭＳ Ｐゴシック" panose="020B0600070205080204" pitchFamily="34" charset="-128"/>
              </a:rPr>
              <a:t> times, which give </a:t>
            </a:r>
            <a:r>
              <a:rPr lang="en-US" altLang="ja-JP" sz="2600" i="1">
                <a:ea typeface="ＭＳ Ｐゴシック" panose="020B0600070205080204" pitchFamily="34" charset="-128"/>
              </a:rPr>
              <a:t>n</a:t>
            </a:r>
            <a:r>
              <a:rPr lang="en-US" altLang="ja-JP" sz="2600">
                <a:ea typeface="ＭＳ Ｐゴシック" panose="020B0600070205080204" pitchFamily="34" charset="-128"/>
              </a:rPr>
              <a:t> accuracies. </a:t>
            </a:r>
          </a:p>
          <a:p>
            <a:pPr eaLnBrk="1" hangingPunct="1"/>
            <a:r>
              <a:rPr lang="en-US" altLang="ja-JP" sz="2600">
                <a:ea typeface="ＭＳ Ｐゴシック" panose="020B0600070205080204" pitchFamily="34" charset="-128"/>
              </a:rPr>
              <a:t>The final estimated accuracy of learning is the average of the </a:t>
            </a:r>
            <a:r>
              <a:rPr lang="en-US" altLang="ja-JP" sz="2600" i="1">
                <a:ea typeface="ＭＳ Ｐゴシック" panose="020B0600070205080204" pitchFamily="34" charset="-128"/>
              </a:rPr>
              <a:t>n</a:t>
            </a:r>
            <a:r>
              <a:rPr lang="en-US" altLang="ja-JP" sz="2600">
                <a:ea typeface="ＭＳ Ｐゴシック" panose="020B0600070205080204" pitchFamily="34" charset="-128"/>
              </a:rPr>
              <a:t> accuracies. </a:t>
            </a:r>
          </a:p>
          <a:p>
            <a:pPr eaLnBrk="1" hangingPunct="1"/>
            <a:r>
              <a:rPr lang="en-US" altLang="ja-JP" sz="2600">
                <a:ea typeface="ＭＳ Ｐゴシック" panose="020B0600070205080204" pitchFamily="34" charset="-128"/>
              </a:rPr>
              <a:t>10-fold and 5-fold cross-validations are commonly used. </a:t>
            </a:r>
            <a:r>
              <a:rPr lang="en-US" altLang="en-US" sz="2600"/>
              <a:t> </a:t>
            </a:r>
          </a:p>
          <a:p>
            <a:pPr eaLnBrk="1" hangingPunct="1"/>
            <a:r>
              <a:rPr lang="en-US" altLang="en-US" sz="2600"/>
              <a:t>This method is used when the available data is not large.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Number Placeholder 4">
            <a:extLst>
              <a:ext uri="{FF2B5EF4-FFF2-40B4-BE49-F238E27FC236}">
                <a16:creationId xmlns:a16="http://schemas.microsoft.com/office/drawing/2014/main" id="{D6B30111-78BB-5148-B308-FA502D4DED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4ED6823-9DC5-4143-94C9-FA2E964F4168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FED0B0AF-A6C7-6D48-A86D-09174D9F25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Evaluation methods (cont…)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5780324C-D3BA-6643-AFF9-159A8D2E19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341439"/>
            <a:ext cx="8229600" cy="4789487"/>
          </a:xfrm>
        </p:spPr>
        <p:txBody>
          <a:bodyPr/>
          <a:lstStyle/>
          <a:p>
            <a:pPr eaLnBrk="1" hangingPunct="1"/>
            <a:r>
              <a:rPr lang="en-US" altLang="en-US" b="1">
                <a:solidFill>
                  <a:srgbClr val="FF0000"/>
                </a:solidFill>
              </a:rPr>
              <a:t>Leave-one-out cross-validation</a:t>
            </a:r>
            <a:r>
              <a:rPr lang="en-US" altLang="en-US"/>
              <a:t>: This method is used when the data set is very small. </a:t>
            </a:r>
          </a:p>
          <a:p>
            <a:pPr eaLnBrk="1" hangingPunct="1"/>
            <a:r>
              <a:rPr lang="en-US" altLang="en-US"/>
              <a:t>It is a special case of cross-validation</a:t>
            </a:r>
          </a:p>
          <a:p>
            <a:pPr eaLnBrk="1" hangingPunct="1"/>
            <a:r>
              <a:rPr lang="en-US" altLang="ja-JP">
                <a:ea typeface="ＭＳ Ｐゴシック" panose="020B0600070205080204" pitchFamily="34" charset="-128"/>
              </a:rPr>
              <a:t>Each fold of the cross validation has only </a:t>
            </a:r>
            <a:r>
              <a:rPr lang="en-US" altLang="ja-JP">
                <a:solidFill>
                  <a:srgbClr val="3333CC"/>
                </a:solidFill>
                <a:ea typeface="ＭＳ Ｐゴシック" panose="020B0600070205080204" pitchFamily="34" charset="-128"/>
              </a:rPr>
              <a:t>a single test example</a:t>
            </a:r>
            <a:r>
              <a:rPr lang="en-US" altLang="ja-JP">
                <a:ea typeface="ＭＳ Ｐゴシック" panose="020B0600070205080204" pitchFamily="34" charset="-128"/>
              </a:rPr>
              <a:t> and all the rest of the data is used in training. </a:t>
            </a:r>
          </a:p>
          <a:p>
            <a:pPr eaLnBrk="1" hangingPunct="1"/>
            <a:r>
              <a:rPr lang="en-US" altLang="ja-JP">
                <a:ea typeface="ＭＳ Ｐゴシック" panose="020B0600070205080204" pitchFamily="34" charset="-128"/>
              </a:rPr>
              <a:t>If the original data has </a:t>
            </a:r>
            <a:r>
              <a:rPr lang="en-US" altLang="ja-JP" i="1">
                <a:ea typeface="ＭＳ Ｐゴシック" panose="020B0600070205080204" pitchFamily="34" charset="-128"/>
              </a:rPr>
              <a:t>m</a:t>
            </a:r>
            <a:r>
              <a:rPr lang="en-US" altLang="ja-JP">
                <a:ea typeface="ＭＳ Ｐゴシック" panose="020B0600070205080204" pitchFamily="34" charset="-128"/>
              </a:rPr>
              <a:t> examples, this is </a:t>
            </a:r>
            <a:r>
              <a:rPr lang="en-US" altLang="ja-JP" i="1">
                <a:solidFill>
                  <a:srgbClr val="3333CC"/>
                </a:solidFill>
                <a:ea typeface="ＭＳ Ｐゴシック" panose="020B0600070205080204" pitchFamily="34" charset="-128"/>
              </a:rPr>
              <a:t>m</a:t>
            </a:r>
            <a:r>
              <a:rPr lang="en-US" altLang="ja-JP">
                <a:solidFill>
                  <a:srgbClr val="3333CC"/>
                </a:solidFill>
                <a:ea typeface="ＭＳ Ｐゴシック" panose="020B0600070205080204" pitchFamily="34" charset="-128"/>
              </a:rPr>
              <a:t>-fold cross-validation</a:t>
            </a:r>
            <a:r>
              <a:rPr lang="en-US" altLang="ja-JP">
                <a:ea typeface="ＭＳ Ｐゴシック" panose="020B0600070205080204" pitchFamily="34" charset="-128"/>
              </a:rPr>
              <a:t> </a:t>
            </a:r>
            <a:endParaRPr lang="en-US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Number Placeholder 4">
            <a:extLst>
              <a:ext uri="{FF2B5EF4-FFF2-40B4-BE49-F238E27FC236}">
                <a16:creationId xmlns:a16="http://schemas.microsoft.com/office/drawing/2014/main" id="{E33C73C6-3457-8545-A78F-3EE23A1253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5F74628-3F6B-9247-9523-34569A974137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7BA029CB-296A-D742-BA1C-25082C6F01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Evaluation methods (cont…)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03181F28-7E05-0B46-8A8F-2CB5DD98F0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304926"/>
            <a:ext cx="8229600" cy="49688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 b="1">
                <a:solidFill>
                  <a:srgbClr val="FF0000"/>
                </a:solidFill>
              </a:rPr>
              <a:t>Validation set</a:t>
            </a:r>
            <a:r>
              <a:rPr lang="en-US" altLang="en-US" sz="2600"/>
              <a:t>: </a:t>
            </a:r>
            <a:r>
              <a:rPr lang="en-US" altLang="ja-JP" sz="2600">
                <a:ea typeface="ＭＳ Ｐゴシック" panose="020B0600070205080204" pitchFamily="34" charset="-128"/>
              </a:rPr>
              <a:t>the available data is divided into three subsets,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200">
                <a:ea typeface="ＭＳ Ｐゴシック" panose="020B0600070205080204" pitchFamily="34" charset="-128"/>
              </a:rPr>
              <a:t>a training set,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200">
                <a:ea typeface="ＭＳ Ｐゴシック" panose="020B0600070205080204" pitchFamily="34" charset="-128"/>
              </a:rPr>
              <a:t>a validation set and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200">
                <a:ea typeface="ＭＳ Ｐゴシック" panose="020B0600070205080204" pitchFamily="34" charset="-128"/>
              </a:rPr>
              <a:t>a test set.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600">
                <a:ea typeface="ＭＳ Ｐゴシック" panose="020B0600070205080204" pitchFamily="34" charset="-128"/>
              </a:rPr>
              <a:t>A validation set is used frequently for estimating parameters in learning algorithms.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600">
                <a:ea typeface="ＭＳ Ｐゴシック" panose="020B0600070205080204" pitchFamily="34" charset="-128"/>
              </a:rPr>
              <a:t>In such cases, the values that give the best accuracy on the validation set are used as the final parameter values.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600">
                <a:ea typeface="ＭＳ Ｐゴシック" panose="020B0600070205080204" pitchFamily="34" charset="-128"/>
              </a:rPr>
              <a:t>Cross-validation can be used for parameter estimating as well. </a:t>
            </a:r>
            <a:endParaRPr lang="en-US" altLang="en-US" sz="26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Number Placeholder 4">
            <a:extLst>
              <a:ext uri="{FF2B5EF4-FFF2-40B4-BE49-F238E27FC236}">
                <a16:creationId xmlns:a16="http://schemas.microsoft.com/office/drawing/2014/main" id="{CFE5D398-E0BC-3A4A-8356-0119C18D81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335D43-A5DD-BD47-AE6E-168C68571FC1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DC2C3878-6273-3D47-A2BA-FAB9DD603F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01614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/>
              <a:t>Classification measures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E3AC3113-8E3B-5B4E-92AC-C6CAB2F636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981076"/>
            <a:ext cx="8229600" cy="54006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>
                <a:solidFill>
                  <a:srgbClr val="3333CC"/>
                </a:solidFill>
              </a:rPr>
              <a:t>Accuracy is only one measure (error = 1-accuracy).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b="1">
                <a:solidFill>
                  <a:srgbClr val="FF0000"/>
                </a:solidFill>
              </a:rPr>
              <a:t>Accuracy is not suitable in some applications</a:t>
            </a:r>
            <a:r>
              <a:rPr lang="en-US" altLang="en-US" sz="2600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600">
                <a:ea typeface="ＭＳ Ｐゴシック" panose="020B0600070205080204" pitchFamily="34" charset="-128"/>
              </a:rPr>
              <a:t>In text mining, we may only be interested in the documents of a particular topic, which are only a small portion of a big document collection.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600">
                <a:ea typeface="ＭＳ Ｐゴシック" panose="020B0600070205080204" pitchFamily="34" charset="-128"/>
              </a:rPr>
              <a:t>In classification involving skewed or highly imbalanced data, e.g., network intrusion and financial fraud detections, </a:t>
            </a:r>
            <a:r>
              <a:rPr lang="en-US" altLang="ja-JP" sz="2600">
                <a:solidFill>
                  <a:srgbClr val="3333CC"/>
                </a:solidFill>
                <a:ea typeface="ＭＳ Ｐゴシック" panose="020B0600070205080204" pitchFamily="34" charset="-128"/>
              </a:rPr>
              <a:t>we are interested only in the minority class</a:t>
            </a:r>
            <a:r>
              <a:rPr lang="en-US" altLang="ja-JP" sz="2600">
                <a:ea typeface="ＭＳ Ｐゴシック" panose="020B0600070205080204" pitchFamily="34" charset="-128"/>
              </a:rPr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200">
                <a:ea typeface="ＭＳ Ｐゴシック" panose="020B0600070205080204" pitchFamily="34" charset="-128"/>
              </a:rPr>
              <a:t>High accuracy does not mean any intrusion is detected.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200">
                <a:ea typeface="ＭＳ Ｐゴシック" panose="020B0600070205080204" pitchFamily="34" charset="-128"/>
              </a:rPr>
              <a:t>E.g., 1% intrusion. Achieve 99% accuracy by doing nothing.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600">
                <a:ea typeface="ＭＳ Ｐゴシック" panose="020B0600070205080204" pitchFamily="34" charset="-128"/>
              </a:rPr>
              <a:t>The class of interest is commonly called the </a:t>
            </a:r>
            <a:r>
              <a:rPr lang="en-US" altLang="ja-JP" sz="2600" b="1">
                <a:solidFill>
                  <a:srgbClr val="3333CC"/>
                </a:solidFill>
                <a:ea typeface="ＭＳ Ｐゴシック" panose="020B0600070205080204" pitchFamily="34" charset="-128"/>
              </a:rPr>
              <a:t>positive class</a:t>
            </a:r>
            <a:r>
              <a:rPr lang="en-US" altLang="ja-JP" sz="2600">
                <a:ea typeface="ＭＳ Ｐゴシック" panose="020B0600070205080204" pitchFamily="34" charset="-128"/>
              </a:rPr>
              <a:t>, and the rest </a:t>
            </a:r>
            <a:r>
              <a:rPr lang="en-US" altLang="ja-JP" sz="2600" b="1">
                <a:solidFill>
                  <a:srgbClr val="3333CC"/>
                </a:solidFill>
                <a:ea typeface="ＭＳ Ｐゴシック" panose="020B0600070205080204" pitchFamily="34" charset="-128"/>
              </a:rPr>
              <a:t>negative classes</a:t>
            </a:r>
            <a:r>
              <a:rPr lang="en-US" altLang="ja-JP" sz="2600" b="1">
                <a:ea typeface="ＭＳ Ｐゴシック" panose="020B0600070205080204" pitchFamily="34" charset="-128"/>
              </a:rPr>
              <a:t>.</a:t>
            </a:r>
            <a:endParaRPr lang="en-US" altLang="en-US" sz="26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Number Placeholder 5">
            <a:extLst>
              <a:ext uri="{FF2B5EF4-FFF2-40B4-BE49-F238E27FC236}">
                <a16:creationId xmlns:a16="http://schemas.microsoft.com/office/drawing/2014/main" id="{9707F34B-62DF-3048-ABE2-080A180DDE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857AD8C-596A-C349-B387-AAF2C032D48A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33FBBD71-4311-054F-97FD-03F50B1FCC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Precision</a:t>
            </a:r>
            <a:r>
              <a:rPr lang="en-US" altLang="en-US"/>
              <a:t> and </a:t>
            </a:r>
            <a:r>
              <a:rPr lang="en-US" altLang="en-US" b="1"/>
              <a:t>recall</a:t>
            </a:r>
            <a:r>
              <a:rPr lang="en-US" altLang="en-US"/>
              <a:t> measures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3AE7F337-D3DA-3241-BEF9-A16B488B655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1" y="1233489"/>
            <a:ext cx="8328025" cy="4897437"/>
          </a:xfrm>
        </p:spPr>
        <p:txBody>
          <a:bodyPr/>
          <a:lstStyle/>
          <a:p>
            <a:pPr eaLnBrk="1" hangingPunct="1"/>
            <a:r>
              <a:rPr lang="en-US" altLang="en-US" sz="2600"/>
              <a:t>Used in information retrieval and text classification. </a:t>
            </a:r>
          </a:p>
          <a:p>
            <a:pPr eaLnBrk="1" hangingPunct="1"/>
            <a:r>
              <a:rPr lang="en-US" altLang="en-US" sz="2600"/>
              <a:t>We use a confusion matrix to introduce them. </a:t>
            </a:r>
          </a:p>
        </p:txBody>
      </p:sp>
      <p:pic>
        <p:nvPicPr>
          <p:cNvPr id="70660" name="Picture 4">
            <a:extLst>
              <a:ext uri="{FF2B5EF4-FFF2-40B4-BE49-F238E27FC236}">
                <a16:creationId xmlns:a16="http://schemas.microsoft.com/office/drawing/2014/main" id="{45B2EB67-D23D-BD40-A15A-A3311BB4D1FB}"/>
              </a:ext>
            </a:extLst>
          </p:cNvPr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8214" y="2276476"/>
            <a:ext cx="7489825" cy="3783013"/>
          </a:xfrm>
          <a:noFill/>
        </p:spPr>
      </p:pic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Number Placeholder 4">
            <a:extLst>
              <a:ext uri="{FF2B5EF4-FFF2-40B4-BE49-F238E27FC236}">
                <a16:creationId xmlns:a16="http://schemas.microsoft.com/office/drawing/2014/main" id="{570B6FB7-3AF4-E143-94DF-8CE6B45A72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9436737-3258-7C49-8EC0-A80A937D74EE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636380AB-2098-DD42-A177-3A0E70D36C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1" y="188914"/>
            <a:ext cx="8507413" cy="1139825"/>
          </a:xfrm>
        </p:spPr>
        <p:txBody>
          <a:bodyPr/>
          <a:lstStyle/>
          <a:p>
            <a:pPr eaLnBrk="1" hangingPunct="1"/>
            <a:r>
              <a:rPr lang="en-US" altLang="en-US" b="1"/>
              <a:t>Precision</a:t>
            </a:r>
            <a:r>
              <a:rPr lang="en-US" altLang="en-US"/>
              <a:t> and </a:t>
            </a:r>
            <a:r>
              <a:rPr lang="en-US" altLang="en-US" b="1"/>
              <a:t>recall</a:t>
            </a:r>
            <a:r>
              <a:rPr lang="en-US" altLang="en-US"/>
              <a:t> measures (cont…)</a:t>
            </a:r>
          </a:p>
        </p:txBody>
      </p:sp>
      <p:pic>
        <p:nvPicPr>
          <p:cNvPr id="71683" name="Picture 6">
            <a:extLst>
              <a:ext uri="{FF2B5EF4-FFF2-40B4-BE49-F238E27FC236}">
                <a16:creationId xmlns:a16="http://schemas.microsoft.com/office/drawing/2014/main" id="{F38A879C-9547-7E41-B25E-D813F4B23A55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71701" y="1125539"/>
            <a:ext cx="7669213" cy="1366837"/>
          </a:xfrm>
          <a:noFill/>
        </p:spPr>
      </p:pic>
      <p:sp>
        <p:nvSpPr>
          <p:cNvPr id="71684" name="Text Box 8">
            <a:extLst>
              <a:ext uri="{FF2B5EF4-FFF2-40B4-BE49-F238E27FC236}">
                <a16:creationId xmlns:a16="http://schemas.microsoft.com/office/drawing/2014/main" id="{3F64485E-D67F-C943-9262-5E6BF972D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2775" y="3652838"/>
            <a:ext cx="8389938" cy="251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altLang="ja-JP" sz="2600">
                <a:solidFill>
                  <a:srgbClr val="FF0000"/>
                </a:solidFill>
                <a:ea typeface="ＭＳ Ｐゴシック" panose="020B0600070205080204" pitchFamily="34" charset="-128"/>
              </a:rPr>
              <a:t>Precision </a:t>
            </a:r>
            <a:r>
              <a:rPr lang="en-US" altLang="ja-JP" sz="2600" i="1">
                <a:solidFill>
                  <a:srgbClr val="FF0000"/>
                </a:solidFill>
                <a:ea typeface="ＭＳ Ｐゴシック" panose="020B0600070205080204" pitchFamily="34" charset="-128"/>
              </a:rPr>
              <a:t>p</a:t>
            </a:r>
            <a:r>
              <a:rPr lang="en-US" altLang="ja-JP" sz="2600">
                <a:ea typeface="ＭＳ Ｐゴシック" panose="020B0600070205080204" pitchFamily="34" charset="-128"/>
              </a:rPr>
              <a:t> is the number of </a:t>
            </a:r>
            <a:r>
              <a:rPr lang="en-US" altLang="ja-JP" sz="2600">
                <a:solidFill>
                  <a:srgbClr val="3333CC"/>
                </a:solidFill>
                <a:ea typeface="ＭＳ Ｐゴシック" panose="020B0600070205080204" pitchFamily="34" charset="-128"/>
              </a:rPr>
              <a:t>correctly classified positive examples</a:t>
            </a:r>
            <a:r>
              <a:rPr lang="en-US" altLang="ja-JP" sz="2600">
                <a:ea typeface="ＭＳ Ｐゴシック" panose="020B0600070205080204" pitchFamily="34" charset="-128"/>
              </a:rPr>
              <a:t> divided by the total number of examples that are classified as positive. 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ja-JP" sz="2600">
                <a:solidFill>
                  <a:srgbClr val="FF0000"/>
                </a:solidFill>
                <a:ea typeface="ＭＳ Ｐゴシック" panose="020B0600070205080204" pitchFamily="34" charset="-128"/>
              </a:rPr>
              <a:t>Recall </a:t>
            </a:r>
            <a:r>
              <a:rPr lang="en-US" altLang="ja-JP" sz="2600" i="1">
                <a:solidFill>
                  <a:srgbClr val="FF0000"/>
                </a:solidFill>
                <a:ea typeface="ＭＳ Ｐゴシック" panose="020B0600070205080204" pitchFamily="34" charset="-128"/>
              </a:rPr>
              <a:t>r</a:t>
            </a:r>
            <a:r>
              <a:rPr lang="en-US" altLang="ja-JP" sz="2600">
                <a:ea typeface="ＭＳ Ｐゴシック" panose="020B0600070205080204" pitchFamily="34" charset="-128"/>
              </a:rPr>
              <a:t> is the number of </a:t>
            </a:r>
            <a:r>
              <a:rPr lang="en-US" altLang="ja-JP" sz="2600">
                <a:solidFill>
                  <a:srgbClr val="3333CC"/>
                </a:solidFill>
                <a:ea typeface="ＭＳ Ｐゴシック" panose="020B0600070205080204" pitchFamily="34" charset="-128"/>
              </a:rPr>
              <a:t>correctly classified positive examples</a:t>
            </a:r>
            <a:r>
              <a:rPr lang="en-US" altLang="ja-JP" sz="2600">
                <a:ea typeface="ＭＳ Ｐゴシック" panose="020B0600070205080204" pitchFamily="34" charset="-128"/>
              </a:rPr>
              <a:t> divided by the total number of actual positive examples in the test set. </a:t>
            </a:r>
            <a:endParaRPr lang="en-US" altLang="en-US" sz="2600"/>
          </a:p>
        </p:txBody>
      </p:sp>
      <p:sp>
        <p:nvSpPr>
          <p:cNvPr id="71685" name="Rectangle 10">
            <a:extLst>
              <a:ext uri="{FF2B5EF4-FFF2-40B4-BE49-F238E27FC236}">
                <a16:creationId xmlns:a16="http://schemas.microsoft.com/office/drawing/2014/main" id="{388E43A5-14E2-2E46-AEF0-DA6C25B9B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966264"/>
            <a:ext cx="37061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1686" name="Object 9">
            <a:extLst>
              <a:ext uri="{FF2B5EF4-FFF2-40B4-BE49-F238E27FC236}">
                <a16:creationId xmlns:a16="http://schemas.microsoft.com/office/drawing/2014/main" id="{59FE7EA3-8FEB-974A-9B8B-249327EA68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0376" y="2470150"/>
          <a:ext cx="5256213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2" name="Equation" r:id="rId4" imgW="42125900" imgH="8483600" progId="Equation.3">
                  <p:embed/>
                </p:oleObj>
              </mc:Choice>
              <mc:Fallback>
                <p:oleObj name="Equation" r:id="rId4" imgW="42125900" imgH="8483600" progId="Equation.3">
                  <p:embed/>
                  <p:pic>
                    <p:nvPicPr>
                      <p:cNvPr id="71686" name="Object 9">
                        <a:extLst>
                          <a:ext uri="{FF2B5EF4-FFF2-40B4-BE49-F238E27FC236}">
                            <a16:creationId xmlns:a16="http://schemas.microsoft.com/office/drawing/2014/main" id="{59FE7EA3-8FEB-974A-9B8B-249327EA68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6" y="2470150"/>
                        <a:ext cx="5256213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4">
            <a:extLst>
              <a:ext uri="{FF2B5EF4-FFF2-40B4-BE49-F238E27FC236}">
                <a16:creationId xmlns:a16="http://schemas.microsoft.com/office/drawing/2014/main" id="{CFE2DC76-5D3D-B448-80B6-FCD53E24F0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4DB14C5-4D31-9D4A-B238-AE956BA89B52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C5918C90-AB9A-0142-BEBF-C5AF695BFD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Machine learning and our focus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E3A6E3FA-AE4C-584B-9DAD-170C0BFCCE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2313" y="1304926"/>
            <a:ext cx="8064500" cy="48609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en-US" sz="2600" dirty="0"/>
              <a:t>Like human learning from past experiences.</a:t>
            </a:r>
          </a:p>
          <a:p>
            <a:pPr eaLnBrk="1" hangingPunct="1">
              <a:defRPr/>
            </a:pPr>
            <a:r>
              <a:rPr lang="en-US" altLang="en-US" sz="2600" dirty="0"/>
              <a:t>A computer does not have “experiences”.</a:t>
            </a:r>
          </a:p>
          <a:p>
            <a:pPr eaLnBrk="1" hangingPunct="1">
              <a:defRPr/>
            </a:pPr>
            <a:r>
              <a:rPr lang="en-US" altLang="en-US" sz="2600" dirty="0">
                <a:solidFill>
                  <a:srgbClr val="3333CC"/>
                </a:solidFill>
              </a:rPr>
              <a:t>A computer system learns from data, </a:t>
            </a:r>
            <a:r>
              <a:rPr lang="en-US" altLang="en-US" sz="2600" dirty="0"/>
              <a:t>which represent some “past experiences” of an application domain. </a:t>
            </a:r>
          </a:p>
          <a:p>
            <a:pPr eaLnBrk="1" hangingPunct="1">
              <a:defRPr/>
            </a:pPr>
            <a:r>
              <a:rPr lang="en-US" altLang="en-US" sz="2600" dirty="0">
                <a:solidFill>
                  <a:srgbClr val="FF0000"/>
                </a:solidFill>
              </a:rPr>
              <a:t>Our focus:</a:t>
            </a:r>
            <a:r>
              <a:rPr lang="en-US" altLang="en-US" sz="2600" dirty="0"/>
              <a:t> learn </a:t>
            </a:r>
            <a:r>
              <a:rPr lang="en-US" altLang="en-US" sz="2600" dirty="0">
                <a:solidFill>
                  <a:srgbClr val="3333CC"/>
                </a:solidFill>
              </a:rPr>
              <a:t>a target function</a:t>
            </a:r>
            <a:r>
              <a:rPr lang="en-US" altLang="en-US" sz="2600" dirty="0"/>
              <a:t> that can be used to </a:t>
            </a:r>
            <a:r>
              <a:rPr lang="en-US" altLang="en-US" sz="2600" dirty="0">
                <a:highlight>
                  <a:srgbClr val="FFFF00"/>
                </a:highlight>
              </a:rPr>
              <a:t>predict</a:t>
            </a:r>
            <a:r>
              <a:rPr lang="en-US" altLang="en-US" sz="2600" dirty="0"/>
              <a:t> the values of a discrete class attribute , e.g., </a:t>
            </a:r>
            <a:r>
              <a:rPr lang="en-US" altLang="en-US" sz="2600" dirty="0">
                <a:solidFill>
                  <a:srgbClr val="3333CC"/>
                </a:solidFill>
              </a:rPr>
              <a:t>approve </a:t>
            </a:r>
            <a:r>
              <a:rPr lang="en-US" altLang="en-US" sz="2600" dirty="0"/>
              <a:t>or</a:t>
            </a:r>
            <a:r>
              <a:rPr lang="en-US" altLang="en-US" sz="2600" dirty="0">
                <a:solidFill>
                  <a:srgbClr val="3333CC"/>
                </a:solidFill>
              </a:rPr>
              <a:t> not-approved</a:t>
            </a:r>
            <a:r>
              <a:rPr lang="en-US" altLang="en-US" sz="2600" dirty="0"/>
              <a:t>, and </a:t>
            </a:r>
            <a:r>
              <a:rPr lang="en-US" altLang="en-US" sz="2600" dirty="0">
                <a:solidFill>
                  <a:srgbClr val="3333CC"/>
                </a:solidFill>
              </a:rPr>
              <a:t>high-risk </a:t>
            </a:r>
            <a:r>
              <a:rPr lang="en-US" altLang="en-US" sz="2600" dirty="0"/>
              <a:t>or</a:t>
            </a:r>
            <a:r>
              <a:rPr lang="en-US" altLang="en-US" sz="2600" dirty="0">
                <a:solidFill>
                  <a:srgbClr val="3333CC"/>
                </a:solidFill>
              </a:rPr>
              <a:t> low risk</a:t>
            </a:r>
            <a:r>
              <a:rPr lang="en-US" altLang="en-US" sz="2600" dirty="0"/>
              <a:t>. </a:t>
            </a:r>
          </a:p>
          <a:p>
            <a:pPr eaLnBrk="1" hangingPunct="1">
              <a:defRPr/>
            </a:pPr>
            <a:r>
              <a:rPr lang="en-US" altLang="en-US" sz="2600" dirty="0"/>
              <a:t>The task is commonly called: </a:t>
            </a:r>
            <a:r>
              <a:rPr lang="en-US" altLang="en-US" sz="2600" dirty="0">
                <a:solidFill>
                  <a:srgbClr val="FF0000"/>
                </a:solidFill>
              </a:rPr>
              <a:t>Supervised learning</a:t>
            </a:r>
            <a:r>
              <a:rPr lang="en-US" altLang="en-US" sz="2600" dirty="0"/>
              <a:t>, </a:t>
            </a:r>
            <a:r>
              <a:rPr lang="en-US" altLang="en-US" sz="2600" dirty="0">
                <a:solidFill>
                  <a:srgbClr val="FF0000"/>
                </a:solidFill>
              </a:rPr>
              <a:t>classification</a:t>
            </a:r>
            <a:r>
              <a:rPr lang="en-US" altLang="en-US" sz="2600" dirty="0"/>
              <a:t>, or </a:t>
            </a:r>
            <a:r>
              <a:rPr lang="en-US" altLang="en-US" sz="2600" dirty="0">
                <a:solidFill>
                  <a:srgbClr val="FF0000"/>
                </a:solidFill>
              </a:rPr>
              <a:t>inductive learning.</a:t>
            </a:r>
            <a:r>
              <a:rPr lang="en-US" altLang="en-US" sz="2600" dirty="0"/>
              <a:t> </a:t>
            </a:r>
          </a:p>
          <a:p>
            <a:pPr lvl="1" eaLnBrk="1" hangingPunct="1">
              <a:defRPr/>
            </a:pPr>
            <a:r>
              <a:rPr lang="en-US" altLang="en-US" sz="2200" dirty="0"/>
              <a:t>Classification (discrete)</a:t>
            </a:r>
          </a:p>
          <a:p>
            <a:pPr lvl="1" eaLnBrk="1" hangingPunct="1">
              <a:defRPr/>
            </a:pPr>
            <a:r>
              <a:rPr lang="en-US" altLang="en-US" sz="2200" dirty="0"/>
              <a:t>Regression (numeric; continuous)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Number Placeholder 5">
            <a:extLst>
              <a:ext uri="{FF2B5EF4-FFF2-40B4-BE49-F238E27FC236}">
                <a16:creationId xmlns:a16="http://schemas.microsoft.com/office/drawing/2014/main" id="{536E5E94-B187-4845-B455-624DAF3E8F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CAD099F-1433-B047-BEE4-C5F9CEF0E645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792BB10C-BDF6-DA4F-890D-91FB23FBDD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 example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6CCD9404-5FCE-4643-B633-EFA05BEF426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135189" y="2924176"/>
            <a:ext cx="8110537" cy="30956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ja-JP" sz="2600">
                <a:solidFill>
                  <a:srgbClr val="FF0000"/>
                </a:solidFill>
                <a:ea typeface="ＭＳ Ｐゴシック" panose="020B0600070205080204" pitchFamily="34" charset="-128"/>
              </a:rPr>
              <a:t>This confusion matrix gives</a:t>
            </a:r>
            <a:r>
              <a:rPr lang="en-US" altLang="ja-JP" sz="2600">
                <a:ea typeface="ＭＳ Ｐゴシック" panose="020B0600070205080204" pitchFamily="34" charset="-128"/>
              </a:rPr>
              <a:t> </a:t>
            </a:r>
          </a:p>
          <a:p>
            <a:pPr lvl="1" eaLnBrk="1" hangingPunct="1"/>
            <a:r>
              <a:rPr lang="en-US" altLang="ja-JP" sz="2200">
                <a:solidFill>
                  <a:srgbClr val="3333CC"/>
                </a:solidFill>
                <a:ea typeface="ＭＳ Ｐゴシック" panose="020B0600070205080204" pitchFamily="34" charset="-128"/>
              </a:rPr>
              <a:t>precision </a:t>
            </a:r>
            <a:r>
              <a:rPr lang="en-US" altLang="ja-JP" sz="2200" i="1">
                <a:solidFill>
                  <a:srgbClr val="3333CC"/>
                </a:solidFill>
                <a:ea typeface="ＭＳ Ｐゴシック" panose="020B0600070205080204" pitchFamily="34" charset="-128"/>
              </a:rPr>
              <a:t>p</a:t>
            </a:r>
            <a:r>
              <a:rPr lang="en-US" altLang="ja-JP" sz="2200">
                <a:solidFill>
                  <a:srgbClr val="3333CC"/>
                </a:solidFill>
                <a:ea typeface="ＭＳ Ｐゴシック" panose="020B0600070205080204" pitchFamily="34" charset="-128"/>
              </a:rPr>
              <a:t> = 100% and </a:t>
            </a:r>
          </a:p>
          <a:p>
            <a:pPr lvl="1" eaLnBrk="1" hangingPunct="1"/>
            <a:r>
              <a:rPr lang="en-US" altLang="ja-JP" sz="2200">
                <a:solidFill>
                  <a:srgbClr val="3333CC"/>
                </a:solidFill>
                <a:ea typeface="ＭＳ Ｐゴシック" panose="020B0600070205080204" pitchFamily="34" charset="-128"/>
              </a:rPr>
              <a:t>recall </a:t>
            </a:r>
            <a:r>
              <a:rPr lang="en-US" altLang="ja-JP" sz="2200" i="1">
                <a:solidFill>
                  <a:srgbClr val="3333CC"/>
                </a:solidFill>
                <a:ea typeface="ＭＳ Ｐゴシック" panose="020B0600070205080204" pitchFamily="34" charset="-128"/>
              </a:rPr>
              <a:t>r</a:t>
            </a:r>
            <a:r>
              <a:rPr lang="en-US" altLang="ja-JP" sz="2200">
                <a:solidFill>
                  <a:srgbClr val="3333CC"/>
                </a:solidFill>
                <a:ea typeface="ＭＳ Ｐゴシック" panose="020B0600070205080204" pitchFamily="34" charset="-128"/>
              </a:rPr>
              <a:t> = 1%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ja-JP" sz="2200">
                <a:ea typeface="ＭＳ Ｐゴシック" panose="020B0600070205080204" pitchFamily="34" charset="-128"/>
              </a:rPr>
              <a:t>	because we only classified one positive example correctly and no negative examples wrongly. </a:t>
            </a:r>
          </a:p>
          <a:p>
            <a:pPr eaLnBrk="1" hangingPunct="1"/>
            <a:r>
              <a:rPr lang="en-US" altLang="en-US" sz="2600">
                <a:solidFill>
                  <a:srgbClr val="3333CC"/>
                </a:solidFill>
              </a:rPr>
              <a:t>Note: </a:t>
            </a:r>
            <a:r>
              <a:rPr lang="en-US" altLang="en-US" sz="2600"/>
              <a:t>precision and recall only measure classification on the positive class. </a:t>
            </a:r>
          </a:p>
        </p:txBody>
      </p:sp>
      <p:pic>
        <p:nvPicPr>
          <p:cNvPr id="72708" name="Picture 4">
            <a:extLst>
              <a:ext uri="{FF2B5EF4-FFF2-40B4-BE49-F238E27FC236}">
                <a16:creationId xmlns:a16="http://schemas.microsoft.com/office/drawing/2014/main" id="{E0EB6E49-A03E-224E-96FC-9AF0EB78E0FF}"/>
              </a:ext>
            </a:extLst>
          </p:cNvPr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92313" y="1341439"/>
            <a:ext cx="8064500" cy="1220787"/>
          </a:xfrm>
          <a:noFill/>
        </p:spPr>
      </p:pic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Number Placeholder 5">
            <a:extLst>
              <a:ext uri="{FF2B5EF4-FFF2-40B4-BE49-F238E27FC236}">
                <a16:creationId xmlns:a16="http://schemas.microsoft.com/office/drawing/2014/main" id="{8086C20A-8BB8-4A42-BC65-7F7186C2EC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621D2C-38BC-C94F-B4AE-47F9CB9EE2EF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02895601-FA41-E249-998B-FDF78A6660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</a:t>
            </a:r>
            <a:r>
              <a:rPr lang="en-US" altLang="en-US" baseline="-25000"/>
              <a:t>1</a:t>
            </a:r>
            <a:r>
              <a:rPr lang="en-US" altLang="en-US"/>
              <a:t>-value (also called F</a:t>
            </a:r>
            <a:r>
              <a:rPr lang="en-US" altLang="en-US" baseline="-25000"/>
              <a:t>1</a:t>
            </a:r>
            <a:r>
              <a:rPr lang="en-US" altLang="en-US"/>
              <a:t>-score)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7AF1D297-1FB1-1E4E-A40C-5821417C3C1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196976"/>
            <a:ext cx="8147050" cy="4860925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2200"/>
              <a:t>It is hard to compare two classifiers using two measures. F</a:t>
            </a:r>
            <a:r>
              <a:rPr lang="en-US" altLang="en-US" sz="2200" baseline="-25000">
                <a:ea typeface="ＭＳ Ｐゴシック" panose="020B0600070205080204" pitchFamily="34" charset="-128"/>
              </a:rPr>
              <a:t>1</a:t>
            </a:r>
            <a:r>
              <a:rPr lang="en-US" altLang="en-US" sz="2200"/>
              <a:t> score combines precision and recall into one measure</a:t>
            </a:r>
          </a:p>
          <a:p>
            <a:pPr eaLnBrk="1" hangingPunct="1"/>
            <a:endParaRPr lang="en-US" altLang="en-US" sz="2200"/>
          </a:p>
          <a:p>
            <a:pPr eaLnBrk="1" hangingPunct="1"/>
            <a:endParaRPr lang="en-US" altLang="en-US" sz="2200"/>
          </a:p>
          <a:p>
            <a:pPr eaLnBrk="1" hangingPunct="1"/>
            <a:endParaRPr lang="en-US" altLang="en-US" sz="2200"/>
          </a:p>
          <a:p>
            <a:pPr eaLnBrk="1" hangingPunct="1"/>
            <a:endParaRPr lang="en-US" altLang="en-US" sz="2200"/>
          </a:p>
          <a:p>
            <a:pPr eaLnBrk="1" hangingPunct="1"/>
            <a:endParaRPr lang="en-US" altLang="en-US" sz="2200"/>
          </a:p>
          <a:p>
            <a:pPr eaLnBrk="1" hangingPunct="1"/>
            <a:endParaRPr lang="en-US" altLang="ja-JP" sz="220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ja-JP" sz="220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ja-JP" sz="2200">
                <a:ea typeface="ＭＳ Ｐゴシック" panose="020B0600070205080204" pitchFamily="34" charset="-128"/>
              </a:rPr>
              <a:t>The harmonic mean of two numbers tends to be closer to the smaller of the two. </a:t>
            </a:r>
          </a:p>
          <a:p>
            <a:pPr eaLnBrk="1" hangingPunct="1"/>
            <a:r>
              <a:rPr lang="en-US" altLang="ja-JP" sz="2200">
                <a:ea typeface="ＭＳ Ｐゴシック" panose="020B0600070205080204" pitchFamily="34" charset="-128"/>
              </a:rPr>
              <a:t>For F</a:t>
            </a:r>
            <a:r>
              <a:rPr lang="en-US" altLang="ja-JP" sz="2200" baseline="-25000">
                <a:ea typeface="ＭＳ Ｐゴシック" panose="020B0600070205080204" pitchFamily="34" charset="-128"/>
              </a:rPr>
              <a:t>1</a:t>
            </a:r>
            <a:r>
              <a:rPr lang="en-US" altLang="ja-JP" sz="2200">
                <a:ea typeface="ＭＳ Ｐゴシック" panose="020B0600070205080204" pitchFamily="34" charset="-128"/>
              </a:rPr>
              <a:t>-value to be large, both </a:t>
            </a:r>
            <a:r>
              <a:rPr lang="en-US" altLang="ja-JP" sz="2200" i="1">
                <a:ea typeface="ＭＳ Ｐゴシック" panose="020B0600070205080204" pitchFamily="34" charset="-128"/>
              </a:rPr>
              <a:t>p</a:t>
            </a:r>
            <a:r>
              <a:rPr lang="en-US" altLang="ja-JP" sz="2200">
                <a:ea typeface="ＭＳ Ｐゴシック" panose="020B0600070205080204" pitchFamily="34" charset="-128"/>
              </a:rPr>
              <a:t> and </a:t>
            </a:r>
            <a:r>
              <a:rPr lang="en-US" altLang="ja-JP" sz="2200" i="1">
                <a:ea typeface="ＭＳ Ｐゴシック" panose="020B0600070205080204" pitchFamily="34" charset="-128"/>
              </a:rPr>
              <a:t>r</a:t>
            </a:r>
            <a:r>
              <a:rPr lang="en-US" altLang="ja-JP" sz="2200">
                <a:ea typeface="ＭＳ Ｐゴシック" panose="020B0600070205080204" pitchFamily="34" charset="-128"/>
              </a:rPr>
              <a:t> much be large. </a:t>
            </a:r>
            <a:endParaRPr lang="en-US" altLang="en-US" sz="2200"/>
          </a:p>
        </p:txBody>
      </p:sp>
      <p:pic>
        <p:nvPicPr>
          <p:cNvPr id="73732" name="Picture 4">
            <a:extLst>
              <a:ext uri="{FF2B5EF4-FFF2-40B4-BE49-F238E27FC236}">
                <a16:creationId xmlns:a16="http://schemas.microsoft.com/office/drawing/2014/main" id="{B661D3D5-5089-074F-9291-9C3390A5793A}"/>
              </a:ext>
            </a:extLst>
          </p:cNvPr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16163" y="2133600"/>
            <a:ext cx="6337300" cy="2541588"/>
          </a:xfrm>
          <a:noFill/>
        </p:spPr>
      </p:pic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>
            <a:extLst>
              <a:ext uri="{FF2B5EF4-FFF2-40B4-BE49-F238E27FC236}">
                <a16:creationId xmlns:a16="http://schemas.microsoft.com/office/drawing/2014/main" id="{D4B14BA5-5895-C340-8F04-C402E7DE03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1" y="277814"/>
            <a:ext cx="8507413" cy="1139825"/>
          </a:xfrm>
        </p:spPr>
        <p:txBody>
          <a:bodyPr/>
          <a:lstStyle/>
          <a:p>
            <a:pPr eaLnBrk="1" hangingPunct="1"/>
            <a:r>
              <a:rPr lang="en-US" altLang="en-US"/>
              <a:t>Receive operating characteristics curve</a:t>
            </a:r>
          </a:p>
        </p:txBody>
      </p:sp>
      <p:sp>
        <p:nvSpPr>
          <p:cNvPr id="74754" name="Content Placeholder 2">
            <a:extLst>
              <a:ext uri="{FF2B5EF4-FFF2-40B4-BE49-F238E27FC236}">
                <a16:creationId xmlns:a16="http://schemas.microsoft.com/office/drawing/2014/main" id="{3A7106C9-BAA6-6649-9E8E-5DBAE99283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It is commonly called the </a:t>
            </a:r>
            <a:r>
              <a:rPr lang="en-US" altLang="en-US">
                <a:solidFill>
                  <a:srgbClr val="FF0000"/>
                </a:solidFill>
              </a:rPr>
              <a:t>ROC curve.</a:t>
            </a:r>
          </a:p>
          <a:p>
            <a:pPr eaLnBrk="1" hangingPunct="1"/>
            <a:r>
              <a:rPr lang="en-US" altLang="en-US"/>
              <a:t>It is a plot of the </a:t>
            </a:r>
            <a:r>
              <a:rPr lang="en-US" altLang="en-US">
                <a:solidFill>
                  <a:srgbClr val="3333CC"/>
                </a:solidFill>
              </a:rPr>
              <a:t>true positive rate (TPR) </a:t>
            </a:r>
            <a:r>
              <a:rPr lang="en-US" altLang="en-US"/>
              <a:t>against the </a:t>
            </a:r>
            <a:r>
              <a:rPr lang="en-US" altLang="en-US">
                <a:solidFill>
                  <a:srgbClr val="3333CC"/>
                </a:solidFill>
              </a:rPr>
              <a:t>false positive rate (FPR).</a:t>
            </a:r>
          </a:p>
          <a:p>
            <a:pPr eaLnBrk="1" hangingPunct="1"/>
            <a:r>
              <a:rPr lang="en-US" altLang="en-US">
                <a:solidFill>
                  <a:srgbClr val="3333CC"/>
                </a:solidFill>
              </a:rPr>
              <a:t>True positive rate:</a:t>
            </a:r>
          </a:p>
          <a:p>
            <a:pPr eaLnBrk="1" hangingPunct="1"/>
            <a:endParaRPr lang="en-US" altLang="en-US">
              <a:solidFill>
                <a:srgbClr val="FF0000"/>
              </a:solidFill>
            </a:endParaRPr>
          </a:p>
          <a:p>
            <a:pPr eaLnBrk="1" hangingPunct="1"/>
            <a:endParaRPr lang="en-US" altLang="en-US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>
                <a:solidFill>
                  <a:srgbClr val="3333CC"/>
                </a:solidFill>
              </a:rPr>
              <a:t>False positive rate:</a:t>
            </a:r>
          </a:p>
        </p:txBody>
      </p:sp>
      <p:sp>
        <p:nvSpPr>
          <p:cNvPr id="74755" name="Slide Number Placeholder 4">
            <a:extLst>
              <a:ext uri="{FF2B5EF4-FFF2-40B4-BE49-F238E27FC236}">
                <a16:creationId xmlns:a16="http://schemas.microsoft.com/office/drawing/2014/main" id="{6B6D12F4-E9DB-A84F-941C-445EA1063F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698539E-1AF5-FA45-B68A-9EFDC67D775D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pic>
        <p:nvPicPr>
          <p:cNvPr id="74756" name="Picture 2">
            <a:extLst>
              <a:ext uri="{FF2B5EF4-FFF2-40B4-BE49-F238E27FC236}">
                <a16:creationId xmlns:a16="http://schemas.microsoft.com/office/drawing/2014/main" id="{CBB4B520-6039-DA43-8F00-D8D2ECAA2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563" y="3321051"/>
            <a:ext cx="25273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7" name="Picture 3">
            <a:extLst>
              <a:ext uri="{FF2B5EF4-FFF2-40B4-BE49-F238E27FC236}">
                <a16:creationId xmlns:a16="http://schemas.microsoft.com/office/drawing/2014/main" id="{C5D72FB6-0E20-8F43-A1D7-0D9667D8E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6" y="4905376"/>
            <a:ext cx="2676525" cy="11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>
            <a:extLst>
              <a:ext uri="{FF2B5EF4-FFF2-40B4-BE49-F238E27FC236}">
                <a16:creationId xmlns:a16="http://schemas.microsoft.com/office/drawing/2014/main" id="{F7791A63-66E4-704D-98A4-DA8A294D82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Sensitivity and Specificity</a:t>
            </a:r>
          </a:p>
        </p:txBody>
      </p:sp>
      <p:sp>
        <p:nvSpPr>
          <p:cNvPr id="75778" name="Content Placeholder 2">
            <a:extLst>
              <a:ext uri="{FF2B5EF4-FFF2-40B4-BE49-F238E27FC236}">
                <a16:creationId xmlns:a16="http://schemas.microsoft.com/office/drawing/2014/main" id="{E099532E-A9A4-0749-A7E5-84757B2D93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 statistics, there are two other evaluation measures:</a:t>
            </a:r>
          </a:p>
          <a:p>
            <a:pPr lvl="1" eaLnBrk="1" hangingPunct="1"/>
            <a:r>
              <a:rPr lang="en-US" altLang="en-US">
                <a:solidFill>
                  <a:srgbClr val="3333CC"/>
                </a:solidFill>
              </a:rPr>
              <a:t>Sensitivity</a:t>
            </a:r>
            <a:r>
              <a:rPr lang="en-US" altLang="en-US"/>
              <a:t>: Same as TPR</a:t>
            </a:r>
          </a:p>
          <a:p>
            <a:pPr lvl="1" eaLnBrk="1" hangingPunct="1"/>
            <a:r>
              <a:rPr lang="en-US" altLang="en-US">
                <a:solidFill>
                  <a:srgbClr val="3333CC"/>
                </a:solidFill>
              </a:rPr>
              <a:t>Specificity</a:t>
            </a:r>
            <a:r>
              <a:rPr lang="en-US" altLang="en-US"/>
              <a:t>: Also called </a:t>
            </a:r>
            <a:r>
              <a:rPr lang="en-US" altLang="en-US">
                <a:solidFill>
                  <a:srgbClr val="3333CC"/>
                </a:solidFill>
              </a:rPr>
              <a:t>True Negative Rate </a:t>
            </a:r>
            <a:r>
              <a:rPr lang="en-US" altLang="en-US"/>
              <a:t>(TNR)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Then we have</a:t>
            </a:r>
          </a:p>
        </p:txBody>
      </p:sp>
      <p:sp>
        <p:nvSpPr>
          <p:cNvPr id="75779" name="Slide Number Placeholder 4">
            <a:extLst>
              <a:ext uri="{FF2B5EF4-FFF2-40B4-BE49-F238E27FC236}">
                <a16:creationId xmlns:a16="http://schemas.microsoft.com/office/drawing/2014/main" id="{CA0C2969-1322-0649-AB38-8148860BBC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5A6B62-7FE4-944C-8D2D-BBD4C198397D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pic>
        <p:nvPicPr>
          <p:cNvPr id="75780" name="Picture 2">
            <a:extLst>
              <a:ext uri="{FF2B5EF4-FFF2-40B4-BE49-F238E27FC236}">
                <a16:creationId xmlns:a16="http://schemas.microsoft.com/office/drawing/2014/main" id="{FB10AA43-7BEB-E14C-A0D5-1FF5A0688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939" y="3608388"/>
            <a:ext cx="2695575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1" name="Picture 4">
            <a:extLst>
              <a:ext uri="{FF2B5EF4-FFF2-40B4-BE49-F238E27FC236}">
                <a16:creationId xmlns:a16="http://schemas.microsoft.com/office/drawing/2014/main" id="{D82E92E0-6692-2F47-B03D-E63A04275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938" y="5265738"/>
            <a:ext cx="3605212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>
            <a:extLst>
              <a:ext uri="{FF2B5EF4-FFF2-40B4-BE49-F238E27FC236}">
                <a16:creationId xmlns:a16="http://schemas.microsoft.com/office/drawing/2014/main" id="{C65DA92C-E3EF-F04A-8CE9-2856B98C31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ROC curves</a:t>
            </a:r>
          </a:p>
        </p:txBody>
      </p:sp>
      <p:sp>
        <p:nvSpPr>
          <p:cNvPr id="76802" name="Content Placeholder 2">
            <a:extLst>
              <a:ext uri="{FF2B5EF4-FFF2-40B4-BE49-F238E27FC236}">
                <a16:creationId xmlns:a16="http://schemas.microsoft.com/office/drawing/2014/main" id="{34C8FF5D-8D41-8C42-A238-82DC33E4E7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76803" name="Slide Number Placeholder 4">
            <a:extLst>
              <a:ext uri="{FF2B5EF4-FFF2-40B4-BE49-F238E27FC236}">
                <a16:creationId xmlns:a16="http://schemas.microsoft.com/office/drawing/2014/main" id="{A8C9258F-5822-8447-AEA0-02EBD9064D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66CB7E-A114-C746-BE0C-7029E73C6C60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pic>
        <p:nvPicPr>
          <p:cNvPr id="76804" name="Picture 2">
            <a:extLst>
              <a:ext uri="{FF2B5EF4-FFF2-40B4-BE49-F238E27FC236}">
                <a16:creationId xmlns:a16="http://schemas.microsoft.com/office/drawing/2014/main" id="{BD79EB2F-76B2-DD41-8BAB-65CDF4327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1376363"/>
            <a:ext cx="8516938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>
            <a:extLst>
              <a:ext uri="{FF2B5EF4-FFF2-40B4-BE49-F238E27FC236}">
                <a16:creationId xmlns:a16="http://schemas.microsoft.com/office/drawing/2014/main" id="{3EDCBB68-F243-A540-BF86-B3A2E9A918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Area under the curve (AUC)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02B94-1BF0-9B46-A06E-86E912B20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Which classifier is better, C</a:t>
            </a:r>
            <a:r>
              <a:rPr lang="en-US" baseline="-25000" dirty="0"/>
              <a:t>1</a:t>
            </a:r>
            <a:r>
              <a:rPr lang="en-US" dirty="0"/>
              <a:t> or C</a:t>
            </a:r>
            <a:r>
              <a:rPr lang="en-US" baseline="-25000" dirty="0"/>
              <a:t>2</a:t>
            </a:r>
            <a:r>
              <a:rPr lang="en-US" dirty="0"/>
              <a:t>? </a:t>
            </a:r>
          </a:p>
          <a:p>
            <a:pPr lvl="1" eaLnBrk="1" hangingPunct="1">
              <a:defRPr/>
            </a:pPr>
            <a:r>
              <a:rPr lang="en-US" dirty="0"/>
              <a:t>It depends on which region you talk about.</a:t>
            </a:r>
          </a:p>
          <a:p>
            <a:pPr eaLnBrk="1" hangingPunct="1">
              <a:defRPr/>
            </a:pPr>
            <a:r>
              <a:rPr lang="en-US" dirty="0"/>
              <a:t>Can we have one measure?</a:t>
            </a:r>
          </a:p>
          <a:p>
            <a:pPr lvl="1" eaLnBrk="1" hangingPunct="1">
              <a:defRPr/>
            </a:pPr>
            <a:r>
              <a:rPr lang="en-US" dirty="0"/>
              <a:t>Yes, we compute the area under the curve (AUC)</a:t>
            </a:r>
          </a:p>
          <a:p>
            <a:pPr eaLnBrk="1" hangingPunct="1">
              <a:defRPr/>
            </a:pPr>
            <a:r>
              <a:rPr lang="en-US" dirty="0"/>
              <a:t>If AUC for </a:t>
            </a:r>
            <a:r>
              <a:rPr lang="en-US" dirty="0" err="1"/>
              <a:t>C</a:t>
            </a:r>
            <a:r>
              <a:rPr lang="en-US" baseline="-25000" dirty="0" err="1"/>
              <a:t>i</a:t>
            </a:r>
            <a:r>
              <a:rPr lang="en-US" dirty="0"/>
              <a:t> is greater than that of </a:t>
            </a:r>
            <a:r>
              <a:rPr lang="en-US" dirty="0" err="1"/>
              <a:t>C</a:t>
            </a:r>
            <a:r>
              <a:rPr lang="en-US" baseline="-25000" dirty="0" err="1"/>
              <a:t>j</a:t>
            </a:r>
            <a:r>
              <a:rPr lang="en-US" dirty="0"/>
              <a:t>, it is said that </a:t>
            </a:r>
            <a:r>
              <a:rPr lang="en-US" dirty="0" err="1"/>
              <a:t>C</a:t>
            </a:r>
            <a:r>
              <a:rPr lang="en-US" baseline="-25000" dirty="0" err="1"/>
              <a:t>i</a:t>
            </a:r>
            <a:r>
              <a:rPr lang="en-US" dirty="0"/>
              <a:t> is better than </a:t>
            </a:r>
            <a:r>
              <a:rPr lang="en-US" dirty="0" err="1"/>
              <a:t>C</a:t>
            </a:r>
            <a:r>
              <a:rPr lang="en-US" baseline="-25000" dirty="0" err="1"/>
              <a:t>j</a:t>
            </a:r>
            <a:r>
              <a:rPr lang="en-US" dirty="0"/>
              <a:t>. 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  <a:cs typeface="+mn-cs"/>
              </a:rPr>
              <a:t>If a classifier is perfect, its AUC value is 1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  <a:cs typeface="+mn-cs"/>
              </a:rPr>
              <a:t>If a classifier makes all random guesses, its AUC value is 0.5.</a:t>
            </a:r>
            <a:endParaRPr lang="en-US" dirty="0"/>
          </a:p>
        </p:txBody>
      </p:sp>
      <p:sp>
        <p:nvSpPr>
          <p:cNvPr id="77827" name="Slide Number Placeholder 4">
            <a:extLst>
              <a:ext uri="{FF2B5EF4-FFF2-40B4-BE49-F238E27FC236}">
                <a16:creationId xmlns:a16="http://schemas.microsoft.com/office/drawing/2014/main" id="{C358787E-3D8B-3040-9C18-4FE4CA54E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F3C1DD3-8908-AC43-B5F4-3873B31123EC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>
            <a:extLst>
              <a:ext uri="{FF2B5EF4-FFF2-40B4-BE49-F238E27FC236}">
                <a16:creationId xmlns:a16="http://schemas.microsoft.com/office/drawing/2014/main" id="{B492A4AA-0150-2E47-92BF-4E237C4C78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Drawing an ROC curve</a:t>
            </a:r>
          </a:p>
        </p:txBody>
      </p:sp>
      <p:sp>
        <p:nvSpPr>
          <p:cNvPr id="78850" name="Slide Number Placeholder 4">
            <a:extLst>
              <a:ext uri="{FF2B5EF4-FFF2-40B4-BE49-F238E27FC236}">
                <a16:creationId xmlns:a16="http://schemas.microsoft.com/office/drawing/2014/main" id="{A1505221-B800-E24D-95AB-D0F83D75E1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2781B09-1723-D449-A4A7-375DAA8E2415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pic>
        <p:nvPicPr>
          <p:cNvPr id="78851" name="Picture 3">
            <a:extLst>
              <a:ext uri="{FF2B5EF4-FFF2-40B4-BE49-F238E27FC236}">
                <a16:creationId xmlns:a16="http://schemas.microsoft.com/office/drawing/2014/main" id="{2ADD9C12-D3B9-7C4F-B7C7-9C1762DAD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9" y="1089026"/>
            <a:ext cx="8389937" cy="534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Number Placeholder 4">
            <a:extLst>
              <a:ext uri="{FF2B5EF4-FFF2-40B4-BE49-F238E27FC236}">
                <a16:creationId xmlns:a16="http://schemas.microsoft.com/office/drawing/2014/main" id="{FD7A7EFC-22DB-D949-B3F6-CE65522902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2458C7-C2ED-3B4B-B16F-1D75A56FCAC2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94464E11-547F-4846-A3DD-A3031F732A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7813"/>
            <a:ext cx="8229600" cy="13144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en-US" sz="4000"/>
              <a:t>Another evaluation method</a:t>
            </a:r>
            <a:r>
              <a:rPr lang="en-GB" altLang="en-US" sz="4400"/>
              <a:t>: </a:t>
            </a:r>
            <a:br>
              <a:rPr lang="en-GB" altLang="en-US" sz="4400"/>
            </a:br>
            <a:r>
              <a:rPr lang="en-GB" altLang="en-US" sz="4400"/>
              <a:t>		Scoring and ranking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CB753961-3BE9-7242-9377-0B74B478C4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2314" y="1987551"/>
            <a:ext cx="8421687" cy="4321175"/>
          </a:xfrm>
        </p:spPr>
        <p:txBody>
          <a:bodyPr/>
          <a:lstStyle/>
          <a:p>
            <a:pPr eaLnBrk="1" hangingPunct="1"/>
            <a:r>
              <a:rPr lang="en-GB" altLang="en-US">
                <a:solidFill>
                  <a:srgbClr val="FF0000"/>
                </a:solidFill>
              </a:rPr>
              <a:t>Scoring</a:t>
            </a:r>
            <a:r>
              <a:rPr lang="en-GB" altLang="en-US"/>
              <a:t> is related to classification.</a:t>
            </a:r>
          </a:p>
          <a:p>
            <a:pPr eaLnBrk="1" hangingPunct="1"/>
            <a:r>
              <a:rPr lang="en-GB" altLang="en-US"/>
              <a:t>We are interested in a single class (</a:t>
            </a:r>
            <a:r>
              <a:rPr lang="en-GB" altLang="en-US">
                <a:solidFill>
                  <a:srgbClr val="FF0000"/>
                </a:solidFill>
              </a:rPr>
              <a:t>positive class</a:t>
            </a:r>
            <a:r>
              <a:rPr lang="en-GB" altLang="en-US"/>
              <a:t>), e.g., buyers class in a marketing database. </a:t>
            </a:r>
          </a:p>
          <a:p>
            <a:pPr eaLnBrk="1" hangingPunct="1"/>
            <a:r>
              <a:rPr lang="en-GB" altLang="en-US"/>
              <a:t>Instead of assigning each test instance a definite class, scoring assigns a probability estimate (PE) to indicate the likelihood that the example belongs to the positive class. 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Number Placeholder 4">
            <a:extLst>
              <a:ext uri="{FF2B5EF4-FFF2-40B4-BE49-F238E27FC236}">
                <a16:creationId xmlns:a16="http://schemas.microsoft.com/office/drawing/2014/main" id="{5B67B8EB-DB01-3F49-9E01-8B803D10F5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C83987-CA89-9046-8098-3A99DB203782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353DF71D-B4FA-5B47-9709-01F3293576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Ranking and lift analysis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F9C5D6AA-DEEF-5842-8C02-1B4D9FC929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412876"/>
            <a:ext cx="8178800" cy="4911725"/>
          </a:xfrm>
        </p:spPr>
        <p:txBody>
          <a:bodyPr/>
          <a:lstStyle/>
          <a:p>
            <a:pPr eaLnBrk="1" hangingPunct="1"/>
            <a:r>
              <a:rPr lang="en-GB" altLang="en-US" sz="2800"/>
              <a:t>After each example is given a PE score, we can rank all examples according to their PEs. </a:t>
            </a:r>
          </a:p>
          <a:p>
            <a:pPr eaLnBrk="1" hangingPunct="1"/>
            <a:r>
              <a:rPr lang="en-GB" altLang="en-US" sz="2800"/>
              <a:t>We then divide the data into n (say 10) bins. A lift curve can be drawn according how many positive examples are in each bin. This is called </a:t>
            </a:r>
            <a:r>
              <a:rPr lang="en-GB" altLang="en-US" sz="2800">
                <a:solidFill>
                  <a:srgbClr val="FF0000"/>
                </a:solidFill>
              </a:rPr>
              <a:t>lift analysis</a:t>
            </a:r>
            <a:r>
              <a:rPr lang="en-GB" altLang="en-US" sz="2800"/>
              <a:t>. </a:t>
            </a:r>
          </a:p>
          <a:p>
            <a:pPr eaLnBrk="1" hangingPunct="1"/>
            <a:r>
              <a:rPr lang="en-GB" altLang="en-US" sz="2800"/>
              <a:t>Classification systems can be used for scoring. Need to produce a probability estimate.</a:t>
            </a:r>
            <a:r>
              <a:rPr lang="en-GB" altLang="en-US" sz="2600"/>
              <a:t> </a:t>
            </a:r>
          </a:p>
          <a:p>
            <a:pPr marL="742950" lvl="1" indent="-285750"/>
            <a:r>
              <a:rPr lang="en-GB" altLang="en-US" sz="2200"/>
              <a:t>E.g., in decision trees, we can use the confidence value at each leaf node as the score. 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Number Placeholder 4">
            <a:extLst>
              <a:ext uri="{FF2B5EF4-FFF2-40B4-BE49-F238E27FC236}">
                <a16:creationId xmlns:a16="http://schemas.microsoft.com/office/drawing/2014/main" id="{E1060734-3BAA-554D-83FC-54A91DAE78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166D41-95E7-BA44-B9C8-72BBE31FBC36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74BF8C73-44A9-884E-8268-48F74174CA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 example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AA4D4709-4F55-A94F-A1D8-CC69F24F6D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160463"/>
            <a:ext cx="8229600" cy="50403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We want to send promotion materials to potential customers to sell a watch.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Each package cost $0.50 to send (material and postage).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If a watch is sold, we make $5 profit.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Suppose we have a large amount of past data for building a predictive/classification model. We also have a large list of potential customers.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How many packages should we send and who should we send to?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4">
            <a:extLst>
              <a:ext uri="{FF2B5EF4-FFF2-40B4-BE49-F238E27FC236}">
                <a16:creationId xmlns:a16="http://schemas.microsoft.com/office/drawing/2014/main" id="{7F3169EF-1828-A545-AFAE-8F61FA4C91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C6A304-0441-674A-9A9B-D043EA498F8C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7E2A4B8D-C9B0-694C-8D14-D08FD99549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304925"/>
            <a:ext cx="8229600" cy="4679950"/>
          </a:xfrm>
        </p:spPr>
        <p:txBody>
          <a:bodyPr/>
          <a:lstStyle/>
          <a:p>
            <a:pPr eaLnBrk="1" hangingPunct="1"/>
            <a:r>
              <a:rPr lang="en-GB" altLang="en-US">
                <a:solidFill>
                  <a:srgbClr val="FF0000"/>
                </a:solidFill>
              </a:rPr>
              <a:t>Data:</a:t>
            </a:r>
            <a:r>
              <a:rPr lang="en-GB" altLang="en-US"/>
              <a:t> A set of data records (also called examples, instances or cases) described by</a:t>
            </a:r>
          </a:p>
          <a:p>
            <a:pPr marL="742950" lvl="1" indent="-285750"/>
            <a:r>
              <a:rPr lang="en-GB" altLang="en-US" i="1">
                <a:solidFill>
                  <a:srgbClr val="3333CC"/>
                </a:solidFill>
              </a:rPr>
              <a:t>k</a:t>
            </a:r>
            <a:r>
              <a:rPr lang="en-GB" altLang="en-US">
                <a:solidFill>
                  <a:srgbClr val="3333CC"/>
                </a:solidFill>
              </a:rPr>
              <a:t> attributes</a:t>
            </a:r>
            <a:r>
              <a:rPr lang="en-GB" altLang="en-US"/>
              <a:t>: </a:t>
            </a:r>
            <a:r>
              <a:rPr lang="en-GB" altLang="en-US" i="1"/>
              <a:t>A</a:t>
            </a:r>
            <a:r>
              <a:rPr lang="en-GB" altLang="en-US" baseline="-25000"/>
              <a:t>1</a:t>
            </a:r>
            <a:r>
              <a:rPr lang="en-GB" altLang="en-US"/>
              <a:t>, </a:t>
            </a:r>
            <a:r>
              <a:rPr lang="en-GB" altLang="en-US" i="1"/>
              <a:t>A</a:t>
            </a:r>
            <a:r>
              <a:rPr lang="en-GB" altLang="en-US" baseline="-25000"/>
              <a:t>2</a:t>
            </a:r>
            <a:r>
              <a:rPr lang="en-GB" altLang="en-US"/>
              <a:t>, … </a:t>
            </a:r>
            <a:r>
              <a:rPr lang="en-GB" altLang="en-US" i="1"/>
              <a:t>A</a:t>
            </a:r>
            <a:r>
              <a:rPr lang="en-GB" altLang="en-US" i="1" baseline="-25000"/>
              <a:t>k</a:t>
            </a:r>
            <a:r>
              <a:rPr lang="en-GB" altLang="en-US"/>
              <a:t>. </a:t>
            </a:r>
          </a:p>
          <a:p>
            <a:pPr marL="742950" lvl="1" indent="-285750"/>
            <a:r>
              <a:rPr lang="en-GB" altLang="en-US">
                <a:solidFill>
                  <a:srgbClr val="3333CC"/>
                </a:solidFill>
              </a:rPr>
              <a:t>a class</a:t>
            </a:r>
            <a:r>
              <a:rPr lang="en-GB" altLang="en-US"/>
              <a:t>: Each example is labelled with a pre-defined class. </a:t>
            </a:r>
          </a:p>
          <a:p>
            <a:pPr eaLnBrk="1" hangingPunct="1"/>
            <a:r>
              <a:rPr lang="en-GB" altLang="en-US">
                <a:solidFill>
                  <a:srgbClr val="FF0000"/>
                </a:solidFill>
              </a:rPr>
              <a:t>Goal:</a:t>
            </a:r>
            <a:r>
              <a:rPr lang="en-GB" altLang="en-US"/>
              <a:t> To learn a </a:t>
            </a:r>
            <a:r>
              <a:rPr lang="en-GB" altLang="en-US">
                <a:solidFill>
                  <a:srgbClr val="3333CC"/>
                </a:solidFill>
              </a:rPr>
              <a:t>classification model</a:t>
            </a:r>
            <a:r>
              <a:rPr lang="en-GB" altLang="en-US"/>
              <a:t> from the data that can be used to predict the classes of new (future, or test) cases/instances.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FC636A4D-38D9-6648-A2C0-C9F39D659F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The data and the goal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Number Placeholder 4">
            <a:extLst>
              <a:ext uri="{FF2B5EF4-FFF2-40B4-BE49-F238E27FC236}">
                <a16:creationId xmlns:a16="http://schemas.microsoft.com/office/drawing/2014/main" id="{3455F765-5B0F-684D-B96E-B46A949CA0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46B0D33-8C07-5548-9BE9-9C4E884D7ABC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9735D8AE-BB9F-704B-A876-D827D32335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 example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5460BF8F-C3EB-4D42-AFF4-80E8644D9A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196975"/>
            <a:ext cx="8229600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Assume that the test set has 10000 instances. Out of this, 500 are positive cases.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After the classifier is built, we score each test instance. We then rank the test set, and divide the ranked test set into 10 bins.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olidFill>
                  <a:srgbClr val="FF0000"/>
                </a:solidFill>
              </a:rPr>
              <a:t>Each bin has 1000 test instances.</a:t>
            </a:r>
            <a:r>
              <a:rPr lang="en-US" altLang="en-US">
                <a:solidFill>
                  <a:srgbClr val="3333CC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olidFill>
                  <a:srgbClr val="3333CC"/>
                </a:solidFill>
              </a:rPr>
              <a:t>Bin 1 has 210 actual positive instances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olidFill>
                  <a:srgbClr val="3333CC"/>
                </a:solidFill>
              </a:rPr>
              <a:t>Bin 2 has 120 actual positive instances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olidFill>
                  <a:srgbClr val="3333CC"/>
                </a:solidFill>
              </a:rPr>
              <a:t>Bin 3 has 60 actual positive instances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olidFill>
                  <a:srgbClr val="3333CC"/>
                </a:solidFill>
              </a:rPr>
              <a:t>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olidFill>
                  <a:srgbClr val="3333CC"/>
                </a:solidFill>
              </a:rPr>
              <a:t>Bin 10 has 5 actual positive instances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Number Placeholder 4">
            <a:extLst>
              <a:ext uri="{FF2B5EF4-FFF2-40B4-BE49-F238E27FC236}">
                <a16:creationId xmlns:a16="http://schemas.microsoft.com/office/drawing/2014/main" id="{EF97A0B2-7186-284F-B6CD-380DB1776E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FA130CE-5515-4440-8414-0F7178EE0231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BCCF4D7D-A9B3-B04B-B6F3-8622E2220C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Lift curve</a:t>
            </a:r>
          </a:p>
        </p:txBody>
      </p:sp>
      <p:grpSp>
        <p:nvGrpSpPr>
          <p:cNvPr id="83971" name="Group 3">
            <a:extLst>
              <a:ext uri="{FF2B5EF4-FFF2-40B4-BE49-F238E27FC236}">
                <a16:creationId xmlns:a16="http://schemas.microsoft.com/office/drawing/2014/main" id="{050CC35A-7B9D-C745-952A-509364BBD7FC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1654175"/>
            <a:ext cx="7620000" cy="4419600"/>
            <a:chOff x="2338" y="9990"/>
            <a:chExt cx="8300" cy="5160"/>
          </a:xfrm>
        </p:grpSpPr>
        <p:pic>
          <p:nvPicPr>
            <p:cNvPr id="83973" name="Picture 4">
              <a:extLst>
                <a:ext uri="{FF2B5EF4-FFF2-40B4-BE49-F238E27FC236}">
                  <a16:creationId xmlns:a16="http://schemas.microsoft.com/office/drawing/2014/main" id="{1B0AE77B-D7A7-2349-946B-62F8D71300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8" y="9990"/>
              <a:ext cx="8300" cy="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974" name="Picture 5">
              <a:extLst>
                <a:ext uri="{FF2B5EF4-FFF2-40B4-BE49-F238E27FC236}">
                  <a16:creationId xmlns:a16="http://schemas.microsoft.com/office/drawing/2014/main" id="{8D888674-880B-2544-8CF0-DE3C6F2DEE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9" y="10844"/>
              <a:ext cx="7861" cy="4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3972" name="Text Box 6">
            <a:extLst>
              <a:ext uri="{FF2B5EF4-FFF2-40B4-BE49-F238E27FC236}">
                <a16:creationId xmlns:a16="http://schemas.microsoft.com/office/drawing/2014/main" id="{6D537853-2334-E148-813F-0D522F3A9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196975"/>
            <a:ext cx="8153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400">
                <a:latin typeface="Times New Roman" panose="02020603050405020304" pitchFamily="18" charset="0"/>
              </a:rPr>
              <a:t>Bin    1	        2        3        4       5        6       7        8         9       10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4">
            <a:extLst>
              <a:ext uri="{FF2B5EF4-FFF2-40B4-BE49-F238E27FC236}">
                <a16:creationId xmlns:a16="http://schemas.microsoft.com/office/drawing/2014/main" id="{699DA7F3-78A6-5141-95BF-D9FB4F6E0E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EC36C81-A848-C644-AC49-D174658C0CD1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15B1B75F-37F6-2B44-904C-C7F200D3FF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289" y="225425"/>
            <a:ext cx="8212137" cy="871538"/>
          </a:xfrm>
        </p:spPr>
        <p:txBody>
          <a:bodyPr/>
          <a:lstStyle/>
          <a:p>
            <a:pPr eaLnBrk="1" hangingPunct="1"/>
            <a:r>
              <a:rPr lang="en-US" altLang="en-US"/>
              <a:t>An example: data (loan application)</a:t>
            </a:r>
          </a:p>
        </p:txBody>
      </p:sp>
      <p:sp>
        <p:nvSpPr>
          <p:cNvPr id="26627" name="Text Box 7">
            <a:extLst>
              <a:ext uri="{FF2B5EF4-FFF2-40B4-BE49-F238E27FC236}">
                <a16:creationId xmlns:a16="http://schemas.microsoft.com/office/drawing/2014/main" id="{796C7C02-9931-214C-9472-2D975B4EA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9001" y="944563"/>
            <a:ext cx="1871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en-US" sz="1800"/>
              <a:t>Approved or not</a:t>
            </a:r>
          </a:p>
        </p:txBody>
      </p:sp>
      <p:pic>
        <p:nvPicPr>
          <p:cNvPr id="26628" name="Picture 8">
            <a:extLst>
              <a:ext uri="{FF2B5EF4-FFF2-40B4-BE49-F238E27FC236}">
                <a16:creationId xmlns:a16="http://schemas.microsoft.com/office/drawing/2014/main" id="{FFF8FC2C-5A1D-5D4E-B58B-6EC1CA31C88A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82775" y="1341439"/>
            <a:ext cx="8229600" cy="4789487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5">
            <a:extLst>
              <a:ext uri="{FF2B5EF4-FFF2-40B4-BE49-F238E27FC236}">
                <a16:creationId xmlns:a16="http://schemas.microsoft.com/office/drawing/2014/main" id="{857856A2-C0B1-A84B-AB0A-F7523B573A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88CF0AD-F625-6F49-817D-9BF4F1A51393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325D6D7D-E7C5-BB41-904D-593D42AB02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 example: the learning task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B0417737-54DD-A64F-A859-A45D40C945C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1" y="1412875"/>
            <a:ext cx="8183563" cy="4718050"/>
          </a:xfrm>
        </p:spPr>
        <p:txBody>
          <a:bodyPr/>
          <a:lstStyle/>
          <a:p>
            <a:pPr eaLnBrk="1" hangingPunct="1"/>
            <a:r>
              <a:rPr lang="en-US" altLang="en-US" sz="2600">
                <a:solidFill>
                  <a:srgbClr val="FF0000"/>
                </a:solidFill>
              </a:rPr>
              <a:t>Learn a classification model</a:t>
            </a:r>
            <a:r>
              <a:rPr lang="en-US" altLang="en-US" sz="2600"/>
              <a:t> from the data </a:t>
            </a:r>
          </a:p>
          <a:p>
            <a:pPr eaLnBrk="1" hangingPunct="1"/>
            <a:r>
              <a:rPr lang="en-US" altLang="en-US" sz="2600"/>
              <a:t>Use the model to classify future loan applications into </a:t>
            </a:r>
          </a:p>
          <a:p>
            <a:pPr lvl="1" eaLnBrk="1" hangingPunct="1"/>
            <a:r>
              <a:rPr lang="en-US" altLang="en-US" sz="2200">
                <a:solidFill>
                  <a:srgbClr val="3333CC"/>
                </a:solidFill>
              </a:rPr>
              <a:t>Yes (approved) and </a:t>
            </a:r>
          </a:p>
          <a:p>
            <a:pPr lvl="1" eaLnBrk="1" hangingPunct="1"/>
            <a:r>
              <a:rPr lang="en-US" altLang="en-US" sz="2200">
                <a:solidFill>
                  <a:srgbClr val="3333CC"/>
                </a:solidFill>
              </a:rPr>
              <a:t>No (not approved)</a:t>
            </a:r>
          </a:p>
          <a:p>
            <a:pPr eaLnBrk="1" hangingPunct="1"/>
            <a:r>
              <a:rPr lang="en-US" altLang="en-US" sz="2600"/>
              <a:t>What is the class for following case/instance?</a:t>
            </a:r>
          </a:p>
        </p:txBody>
      </p:sp>
      <p:pic>
        <p:nvPicPr>
          <p:cNvPr id="27652" name="Picture 4">
            <a:extLst>
              <a:ext uri="{FF2B5EF4-FFF2-40B4-BE49-F238E27FC236}">
                <a16:creationId xmlns:a16="http://schemas.microsoft.com/office/drawing/2014/main" id="{30B9BFFE-4F7F-FE44-A6E8-1068E3D4DB9D}"/>
              </a:ext>
            </a:extLst>
          </p:cNvPr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63751" y="4545014"/>
            <a:ext cx="8208963" cy="936625"/>
          </a:xfrm>
          <a:noFill/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4">
            <a:extLst>
              <a:ext uri="{FF2B5EF4-FFF2-40B4-BE49-F238E27FC236}">
                <a16:creationId xmlns:a16="http://schemas.microsoft.com/office/drawing/2014/main" id="{A57C9782-2A06-8A45-A8E6-1DD4CC759D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59938B8-A3AC-0140-97D5-3283935FF6DE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E8C8F7D5-0C6A-314D-A7D5-6AB45F7D91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Supervised vs. unsupervised Learning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ACAE0023-34AF-3945-903D-02D1210AEE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341439"/>
            <a:ext cx="8229600" cy="47513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>
                <a:solidFill>
                  <a:srgbClr val="F83F24"/>
                </a:solidFill>
              </a:rPr>
              <a:t>Supervised learning: </a:t>
            </a:r>
            <a:r>
              <a:rPr lang="en-US" altLang="en-US" dirty="0"/>
              <a:t>classification is seen as supervised learning from examples.</a:t>
            </a:r>
            <a:r>
              <a:rPr lang="en-US" altLang="en-US" dirty="0">
                <a:solidFill>
                  <a:srgbClr val="F83F24"/>
                </a:solidFill>
              </a:rPr>
              <a:t> 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>
                <a:solidFill>
                  <a:srgbClr val="3333CC"/>
                </a:solidFill>
              </a:rPr>
              <a:t>Supervision</a:t>
            </a:r>
            <a:r>
              <a:rPr lang="en-US" altLang="en-US" dirty="0"/>
              <a:t>: The data (observations, measurements, etc.) are </a:t>
            </a:r>
            <a:r>
              <a:rPr lang="en-US" altLang="en-US" dirty="0">
                <a:highlight>
                  <a:srgbClr val="FFFF00"/>
                </a:highlight>
              </a:rPr>
              <a:t>labeled</a:t>
            </a:r>
            <a:r>
              <a:rPr lang="en-US" altLang="en-US" dirty="0"/>
              <a:t> with pre-defined classes. It is like that a “teacher” gives the classes (</a:t>
            </a:r>
            <a:r>
              <a:rPr lang="en-US" altLang="en-US" dirty="0">
                <a:solidFill>
                  <a:schemeClr val="accent2"/>
                </a:solidFill>
              </a:rPr>
              <a:t>supervision</a:t>
            </a:r>
            <a:r>
              <a:rPr lang="en-US" altLang="en-US" dirty="0"/>
              <a:t>).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Test data are classified into these classes too.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>
                <a:solidFill>
                  <a:srgbClr val="F83F24"/>
                </a:solidFill>
              </a:rPr>
              <a:t>Unsupervised learning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3300"/>
                </a:solidFill>
              </a:rPr>
              <a:t>(clustering)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>
                <a:solidFill>
                  <a:srgbClr val="3333CC"/>
                </a:solidFill>
              </a:rPr>
              <a:t>Class labels of the data are unknown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Given a set of data, the task is to establish the existence of classes or clusters in the 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2733</TotalTime>
  <Words>3207</Words>
  <Application>Microsoft Macintosh PowerPoint</Application>
  <PresentationFormat>Widescreen</PresentationFormat>
  <Paragraphs>397</Paragraphs>
  <Slides>61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61</vt:i4>
      </vt:variant>
    </vt:vector>
  </HeadingPairs>
  <TitlesOfParts>
    <vt:vector size="71" baseType="lpstr">
      <vt:lpstr>Arial</vt:lpstr>
      <vt:lpstr>Calibri</vt:lpstr>
      <vt:lpstr>Garamond</vt:lpstr>
      <vt:lpstr>Gill Sans MT</vt:lpstr>
      <vt:lpstr>Times New Roman</vt:lpstr>
      <vt:lpstr>Wingdings</vt:lpstr>
      <vt:lpstr>Wingdings 2</vt:lpstr>
      <vt:lpstr>Dividend</vt:lpstr>
      <vt:lpstr>Microsoft Equation 3.0</vt:lpstr>
      <vt:lpstr>Microsoft Excel Worksheet</vt:lpstr>
      <vt:lpstr>Supervised Learning</vt:lpstr>
      <vt:lpstr>Road Map</vt:lpstr>
      <vt:lpstr>An example application</vt:lpstr>
      <vt:lpstr>Another application</vt:lpstr>
      <vt:lpstr>Machine learning and our focus</vt:lpstr>
      <vt:lpstr>The data and the goal</vt:lpstr>
      <vt:lpstr>An example: data (loan application)</vt:lpstr>
      <vt:lpstr>An example: the learning task</vt:lpstr>
      <vt:lpstr>Supervised vs. unsupervised Learning</vt:lpstr>
      <vt:lpstr>Supervised learning process: two steps</vt:lpstr>
      <vt:lpstr>What do we mean by learning?</vt:lpstr>
      <vt:lpstr>An example</vt:lpstr>
      <vt:lpstr>Fundamental assumption of learning</vt:lpstr>
      <vt:lpstr>Road Map</vt:lpstr>
      <vt:lpstr>Introduction</vt:lpstr>
      <vt:lpstr>The loan data (reproduced)</vt:lpstr>
      <vt:lpstr>A decision tree from the loan data</vt:lpstr>
      <vt:lpstr>Use the decision tree</vt:lpstr>
      <vt:lpstr>Is the decision tree unique?</vt:lpstr>
      <vt:lpstr>From a decision tree to a set of rules</vt:lpstr>
      <vt:lpstr>Algorithm for decision tree learning</vt:lpstr>
      <vt:lpstr>Choose an attribute to partition data </vt:lpstr>
      <vt:lpstr>The loan data (reproduced)</vt:lpstr>
      <vt:lpstr>Two possible roots, which is better?</vt:lpstr>
      <vt:lpstr>Information theory</vt:lpstr>
      <vt:lpstr>Information theory (cont …)</vt:lpstr>
      <vt:lpstr>Information theory: Entropy measure</vt:lpstr>
      <vt:lpstr>Entropy measure: let us get a feeling</vt:lpstr>
      <vt:lpstr>Information gain</vt:lpstr>
      <vt:lpstr>Information gain (cont …)</vt:lpstr>
      <vt:lpstr>An example</vt:lpstr>
      <vt:lpstr>An example</vt:lpstr>
      <vt:lpstr>We build the final tree</vt:lpstr>
      <vt:lpstr>Handling continuous attributes</vt:lpstr>
      <vt:lpstr>An example in a continuous space</vt:lpstr>
      <vt:lpstr>PowerPoint Presentation</vt:lpstr>
      <vt:lpstr>Avoid overfitting in classification</vt:lpstr>
      <vt:lpstr>An example</vt:lpstr>
      <vt:lpstr>Other issues in decision tree learning</vt:lpstr>
      <vt:lpstr>Road Map</vt:lpstr>
      <vt:lpstr>Evaluating classification methods</vt:lpstr>
      <vt:lpstr>PowerPoint Presentation</vt:lpstr>
      <vt:lpstr>Evaluation methods</vt:lpstr>
      <vt:lpstr>Evaluation methods (cont…)</vt:lpstr>
      <vt:lpstr>Evaluation methods (cont…)</vt:lpstr>
      <vt:lpstr>Evaluation methods (cont…)</vt:lpstr>
      <vt:lpstr>Classification measures</vt:lpstr>
      <vt:lpstr>Precision and recall measures</vt:lpstr>
      <vt:lpstr>Precision and recall measures (cont…)</vt:lpstr>
      <vt:lpstr>An example</vt:lpstr>
      <vt:lpstr>F1-value (also called F1-score)</vt:lpstr>
      <vt:lpstr>Receive operating characteristics curve</vt:lpstr>
      <vt:lpstr>Sensitivity and Specificity</vt:lpstr>
      <vt:lpstr>Example ROC curves</vt:lpstr>
      <vt:lpstr>Area under the curve (AUC)</vt:lpstr>
      <vt:lpstr>Drawing an ROC curve</vt:lpstr>
      <vt:lpstr>Another evaluation method:    Scoring and ranking</vt:lpstr>
      <vt:lpstr>Ranking and lift analysis</vt:lpstr>
      <vt:lpstr>An example</vt:lpstr>
      <vt:lpstr>An example</vt:lpstr>
      <vt:lpstr>Lift curve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 data</dc:title>
  <dc:creator>Lin, Beiyu</dc:creator>
  <cp:lastModifiedBy>Lin, Beiyu</cp:lastModifiedBy>
  <cp:revision>122</cp:revision>
  <dcterms:created xsi:type="dcterms:W3CDTF">2021-02-09T23:47:41Z</dcterms:created>
  <dcterms:modified xsi:type="dcterms:W3CDTF">2021-03-23T15:05:56Z</dcterms:modified>
</cp:coreProperties>
</file>