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1"/>
  </p:notesMasterIdLst>
  <p:sldIdLst>
    <p:sldId id="293" r:id="rId2"/>
    <p:sldId id="296" r:id="rId3"/>
    <p:sldId id="289" r:id="rId4"/>
    <p:sldId id="342" r:id="rId5"/>
    <p:sldId id="290" r:id="rId6"/>
    <p:sldId id="283" r:id="rId7"/>
    <p:sldId id="262" r:id="rId8"/>
    <p:sldId id="264" r:id="rId9"/>
    <p:sldId id="265" r:id="rId10"/>
    <p:sldId id="340" r:id="rId11"/>
    <p:sldId id="263" r:id="rId12"/>
    <p:sldId id="274" r:id="rId13"/>
    <p:sldId id="273" r:id="rId14"/>
    <p:sldId id="279" r:id="rId15"/>
    <p:sldId id="267" r:id="rId16"/>
    <p:sldId id="268" r:id="rId17"/>
    <p:sldId id="275" r:id="rId18"/>
    <p:sldId id="278" r:id="rId19"/>
    <p:sldId id="34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1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007" autoAdjust="0"/>
    <p:restoredTop sz="93836" autoAdjust="0"/>
  </p:normalViewPr>
  <p:slideViewPr>
    <p:cSldViewPr>
      <p:cViewPr varScale="1">
        <p:scale>
          <a:sx n="68" d="100"/>
          <a:sy n="68" d="100"/>
        </p:scale>
        <p:origin x="7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2T07:13:13.504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9/28/20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9/28/20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9/28/20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9/28/20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9/28/20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9/28/20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9/28/20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9/28/20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Read in from the keyboard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Read in from file (future)</a:t>
            </a:r>
          </a:p>
        </p:txBody>
      </p:sp>
    </p:spTree>
    <p:extLst>
      <p:ext uri="{BB962C8B-B14F-4D97-AF65-F5344CB8AC3E}">
        <p14:creationId xmlns:p14="http://schemas.microsoft.com/office/powerpoint/2010/main" val="2785909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someone else wrote that you can use</a:t>
            </a:r>
          </a:p>
          <a:p>
            <a:r>
              <a:rPr lang="en-US" dirty="0"/>
              <a:t>Predefined functions are organized into separate libraries</a:t>
            </a:r>
          </a:p>
          <a:p>
            <a:pPr lvl="1" eaLnBrk="1" hangingPunct="1">
              <a:spcBef>
                <a:spcPts val="24"/>
              </a:spcBef>
              <a:defRPr/>
            </a:pPr>
            <a:r>
              <a:rPr lang="en-US" dirty="0"/>
              <a:t>Stream I/O functions are in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iostream</a:t>
            </a:r>
            <a:r>
              <a:rPr lang="en-US" dirty="0"/>
              <a:t> library</a:t>
            </a:r>
          </a:p>
          <a:p>
            <a:pPr lvl="1" eaLnBrk="1" hangingPunct="1">
              <a:spcBef>
                <a:spcPts val="24"/>
              </a:spcBef>
              <a:defRPr/>
            </a:pPr>
            <a:r>
              <a:rPr lang="en-US" dirty="0"/>
              <a:t>Math functions are in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cmath</a:t>
            </a:r>
            <a:r>
              <a:rPr lang="en-US" dirty="0"/>
              <a:t> library</a:t>
            </a:r>
          </a:p>
          <a:p>
            <a:pPr eaLnBrk="1" hangingPunct="1">
              <a:spcBef>
                <a:spcPts val="24"/>
              </a:spcBef>
              <a:defRPr/>
            </a:pPr>
            <a:r>
              <a:rPr lang="en-US" dirty="0"/>
              <a:t>Each library has a </a:t>
            </a:r>
            <a:r>
              <a:rPr lang="en-US" i="1" dirty="0"/>
              <a:t>header</a:t>
            </a:r>
            <a:r>
              <a:rPr lang="en-US" dirty="0"/>
              <a:t> file</a:t>
            </a:r>
          </a:p>
          <a:p>
            <a:pPr eaLnBrk="1" hangingPunct="1">
              <a:spcBef>
                <a:spcPts val="24"/>
              </a:spcBef>
              <a:defRPr/>
            </a:pPr>
            <a:r>
              <a:rPr lang="en-US" dirty="0"/>
              <a:t>To use a predefined function, you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#include</a:t>
            </a:r>
            <a:r>
              <a:rPr lang="en-US" dirty="0"/>
              <a:t> the appropriate header file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Calling Functions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01000" cy="5257800"/>
          </a:xfrm>
        </p:spPr>
        <p:txBody>
          <a:bodyPr/>
          <a:lstStyle/>
          <a:p>
            <a:pPr eaLnBrk="1" hangingPunct="1"/>
            <a:r>
              <a:rPr lang="en-US" dirty="0"/>
              <a:t>Every function has 3 parts you need to know in order to use it (besides what it does, of course):</a:t>
            </a:r>
          </a:p>
          <a:p>
            <a:pPr lvl="1" eaLnBrk="1" hangingPunct="1"/>
            <a:r>
              <a:rPr lang="en-US" dirty="0"/>
              <a:t>A name</a:t>
            </a:r>
          </a:p>
          <a:p>
            <a:pPr lvl="2" eaLnBrk="1" hangingPunct="1"/>
            <a:r>
              <a:rPr lang="en-US" dirty="0"/>
              <a:t>Follows the same rules as variables names</a:t>
            </a:r>
          </a:p>
          <a:p>
            <a:pPr lvl="2" eaLnBrk="1" hangingPunct="1"/>
            <a:r>
              <a:rPr lang="en-US" dirty="0"/>
              <a:t>Can’t be the same as the name of a variable or a reserved word</a:t>
            </a:r>
          </a:p>
          <a:p>
            <a:pPr lvl="1" eaLnBrk="1" hangingPunct="1"/>
            <a:r>
              <a:rPr lang="en-US" dirty="0"/>
              <a:t>A </a:t>
            </a:r>
            <a:r>
              <a:rPr lang="en-US" i="1" dirty="0"/>
              <a:t>parameter list</a:t>
            </a:r>
          </a:p>
          <a:p>
            <a:pPr lvl="2" eaLnBrk="1" hangingPunct="1"/>
            <a:r>
              <a:rPr lang="en-US" dirty="0"/>
              <a:t>These are the input values that the function needs in order to do its job</a:t>
            </a:r>
          </a:p>
          <a:p>
            <a:pPr lvl="2" eaLnBrk="1" hangingPunct="1"/>
            <a:r>
              <a:rPr lang="en-US" dirty="0"/>
              <a:t>Each parameter is a specific data type (</a:t>
            </a:r>
            <a:r>
              <a:rPr lang="en-US" dirty="0" err="1"/>
              <a:t>int</a:t>
            </a:r>
            <a:r>
              <a:rPr lang="en-US" dirty="0"/>
              <a:t>, double, char, string, etc)</a:t>
            </a:r>
          </a:p>
          <a:p>
            <a:pPr lvl="1" eaLnBrk="1" hangingPunct="1"/>
            <a:r>
              <a:rPr lang="en-US" dirty="0"/>
              <a:t>A </a:t>
            </a:r>
            <a:r>
              <a:rPr lang="en-US" i="1" dirty="0"/>
              <a:t>return type</a:t>
            </a:r>
          </a:p>
          <a:p>
            <a:pPr lvl="2" eaLnBrk="1" hangingPunct="1"/>
            <a:r>
              <a:rPr lang="en-US" dirty="0"/>
              <a:t>This is the data type that the function returns when it is done</a:t>
            </a:r>
          </a:p>
          <a:p>
            <a:pPr lvl="1" eaLnBrk="1" hangingPunct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776" y="-77405"/>
            <a:ext cx="8229600" cy="1143000"/>
          </a:xfrm>
        </p:spPr>
        <p:txBody>
          <a:bodyPr/>
          <a:lstStyle/>
          <a:p>
            <a:r>
              <a:rPr lang="en-US" dirty="0"/>
              <a:t>Calling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r>
              <a:rPr lang="en-US" dirty="0"/>
              <a:t>Functions are </a:t>
            </a:r>
            <a:r>
              <a:rPr lang="en-US" i="1" dirty="0"/>
              <a:t>called</a:t>
            </a:r>
            <a:r>
              <a:rPr lang="en-US" dirty="0"/>
              <a:t> by name:</a:t>
            </a:r>
          </a:p>
          <a:p>
            <a:pPr lvl="1"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z;</a:t>
            </a:r>
          </a:p>
          <a:p>
            <a:pPr lvl="1"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 =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pow(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</a:rPr>
              <a:t>x,y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);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you call a function, you have to provide it with appropriate parameter values</a:t>
            </a:r>
          </a:p>
          <a:p>
            <a:pPr lvl="1"/>
            <a:r>
              <a:rPr lang="en-US" dirty="0"/>
              <a:t>Same number it expects to get</a:t>
            </a:r>
          </a:p>
          <a:p>
            <a:pPr lvl="1"/>
            <a:r>
              <a:rPr lang="en-US" dirty="0"/>
              <a:t>Same order</a:t>
            </a:r>
          </a:p>
          <a:p>
            <a:pPr lvl="1"/>
            <a:r>
              <a:rPr lang="en-US" dirty="0"/>
              <a:t>Same types</a:t>
            </a:r>
          </a:p>
          <a:p>
            <a:pPr lvl="1"/>
            <a:endParaRPr lang="en-US" dirty="0"/>
          </a:p>
          <a:p>
            <a:r>
              <a:rPr lang="en-US" dirty="0"/>
              <a:t>We say these values are </a:t>
            </a:r>
            <a:r>
              <a:rPr lang="en-US" i="1" dirty="0"/>
              <a:t>passed in</a:t>
            </a:r>
            <a:r>
              <a:rPr lang="en-US" dirty="0"/>
              <a:t> to the function</a:t>
            </a:r>
          </a:p>
          <a:p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F1D8C64-0B52-FC44-96EA-B056D883C351}"/>
              </a:ext>
            </a:extLst>
          </p:cNvPr>
          <p:cNvGrpSpPr/>
          <p:nvPr/>
        </p:nvGrpSpPr>
        <p:grpSpPr>
          <a:xfrm>
            <a:off x="1547242" y="2231898"/>
            <a:ext cx="3424808" cy="966800"/>
            <a:chOff x="4767642" y="1765287"/>
            <a:chExt cx="9557604" cy="9668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B253580-0A4F-C340-B893-89FFFFA15418}"/>
                </a:ext>
              </a:extLst>
            </p:cNvPr>
            <p:cNvSpPr/>
            <p:nvPr/>
          </p:nvSpPr>
          <p:spPr>
            <a:xfrm>
              <a:off x="4767642" y="2274886"/>
              <a:ext cx="2274302" cy="457201"/>
            </a:xfrm>
            <a:prstGeom prst="ellipse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ine Callout 1 5">
              <a:extLst>
                <a:ext uri="{FF2B5EF4-FFF2-40B4-BE49-F238E27FC236}">
                  <a16:creationId xmlns:a16="http://schemas.microsoft.com/office/drawing/2014/main" id="{D53FE46C-7954-A04F-8524-F2BD2B813DE7}"/>
                </a:ext>
              </a:extLst>
            </p:cNvPr>
            <p:cNvSpPr/>
            <p:nvPr/>
          </p:nvSpPr>
          <p:spPr>
            <a:xfrm>
              <a:off x="8689990" y="1765287"/>
              <a:ext cx="5635256" cy="457200"/>
            </a:xfrm>
            <a:prstGeom prst="borderCallout1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Function name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D034117-14FE-9E41-A12A-41B18A66AE40}"/>
              </a:ext>
            </a:extLst>
          </p:cNvPr>
          <p:cNvGrpSpPr/>
          <p:nvPr/>
        </p:nvGrpSpPr>
        <p:grpSpPr>
          <a:xfrm>
            <a:off x="2418972" y="2741161"/>
            <a:ext cx="3688457" cy="608665"/>
            <a:chOff x="4343400" y="2163427"/>
            <a:chExt cx="10293369" cy="60866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275E22-8D9D-4749-9BAD-1901A689836D}"/>
                </a:ext>
              </a:extLst>
            </p:cNvPr>
            <p:cNvSpPr/>
            <p:nvPr/>
          </p:nvSpPr>
          <p:spPr>
            <a:xfrm>
              <a:off x="4343400" y="2163427"/>
              <a:ext cx="2274302" cy="597270"/>
            </a:xfrm>
            <a:prstGeom prst="ellipse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ine Callout 1 8">
              <a:extLst>
                <a:ext uri="{FF2B5EF4-FFF2-40B4-BE49-F238E27FC236}">
                  <a16:creationId xmlns:a16="http://schemas.microsoft.com/office/drawing/2014/main" id="{179568B8-95B1-B945-866A-3B6C2045658C}"/>
                </a:ext>
              </a:extLst>
            </p:cNvPr>
            <p:cNvSpPr/>
            <p:nvPr/>
          </p:nvSpPr>
          <p:spPr>
            <a:xfrm>
              <a:off x="9001513" y="2314892"/>
              <a:ext cx="5635256" cy="457200"/>
            </a:xfrm>
            <a:prstGeom prst="borderCallout1">
              <a:avLst>
                <a:gd name="adj1" fmla="val 18750"/>
                <a:gd name="adj2" fmla="val -8333"/>
                <a:gd name="adj3" fmla="val 48500"/>
                <a:gd name="adj4" fmla="val -45578"/>
              </a:avLst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input parameters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E0FF83-A619-2444-B459-E8F463A4B6D9}"/>
              </a:ext>
            </a:extLst>
          </p:cNvPr>
          <p:cNvGrpSpPr/>
          <p:nvPr/>
        </p:nvGrpSpPr>
        <p:grpSpPr>
          <a:xfrm>
            <a:off x="838200" y="2851404"/>
            <a:ext cx="3211831" cy="1155192"/>
            <a:chOff x="4343400" y="2133600"/>
            <a:chExt cx="8963249" cy="115519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702E2C-7D3B-444C-A15A-CD7C228A8762}"/>
                </a:ext>
              </a:extLst>
            </p:cNvPr>
            <p:cNvSpPr/>
            <p:nvPr/>
          </p:nvSpPr>
          <p:spPr>
            <a:xfrm>
              <a:off x="4343400" y="2133600"/>
              <a:ext cx="1743734" cy="487364"/>
            </a:xfrm>
            <a:prstGeom prst="ellipse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ine Callout 1 11">
              <a:extLst>
                <a:ext uri="{FF2B5EF4-FFF2-40B4-BE49-F238E27FC236}">
                  <a16:creationId xmlns:a16="http://schemas.microsoft.com/office/drawing/2014/main" id="{4E7CB639-9B97-604B-BAC7-14600DFD2931}"/>
                </a:ext>
              </a:extLst>
            </p:cNvPr>
            <p:cNvSpPr/>
            <p:nvPr/>
          </p:nvSpPr>
          <p:spPr>
            <a:xfrm>
              <a:off x="7671393" y="2831592"/>
              <a:ext cx="5635256" cy="457200"/>
            </a:xfrm>
            <a:prstGeom prst="borderCallout1">
              <a:avLst>
                <a:gd name="adj1" fmla="val 45417"/>
                <a:gd name="adj2" fmla="val -1692"/>
                <a:gd name="adj3" fmla="val -47500"/>
                <a:gd name="adj4" fmla="val -34106"/>
              </a:avLst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B0F0"/>
                  </a:solidFill>
                </a:rPr>
                <a:t>Return to 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Return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/>
          <a:lstStyle/>
          <a:p>
            <a:r>
              <a:rPr lang="en-US" dirty="0"/>
              <a:t>The functions we’ve looked at all </a:t>
            </a:r>
            <a:r>
              <a:rPr lang="en-US" i="1" dirty="0"/>
              <a:t>return</a:t>
            </a:r>
            <a:r>
              <a:rPr lang="en-US" dirty="0"/>
              <a:t> a value</a:t>
            </a:r>
          </a:p>
          <a:p>
            <a:pPr lvl="1"/>
            <a:r>
              <a:rPr lang="en-US" dirty="0"/>
              <a:t>Sometimes we call this the </a:t>
            </a:r>
            <a:r>
              <a:rPr lang="en-US" i="1" dirty="0"/>
              <a:t>output</a:t>
            </a:r>
            <a:r>
              <a:rPr lang="en-US" dirty="0"/>
              <a:t> of the function</a:t>
            </a:r>
          </a:p>
          <a:p>
            <a:pPr lvl="2"/>
            <a:r>
              <a:rPr lang="en-US" dirty="0"/>
              <a:t>This is different than output to the screen!</a:t>
            </a:r>
          </a:p>
          <a:p>
            <a:pPr lvl="1"/>
            <a:r>
              <a:rPr lang="en-US" dirty="0"/>
              <a:t>Return values aren’t printed to the screen, they are returned to the calling statement</a:t>
            </a:r>
          </a:p>
          <a:p>
            <a:pPr lvl="2"/>
            <a:r>
              <a:rPr lang="en-US" dirty="0"/>
              <a:t>You could also say the function evaluates to its return value</a:t>
            </a:r>
          </a:p>
          <a:p>
            <a:r>
              <a:rPr lang="en-US" dirty="0"/>
              <a:t>Some examples:</a:t>
            </a:r>
          </a:p>
          <a:p>
            <a:pPr lvl="2">
              <a:buNone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	x = 3 + 4;</a:t>
            </a:r>
          </a:p>
          <a:p>
            <a:pPr lvl="2">
              <a:buNone/>
            </a:pPr>
            <a:r>
              <a:rPr lang="en-US" sz="2400" dirty="0"/>
              <a:t>evaluates to: 	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7;</a:t>
            </a:r>
          </a:p>
          <a:p>
            <a:pPr lvl="2">
              <a:buNone/>
            </a:pP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	y =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( 16.0 );</a:t>
            </a:r>
          </a:p>
          <a:p>
            <a:pPr lvl="2">
              <a:buNone/>
            </a:pPr>
            <a:r>
              <a:rPr lang="en-US" sz="2400" dirty="0"/>
              <a:t>evaluates to:	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 = 4;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Function Calls and Return Values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When calling a function, you typically: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Save the return value for further calculation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Use the return value in some calculation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Print the return value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In other words, functions are called: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 an assignment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 an expression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As an actual parameter to another function</a:t>
            </a:r>
          </a:p>
          <a:p>
            <a:pPr>
              <a:buFont typeface="Arial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3769E3-CD6D-448E-A234-7526FBA913D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524000"/>
            <a:ext cx="7046913" cy="443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Predefined Functions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413F10-3207-466C-A977-137ABF8FC55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Predefined Functions</a:t>
            </a:r>
            <a:endParaRPr lang="en-US" dirty="0"/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524000"/>
            <a:ext cx="7046913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Given three integer variables,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400" dirty="0"/>
              <a:t>, write a C++ statement to find the greatest common denominator of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400" dirty="0"/>
              <a:t>, and store it in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</a:t>
            </a:r>
          </a:p>
          <a:p>
            <a:pPr marL="914400" lvl="1" indent="-514350"/>
            <a:r>
              <a:rPr lang="en-US" sz="2000" dirty="0"/>
              <a:t>How? Using a function!</a:t>
            </a:r>
          </a:p>
          <a:p>
            <a:pPr marL="914400" lvl="1" indent="-514350"/>
            <a:r>
              <a:rPr lang="en-US" sz="2000" dirty="0"/>
              <a:t>The name of the function to compute the greatest common denominator is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gcd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US" sz="2000" dirty="0"/>
              <a:t>This function takes two integers as parameters</a:t>
            </a:r>
          </a:p>
          <a:p>
            <a:pPr marL="914400" lvl="1" indent="-514350"/>
            <a:r>
              <a:rPr lang="en-US" sz="2000" dirty="0"/>
              <a:t>It returns a single integer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Given two string variables,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s1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s2</a:t>
            </a:r>
            <a:r>
              <a:rPr lang="en-US" sz="2400" dirty="0"/>
              <a:t>, write a C++ statement to assign s2 the characters in s1 in reverse order</a:t>
            </a: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US" sz="2000" dirty="0"/>
              <a:t>How? Using a function!</a:t>
            </a:r>
          </a:p>
          <a:p>
            <a:pPr marL="914400" lvl="1" indent="-514350"/>
            <a:r>
              <a:rPr lang="en-US" sz="2000" dirty="0"/>
              <a:t>The name of the function to reverse a string is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sreverse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US" sz="2000" dirty="0"/>
              <a:t>This function takes a string as its parameter</a:t>
            </a:r>
          </a:p>
          <a:p>
            <a:pPr marL="914400" lvl="1" indent="-514350"/>
            <a:r>
              <a:rPr lang="en-US" sz="2000" dirty="0"/>
              <a:t>It returns a string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15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sz="2400" dirty="0"/>
              <a:t>Given three integer variables,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num2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num3</a:t>
            </a:r>
            <a:r>
              <a:rPr lang="en-US" sz="2400" dirty="0"/>
              <a:t>, write a C++ statement to print the largest one</a:t>
            </a: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US" sz="2000" dirty="0"/>
              <a:t>How? Using a function! </a:t>
            </a:r>
          </a:p>
          <a:p>
            <a:pPr marL="914400" lvl="1" indent="-514350"/>
            <a:r>
              <a:rPr lang="en-US" sz="2000" dirty="0"/>
              <a:t>The name of the function to find the largest of three integers is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largest</a:t>
            </a:r>
          </a:p>
          <a:p>
            <a:pPr marL="914400" lvl="1" indent="-514350"/>
            <a:r>
              <a:rPr lang="en-US" sz="2000" dirty="0"/>
              <a:t>This function takes three integers as parameters</a:t>
            </a:r>
          </a:p>
          <a:p>
            <a:pPr marL="914400" lvl="1" indent="-514350"/>
            <a:r>
              <a:rPr lang="en-US" sz="2000" dirty="0"/>
              <a:t>It returns a single integer</a:t>
            </a:r>
          </a:p>
          <a:p>
            <a:pPr marL="514350" indent="-514350">
              <a:buFont typeface="+mj-lt"/>
              <a:buAutoNum type="arabicPeriod" startAt="3"/>
            </a:pPr>
            <a:endParaRPr lang="en-US" sz="2400" dirty="0"/>
          </a:p>
          <a:p>
            <a:pPr marL="514350" indent="-514350">
              <a:buFont typeface="+mj-lt"/>
              <a:buAutoNum type="arabicPeriod" startAt="3"/>
            </a:pPr>
            <a:r>
              <a:rPr lang="en-US" sz="2400" dirty="0"/>
              <a:t>Given three integer variables,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num1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num2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num3</a:t>
            </a:r>
            <a:r>
              <a:rPr lang="en-US" sz="2400" dirty="0"/>
              <a:t>, write a C++ statement to print the largest one</a:t>
            </a: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914400" lvl="1" indent="-514350"/>
            <a:r>
              <a:rPr lang="en-US" sz="2000" dirty="0"/>
              <a:t>This time using a different function </a:t>
            </a:r>
          </a:p>
          <a:p>
            <a:pPr marL="914400" lvl="1" indent="-514350"/>
            <a:r>
              <a:rPr lang="en-US" sz="2000" dirty="0"/>
              <a:t>The name of the function to find the </a:t>
            </a:r>
            <a:r>
              <a:rPr lang="en-US" sz="2000" i="1" dirty="0"/>
              <a:t>larger</a:t>
            </a:r>
            <a:r>
              <a:rPr lang="en-US" sz="2000" dirty="0"/>
              <a:t> of </a:t>
            </a:r>
            <a:r>
              <a:rPr lang="en-US" sz="2000" i="1" dirty="0"/>
              <a:t>two</a:t>
            </a:r>
            <a:r>
              <a:rPr lang="en-US" sz="2000" dirty="0"/>
              <a:t> integers is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larger</a:t>
            </a:r>
          </a:p>
          <a:p>
            <a:pPr marL="914400" lvl="1" indent="-514350"/>
            <a:r>
              <a:rPr lang="en-US" sz="2000" dirty="0"/>
              <a:t>This function takes </a:t>
            </a:r>
            <a:r>
              <a:rPr lang="en-US" sz="2000" i="1" dirty="0"/>
              <a:t>two</a:t>
            </a:r>
            <a:r>
              <a:rPr lang="en-US" sz="2000" dirty="0"/>
              <a:t> integers as parameters</a:t>
            </a:r>
          </a:p>
          <a:p>
            <a:pPr marL="914400" lvl="1" indent="-514350"/>
            <a:r>
              <a:rPr lang="en-US" sz="2000" dirty="0"/>
              <a:t>It returns a single integer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Besides returning a value, functions can also have </a:t>
            </a:r>
            <a:r>
              <a:rPr lang="en-US" i="1" dirty="0"/>
              <a:t>side-effects</a:t>
            </a:r>
          </a:p>
          <a:p>
            <a:pPr lvl="1"/>
            <a:r>
              <a:rPr lang="en-US" dirty="0"/>
              <a:t>For now, we’ll focus on I/O related side-effects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Reading user input from a stream</a:t>
            </a:r>
          </a:p>
          <a:p>
            <a:pPr lvl="1"/>
            <a:r>
              <a:rPr lang="en-US" dirty="0"/>
              <a:t>Printing output to a stream</a:t>
            </a:r>
          </a:p>
          <a:p>
            <a:pPr lvl="1"/>
            <a:r>
              <a:rPr lang="en-US" dirty="0"/>
              <a:t>Drawing on the screen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x;</a:t>
            </a:r>
          </a:p>
          <a:p>
            <a:pPr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x;</a:t>
            </a:r>
          </a:p>
          <a:p>
            <a:pPr>
              <a:buNone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getline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x);</a:t>
            </a:r>
          </a:p>
          <a:p>
            <a:pPr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941932"/>
              </p:ext>
            </p:extLst>
          </p:nvPr>
        </p:nvGraphicFramePr>
        <p:xfrm>
          <a:off x="609600" y="4024884"/>
          <a:ext cx="7467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The user types…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of x is…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on the stream is…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78  94  42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901.23ab%!@h29ks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396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rain in Spain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694A735-4B63-8E48-9DF6-0D6D76F96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Input Stream – from keyboard</a:t>
            </a:r>
          </a:p>
        </p:txBody>
      </p:sp>
    </p:spTree>
    <p:extLst>
      <p:ext uri="{BB962C8B-B14F-4D97-AF65-F5344CB8AC3E}">
        <p14:creationId xmlns:p14="http://schemas.microsoft.com/office/powerpoint/2010/main" val="1426547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Pre-defined functions:</a:t>
            </a:r>
          </a:p>
          <a:p>
            <a:pPr lvl="1">
              <a:defRPr/>
            </a:pPr>
            <a:r>
              <a:rPr lang="en-US" i="1" dirty="0">
                <a:cs typeface="Courier New" pitchFamily="49" charset="0"/>
              </a:rPr>
              <a:t>main() (only have one main function in each project)</a:t>
            </a:r>
          </a:p>
          <a:p>
            <a:pPr lvl="1">
              <a:defRPr/>
            </a:pPr>
            <a:endParaRPr lang="en-US" i="1" dirty="0">
              <a:cs typeface="Courier New" pitchFamily="49" charset="0"/>
            </a:endParaRPr>
          </a:p>
          <a:p>
            <a:pPr>
              <a:defRPr/>
            </a:pPr>
            <a:r>
              <a:rPr lang="en-US" i="1" dirty="0">
                <a:cs typeface="Courier New" pitchFamily="49" charset="0"/>
              </a:rPr>
              <a:t>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198734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Declare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Like variables, functions must be declared before they are used</a:t>
            </a:r>
          </a:p>
          <a:p>
            <a:pPr lvl="1">
              <a:defRPr/>
            </a:pPr>
            <a:r>
              <a:rPr lang="en-US" dirty="0"/>
              <a:t>That’s why we’ve been putting them at the top of the file, before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1">
              <a:defRPr/>
            </a:pPr>
            <a:r>
              <a:rPr lang="en-US" dirty="0"/>
              <a:t>This simultaneously </a:t>
            </a:r>
            <a:r>
              <a:rPr lang="en-US" i="1" dirty="0"/>
              <a:t>declares</a:t>
            </a:r>
            <a:r>
              <a:rPr lang="en-US" dirty="0"/>
              <a:t> and </a:t>
            </a:r>
            <a:r>
              <a:rPr lang="en-US" i="1" dirty="0"/>
              <a:t>defines</a:t>
            </a:r>
            <a:r>
              <a:rPr lang="en-US" dirty="0"/>
              <a:t> the function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In practice, we like to put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>
                <a:cs typeface="Courier New" pitchFamily="49" charset="0"/>
              </a:rPr>
              <a:t> first, so we separate the function </a:t>
            </a:r>
            <a:r>
              <a:rPr lang="en-US" i="1" dirty="0">
                <a:cs typeface="Courier New" pitchFamily="49" charset="0"/>
              </a:rPr>
              <a:t>declaration</a:t>
            </a:r>
            <a:r>
              <a:rPr lang="en-US" dirty="0">
                <a:cs typeface="Courier New" pitchFamily="49" charset="0"/>
              </a:rPr>
              <a:t> from the function </a:t>
            </a:r>
            <a:r>
              <a:rPr lang="en-US" i="1" dirty="0">
                <a:cs typeface="Courier New" pitchFamily="49" charset="0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65197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Functions are </a:t>
            </a:r>
            <a:r>
              <a:rPr lang="en-US" sz="2800" b="1" i="1" dirty="0">
                <a:solidFill>
                  <a:srgbClr val="0070C0"/>
                </a:solidFill>
              </a:rPr>
              <a:t>declared</a:t>
            </a:r>
            <a:r>
              <a:rPr lang="en-US" sz="2800" dirty="0"/>
              <a:t> with a prototype</a:t>
            </a:r>
          </a:p>
          <a:p>
            <a:pPr lvl="1">
              <a:defRPr/>
            </a:pPr>
            <a:r>
              <a:rPr lang="en-US" sz="2400" dirty="0"/>
              <a:t>Looks just like the function heading as a statement (with ;)</a:t>
            </a:r>
          </a:p>
          <a:p>
            <a:pPr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x, double y );</a:t>
            </a:r>
          </a:p>
          <a:p>
            <a:pPr>
              <a:defRPr/>
            </a:pPr>
            <a:r>
              <a:rPr lang="en-US" sz="2800" dirty="0"/>
              <a:t>As long as the </a:t>
            </a:r>
            <a:r>
              <a:rPr lang="en-US" sz="2800" b="1" i="1" dirty="0">
                <a:solidFill>
                  <a:srgbClr val="0070C0"/>
                </a:solidFill>
              </a:rPr>
              <a:t>declaration</a:t>
            </a:r>
            <a:r>
              <a:rPr lang="en-US" sz="2800" dirty="0"/>
              <a:t> is before the function is used, you can put the </a:t>
            </a:r>
            <a:r>
              <a:rPr lang="en-US" sz="2800" i="1" dirty="0"/>
              <a:t>definition</a:t>
            </a:r>
            <a:r>
              <a:rPr lang="en-US" sz="2800" dirty="0"/>
              <a:t> anywhere</a:t>
            </a:r>
          </a:p>
          <a:p>
            <a:pPr lvl="1">
              <a:defRPr/>
            </a:pPr>
            <a:r>
              <a:rPr lang="en-US" sz="2400" dirty="0"/>
              <a:t>The definition is unchanged, still has heading and body</a:t>
            </a:r>
          </a:p>
          <a:p>
            <a:pPr lvl="1">
              <a:defRPr/>
            </a:pPr>
            <a:r>
              <a:rPr lang="en-US" sz="2400" dirty="0"/>
              <a:t>Convention is to put all function declarations together, followed by all function definitions (with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400" dirty="0"/>
              <a:t> first)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44CD8-565E-D640-AAF5-3698B126D923}"/>
              </a:ext>
            </a:extLst>
          </p:cNvPr>
          <p:cNvGrpSpPr/>
          <p:nvPr/>
        </p:nvGrpSpPr>
        <p:grpSpPr>
          <a:xfrm>
            <a:off x="1066800" y="4926037"/>
            <a:ext cx="7924800" cy="745234"/>
            <a:chOff x="1066800" y="4926037"/>
            <a:chExt cx="7924800" cy="7452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2D3E7A-8BC9-A945-BEF4-437A6516F6AC}"/>
                </a:ext>
              </a:extLst>
            </p:cNvPr>
            <p:cNvGrpSpPr/>
            <p:nvPr/>
          </p:nvGrpSpPr>
          <p:grpSpPr>
            <a:xfrm>
              <a:off x="5105400" y="4953000"/>
              <a:ext cx="3886200" cy="718271"/>
              <a:chOff x="1600200" y="4985061"/>
              <a:chExt cx="3886200" cy="718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55BD12-3D81-AB40-A027-D8979D9CBDA1}"/>
                  </a:ext>
                </a:extLst>
              </p:cNvPr>
              <p:cNvSpPr txBox="1"/>
              <p:nvPr/>
            </p:nvSpPr>
            <p:spPr>
              <a:xfrm>
                <a:off x="1600200" y="5334000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int x; 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52BDA2-0DFC-C942-AA88-127C5AC014B5}"/>
                  </a:ext>
                </a:extLst>
              </p:cNvPr>
              <p:cNvSpPr txBox="1"/>
              <p:nvPr/>
            </p:nvSpPr>
            <p:spPr>
              <a:xfrm>
                <a:off x="1600200" y="4985061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// allocate memory for a variable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DB2CD9-FC91-5749-B455-1860EE4D4B5C}"/>
                </a:ext>
              </a:extLst>
            </p:cNvPr>
            <p:cNvGrpSpPr/>
            <p:nvPr/>
          </p:nvGrpSpPr>
          <p:grpSpPr>
            <a:xfrm>
              <a:off x="1066800" y="4926037"/>
              <a:ext cx="3886200" cy="718271"/>
              <a:chOff x="1600200" y="4985061"/>
              <a:chExt cx="3886200" cy="71827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F4DB3-A3B2-EF45-958A-AA440596824C}"/>
                  </a:ext>
                </a:extLst>
              </p:cNvPr>
              <p:cNvSpPr txBox="1"/>
              <p:nvPr/>
            </p:nvSpPr>
            <p:spPr>
              <a:xfrm>
                <a:off x="1600200" y="5334000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int fun1();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6CA8DE-9569-EA4B-9ED9-68457398F37C}"/>
                  </a:ext>
                </a:extLst>
              </p:cNvPr>
              <p:cNvSpPr txBox="1"/>
              <p:nvPr/>
            </p:nvSpPr>
            <p:spPr>
              <a:xfrm>
                <a:off x="1600200" y="4985061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// declare a function with type (int)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94FAAB-7941-DE4D-A71A-49476E7FA3D5}"/>
              </a:ext>
            </a:extLst>
          </p:cNvPr>
          <p:cNvGrpSpPr/>
          <p:nvPr/>
        </p:nvGrpSpPr>
        <p:grpSpPr>
          <a:xfrm>
            <a:off x="1072166" y="5677840"/>
            <a:ext cx="6477000" cy="1200329"/>
            <a:chOff x="1072166" y="5677840"/>
            <a:chExt cx="6477000" cy="120032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F1CA97-96C9-3A47-83E1-E97A4E43AEF1}"/>
                </a:ext>
              </a:extLst>
            </p:cNvPr>
            <p:cNvSpPr txBox="1"/>
            <p:nvPr/>
          </p:nvSpPr>
          <p:spPr>
            <a:xfrm>
              <a:off x="5110766" y="5704803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x = 10;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D66828-B92E-D648-B3B3-1462A0601F30}"/>
                </a:ext>
              </a:extLst>
            </p:cNvPr>
            <p:cNvSpPr txBox="1"/>
            <p:nvPr/>
          </p:nvSpPr>
          <p:spPr>
            <a:xfrm>
              <a:off x="1072166" y="5677840"/>
              <a:ext cx="2438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// define a function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int fun1(){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	</a:t>
              </a:r>
              <a:r>
                <a:rPr lang="en-US" b="1" dirty="0" err="1">
                  <a:solidFill>
                    <a:srgbClr val="00B050"/>
                  </a:solidFill>
                </a:rPr>
                <a:t>cout</a:t>
              </a:r>
              <a:r>
                <a:rPr lang="en-US" b="1" dirty="0">
                  <a:solidFill>
                    <a:srgbClr val="00B050"/>
                  </a:solidFill>
                </a:rPr>
                <a:t>&lt;&lt;”hi”;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}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0943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Prototypes and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declare a function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get_side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define a function without input parameters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  <a:defRPr/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get_side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  <a:defRPr/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input;</a:t>
            </a:r>
          </a:p>
          <a:p>
            <a:pPr>
              <a:buNone/>
              <a:defRPr/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"Please enter a side of the triangle: ";</a:t>
            </a:r>
          </a:p>
          <a:p>
            <a:pPr>
              <a:buNone/>
              <a:defRPr/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input;</a:t>
            </a:r>
          </a:p>
          <a:p>
            <a:pPr>
              <a:buNone/>
              <a:defRPr/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input; // return value</a:t>
            </a:r>
          </a:p>
          <a:p>
            <a:pPr>
              <a:buNone/>
              <a:defRPr/>
            </a:pPr>
            <a:r>
              <a:rPr lang="en-US" sz="16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x;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// call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x 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get_side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534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/>
              <a:t>Function parameters and return values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a set of instructions 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dirty="0"/>
              <a:t>When </a:t>
            </a:r>
            <a:r>
              <a:rPr lang="en-US" i="1" dirty="0"/>
              <a:t>executed</a:t>
            </a:r>
            <a:r>
              <a:rPr lang="en-US" dirty="0"/>
              <a:t>, it accomplishes a task 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Most functions require </a:t>
            </a:r>
            <a:r>
              <a:rPr lang="en-US" i="1" dirty="0">
                <a:solidFill>
                  <a:srgbClr val="00B0F0"/>
                </a:solidFill>
              </a:rPr>
              <a:t>input parameters in a function</a:t>
            </a:r>
            <a:endParaRPr lang="en-US" dirty="0">
              <a:solidFill>
                <a:srgbClr val="00B0F0"/>
              </a:solidFill>
            </a:endParaRP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dirty="0"/>
              <a:t>Pieces of data that the function needs to do its job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dirty="0"/>
              <a:t>This is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not the same </a:t>
            </a:r>
            <a:r>
              <a:rPr lang="en-US" dirty="0"/>
              <a:t>as stream input from the user/keyboard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en-US" dirty="0"/>
              <a:t>Many functions </a:t>
            </a:r>
            <a:r>
              <a:rPr lang="en-US" i="1" dirty="0"/>
              <a:t>output</a:t>
            </a:r>
            <a:r>
              <a:rPr lang="en-US" dirty="0"/>
              <a:t> a </a:t>
            </a:r>
            <a:r>
              <a:rPr lang="en-US" i="1" dirty="0">
                <a:solidFill>
                  <a:srgbClr val="00B0F0"/>
                </a:solidFill>
              </a:rPr>
              <a:t>return value</a:t>
            </a:r>
            <a:endParaRPr lang="en-US" dirty="0">
              <a:solidFill>
                <a:srgbClr val="00B0F0"/>
              </a:solidFill>
            </a:endParaRP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dirty="0"/>
              <a:t>A piece of data that is the result of that job</a:t>
            </a:r>
          </a:p>
          <a:p>
            <a:pPr lvl="1" eaLnBrk="1" hangingPunct="1">
              <a:spcBef>
                <a:spcPct val="40000"/>
              </a:spcBef>
              <a:defRPr/>
            </a:pPr>
            <a:r>
              <a:rPr lang="en-US" dirty="0"/>
              <a:t>This is</a:t>
            </a:r>
            <a:r>
              <a:rPr lang="en-US" b="1" dirty="0"/>
              <a:t> </a:t>
            </a:r>
            <a:r>
              <a:rPr lang="en-US" b="1" dirty="0">
                <a:solidFill>
                  <a:srgbClr val="00B0F0"/>
                </a:solidFill>
              </a:rPr>
              <a:t>not the same </a:t>
            </a:r>
            <a:r>
              <a:rPr lang="en-US" dirty="0"/>
              <a:t>as print out to the screen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Example functions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021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pow(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</a:rPr>
              <a:t>x,y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)</a:t>
            </a:r>
            <a:r>
              <a:rPr lang="en-US" sz="2400" dirty="0"/>
              <a:t> calculates </a:t>
            </a:r>
            <a:r>
              <a:rPr lang="en-US" sz="2400" dirty="0" err="1">
                <a:latin typeface="Courier New" pitchFamily="49" charset="0"/>
              </a:rPr>
              <a:t>x</a:t>
            </a:r>
            <a:r>
              <a:rPr lang="en-US" sz="2400" baseline="30000" dirty="0" err="1">
                <a:latin typeface="Courier New" pitchFamily="49" charset="0"/>
              </a:rPr>
              <a:t>y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pow(2.0, 3.0)</a:t>
            </a:r>
            <a:r>
              <a:rPr lang="en-US" sz="2400" dirty="0"/>
              <a:t> is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8.0</a:t>
            </a:r>
          </a:p>
          <a:p>
            <a:pPr lvl="1" eaLnBrk="1" hangingPunct="1"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</a:endParaRPr>
          </a:p>
          <a:p>
            <a:pPr marL="457200" lvl="1" indent="0" eaLnBrk="1" hangingPunct="1">
              <a:buNone/>
              <a:defRPr/>
            </a:pPr>
            <a:endParaRPr lang="en-US" sz="2400" dirty="0">
              <a:solidFill>
                <a:schemeClr val="accent4"/>
              </a:solidFill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en-US" sz="2400" dirty="0"/>
              <a:t>Input: two </a:t>
            </a:r>
            <a:r>
              <a:rPr lang="en-US" sz="2400" i="1" dirty="0"/>
              <a:t>parameters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x</a:t>
            </a:r>
            <a:r>
              <a:rPr lang="en-US" sz="2400" dirty="0"/>
              <a:t> and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y</a:t>
            </a:r>
            <a:r>
              <a:rPr lang="en-US" dirty="0"/>
              <a:t> of type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double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endParaRPr lang="en-US" sz="2400" dirty="0">
              <a:solidFill>
                <a:schemeClr val="accent4"/>
              </a:solidFill>
            </a:endParaRPr>
          </a:p>
          <a:p>
            <a:pPr lvl="1" eaLnBrk="1" hangingPunct="1">
              <a:defRPr/>
            </a:pPr>
            <a:r>
              <a:rPr lang="en-US" sz="2400" dirty="0"/>
              <a:t>Output: returns a value of type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double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</a:p>
          <a:p>
            <a:pPr marL="457200" lvl="1" indent="0" eaLnBrk="1" hangingPunct="1">
              <a:buNone/>
              <a:defRPr/>
            </a:pPr>
            <a:endParaRPr lang="en-US" sz="2400" dirty="0">
              <a:solidFill>
                <a:schemeClr val="accent4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2474D7-DF76-0041-9ECA-959377C834BE}"/>
              </a:ext>
            </a:extLst>
          </p:cNvPr>
          <p:cNvGrpSpPr/>
          <p:nvPr/>
        </p:nvGrpSpPr>
        <p:grpSpPr>
          <a:xfrm>
            <a:off x="4000500" y="999876"/>
            <a:ext cx="3969766" cy="1298349"/>
            <a:chOff x="4343400" y="1521051"/>
            <a:chExt cx="11078418" cy="12983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8AA733C-C0C9-A143-B1E0-409EFC44624E}"/>
                </a:ext>
              </a:extLst>
            </p:cNvPr>
            <p:cNvSpPr/>
            <p:nvPr/>
          </p:nvSpPr>
          <p:spPr>
            <a:xfrm>
              <a:off x="4343400" y="2133600"/>
              <a:ext cx="3657600" cy="685800"/>
            </a:xfrm>
            <a:prstGeom prst="ellipse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Line Callout 1 2">
              <a:extLst>
                <a:ext uri="{FF2B5EF4-FFF2-40B4-BE49-F238E27FC236}">
                  <a16:creationId xmlns:a16="http://schemas.microsoft.com/office/drawing/2014/main" id="{6330FD2E-6014-5B45-87DD-3183AB4F8E2A}"/>
                </a:ext>
              </a:extLst>
            </p:cNvPr>
            <p:cNvSpPr/>
            <p:nvPr/>
          </p:nvSpPr>
          <p:spPr>
            <a:xfrm>
              <a:off x="9340703" y="1521051"/>
              <a:ext cx="6081115" cy="548481"/>
            </a:xfrm>
            <a:prstGeom prst="borderCallout1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Function outputs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6921DCD-2AF6-3448-B7B2-A32CCB9E7003}"/>
              </a:ext>
            </a:extLst>
          </p:cNvPr>
          <p:cNvGrpSpPr/>
          <p:nvPr/>
        </p:nvGrpSpPr>
        <p:grpSpPr>
          <a:xfrm>
            <a:off x="4152900" y="2298225"/>
            <a:ext cx="4572000" cy="1447800"/>
            <a:chOff x="4343400" y="1371600"/>
            <a:chExt cx="4572000" cy="14478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8D69C2-440B-4B4C-ADE2-4D9F6A873D33}"/>
                </a:ext>
              </a:extLst>
            </p:cNvPr>
            <p:cNvSpPr/>
            <p:nvPr/>
          </p:nvSpPr>
          <p:spPr>
            <a:xfrm>
              <a:off x="4343400" y="2133600"/>
              <a:ext cx="3657600" cy="685800"/>
            </a:xfrm>
            <a:prstGeom prst="ellipse">
              <a:avLst/>
            </a:pr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Line Callout 1 11">
              <a:extLst>
                <a:ext uri="{FF2B5EF4-FFF2-40B4-BE49-F238E27FC236}">
                  <a16:creationId xmlns:a16="http://schemas.microsoft.com/office/drawing/2014/main" id="{C1D5A2B5-C768-5E4B-80BA-8878DE88AF62}"/>
                </a:ext>
              </a:extLst>
            </p:cNvPr>
            <p:cNvSpPr/>
            <p:nvPr/>
          </p:nvSpPr>
          <p:spPr>
            <a:xfrm>
              <a:off x="6553200" y="1371600"/>
              <a:ext cx="2362200" cy="548481"/>
            </a:xfrm>
            <a:prstGeom prst="borderCallout1">
              <a:avLst/>
            </a:prstGeom>
            <a:noFill/>
            <a:ln w="444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Function inputs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Example functions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302125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floor(x)</a:t>
            </a:r>
            <a:r>
              <a:rPr lang="en-US" sz="2400" dirty="0"/>
              <a:t> calculates the largest whole number less than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x</a:t>
            </a:r>
            <a:endParaRPr lang="en-US" sz="2400" dirty="0"/>
          </a:p>
          <a:p>
            <a:pPr lvl="1" eaLnBrk="1" hangingPunct="1"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floor(48.79)</a:t>
            </a:r>
            <a:r>
              <a:rPr lang="en-US" sz="2400" dirty="0"/>
              <a:t> is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48.0</a:t>
            </a:r>
          </a:p>
          <a:p>
            <a:pPr lvl="1" eaLnBrk="1" hangingPunct="1">
              <a:defRPr/>
            </a:pPr>
            <a:r>
              <a:rPr lang="en-US" sz="2400" dirty="0"/>
              <a:t>Input: one parameter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x</a:t>
            </a:r>
            <a:r>
              <a:rPr lang="en-US" dirty="0"/>
              <a:t> of type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double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endParaRPr lang="en-US" sz="2400" dirty="0">
              <a:solidFill>
                <a:schemeClr val="accent4"/>
              </a:solidFill>
              <a:latin typeface="Courier New" pitchFamily="49" charset="0"/>
            </a:endParaRPr>
          </a:p>
          <a:p>
            <a:pPr lvl="1" eaLnBrk="1" hangingPunct="1">
              <a:defRPr/>
            </a:pPr>
            <a:r>
              <a:rPr lang="en-US" sz="2400" dirty="0"/>
              <a:t>Output: returns a value of type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</a:rPr>
              <a:t>double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</a:p>
          <a:p>
            <a:pPr eaLnBrk="1" hangingPunct="1">
              <a:defRPr/>
            </a:pPr>
            <a:endParaRPr lang="en-US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</TotalTime>
  <Words>1135</Words>
  <Application>Microsoft Macintosh PowerPoint</Application>
  <PresentationFormat>On-screen Show (4:3)</PresentationFormat>
  <Paragraphs>179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Verdana</vt:lpstr>
      <vt:lpstr>Office Theme</vt:lpstr>
      <vt:lpstr>Input Stream</vt:lpstr>
      <vt:lpstr>Input Stream – from keyboard</vt:lpstr>
      <vt:lpstr>Functions</vt:lpstr>
      <vt:lpstr>Declare Function</vt:lpstr>
      <vt:lpstr>Function Prototypes</vt:lpstr>
      <vt:lpstr>Prototypes and Organization</vt:lpstr>
      <vt:lpstr>Function parameters and return values</vt:lpstr>
      <vt:lpstr>Example functions</vt:lpstr>
      <vt:lpstr>Example functions</vt:lpstr>
      <vt:lpstr>Predefined functions</vt:lpstr>
      <vt:lpstr>Calling Functions</vt:lpstr>
      <vt:lpstr>Calling Functions</vt:lpstr>
      <vt:lpstr>Using the Return Value</vt:lpstr>
      <vt:lpstr>Function Calls and Return Values</vt:lpstr>
      <vt:lpstr>Example Predefined Functions</vt:lpstr>
      <vt:lpstr>Example Predefined Functions</vt:lpstr>
      <vt:lpstr>Exercises</vt:lpstr>
      <vt:lpstr>Exercises</vt:lpstr>
      <vt:lpstr>Side-effects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307</cp:revision>
  <dcterms:created xsi:type="dcterms:W3CDTF">2009-09-01T00:23:15Z</dcterms:created>
  <dcterms:modified xsi:type="dcterms:W3CDTF">2020-09-28T19:28:35Z</dcterms:modified>
</cp:coreProperties>
</file>