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56" r:id="rId2"/>
    <p:sldId id="302" r:id="rId3"/>
    <p:sldId id="258" r:id="rId4"/>
    <p:sldId id="296" r:id="rId5"/>
    <p:sldId id="310" r:id="rId6"/>
    <p:sldId id="311" r:id="rId7"/>
    <p:sldId id="309" r:id="rId8"/>
    <p:sldId id="297" r:id="rId9"/>
    <p:sldId id="298" r:id="rId10"/>
    <p:sldId id="299" r:id="rId11"/>
    <p:sldId id="301" r:id="rId12"/>
    <p:sldId id="260" r:id="rId13"/>
    <p:sldId id="312" r:id="rId14"/>
    <p:sldId id="270" r:id="rId15"/>
    <p:sldId id="274" r:id="rId16"/>
    <p:sldId id="303" r:id="rId17"/>
    <p:sldId id="304" r:id="rId18"/>
    <p:sldId id="275" r:id="rId19"/>
    <p:sldId id="285" r:id="rId20"/>
    <p:sldId id="30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22"/>
    <p:restoredTop sz="92553"/>
  </p:normalViewPr>
  <p:slideViewPr>
    <p:cSldViewPr snapToGrid="0" snapToObjects="1">
      <p:cViewPr varScale="1">
        <p:scale>
          <a:sx n="105" d="100"/>
          <a:sy n="105" d="100"/>
        </p:scale>
        <p:origin x="4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5A1CC-ACDD-704E-8698-C6E1792162B7}" type="datetimeFigureOut">
              <a:rPr lang="en-US" smtClean="0"/>
              <a:t>1/18/22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487419-D691-E04A-B1A2-6B661B7B4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449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01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73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031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33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47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science is the application of computational and statistical techniques to address or gain insight into some problem in the real world. 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Computational 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Statisticals</a:t>
            </a:r>
            <a:r>
              <a:rPr lang="en-US" dirty="0"/>
              <a:t>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Real world problems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487419-D691-E04A-B1A2-6B661B7B464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564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1/18/22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iyulincs.github.io/teach/spring_22/iot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eiyulincs.github.io/teach/spring_22/syllabus_cs_789.pdf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mining for Internet of Things Data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tx1"/>
                </a:solidFill>
              </a:rPr>
              <a:t>Beiyu</a:t>
            </a:r>
            <a:r>
              <a:rPr lang="en-US" sz="2400" dirty="0">
                <a:solidFill>
                  <a:schemeClr val="tx1"/>
                </a:solidFill>
              </a:rPr>
              <a:t> Lin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Mining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590" y="1921189"/>
            <a:ext cx="8481186" cy="119524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“The world is one big data problem.”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/>
              <a:t>(by Andrew McAfee, co-director of the MIT Initiative)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E8BCA6-9997-9147-BB33-474444F413C7}"/>
              </a:ext>
            </a:extLst>
          </p:cNvPr>
          <p:cNvSpPr txBox="1">
            <a:spLocks/>
          </p:cNvSpPr>
          <p:nvPr/>
        </p:nvSpPr>
        <p:spPr>
          <a:xfrm>
            <a:off x="3171657" y="3358131"/>
            <a:ext cx="8685910" cy="12437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rgbClr val="0070C0"/>
                </a:solidFill>
              </a:rPr>
              <a:t>“Data is the new science. Big Data holds the answers.” </a:t>
            </a:r>
            <a:r>
              <a:rPr lang="en-US" sz="2800" dirty="0">
                <a:solidFill>
                  <a:schemeClr val="tx1"/>
                </a:solidFill>
              </a:rPr>
              <a:t>(Pat </a:t>
            </a:r>
            <a:r>
              <a:rPr lang="en-US" sz="2800" dirty="0" err="1">
                <a:solidFill>
                  <a:schemeClr val="tx1"/>
                </a:solidFill>
              </a:rPr>
              <a:t>Gelsinger</a:t>
            </a:r>
            <a:r>
              <a:rPr lang="en-US" sz="2800" dirty="0">
                <a:solidFill>
                  <a:schemeClr val="tx1"/>
                </a:solidFill>
              </a:rPr>
              <a:t>, CEO, VMWare)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1ED33CC-6B54-0348-BF1B-61B15CBBC7FD}"/>
              </a:ext>
            </a:extLst>
          </p:cNvPr>
          <p:cNvSpPr txBox="1">
            <a:spLocks/>
          </p:cNvSpPr>
          <p:nvPr/>
        </p:nvSpPr>
        <p:spPr>
          <a:xfrm>
            <a:off x="183398" y="5470237"/>
            <a:ext cx="3691118" cy="1013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tx1"/>
                </a:solidFill>
              </a:rPr>
              <a:t>transforming raw data into useful knowledge</a:t>
            </a:r>
          </a:p>
        </p:txBody>
      </p:sp>
      <p:pic>
        <p:nvPicPr>
          <p:cNvPr id="2050" name="Picture 2" descr="In Conversation with Andrew McAfee – MIT Initiative on the Digital Economy">
            <a:extLst>
              <a:ext uri="{FF2B5EF4-FFF2-40B4-BE49-F238E27FC236}">
                <a16:creationId xmlns:a16="http://schemas.microsoft.com/office/drawing/2014/main" id="{18388C88-6149-3040-9D51-8B5576251B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783"/>
          <a:stretch/>
        </p:blipFill>
        <p:spPr bwMode="auto">
          <a:xfrm>
            <a:off x="8875776" y="1982893"/>
            <a:ext cx="1696974" cy="1446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g Data Quotes">
            <a:extLst>
              <a:ext uri="{FF2B5EF4-FFF2-40B4-BE49-F238E27FC236}">
                <a16:creationId xmlns:a16="http://schemas.microsoft.com/office/drawing/2014/main" id="{3E674CA6-F4E6-4946-82B7-2AD707291B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4867"/>
          <a:stretch/>
        </p:blipFill>
        <p:spPr bwMode="auto">
          <a:xfrm>
            <a:off x="784129" y="3368170"/>
            <a:ext cx="1670241" cy="16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Digital Transformation: Turning Data into Value | BPTrends">
            <a:extLst>
              <a:ext uri="{FF2B5EF4-FFF2-40B4-BE49-F238E27FC236}">
                <a16:creationId xmlns:a16="http://schemas.microsoft.com/office/drawing/2014/main" id="{75F5AE7F-4C26-C441-9733-A49B288682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48"/>
          <a:stretch/>
        </p:blipFill>
        <p:spPr bwMode="auto">
          <a:xfrm>
            <a:off x="4006090" y="4490970"/>
            <a:ext cx="4406390" cy="2367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smart city: Opinion: Why Smart Cities will evolve into hyper-connected  cities, Government News, ET Government">
            <a:extLst>
              <a:ext uri="{FF2B5EF4-FFF2-40B4-BE49-F238E27FC236}">
                <a16:creationId xmlns:a16="http://schemas.microsoft.com/office/drawing/2014/main" id="{F4D1E9E5-979F-CD41-BDCB-81760750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7059" y="4490970"/>
            <a:ext cx="3222034" cy="2144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709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4" grpId="0"/>
      <p:bldP spid="1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 </a:t>
            </a:r>
            <a:r>
              <a:rPr lang="en-US" dirty="0" err="1"/>
              <a:t>mINING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464" y="2034192"/>
            <a:ext cx="11029616" cy="4677503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Data analysis and decision support </a:t>
            </a:r>
          </a:p>
          <a:p>
            <a:pPr lvl="1"/>
            <a:r>
              <a:rPr lang="en-US" sz="2600" dirty="0"/>
              <a:t>– Market analysis and management </a:t>
            </a:r>
          </a:p>
          <a:p>
            <a:pPr lvl="2"/>
            <a:r>
              <a:rPr lang="en-US" sz="2400" dirty="0"/>
              <a:t>• Target marketing, customer relationship management (CRM), market basket analysis, cross selling, market segmentation </a:t>
            </a:r>
          </a:p>
          <a:p>
            <a:pPr lvl="1"/>
            <a:r>
              <a:rPr lang="en-US" sz="2600" dirty="0"/>
              <a:t>– Risk analysis and management </a:t>
            </a:r>
          </a:p>
          <a:p>
            <a:pPr lvl="2"/>
            <a:r>
              <a:rPr lang="en-US" sz="2400" dirty="0"/>
              <a:t>• Forecasting, customer retention, improved underwriting, quality control, competitive analysis </a:t>
            </a:r>
          </a:p>
          <a:p>
            <a:pPr lvl="1"/>
            <a:r>
              <a:rPr lang="en-US" sz="2600" dirty="0"/>
              <a:t>– Fraud detection and detection of unusual patterns (outliers)</a:t>
            </a:r>
          </a:p>
          <a:p>
            <a:pPr lvl="1"/>
            <a:endParaRPr lang="en-US" sz="2300" dirty="0"/>
          </a:p>
          <a:p>
            <a:r>
              <a:rPr lang="en-US" sz="2600" dirty="0"/>
              <a:t>Other Applications </a:t>
            </a:r>
          </a:p>
          <a:p>
            <a:pPr lvl="1"/>
            <a:r>
              <a:rPr lang="en-US" sz="2400" dirty="0"/>
              <a:t>– Text mining (news group, email, documents) and Web mining </a:t>
            </a:r>
          </a:p>
          <a:p>
            <a:pPr lvl="1"/>
            <a:r>
              <a:rPr lang="en-US" sz="2400" dirty="0"/>
              <a:t>– Stream data mining </a:t>
            </a:r>
          </a:p>
          <a:p>
            <a:pPr lvl="1"/>
            <a:r>
              <a:rPr lang="en-US" sz="2400" dirty="0"/>
              <a:t>– DNA and bio-data analysis</a:t>
            </a:r>
            <a:endParaRPr lang="en-US" sz="23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355850D-B69D-D344-A0A5-2CBB81F0B303}"/>
              </a:ext>
            </a:extLst>
          </p:cNvPr>
          <p:cNvSpPr/>
          <p:nvPr/>
        </p:nvSpPr>
        <p:spPr>
          <a:xfrm>
            <a:off x="987552" y="5852160"/>
            <a:ext cx="3206496" cy="426720"/>
          </a:xfrm>
          <a:prstGeom prst="ellipse">
            <a:avLst/>
          </a:prstGeom>
          <a:noFill/>
          <a:ln w="857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76" name="Picture 4" descr="Real-Time Streaming | Juvo">
            <a:extLst>
              <a:ext uri="{FF2B5EF4-FFF2-40B4-BE49-F238E27FC236}">
                <a16:creationId xmlns:a16="http://schemas.microsoft.com/office/drawing/2014/main" id="{E1C7ECBB-B84E-4047-BA29-E4FCBF3C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268" y="4699000"/>
            <a:ext cx="3771900" cy="215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77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Association rule</a:t>
            </a:r>
          </a:p>
          <a:p>
            <a:r>
              <a:rPr lang="en-US" sz="3000" dirty="0"/>
              <a:t>Categorization (supervised learning)</a:t>
            </a:r>
          </a:p>
          <a:p>
            <a:r>
              <a:rPr lang="en-US" sz="3000" dirty="0"/>
              <a:t>Clustering (unsupervised learning)</a:t>
            </a:r>
          </a:p>
          <a:p>
            <a:r>
              <a:rPr lang="en-US" sz="3000" dirty="0"/>
              <a:t>Mining Internet of Things (IoT) data</a:t>
            </a:r>
          </a:p>
          <a:p>
            <a:endParaRPr lang="en-US" sz="3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703C886-1C19-1547-A3A1-0D8CFC6B1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Data mining algorithms</a:t>
            </a:r>
          </a:p>
        </p:txBody>
      </p:sp>
      <p:pic>
        <p:nvPicPr>
          <p:cNvPr id="6146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43AA39C0-0E19-DD4A-94E5-39905A65F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3605" y="1990138"/>
            <a:ext cx="3188779" cy="267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0C9FC-EC13-B14B-A4EC-76D0F8092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</a:t>
            </a:r>
          </a:p>
        </p:txBody>
      </p:sp>
      <p:pic>
        <p:nvPicPr>
          <p:cNvPr id="4" name="Picture 2" descr="R Market Basket Analysis using Apriori Examples - DataCamp">
            <a:extLst>
              <a:ext uri="{FF2B5EF4-FFF2-40B4-BE49-F238E27FC236}">
                <a16:creationId xmlns:a16="http://schemas.microsoft.com/office/drawing/2014/main" id="{3862371C-B5DD-BE43-86BA-63CA0C3214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9109" y="2092349"/>
            <a:ext cx="4993195" cy="4186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6 Inexpensive Ways to Stay in Shape – Cleveland Clinic">
            <a:extLst>
              <a:ext uri="{FF2B5EF4-FFF2-40B4-BE49-F238E27FC236}">
                <a16:creationId xmlns:a16="http://schemas.microsoft.com/office/drawing/2014/main" id="{14D65A0F-C7A2-0B45-BF43-4C1AE2353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6612" y="2419604"/>
            <a:ext cx="4574816" cy="3005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197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Classification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7B136-8099-C040-A680-DA8225263E80}"/>
              </a:ext>
            </a:extLst>
          </p:cNvPr>
          <p:cNvSpPr txBox="1"/>
          <p:nvPr/>
        </p:nvSpPr>
        <p:spPr>
          <a:xfrm>
            <a:off x="449320" y="1908830"/>
            <a:ext cx="85851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Decide whom credit card application should be approved.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FEA053-9CD1-D940-8B68-706012A328C4}"/>
              </a:ext>
            </a:extLst>
          </p:cNvPr>
          <p:cNvSpPr txBox="1"/>
          <p:nvPr/>
        </p:nvSpPr>
        <p:spPr>
          <a:xfrm>
            <a:off x="268921" y="5512576"/>
            <a:ext cx="113418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Goal: </a:t>
            </a:r>
            <a:r>
              <a:rPr lang="en-US" sz="2800" dirty="0"/>
              <a:t>use a person’s information seen so far to produce good prediction rule</a:t>
            </a:r>
          </a:p>
          <a:p>
            <a:r>
              <a:rPr lang="en-US" sz="2800" dirty="0"/>
              <a:t>for future applications.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1514" name="Picture 10" descr="Image result for credit card application approved or not">
            <a:extLst>
              <a:ext uri="{FF2B5EF4-FFF2-40B4-BE49-F238E27FC236}">
                <a16:creationId xmlns:a16="http://schemas.microsoft.com/office/drawing/2014/main" id="{9088F6AD-61E3-304D-A197-E50874280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600" y="2943613"/>
            <a:ext cx="3962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16" name="Picture 12" descr="Image result for credit card application approved or not">
            <a:extLst>
              <a:ext uri="{FF2B5EF4-FFF2-40B4-BE49-F238E27FC236}">
                <a16:creationId xmlns:a16="http://schemas.microsoft.com/office/drawing/2014/main" id="{F2EBD1C0-F923-F74D-BF84-60362FBFE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04" y="2816613"/>
            <a:ext cx="3505200" cy="231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Models – supervised Learning (image classification)</a:t>
            </a:r>
            <a:endParaRPr lang="en-US" dirty="0"/>
          </a:p>
        </p:txBody>
      </p:sp>
      <p:pic>
        <p:nvPicPr>
          <p:cNvPr id="22530" name="Picture 2" descr="Image result for face detection machine learning">
            <a:extLst>
              <a:ext uri="{FF2B5EF4-FFF2-40B4-BE49-F238E27FC236}">
                <a16:creationId xmlns:a16="http://schemas.microsoft.com/office/drawing/2014/main" id="{BCCE12A0-BEFE-5940-86E9-F29076427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2318969"/>
            <a:ext cx="3495508" cy="189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534" name="Picture 6" descr="Image result for face detection machine learning">
            <a:extLst>
              <a:ext uri="{FF2B5EF4-FFF2-40B4-BE49-F238E27FC236}">
                <a16:creationId xmlns:a16="http://schemas.microsoft.com/office/drawing/2014/main" id="{DF6079FC-C719-0646-9F4C-6C1CD73A7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599" y="2571924"/>
            <a:ext cx="3016249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48494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Face Detection and Recognition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75D3C1-F25A-2C4E-87A6-CEFC3B80F5D3}"/>
              </a:ext>
            </a:extLst>
          </p:cNvPr>
          <p:cNvSpPr txBox="1"/>
          <p:nvPr/>
        </p:nvSpPr>
        <p:spPr>
          <a:xfrm>
            <a:off x="449319" y="4425951"/>
            <a:ext cx="4541781" cy="1385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Handwritten digit recognition  (convert hand-written digits to characters 0..9)</a:t>
            </a:r>
          </a:p>
        </p:txBody>
      </p:sp>
      <p:pic>
        <p:nvPicPr>
          <p:cNvPr id="22536" name="Picture 8" descr="Image result for handwritten digit recognition">
            <a:extLst>
              <a:ext uri="{FF2B5EF4-FFF2-40B4-BE49-F238E27FC236}">
                <a16:creationId xmlns:a16="http://schemas.microsoft.com/office/drawing/2014/main" id="{9F367CD0-A35C-B142-92C1-BAF20824CB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788" b="13532"/>
          <a:stretch/>
        </p:blipFill>
        <p:spPr bwMode="auto">
          <a:xfrm>
            <a:off x="5359402" y="4648199"/>
            <a:ext cx="3683000" cy="1385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9882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(Other Examples)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6A2ACD-837F-F34A-B532-480061B6785C}"/>
              </a:ext>
            </a:extLst>
          </p:cNvPr>
          <p:cNvSpPr txBox="1"/>
          <p:nvPr/>
        </p:nvSpPr>
        <p:spPr>
          <a:xfrm>
            <a:off x="449320" y="1908830"/>
            <a:ext cx="30498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Weather Prediction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4" name="Picture 2" descr="Image result for Weather prediction">
            <a:extLst>
              <a:ext uri="{FF2B5EF4-FFF2-40B4-BE49-F238E27FC236}">
                <a16:creationId xmlns:a16="http://schemas.microsoft.com/office/drawing/2014/main" id="{99074BBF-4D72-244B-BC8B-D66FA086C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592" y="1864359"/>
            <a:ext cx="4990516" cy="157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F9FCE0-93FB-0A44-A130-8467D4F80245}"/>
              </a:ext>
            </a:extLst>
          </p:cNvPr>
          <p:cNvSpPr txBox="1"/>
          <p:nvPr/>
        </p:nvSpPr>
        <p:spPr>
          <a:xfrm>
            <a:off x="449320" y="3182661"/>
            <a:ext cx="148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Medicine</a:t>
            </a:r>
            <a:endParaRPr lang="en-US" sz="2800" dirty="0">
              <a:solidFill>
                <a:srgbClr val="C00000"/>
              </a:solidFill>
            </a:endParaRPr>
          </a:p>
        </p:txBody>
      </p:sp>
      <p:pic>
        <p:nvPicPr>
          <p:cNvPr id="23556" name="Picture 4" descr="Image result for Medicine machine learning">
            <a:extLst>
              <a:ext uri="{FF2B5EF4-FFF2-40B4-BE49-F238E27FC236}">
                <a16:creationId xmlns:a16="http://schemas.microsoft.com/office/drawing/2014/main" id="{0327E640-85D1-524A-B703-8B915CBE2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861"/>
          <a:stretch/>
        </p:blipFill>
        <p:spPr bwMode="auto">
          <a:xfrm>
            <a:off x="816422" y="3827958"/>
            <a:ext cx="6066709" cy="262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E84D2C-5662-8D47-893F-8F87E9BE7515}"/>
              </a:ext>
            </a:extLst>
          </p:cNvPr>
          <p:cNvSpPr txBox="1"/>
          <p:nvPr/>
        </p:nvSpPr>
        <p:spPr>
          <a:xfrm>
            <a:off x="7251700" y="3818605"/>
            <a:ext cx="472885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Computational Economics: </a:t>
            </a:r>
          </a:p>
          <a:p>
            <a:r>
              <a:rPr lang="en-US" sz="2000" dirty="0"/>
              <a:t>– predict if a stock will rise or fall </a:t>
            </a:r>
          </a:p>
          <a:p>
            <a:r>
              <a:rPr lang="en-US" sz="2000" dirty="0"/>
              <a:t>– predict if a user will click on an ad or not </a:t>
            </a:r>
          </a:p>
          <a:p>
            <a:r>
              <a:rPr lang="en-US" sz="2000" dirty="0"/>
              <a:t>• in order to decide which ad to show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9283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 (Regression)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4"/>
            <a:ext cx="6645109" cy="477054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3200" dirty="0"/>
              <a:t>Regression: Predicting a numeric value</a:t>
            </a:r>
            <a:endParaRPr lang="en-US" altLang="en-US" sz="3200" dirty="0"/>
          </a:p>
        </p:txBody>
      </p:sp>
      <p:pic>
        <p:nvPicPr>
          <p:cNvPr id="24578" name="Picture 2" descr="Image result for stock market game stop">
            <a:extLst>
              <a:ext uri="{FF2B5EF4-FFF2-40B4-BE49-F238E27FC236}">
                <a16:creationId xmlns:a16="http://schemas.microsoft.com/office/drawing/2014/main" id="{5F2FEA7A-084E-1E44-BCA0-70D5902B8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456828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D70387D-1C27-8644-98AA-378790B106D5}"/>
              </a:ext>
            </a:extLst>
          </p:cNvPr>
          <p:cNvSpPr/>
          <p:nvPr/>
        </p:nvSpPr>
        <p:spPr>
          <a:xfrm>
            <a:off x="682926" y="2844800"/>
            <a:ext cx="191597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Stock market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553A5-1DFF-A94A-9816-900B9592CC00}"/>
              </a:ext>
            </a:extLst>
          </p:cNvPr>
          <p:cNvSpPr/>
          <p:nvPr/>
        </p:nvSpPr>
        <p:spPr>
          <a:xfrm>
            <a:off x="629097" y="5365234"/>
            <a:ext cx="274152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500" dirty="0"/>
              <a:t>Weather prediction</a:t>
            </a:r>
          </a:p>
        </p:txBody>
      </p:sp>
      <p:pic>
        <p:nvPicPr>
          <p:cNvPr id="7" name="Picture 2" descr="Image result for Weather prediction">
            <a:extLst>
              <a:ext uri="{FF2B5EF4-FFF2-40B4-BE49-F238E27FC236}">
                <a16:creationId xmlns:a16="http://schemas.microsoft.com/office/drawing/2014/main" id="{5B0AFFBB-8696-EA45-8721-B894BEFFC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7692" y="5036000"/>
            <a:ext cx="5093693" cy="1612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385808" y="283104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1902223" y="317055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1651981" y="368452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2151266" y="362133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2002582" y="391082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1528405" y="409532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2016252" y="43733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2549056" y="409532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3535856" y="403677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3710589" y="363670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3786789" y="332162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4158384" y="317055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4441394" y="365954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4082184" y="405658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3677003" y="454136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2870483" y="326308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029941" y="288958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7043374" y="288958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8994838" y="290295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8572193" y="293330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5" grpId="0" animBg="1"/>
      <p:bldP spid="8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9000-D5B8-B94E-88CD-FD837308D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7"/>
            <a:ext cx="11280608" cy="36615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Outline: </a:t>
            </a:r>
            <a:r>
              <a:rPr lang="en-US" sz="2500" dirty="0">
                <a:hlinkClick r:id="rId3"/>
              </a:rPr>
              <a:t>https://beiyulincs.github.io/teach/spring_22/iot.html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r>
              <a:rPr lang="en-US" sz="2500" dirty="0"/>
              <a:t>Syllabus: </a:t>
            </a:r>
            <a:r>
              <a:rPr lang="en-US" sz="2500" dirty="0">
                <a:hlinkClick r:id="rId4"/>
              </a:rPr>
              <a:t>https://beiyulincs.github.io/teach/spring_22/syllabus_cs_789.pdf</a:t>
            </a:r>
            <a:r>
              <a:rPr lang="en-US" sz="2500" dirty="0"/>
              <a:t> </a:t>
            </a:r>
          </a:p>
          <a:p>
            <a:pPr marL="0" indent="0">
              <a:buNone/>
            </a:pP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514061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4705350" y="3095485"/>
            <a:ext cx="2781300" cy="1514616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4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80319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EBFD41-30B7-EA4B-BAB7-639F82528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What is IoT? </a:t>
            </a:r>
          </a:p>
          <a:p>
            <a:r>
              <a:rPr lang="en-US" sz="2400" b="1" dirty="0"/>
              <a:t>What is IoT Data? </a:t>
            </a:r>
          </a:p>
          <a:p>
            <a:r>
              <a:rPr lang="en-US" sz="2400" b="1" dirty="0"/>
              <a:t>Why IoT is important?  </a:t>
            </a:r>
          </a:p>
          <a:p>
            <a:r>
              <a:rPr lang="en-US" sz="2400" b="1" dirty="0"/>
              <a:t>Data Learning and its Applications</a:t>
            </a:r>
          </a:p>
          <a:p>
            <a:r>
              <a:rPr lang="en-US" sz="2400" b="1" dirty="0"/>
              <a:t>Real Life Examples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/>
              <a:t>is IOT? </a:t>
            </a:r>
            <a:endParaRPr lang="en-US" dirty="0"/>
          </a:p>
        </p:txBody>
      </p:sp>
      <p:pic>
        <p:nvPicPr>
          <p:cNvPr id="1026" name="Picture 2" descr="Data Mining - FrontenderFrontender">
            <a:extLst>
              <a:ext uri="{FF2B5EF4-FFF2-40B4-BE49-F238E27FC236}">
                <a16:creationId xmlns:a16="http://schemas.microsoft.com/office/drawing/2014/main" id="{1D991C13-B179-EB40-B674-45CEA5032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6744" y="1871151"/>
            <a:ext cx="5154231" cy="4986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to Draw a Unicorn · Art Projects for Kids">
            <a:extLst>
              <a:ext uri="{FF2B5EF4-FFF2-40B4-BE49-F238E27FC236}">
                <a16:creationId xmlns:a16="http://schemas.microsoft.com/office/drawing/2014/main" id="{14E21867-9397-6749-8C00-CF2B17DF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6292" y="3572878"/>
            <a:ext cx="1215136" cy="932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6879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01C49-B012-2642-B812-63154FF04A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24CAA-16BD-2D46-9B5E-3F8880AC40EC}"/>
              </a:ext>
            </a:extLst>
          </p:cNvPr>
          <p:cNvSpPr txBox="1"/>
          <p:nvPr/>
        </p:nvSpPr>
        <p:spPr>
          <a:xfrm>
            <a:off x="5986272" y="1975824"/>
            <a:ext cx="609600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process of discovering meaningful </a:t>
            </a:r>
            <a:r>
              <a:rPr lang="en-US" sz="2400" b="1" dirty="0">
                <a:solidFill>
                  <a:srgbClr val="00B0F0"/>
                </a:solidFill>
              </a:rPr>
              <a:t>new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Correlations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Patterns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Trends</a:t>
            </a:r>
          </a:p>
          <a:p>
            <a:r>
              <a:rPr lang="en-US" sz="2400" dirty="0"/>
              <a:t>By learning from large amounts of stored data</a:t>
            </a:r>
          </a:p>
          <a:p>
            <a:r>
              <a:rPr lang="en-US" sz="2400" b="1" dirty="0">
                <a:solidFill>
                  <a:srgbClr val="00B0F0"/>
                </a:solidFill>
              </a:rPr>
              <a:t>Via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Pattern recognition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Statistical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Mathematical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Machine learning methods</a:t>
            </a:r>
          </a:p>
          <a:p>
            <a:pPr marL="285750" indent="-285750">
              <a:buFontTx/>
              <a:buChar char="-"/>
            </a:pPr>
            <a:endParaRPr lang="en-US" sz="2400" dirty="0"/>
          </a:p>
        </p:txBody>
      </p:sp>
      <p:pic>
        <p:nvPicPr>
          <p:cNvPr id="4098" name="Picture 2" descr="To serve a free society, social media must evolve beyond data mining">
            <a:extLst>
              <a:ext uri="{FF2B5EF4-FFF2-40B4-BE49-F238E27FC236}">
                <a16:creationId xmlns:a16="http://schemas.microsoft.com/office/drawing/2014/main" id="{58BC98B3-5C1E-6640-AC48-324FC97BB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24" y="2238113"/>
            <a:ext cx="5281429" cy="319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6892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47437-3F45-8B44-90F7-900D90484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process</a:t>
            </a:r>
          </a:p>
        </p:txBody>
      </p:sp>
      <p:pic>
        <p:nvPicPr>
          <p:cNvPr id="5126" name="Picture 6" descr="| The steps for data mining process.">
            <a:extLst>
              <a:ext uri="{FF2B5EF4-FFF2-40B4-BE49-F238E27FC236}">
                <a16:creationId xmlns:a16="http://schemas.microsoft.com/office/drawing/2014/main" id="{CA0B5DDF-3DF5-0E41-A8ED-0EA9C4BE14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4" t="4348" r="1790"/>
          <a:stretch/>
        </p:blipFill>
        <p:spPr bwMode="auto">
          <a:xfrm>
            <a:off x="296758" y="2243328"/>
            <a:ext cx="11728568" cy="348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717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F237-6D78-AE42-B485-7EC580C59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4A6ABD-8E2D-8C49-848E-4057DD16A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38992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dirty="0"/>
              <a:t>Data mining (knowledge discovery from data (KDD))</a:t>
            </a:r>
          </a:p>
          <a:p>
            <a:pPr lvl="1"/>
            <a:r>
              <a:rPr lang="en-US" sz="2200" dirty="0"/>
              <a:t>–</a:t>
            </a:r>
            <a:r>
              <a:rPr lang="en-US" sz="2000" dirty="0"/>
              <a:t> Extraction of interesting (non-trivial, implicit, previously unknown and potentially useful) patterns or knowledge from huge amount of data</a:t>
            </a:r>
          </a:p>
          <a:p>
            <a:pPr lvl="1"/>
            <a:r>
              <a:rPr lang="en-US" sz="2000" dirty="0"/>
              <a:t> – Data mining: a misnomer (outliner)?</a:t>
            </a:r>
          </a:p>
          <a:p>
            <a:pPr lvl="1"/>
            <a:endParaRPr lang="en-US" sz="1000" dirty="0"/>
          </a:p>
          <a:p>
            <a:r>
              <a:rPr lang="en-US" sz="2400" dirty="0"/>
              <a:t>• Alternative names </a:t>
            </a:r>
          </a:p>
          <a:p>
            <a:pPr lvl="1"/>
            <a:r>
              <a:rPr lang="en-US" sz="2000" dirty="0"/>
              <a:t>– Knowledge discovery in data, </a:t>
            </a:r>
          </a:p>
          <a:p>
            <a:pPr lvl="1"/>
            <a:r>
              <a:rPr lang="en-US" sz="2000" dirty="0"/>
              <a:t>– knowledge extraction, </a:t>
            </a:r>
          </a:p>
          <a:p>
            <a:pPr lvl="1"/>
            <a:r>
              <a:rPr lang="en-US" sz="2000" dirty="0"/>
              <a:t>– data/pattern analysis, </a:t>
            </a:r>
          </a:p>
          <a:p>
            <a:pPr lvl="1"/>
            <a:r>
              <a:rPr lang="en-US" sz="2000" dirty="0"/>
              <a:t>– data archeology, </a:t>
            </a:r>
          </a:p>
          <a:p>
            <a:pPr lvl="1"/>
            <a:r>
              <a:rPr lang="en-US" sz="2000" dirty="0"/>
              <a:t>– data dredging, information harvesting, business intelligence, etc.</a:t>
            </a:r>
          </a:p>
        </p:txBody>
      </p:sp>
    </p:spTree>
    <p:extLst>
      <p:ext uri="{BB962C8B-B14F-4D97-AF65-F5344CB8AC3E}">
        <p14:creationId xmlns:p14="http://schemas.microsoft.com/office/powerpoint/2010/main" val="578767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pic>
        <p:nvPicPr>
          <p:cNvPr id="12290" name="Picture 2" descr="Image result for machine learning dog or cookie">
            <a:extLst>
              <a:ext uri="{FF2B5EF4-FFF2-40B4-BE49-F238E27FC236}">
                <a16:creationId xmlns:a16="http://schemas.microsoft.com/office/drawing/2014/main" id="{5F5A7540-DDEE-2A46-9EF4-3A9F7C08F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136" y="2346891"/>
            <a:ext cx="3640117" cy="3656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Image result for machine learning dog or cookie">
            <a:extLst>
              <a:ext uri="{FF2B5EF4-FFF2-40B4-BE49-F238E27FC236}">
                <a16:creationId xmlns:a16="http://schemas.microsoft.com/office/drawing/2014/main" id="{04A36EB7-70B8-9B43-8C84-071867EA2D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78" t="16792" r="45528" b="5716"/>
          <a:stretch/>
        </p:blipFill>
        <p:spPr bwMode="auto">
          <a:xfrm>
            <a:off x="8840520" y="3305199"/>
            <a:ext cx="1280225" cy="1352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Image result for questions">
            <a:extLst>
              <a:ext uri="{FF2B5EF4-FFF2-40B4-BE49-F238E27FC236}">
                <a16:creationId xmlns:a16="http://schemas.microsoft.com/office/drawing/2014/main" id="{80D55D73-2794-484C-BA4D-F95184828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5" y="2946414"/>
            <a:ext cx="1915387" cy="191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06AAD4E-9397-9041-8BB9-C4DE3B2A0873}"/>
              </a:ext>
            </a:extLst>
          </p:cNvPr>
          <p:cNvSpPr txBox="1"/>
          <p:nvPr/>
        </p:nvSpPr>
        <p:spPr>
          <a:xfrm>
            <a:off x="7732644" y="5142045"/>
            <a:ext cx="2619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Image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11429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in real life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D9083F1-6C60-FA43-BAD4-2311114FF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90" y="2185232"/>
            <a:ext cx="4379913" cy="10138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000" dirty="0"/>
              <a:t>Document Categorization </a:t>
            </a:r>
          </a:p>
        </p:txBody>
      </p:sp>
      <p:pic>
        <p:nvPicPr>
          <p:cNvPr id="13314" name="Picture 2" descr="Image result for sports news web page">
            <a:extLst>
              <a:ext uri="{FF2B5EF4-FFF2-40B4-BE49-F238E27FC236}">
                <a16:creationId xmlns:a16="http://schemas.microsoft.com/office/drawing/2014/main" id="{7DA8B2A6-B19C-FC47-9AF8-E25F85768E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64488"/>
          <a:stretch/>
        </p:blipFill>
        <p:spPr bwMode="auto">
          <a:xfrm>
            <a:off x="4787203" y="2185232"/>
            <a:ext cx="3278170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Image result for hulu web page">
            <a:extLst>
              <a:ext uri="{FF2B5EF4-FFF2-40B4-BE49-F238E27FC236}">
                <a16:creationId xmlns:a16="http://schemas.microsoft.com/office/drawing/2014/main" id="{734C61CE-40FA-EC40-BB2D-743F00AF05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426" r="35388" b="9610"/>
          <a:stretch/>
        </p:blipFill>
        <p:spPr bwMode="auto">
          <a:xfrm>
            <a:off x="8546800" y="2185232"/>
            <a:ext cx="3064007" cy="184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0FDF167-9EF2-8E4A-827F-87D4D9DA8770}"/>
              </a:ext>
            </a:extLst>
          </p:cNvPr>
          <p:cNvSpPr txBox="1">
            <a:spLocks/>
          </p:cNvSpPr>
          <p:nvPr/>
        </p:nvSpPr>
        <p:spPr>
          <a:xfrm>
            <a:off x="248883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2" panose="05020102010507070707" pitchFamily="18" charset="2"/>
              <a:buNone/>
            </a:pPr>
            <a:r>
              <a:rPr lang="en-US" sz="3000" dirty="0"/>
              <a:t>Speech Recognition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61CC8A2-E698-094F-8475-D3AEA442CEE4}"/>
              </a:ext>
            </a:extLst>
          </p:cNvPr>
          <p:cNvSpPr txBox="1">
            <a:spLocks/>
          </p:cNvSpPr>
          <p:nvPr/>
        </p:nvSpPr>
        <p:spPr>
          <a:xfrm>
            <a:off x="4422598" y="4301899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Protein Classification</a:t>
            </a:r>
            <a:endParaRPr lang="en-US" sz="30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4437B59-80AF-AF43-A2FC-344008AB0073}"/>
              </a:ext>
            </a:extLst>
          </p:cNvPr>
          <p:cNvSpPr txBox="1">
            <a:spLocks/>
          </p:cNvSpPr>
          <p:nvPr/>
        </p:nvSpPr>
        <p:spPr>
          <a:xfrm>
            <a:off x="4422598" y="5524172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Spam Detection</a:t>
            </a:r>
            <a:endParaRPr lang="en-US" sz="3000" dirty="0"/>
          </a:p>
        </p:txBody>
      </p:sp>
      <p:pic>
        <p:nvPicPr>
          <p:cNvPr id="13322" name="Picture 10" descr="Image result for email spam">
            <a:extLst>
              <a:ext uri="{FF2B5EF4-FFF2-40B4-BE49-F238E27FC236}">
                <a16:creationId xmlns:a16="http://schemas.microsoft.com/office/drawing/2014/main" id="{FDA59D94-607D-DB43-9311-1D1BC2BD7D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5" r="14301"/>
          <a:stretch/>
        </p:blipFill>
        <p:spPr bwMode="auto">
          <a:xfrm>
            <a:off x="7837774" y="5291213"/>
            <a:ext cx="1929474" cy="1421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75FB574-33DD-D640-B33F-B1E0F58BC93C}"/>
              </a:ext>
            </a:extLst>
          </p:cNvPr>
          <p:cNvSpPr txBox="1">
            <a:spLocks/>
          </p:cNvSpPr>
          <p:nvPr/>
        </p:nvSpPr>
        <p:spPr>
          <a:xfrm>
            <a:off x="8751495" y="4251863"/>
            <a:ext cx="4379913" cy="101380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Fraud Detection</a:t>
            </a:r>
            <a:endParaRPr lang="en-US" sz="30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FEEA490-11A0-EC45-B419-AA363B6AD41B}"/>
              </a:ext>
            </a:extLst>
          </p:cNvPr>
          <p:cNvSpPr txBox="1">
            <a:spLocks/>
          </p:cNvSpPr>
          <p:nvPr/>
        </p:nvSpPr>
        <p:spPr>
          <a:xfrm>
            <a:off x="248883" y="5587466"/>
            <a:ext cx="2953870" cy="831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/>
              <a:t>Playing Games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84330353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5409</TotalTime>
  <Words>718</Words>
  <Application>Microsoft Macintosh PowerPoint</Application>
  <PresentationFormat>Widescreen</PresentationFormat>
  <Paragraphs>129</Paragraphs>
  <Slides>20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Calibri</vt:lpstr>
      <vt:lpstr>Gill Sans MT</vt:lpstr>
      <vt:lpstr>Wingdings</vt:lpstr>
      <vt:lpstr>Wingdings 2</vt:lpstr>
      <vt:lpstr>Dividend</vt:lpstr>
      <vt:lpstr>mining for Internet of Things Data</vt:lpstr>
      <vt:lpstr>Course Information</vt:lpstr>
      <vt:lpstr>Outline</vt:lpstr>
      <vt:lpstr>What is IOT? </vt:lpstr>
      <vt:lpstr>What is Data mining</vt:lpstr>
      <vt:lpstr>Data mining process</vt:lpstr>
      <vt:lpstr>What is data mining</vt:lpstr>
      <vt:lpstr>Data Mining in real life</vt:lpstr>
      <vt:lpstr>Data Mining in real life</vt:lpstr>
      <vt:lpstr>Why Data Mining</vt:lpstr>
      <vt:lpstr>Why DATA mINING</vt:lpstr>
      <vt:lpstr>Data mining algorithms</vt:lpstr>
      <vt:lpstr>Association rule</vt:lpstr>
      <vt:lpstr>Supervised Classification</vt:lpstr>
      <vt:lpstr>Models – supervised Learning</vt:lpstr>
      <vt:lpstr>Models – supervised Learning (image classification)</vt:lpstr>
      <vt:lpstr>Models – supervised Learning (Other Examples)</vt:lpstr>
      <vt:lpstr>Models – supervised Learning (Regression)</vt:lpstr>
      <vt:lpstr>Models – unsupervised learning (clustering)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131</cp:revision>
  <dcterms:created xsi:type="dcterms:W3CDTF">2021-01-19T23:36:07Z</dcterms:created>
  <dcterms:modified xsi:type="dcterms:W3CDTF">2022-01-18T22:03:59Z</dcterms:modified>
</cp:coreProperties>
</file>