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6"/>
  </p:notesMasterIdLst>
  <p:sldIdLst>
    <p:sldId id="271" r:id="rId2"/>
    <p:sldId id="284" r:id="rId3"/>
    <p:sldId id="272" r:id="rId4"/>
    <p:sldId id="257" r:id="rId5"/>
    <p:sldId id="275" r:id="rId6"/>
    <p:sldId id="282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83" r:id="rId15"/>
    <p:sldId id="276" r:id="rId16"/>
    <p:sldId id="263" r:id="rId17"/>
    <p:sldId id="264" r:id="rId18"/>
    <p:sldId id="265" r:id="rId19"/>
    <p:sldId id="277" r:id="rId20"/>
    <p:sldId id="278" r:id="rId21"/>
    <p:sldId id="279" r:id="rId22"/>
    <p:sldId id="280" r:id="rId23"/>
    <p:sldId id="274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2" autoAdjust="0"/>
    <p:restoredTop sz="94721" autoAdjust="0"/>
  </p:normalViewPr>
  <p:slideViewPr>
    <p:cSldViewPr>
      <p:cViewPr>
        <p:scale>
          <a:sx n="130" d="100"/>
          <a:sy n="130" d="100"/>
        </p:scale>
        <p:origin x="144" y="-5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44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466485-F429-468F-B28B-DC4EAE11B6F5}" type="slidenum">
              <a:rPr lang="en-US"/>
              <a:pPr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F5766CB-BD23-41AC-8F59-FA99FC3E4058}" type="slidenum">
              <a:rPr lang="en-US"/>
              <a:pPr/>
              <a:t>17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See pr3-10.cpp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DCA1E9-617B-4F4E-A53D-247B2E74EC6F}" type="slidenum">
              <a:rPr lang="en-US"/>
              <a:pPr/>
              <a:t>18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/>
              <a:t>See pr3-11.cpp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Review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r>
              <a:rPr lang="en-US" dirty="0"/>
              <a:t>For example, storing the number 4 (an integer) is a two-step process:</a:t>
            </a:r>
          </a:p>
          <a:p>
            <a:pPr lvl="1"/>
            <a:r>
              <a:rPr lang="en-US" dirty="0"/>
              <a:t>First, </a:t>
            </a:r>
            <a:r>
              <a:rPr lang="en-US" b="1" i="1" dirty="0">
                <a:solidFill>
                  <a:srgbClr val="0070C0"/>
                </a:solidFill>
              </a:rPr>
              <a:t>allocate memory</a:t>
            </a:r>
            <a:r>
              <a:rPr lang="en-US" dirty="0"/>
              <a:t> by declaring a variable of type integer</a:t>
            </a:r>
          </a:p>
          <a:p>
            <a:pPr lvl="2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my_variable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en-US" dirty="0"/>
              <a:t>Then, </a:t>
            </a:r>
            <a:r>
              <a:rPr lang="en-US" b="1" i="1" dirty="0">
                <a:solidFill>
                  <a:srgbClr val="0070C0"/>
                </a:solidFill>
              </a:rPr>
              <a:t>assign</a:t>
            </a:r>
            <a:r>
              <a:rPr lang="en-US" dirty="0"/>
              <a:t> it the piece of data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My_variable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4;</a:t>
            </a:r>
          </a:p>
          <a:p>
            <a:pPr lvl="1"/>
            <a:r>
              <a:rPr lang="en-US" dirty="0"/>
              <a:t>We say that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my_variable</a:t>
            </a:r>
            <a:r>
              <a:rPr lang="en-US" dirty="0"/>
              <a:t> has the </a:t>
            </a:r>
            <a:r>
              <a:rPr lang="en-US" i="1" dirty="0"/>
              <a:t>value</a:t>
            </a:r>
            <a:r>
              <a:rPr lang="en-US" dirty="0"/>
              <a:t> 4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/>
            <a:r>
              <a:rPr lang="en-US"/>
              <a:t>1-</a:t>
            </a:r>
            <a:fld id="{22C48A96-CDE6-4882-B960-5EA5E4F95BF4}" type="slidenum">
              <a:rPr lang="en-US"/>
              <a:pPr algn="l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Simple Data Types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Different compilers may allow different ranges of values</a:t>
            </a:r>
          </a:p>
          <a:p>
            <a:pPr eaLnBrk="1" hangingPunct="1"/>
            <a:endParaRPr lang="en-US" dirty="0"/>
          </a:p>
        </p:txBody>
      </p:sp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3A6CC-443E-4ACA-A131-A83E2845ADC5}" type="slidenum">
              <a:rPr lang="en-US"/>
              <a:pPr/>
              <a:t>10</a:t>
            </a:fld>
            <a:endParaRPr lang="en-US"/>
          </a:p>
        </p:txBody>
      </p:sp>
      <p:pic>
        <p:nvPicPr>
          <p:cNvPr id="358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7010400" cy="199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2374F-338B-F741-88FE-A552F8EDA184}"/>
              </a:ext>
            </a:extLst>
          </p:cNvPr>
          <p:cNvSpPr txBox="1"/>
          <p:nvPr/>
        </p:nvSpPr>
        <p:spPr>
          <a:xfrm>
            <a:off x="6858000" y="2514600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4*8=32 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C4C0F-117F-884C-94D3-9FA710F66D9F}"/>
              </a:ext>
            </a:extLst>
          </p:cNvPr>
          <p:cNvSpPr txBox="1"/>
          <p:nvPr/>
        </p:nvSpPr>
        <p:spPr>
          <a:xfrm>
            <a:off x="6897540" y="292786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or 0 (one char): 8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19474-C262-1E43-A6B7-4B40B6B469FF}"/>
              </a:ext>
            </a:extLst>
          </p:cNvPr>
          <p:cNvSpPr txBox="1"/>
          <p:nvPr/>
        </p:nvSpPr>
        <p:spPr>
          <a:xfrm>
            <a:off x="6897540" y="334271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Floating-Point Data Types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C++ uses </a:t>
            </a:r>
            <a:r>
              <a:rPr lang="en-US" dirty="0">
                <a:solidFill>
                  <a:srgbClr val="00B0F0"/>
                </a:solidFill>
              </a:rPr>
              <a:t>scientific notation </a:t>
            </a:r>
            <a:r>
              <a:rPr lang="en-US" dirty="0"/>
              <a:t>to represent real numbers (floating-point notation)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E7BC-AFF2-419D-9F67-08A9CC03F7CE}" type="slidenum">
              <a:rPr lang="en-US"/>
              <a:pPr/>
              <a:t>11</a:t>
            </a:fld>
            <a:endParaRPr lang="en-US"/>
          </a:p>
        </p:txBody>
      </p:sp>
      <p:pic>
        <p:nvPicPr>
          <p:cNvPr id="39942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14663"/>
            <a:ext cx="7010400" cy="285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33180E-B233-1743-9E56-B7D4AA423B9D}"/>
              </a:ext>
            </a:extLst>
          </p:cNvPr>
          <p:cNvSpPr txBox="1"/>
          <p:nvPr/>
        </p:nvSpPr>
        <p:spPr>
          <a:xfrm>
            <a:off x="990600" y="2362199"/>
            <a:ext cx="7162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00B0F0"/>
                </a:solidFill>
              </a:rPr>
              <a:t>Scientific notation for math: </a:t>
            </a:r>
          </a:p>
          <a:p>
            <a:r>
              <a:rPr lang="en-US" sz="1500" dirty="0">
                <a:solidFill>
                  <a:srgbClr val="00B0F0"/>
                </a:solidFill>
              </a:rPr>
              <a:t>75.924 &lt;=&gt; 7.5924X10 </a:t>
            </a:r>
            <a:r>
              <a:rPr lang="en-US" sz="1500" dirty="0">
                <a:solidFill>
                  <a:srgbClr val="00B0F0"/>
                </a:solidFill>
                <a:sym typeface="Wingdings" pitchFamily="2" charset="2"/>
              </a:rPr>
              <a:t> </a:t>
            </a:r>
            <a:r>
              <a:rPr lang="en-US" sz="1500" dirty="0">
                <a:solidFill>
                  <a:srgbClr val="00B0F0"/>
                </a:solidFill>
              </a:rPr>
              <a:t>7.5924XE1;       100 </a:t>
            </a:r>
            <a:r>
              <a:rPr lang="en-US" sz="1500" dirty="0">
                <a:solidFill>
                  <a:srgbClr val="00B0F0"/>
                </a:solidFill>
                <a:sym typeface="Wingdings" pitchFamily="2" charset="2"/>
              </a:rPr>
              <a:t> E2;     0.1  10^{-1}  E-1</a:t>
            </a:r>
            <a:endParaRPr lang="en-US" sz="15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Floating-Point Data Types (continued)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endParaRPr lang="en-US" dirty="0">
              <a:solidFill>
                <a:srgbClr val="3333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endParaRPr lang="en-US" dirty="0">
              <a:solidFill>
                <a:srgbClr val="3333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200000"/>
              </a:lnSpc>
              <a:spcBef>
                <a:spcPct val="30000"/>
              </a:spcBef>
            </a:pPr>
            <a:endParaRPr lang="en-US" dirty="0">
              <a:solidFill>
                <a:srgbClr val="3333FF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float</a:t>
            </a:r>
            <a:r>
              <a:rPr lang="en-US" dirty="0"/>
              <a:t>: represents any real number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Range: -3.4E+38 to 3.4E+38 (four bytes)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 dirty="0"/>
              <a:t>: represents any real number</a:t>
            </a:r>
          </a:p>
          <a:p>
            <a:pPr lvl="2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Range: -1.7E+308 to 1.7E+308 (eight bytes)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dirty="0"/>
              <a:t>On most newer compilers, data types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 dirty="0"/>
              <a:t> and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long</a:t>
            </a:r>
            <a:r>
              <a:rPr lang="en-US" dirty="0"/>
              <a:t>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 dirty="0"/>
              <a:t> are same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2E2E0-30A3-473D-B6CE-2BB6988274F9}" type="slidenum">
              <a:rPr lang="en-US"/>
              <a:pPr/>
              <a:t>12</a:t>
            </a:fld>
            <a:endParaRPr lang="en-US"/>
          </a:p>
        </p:txBody>
      </p: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81175"/>
            <a:ext cx="7010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Floating-Point Data Types (continued)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Maximum number of significant digits (decimal places) for float values is 6 or 7 </a:t>
            </a:r>
          </a:p>
          <a:p>
            <a:pPr eaLnBrk="1" hangingPunct="1"/>
            <a:r>
              <a:rPr lang="en-US" dirty="0"/>
              <a:t>Maximum number of significant digits for  double is 15</a:t>
            </a:r>
          </a:p>
          <a:p>
            <a:pPr eaLnBrk="1" hangingPunct="1"/>
            <a:r>
              <a:rPr lang="en-US" u="sng" dirty="0"/>
              <a:t>Precision</a:t>
            </a:r>
            <a:r>
              <a:rPr lang="en-US" dirty="0"/>
              <a:t>: maximum number of significant digits</a:t>
            </a:r>
          </a:p>
          <a:p>
            <a:pPr lvl="1" eaLnBrk="1" hangingPunct="1"/>
            <a:r>
              <a:rPr lang="en-US" dirty="0">
                <a:solidFill>
                  <a:srgbClr val="00B0F0"/>
                </a:solidFill>
              </a:rPr>
              <a:t>Float</a:t>
            </a:r>
            <a:r>
              <a:rPr lang="en-US" dirty="0"/>
              <a:t> values are called </a:t>
            </a:r>
            <a:r>
              <a:rPr lang="en-US" dirty="0">
                <a:solidFill>
                  <a:srgbClr val="00B0F0"/>
                </a:solidFill>
              </a:rPr>
              <a:t>single precision</a:t>
            </a:r>
          </a:p>
          <a:p>
            <a:pPr lvl="1" eaLnBrk="1" hangingPunct="1"/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 values are called </a:t>
            </a:r>
            <a:r>
              <a:rPr lang="en-US" dirty="0">
                <a:solidFill>
                  <a:srgbClr val="00B0F0"/>
                </a:solidFill>
              </a:rPr>
              <a:t>double precision</a:t>
            </a:r>
          </a:p>
          <a:p>
            <a:pPr lvl="1" eaLnBrk="1" hangingPunct="1"/>
            <a:endParaRPr lang="en-US" dirty="0"/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F351-57DB-4424-9733-3049A60A524D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B6AF-BD3D-41C5-800D-DBCFDB007BDD}" type="slidenum">
              <a:rPr lang="en-US"/>
              <a:pPr/>
              <a:t>14</a:t>
            </a:fld>
            <a:endParaRPr lang="en-US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/>
              <a:t>Arithmetic Operators</a:t>
            </a:r>
          </a:p>
        </p:txBody>
      </p:sp>
      <p:sp>
        <p:nvSpPr>
          <p:cNvPr id="1638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eaLnBrk="1" hangingPunct="1"/>
            <a:r>
              <a:rPr lang="en-US" dirty="0"/>
              <a:t>C++ arithmetic operators:</a:t>
            </a:r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lvl="1" eaLnBrk="1" hangingPunct="1">
              <a:buFont typeface="Arial" charset="0"/>
              <a:buNone/>
            </a:pP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+, -, *, and / can be used with integral and floating-point data types</a:t>
            </a:r>
          </a:p>
          <a:p>
            <a:pPr eaLnBrk="1" hangingPunct="1"/>
            <a:r>
              <a:rPr lang="en-US" dirty="0"/>
              <a:t>% can be used with </a:t>
            </a:r>
            <a:r>
              <a:rPr lang="en-US" dirty="0">
                <a:solidFill>
                  <a:srgbClr val="00B0F0"/>
                </a:solidFill>
              </a:rPr>
              <a:t>integral</a:t>
            </a:r>
            <a:r>
              <a:rPr lang="en-US" dirty="0"/>
              <a:t> data types only </a:t>
            </a:r>
          </a:p>
          <a:p>
            <a:pPr lvl="1" eaLnBrk="1" hangingPunct="1"/>
            <a:r>
              <a:rPr lang="en-US" dirty="0">
                <a:solidFill>
                  <a:srgbClr val="00B0F0"/>
                </a:solidFill>
              </a:rPr>
              <a:t>Not:3.5 % 2</a:t>
            </a:r>
          </a:p>
          <a:p>
            <a:pPr eaLnBrk="1" hangingPunct="1"/>
            <a:r>
              <a:rPr lang="en-US" dirty="0"/>
              <a:t>These are </a:t>
            </a:r>
            <a:r>
              <a:rPr lang="en-US" i="1" dirty="0"/>
              <a:t>binary operators</a:t>
            </a:r>
            <a:endParaRPr lang="en-US" dirty="0"/>
          </a:p>
          <a:p>
            <a:pPr lvl="1" eaLnBrk="1" hangingPunct="1"/>
            <a:r>
              <a:rPr lang="en-US" dirty="0"/>
              <a:t>They operate on 2 </a:t>
            </a:r>
            <a:r>
              <a:rPr lang="en-US" i="1" dirty="0"/>
              <a:t>operands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82965"/>
              </p:ext>
            </p:extLst>
          </p:nvPr>
        </p:nvGraphicFramePr>
        <p:xfrm>
          <a:off x="990600" y="1752600"/>
          <a:ext cx="3352800" cy="1828800"/>
        </p:xfrm>
        <a:graphic>
          <a:graphicData uri="http://schemas.openxmlformats.org/drawingml/2006/table">
            <a:tbl>
              <a:tblPr/>
              <a:tblGrid>
                <a:gridCol w="62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Addition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Subtraction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Multiplication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Division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Modulus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8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Precedence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All operations inside of () are evaluated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*, /, and % are at the same level of precedence and are evaluated next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+ and – have the same level of precedence and are evaluated last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When operators are on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Performed </a:t>
            </a:r>
            <a:r>
              <a:rPr lang="en-US" altLang="en-US" dirty="0">
                <a:solidFill>
                  <a:srgbClr val="00B0F0"/>
                </a:solidFill>
              </a:rPr>
              <a:t>from left to right </a:t>
            </a:r>
            <a:r>
              <a:rPr lang="en-US" altLang="en-US" dirty="0"/>
              <a:t>(associativity)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Courier New" pitchFamily="49" charset="0"/>
              </a:rPr>
              <a:t>3 * 7 - 6 + 2 * 5 / 4 + 6</a:t>
            </a:r>
            <a:r>
              <a:rPr lang="en-US" altLang="en-US" dirty="0"/>
              <a:t> means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en-US" sz="2400" dirty="0">
                <a:latin typeface="Courier New" pitchFamily="49" charset="0"/>
              </a:rPr>
              <a:t>(((3 * 7) – 6) + ((2 * 5) / 4 )) + 6</a:t>
            </a:r>
            <a:endParaRPr lang="en-US" altLang="en-US" dirty="0"/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Fifth Edition</a:t>
            </a:r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10324A-4209-4187-9980-AB2001582A7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0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Overflow and Underflow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362200"/>
            <a:ext cx="8305800" cy="3276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dirty="0"/>
              <a:t>Occurs when assigning a value that is </a:t>
            </a:r>
            <a:r>
              <a:rPr lang="en-US" dirty="0">
                <a:solidFill>
                  <a:srgbClr val="00B0F0"/>
                </a:solidFill>
              </a:rPr>
              <a:t>too large (overflow)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too small (underflow) </a:t>
            </a:r>
            <a:r>
              <a:rPr lang="en-US" dirty="0"/>
              <a:t>to be held in a variable</a:t>
            </a:r>
          </a:p>
          <a:p>
            <a:pPr>
              <a:spcBef>
                <a:spcPct val="60000"/>
              </a:spcBef>
              <a:buFontTx/>
              <a:buChar char="•"/>
            </a:pPr>
            <a:r>
              <a:rPr lang="en-US" dirty="0"/>
              <a:t>Variable contains value that is ‘wrapped around’ the set of possible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/>
            <a:r>
              <a:rPr lang="en-US"/>
              <a:t>3-</a:t>
            </a:r>
            <a:fld id="{CDA83605-F776-4D14-8131-9EC56D0B0111}" type="slidenum">
              <a:rPr lang="en-US"/>
              <a:pPr algn="l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Overflow Example</a:t>
            </a:r>
          </a:p>
        </p:txBody>
      </p:sp>
      <p:sp>
        <p:nvSpPr>
          <p:cNvPr id="37892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2362200"/>
            <a:ext cx="8458200" cy="3276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800" b="1" dirty="0">
                <a:solidFill>
                  <a:srgbClr val="3D8963"/>
                </a:solidFill>
                <a:latin typeface="Courier New" pitchFamily="49" charset="0"/>
              </a:rPr>
              <a:t>// Create a short int initialized to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800" b="1" dirty="0">
                <a:solidFill>
                  <a:srgbClr val="3D8963"/>
                </a:solidFill>
                <a:latin typeface="Courier New" pitchFamily="49" charset="0"/>
              </a:rPr>
              <a:t>// the largest value it </a:t>
            </a:r>
            <a:r>
              <a:rPr lang="pt-BR" sz="2800" b="1" dirty="0" err="1">
                <a:solidFill>
                  <a:srgbClr val="3D8963"/>
                </a:solidFill>
                <a:latin typeface="Courier New" pitchFamily="49" charset="0"/>
              </a:rPr>
              <a:t>can</a:t>
            </a:r>
            <a:r>
              <a:rPr lang="pt-BR" sz="2800" b="1" dirty="0">
                <a:solidFill>
                  <a:srgbClr val="3D8963"/>
                </a:solidFill>
                <a:latin typeface="Courier New" pitchFamily="49" charset="0"/>
              </a:rPr>
              <a:t> </a:t>
            </a:r>
            <a:r>
              <a:rPr lang="pt-BR" sz="2800" b="1" dirty="0" err="1">
                <a:solidFill>
                  <a:srgbClr val="3D8963"/>
                </a:solidFill>
                <a:latin typeface="Courier New" pitchFamily="49" charset="0"/>
              </a:rPr>
              <a:t>hold</a:t>
            </a:r>
            <a:endParaRPr lang="pt-BR" sz="28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b="1" dirty="0">
                <a:solidFill>
                  <a:srgbClr val="3D8963"/>
                </a:solidFill>
                <a:latin typeface="Courier New" pitchFamily="49" charset="0"/>
              </a:rPr>
              <a:t>// [-</a:t>
            </a:r>
            <a:r>
              <a:rPr lang="pt-BR" b="1" dirty="0">
                <a:latin typeface="Courier New" pitchFamily="49" charset="0"/>
              </a:rPr>
              <a:t>32767</a:t>
            </a:r>
            <a:r>
              <a:rPr lang="pt-BR" b="1" dirty="0">
                <a:solidFill>
                  <a:srgbClr val="3D8963"/>
                </a:solidFill>
                <a:latin typeface="Courier New" pitchFamily="49" charset="0"/>
              </a:rPr>
              <a:t>,</a:t>
            </a:r>
            <a:r>
              <a:rPr lang="pt-BR" b="1" dirty="0">
                <a:latin typeface="Courier New" pitchFamily="49" charset="0"/>
              </a:rPr>
              <a:t> 32767</a:t>
            </a:r>
            <a:r>
              <a:rPr lang="pt-BR" b="1" dirty="0">
                <a:solidFill>
                  <a:srgbClr val="3D8963"/>
                </a:solidFill>
                <a:latin typeface="Courier New" pitchFamily="49" charset="0"/>
              </a:rPr>
              <a:t>]</a:t>
            </a:r>
            <a:endParaRPr lang="pt-BR" sz="2800" b="1" dirty="0">
              <a:solidFill>
                <a:srgbClr val="3D8963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800" b="1" dirty="0">
                <a:latin typeface="Courier New" pitchFamily="49" charset="0"/>
              </a:rPr>
              <a:t>short int num = 32767;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pt-BR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800" b="1" dirty="0">
                <a:latin typeface="Courier New" pitchFamily="49" charset="0"/>
              </a:rPr>
              <a:t>cout &lt;&lt; num;     // Displays 32767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800" b="1" dirty="0">
                <a:latin typeface="Courier New" pitchFamily="49" charset="0"/>
              </a:rPr>
              <a:t>num = num + 1;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BR" sz="2800" b="1" dirty="0">
                <a:latin typeface="Courier New" pitchFamily="49" charset="0"/>
              </a:rPr>
              <a:t>cout &lt;&lt; num;     // Displays -32768</a:t>
            </a:r>
            <a:r>
              <a:rPr lang="pt-BR" sz="2800" dirty="0">
                <a:latin typeface="Courier New" pitchFamily="49" charset="0"/>
              </a:rPr>
              <a:t> </a:t>
            </a:r>
            <a:endParaRPr lang="en-US" sz="2800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/>
            <a:r>
              <a:rPr lang="en-US"/>
              <a:t>3-</a:t>
            </a:r>
            <a:fld id="{A8AE20D7-8500-4E88-9C43-773C302561F8}" type="slidenum">
              <a:rPr lang="en-US"/>
              <a:pPr algn="l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/>
              <a:t>Handling Overflow and Underflow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5800" cy="47244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Different systems handle the problem differently. They may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display a warning / error message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display a dialog box and ask what to do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stop the program</a:t>
            </a:r>
          </a:p>
          <a:p>
            <a:pPr lvl="1">
              <a:spcBef>
                <a:spcPct val="40000"/>
              </a:spcBef>
            </a:pPr>
            <a:r>
              <a:rPr lang="en-US" dirty="0"/>
              <a:t>continue execution with the incorrect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/>
            <a:r>
              <a:rPr lang="en-US"/>
              <a:t>3-</a:t>
            </a:r>
            <a:fld id="{44B533A7-16AE-4ACF-8554-C9A76FFE0602}" type="slidenum">
              <a:rPr lang="en-US"/>
              <a:pPr algn="l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Expressions</a:t>
            </a:r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382000" cy="51355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US" altLang="en-US" dirty="0">
                <a:solidFill>
                  <a:srgbClr val="3333FF"/>
                </a:solidFill>
              </a:rPr>
              <a:t>Entire expression is evaluated according to precedence rules</a:t>
            </a:r>
            <a:endParaRPr lang="en-US" altLang="en-US" dirty="0">
              <a:solidFill>
                <a:srgbClr val="3333FF"/>
              </a:solidFill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0070C0"/>
                </a:solidFill>
              </a:rPr>
              <a:t>all</a:t>
            </a:r>
            <a:r>
              <a:rPr lang="en-US" altLang="en-US" dirty="0"/>
              <a:t> operands are integers</a:t>
            </a:r>
          </a:p>
          <a:p>
            <a:pPr lvl="1" eaLnBrk="1" hangingPunct="1">
              <a:defRPr/>
            </a:pPr>
            <a:r>
              <a:rPr lang="en-US" altLang="en-US" dirty="0"/>
              <a:t>Expression is called an </a:t>
            </a:r>
            <a:r>
              <a:rPr lang="en-US" altLang="en-US" u="sng" dirty="0"/>
              <a:t>integral expression</a:t>
            </a:r>
          </a:p>
          <a:p>
            <a:pPr lvl="2" eaLnBrk="1" hangingPunct="1">
              <a:defRPr/>
            </a:pPr>
            <a:r>
              <a:rPr lang="en-US" altLang="en-US" dirty="0"/>
              <a:t>Yields an integral result</a:t>
            </a:r>
          </a:p>
          <a:p>
            <a:pPr lvl="2" eaLnBrk="1" hangingPunct="1">
              <a:defRPr/>
            </a:pPr>
            <a:r>
              <a:rPr lang="en-US" altLang="en-US" dirty="0"/>
              <a:t>Example: </a:t>
            </a:r>
            <a:r>
              <a:rPr lang="en-US" altLang="en-US" dirty="0">
                <a:latin typeface="Courier New" pitchFamily="49" charset="0"/>
              </a:rPr>
              <a:t>2 + 3 * 5</a:t>
            </a:r>
          </a:p>
          <a:p>
            <a:pPr eaLnBrk="1" hangingPunct="1">
              <a:defRPr/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rgbClr val="0070C0"/>
                </a:solidFill>
              </a:rPr>
              <a:t>all</a:t>
            </a:r>
            <a:r>
              <a:rPr lang="en-US" altLang="en-US" dirty="0"/>
              <a:t> operands are floating-point</a:t>
            </a:r>
          </a:p>
          <a:p>
            <a:pPr lvl="1" eaLnBrk="1" hangingPunct="1">
              <a:defRPr/>
            </a:pPr>
            <a:r>
              <a:rPr lang="en-US" altLang="en-US" dirty="0"/>
              <a:t>Expression is called a </a:t>
            </a:r>
            <a:r>
              <a:rPr lang="en-US" altLang="en-US" u="sng" dirty="0"/>
              <a:t>floating-point expression</a:t>
            </a:r>
          </a:p>
          <a:p>
            <a:pPr lvl="2" eaLnBrk="1" hangingPunct="1">
              <a:defRPr/>
            </a:pPr>
            <a:r>
              <a:rPr lang="en-US" altLang="en-US" dirty="0"/>
              <a:t>Yields a floating-point result</a:t>
            </a:r>
          </a:p>
          <a:p>
            <a:pPr lvl="2" eaLnBrk="1" hangingPunct="1">
              <a:defRPr/>
            </a:pPr>
            <a:r>
              <a:rPr lang="en-US" altLang="en-US" dirty="0"/>
              <a:t>Example: </a:t>
            </a:r>
            <a:r>
              <a:rPr lang="en-US" altLang="en-US" dirty="0">
                <a:latin typeface="Courier New" pitchFamily="49" charset="0"/>
              </a:rPr>
              <a:t>12.8 * 17.5 - 34.50</a:t>
            </a: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Fifth Edition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6DD2E-062C-4172-834E-C708E365035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4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Main Memory Organization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chemeClr val="accent2"/>
                </a:solidFill>
              </a:rPr>
              <a:t>Bit</a:t>
            </a:r>
          </a:p>
          <a:p>
            <a:pPr lvl="1" eaLnBrk="1" hangingPunct="1">
              <a:spcBef>
                <a:spcPct val="0"/>
              </a:spcBef>
            </a:pPr>
            <a:r>
              <a:rPr lang="en-US" b="1" dirty="0">
                <a:solidFill>
                  <a:srgbClr val="00B0F0"/>
                </a:solidFill>
              </a:rPr>
              <a:t>Smallest</a:t>
            </a:r>
            <a:r>
              <a:rPr lang="en-US" dirty="0"/>
              <a:t> piece of memory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Stands for </a:t>
            </a:r>
            <a:r>
              <a:rPr lang="en-US" b="1" u="sng" dirty="0">
                <a:solidFill>
                  <a:srgbClr val="3D8963"/>
                </a:solidFill>
              </a:rPr>
              <a:t>b</a:t>
            </a:r>
            <a:r>
              <a:rPr lang="en-US" dirty="0"/>
              <a:t>inary dig</a:t>
            </a:r>
            <a:r>
              <a:rPr lang="en-US" b="1" u="sng" dirty="0">
                <a:solidFill>
                  <a:srgbClr val="3D8963"/>
                </a:solidFill>
              </a:rPr>
              <a:t>it</a:t>
            </a:r>
            <a:r>
              <a:rPr lang="en-US" b="1" u="sng" dirty="0"/>
              <a:t> 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Has values 0 (off) or 1 (on)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</a:rPr>
              <a:t>Byte</a:t>
            </a:r>
          </a:p>
          <a:p>
            <a:pPr lvl="1" eaLnBrk="1" hangingPunct="1">
              <a:spcBef>
                <a:spcPct val="0"/>
              </a:spcBef>
              <a:spcAft>
                <a:spcPct val="50000"/>
              </a:spcAft>
            </a:pPr>
            <a:r>
              <a:rPr lang="en-US" dirty="0"/>
              <a:t>Is 8 consecutive bits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solidFill>
                  <a:schemeClr val="accent2"/>
                </a:solidFill>
              </a:rPr>
              <a:t>Integer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Usually 4 consecutive bytes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Has an address</a:t>
            </a:r>
          </a:p>
          <a:p>
            <a:pPr lvl="1" eaLnBrk="1" hangingPunct="1">
              <a:spcBef>
                <a:spcPct val="0"/>
              </a:spcBef>
            </a:pPr>
            <a:r>
              <a:rPr lang="en-US" dirty="0"/>
              <a:t>4 bytes  = 32 bits</a:t>
            </a:r>
          </a:p>
        </p:txBody>
      </p:sp>
      <p:sp>
        <p:nvSpPr>
          <p:cNvPr id="2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 algn="l"/>
            <a:r>
              <a:rPr lang="en-US"/>
              <a:t>1-</a:t>
            </a:r>
            <a:fld id="{22C48A96-CDE6-4882-B960-5EA5E4F95BF4}" type="slidenum">
              <a:rPr lang="en-US"/>
              <a:pPr algn="l"/>
              <a:t>2</a:t>
            </a:fld>
            <a:endParaRPr lang="en-US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410200" y="3810000"/>
            <a:ext cx="2971800" cy="381000"/>
            <a:chOff x="1056" y="3408"/>
            <a:chExt cx="1920" cy="240"/>
          </a:xfrm>
        </p:grpSpPr>
        <p:sp>
          <p:nvSpPr>
            <p:cNvPr id="27666" name="Rectangle 7"/>
            <p:cNvSpPr>
              <a:spLocks noChangeArrowheads="1"/>
            </p:cNvSpPr>
            <p:nvPr/>
          </p:nvSpPr>
          <p:spPr bwMode="auto">
            <a:xfrm>
              <a:off x="129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Rectangle 8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Rectangle 9"/>
            <p:cNvSpPr>
              <a:spLocks noChangeArrowheads="1"/>
            </p:cNvSpPr>
            <p:nvPr/>
          </p:nvSpPr>
          <p:spPr bwMode="auto">
            <a:xfrm>
              <a:off x="177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Rectangle 10"/>
            <p:cNvSpPr>
              <a:spLocks noChangeArrowheads="1"/>
            </p:cNvSpPr>
            <p:nvPr/>
          </p:nvSpPr>
          <p:spPr bwMode="auto">
            <a:xfrm>
              <a:off x="153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Rectangle 11"/>
            <p:cNvSpPr>
              <a:spLocks noChangeArrowheads="1"/>
            </p:cNvSpPr>
            <p:nvPr/>
          </p:nvSpPr>
          <p:spPr bwMode="auto">
            <a:xfrm>
              <a:off x="105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1" name="Rectangle 12"/>
            <p:cNvSpPr>
              <a:spLocks noChangeArrowheads="1"/>
            </p:cNvSpPr>
            <p:nvPr/>
          </p:nvSpPr>
          <p:spPr bwMode="auto">
            <a:xfrm>
              <a:off x="273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Rectangle 13"/>
            <p:cNvSpPr>
              <a:spLocks noChangeArrowheads="1"/>
            </p:cNvSpPr>
            <p:nvPr/>
          </p:nvSpPr>
          <p:spPr bwMode="auto">
            <a:xfrm>
              <a:off x="249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Rectangle 14"/>
            <p:cNvSpPr>
              <a:spLocks noChangeArrowheads="1"/>
            </p:cNvSpPr>
            <p:nvPr/>
          </p:nvSpPr>
          <p:spPr bwMode="auto">
            <a:xfrm>
              <a:off x="2256" y="3408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65" name="Text Box 15"/>
          <p:cNvSpPr txBox="1">
            <a:spLocks noChangeArrowheads="1"/>
          </p:cNvSpPr>
          <p:nvPr/>
        </p:nvSpPr>
        <p:spPr bwMode="auto">
          <a:xfrm>
            <a:off x="5410200" y="3810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ourier New" pitchFamily="49" charset="0"/>
              </a:rPr>
              <a:t>0 1 1 0 0 1 1 1</a:t>
            </a:r>
          </a:p>
        </p:txBody>
      </p:sp>
      <p:sp>
        <p:nvSpPr>
          <p:cNvPr id="27663" name="AutoShape 16"/>
          <p:cNvSpPr>
            <a:spLocks/>
          </p:cNvSpPr>
          <p:nvPr/>
        </p:nvSpPr>
        <p:spPr bwMode="auto">
          <a:xfrm rot="16200000">
            <a:off x="6667500" y="3086100"/>
            <a:ext cx="457200" cy="2819400"/>
          </a:xfrm>
          <a:prstGeom prst="lef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597775" y="2590800"/>
            <a:ext cx="1143000" cy="762000"/>
            <a:chOff x="4786" y="1632"/>
            <a:chExt cx="720" cy="480"/>
          </a:xfrm>
        </p:grpSpPr>
        <p:sp>
          <p:nvSpPr>
            <p:cNvPr id="27660" name="Oval 18"/>
            <p:cNvSpPr>
              <a:spLocks noChangeArrowheads="1"/>
            </p:cNvSpPr>
            <p:nvPr/>
          </p:nvSpPr>
          <p:spPr bwMode="auto">
            <a:xfrm>
              <a:off x="4786" y="1632"/>
              <a:ext cx="72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Text Box 19"/>
            <p:cNvSpPr txBox="1">
              <a:spLocks noChangeArrowheads="1"/>
            </p:cNvSpPr>
            <p:nvPr/>
          </p:nvSpPr>
          <p:spPr bwMode="auto">
            <a:xfrm>
              <a:off x="4848" y="1728"/>
              <a:ext cx="6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D8963"/>
                  </a:solidFill>
                </a:rPr>
                <a:t>8 bits</a:t>
              </a: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696200" y="5410200"/>
            <a:ext cx="1066800" cy="762000"/>
            <a:chOff x="4656" y="3312"/>
            <a:chExt cx="672" cy="480"/>
          </a:xfrm>
        </p:grpSpPr>
        <p:sp>
          <p:nvSpPr>
            <p:cNvPr id="27658" name="Oval 21"/>
            <p:cNvSpPr>
              <a:spLocks noChangeArrowheads="1"/>
            </p:cNvSpPr>
            <p:nvPr/>
          </p:nvSpPr>
          <p:spPr bwMode="auto">
            <a:xfrm>
              <a:off x="4656" y="3312"/>
              <a:ext cx="672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Text Box 22"/>
            <p:cNvSpPr txBox="1">
              <a:spLocks noChangeArrowheads="1"/>
            </p:cNvSpPr>
            <p:nvPr/>
          </p:nvSpPr>
          <p:spPr bwMode="auto">
            <a:xfrm>
              <a:off x="4656" y="3408"/>
              <a:ext cx="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3D8963"/>
                  </a:solidFill>
                </a:rPr>
                <a:t>1 byte</a:t>
              </a:r>
            </a:p>
          </p:txBody>
        </p:sp>
      </p:grpSp>
      <p:sp>
        <p:nvSpPr>
          <p:cNvPr id="27656" name="Line 23"/>
          <p:cNvSpPr>
            <a:spLocks noChangeShapeType="1"/>
          </p:cNvSpPr>
          <p:nvPr/>
        </p:nvSpPr>
        <p:spPr bwMode="auto">
          <a:xfrm flipH="1">
            <a:off x="7010400" y="3200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657" name="Line 24"/>
          <p:cNvSpPr>
            <a:spLocks noChangeShapeType="1"/>
          </p:cNvSpPr>
          <p:nvPr/>
        </p:nvSpPr>
        <p:spPr bwMode="auto">
          <a:xfrm flipH="1" flipV="1">
            <a:off x="6934200" y="4724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89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 Expressions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Mixed expression: </a:t>
            </a:r>
          </a:p>
          <a:p>
            <a:pPr lvl="1" eaLnBrk="1" hangingPunct="1"/>
            <a:r>
              <a:rPr lang="en-US" altLang="en-US" dirty="0"/>
              <a:t>Has operands of different data types</a:t>
            </a:r>
          </a:p>
          <a:p>
            <a:pPr lvl="1" eaLnBrk="1" hangingPunct="1"/>
            <a:r>
              <a:rPr lang="en-US" altLang="en-US" dirty="0"/>
              <a:t>Contains integers and floating-point</a:t>
            </a:r>
          </a:p>
          <a:p>
            <a:pPr eaLnBrk="1" hangingPunct="1"/>
            <a:r>
              <a:rPr lang="en-US" altLang="en-US" dirty="0"/>
              <a:t>Examples of mixed expressions: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>
                <a:latin typeface="Courier New" pitchFamily="49" charset="0"/>
              </a:rPr>
              <a:t>2 + 3.5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>
                <a:latin typeface="Courier New" pitchFamily="49" charset="0"/>
              </a:rPr>
              <a:t>6  /  4 + 3.9 = 1 + 3. 9 = 4. 9</a:t>
            </a:r>
          </a:p>
          <a:p>
            <a:pPr lvl="1" eaLnBrk="1" hangingPunct="1">
              <a:buFont typeface="Arial" charset="0"/>
              <a:buNone/>
            </a:pPr>
            <a:r>
              <a:rPr lang="en-US" altLang="en-US" dirty="0">
                <a:latin typeface="Courier New" pitchFamily="49" charset="0"/>
              </a:rPr>
              <a:t>5.4  *  2 – 13.6 + 18  /  2</a:t>
            </a: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Fifth Edition</a:t>
            </a:r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2BD1CA-8D39-43F5-BF3B-5068754A86A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26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 Expressions (cont'd.)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DB78AC-AA29-46B4-B1B3-1A7110845A2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" y="13716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Data types are ranked by largest value they can hold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2057400"/>
            <a:ext cx="5742403" cy="471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7423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 Expressions (cont'd.)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Evaluation rules:</a:t>
            </a:r>
          </a:p>
          <a:p>
            <a:pPr lvl="1" eaLnBrk="1" hangingPunct="1"/>
            <a:r>
              <a:rPr lang="en-US" altLang="en-US" dirty="0"/>
              <a:t>If expression has different types of operands</a:t>
            </a:r>
          </a:p>
          <a:p>
            <a:pPr lvl="2" eaLnBrk="1" hangingPunct="1"/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3333FF"/>
                </a:solidFill>
              </a:rPr>
              <a:t>char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3333FF"/>
                </a:solidFill>
              </a:rPr>
              <a:t>short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3333FF"/>
                </a:solidFill>
              </a:rPr>
              <a:t>unsigned short </a:t>
            </a:r>
            <a:r>
              <a:rPr lang="en-US" altLang="en-US" sz="2800" dirty="0"/>
              <a:t>are automatically promoted to </a:t>
            </a:r>
            <a:r>
              <a:rPr lang="en-US" altLang="en-US" sz="2800" dirty="0">
                <a:solidFill>
                  <a:srgbClr val="3333FF"/>
                </a:solidFill>
              </a:rPr>
              <a:t>int</a:t>
            </a:r>
          </a:p>
          <a:p>
            <a:pPr lvl="2" eaLnBrk="1" hangingPunct="1"/>
            <a:r>
              <a:rPr lang="en-US" altLang="en-US" sz="2800" dirty="0"/>
              <a:t>All operands are promoted to the data type with the highest rank in the expression</a:t>
            </a:r>
          </a:p>
          <a:p>
            <a:pPr lvl="2" eaLnBrk="1" hangingPunct="1"/>
            <a:r>
              <a:rPr lang="en-US" altLang="en-US" sz="2800" dirty="0"/>
              <a:t>When using the = operator, the type of the expression on </a:t>
            </a:r>
            <a:r>
              <a:rPr lang="en-US" altLang="en-US" sz="2800" dirty="0">
                <a:solidFill>
                  <a:srgbClr val="0070C0"/>
                </a:solidFill>
              </a:rPr>
              <a:t>right</a:t>
            </a:r>
            <a:r>
              <a:rPr lang="en-US" altLang="en-US" sz="2800" dirty="0"/>
              <a:t> will be converted to type of the variable on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b="1" i="1" dirty="0">
                <a:solidFill>
                  <a:srgbClr val="0070C0"/>
                </a:solidFill>
              </a:rPr>
              <a:t>left</a:t>
            </a:r>
            <a:r>
              <a:rPr lang="en-US" altLang="en-US" sz="2800" dirty="0">
                <a:solidFill>
                  <a:srgbClr val="0070C0"/>
                </a:solidFill>
              </a:rPr>
              <a:t> </a:t>
            </a:r>
            <a:r>
              <a:rPr lang="en-US" altLang="en-US" sz="2800" dirty="0"/>
              <a:t>(promotion or demotion)</a:t>
            </a:r>
          </a:p>
        </p:txBody>
      </p:sp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C++ Programming: Program Design Including Data Structures, Fifth Edition</a:t>
            </a:r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67D4E3-7AE8-44B2-97B8-EF8A15E5D39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5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and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type assigned to a literal or variable tells the computer how it is encoded</a:t>
            </a:r>
          </a:p>
          <a:p>
            <a:pPr lvl="1"/>
            <a:r>
              <a:rPr lang="en-US" dirty="0"/>
              <a:t>That is, how to interpret it</a:t>
            </a:r>
          </a:p>
          <a:p>
            <a:r>
              <a:rPr lang="en-US" dirty="0"/>
              <a:t>You can also tell the computer to treat a literal or variable with a different encoding</a:t>
            </a:r>
          </a:p>
          <a:p>
            <a:pPr lvl="1"/>
            <a:r>
              <a:rPr lang="en-US" dirty="0"/>
              <a:t>This is called </a:t>
            </a:r>
            <a:r>
              <a:rPr lang="en-US" i="1" dirty="0"/>
              <a:t>type casting</a:t>
            </a:r>
            <a:r>
              <a:rPr lang="en-US" dirty="0"/>
              <a:t> or </a:t>
            </a:r>
            <a:r>
              <a:rPr lang="en-US" i="1" dirty="0"/>
              <a:t>type coercion</a:t>
            </a:r>
            <a:endParaRPr lang="en-US" dirty="0"/>
          </a:p>
          <a:p>
            <a:pPr marL="342900" lvl="1" indent="-34290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	</a:t>
            </a:r>
          </a:p>
          <a:p>
            <a:pPr marL="342900" lvl="1" indent="-342900"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	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static_cast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&lt;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dataTypeName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&gt;( expression 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Rounding off a number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8EBBCB-F7FC-4F26-BF2E-6B0988BA39D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10000" y="5100638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(length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0" y="5111750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* 100.0)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10200" y="5116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+ 0.5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276600" y="5097463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floor(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43600" y="5105400"/>
            <a:ext cx="22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43101" y="5116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/100.0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82837" y="5097463"/>
            <a:ext cx="1046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length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1524000"/>
            <a:ext cx="76200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Suppose we need to round a real number to the nearest hundredth (2 decimal digits), we could do it by using the following procedure: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Number to be rounded off: </a:t>
            </a:r>
            <a:r>
              <a:rPr lang="en-US" b="1" dirty="0">
                <a:solidFill>
                  <a:srgbClr val="3333FF"/>
                </a:solidFill>
                <a:cs typeface="+mn-cs"/>
              </a:rPr>
              <a:t>2.3449</a:t>
            </a:r>
          </a:p>
          <a:p>
            <a:pPr marL="342900" indent="-342900" eaLnBrk="1" hangingPunct="1">
              <a:buFontTx/>
              <a:buAutoNum type="arabicParenR"/>
              <a:defRPr/>
            </a:pPr>
            <a:r>
              <a:rPr lang="en-US" dirty="0">
                <a:cs typeface="+mn-cs"/>
              </a:rPr>
              <a:t>Move decimal point 2 places to the right -&gt;   2.3449 * 100.0 =&gt; 234.49</a:t>
            </a:r>
          </a:p>
          <a:p>
            <a:pPr marL="342900" indent="-342900" eaLnBrk="1" hangingPunct="1">
              <a:buFontTx/>
              <a:buAutoNum type="arabicParenR"/>
              <a:defRPr/>
            </a:pPr>
            <a:r>
              <a:rPr lang="en-US" dirty="0">
                <a:cs typeface="+mn-cs"/>
              </a:rPr>
              <a:t>Add 0.5 -&gt; 				       234.49 + 0.5 =&gt; 234.99</a:t>
            </a:r>
          </a:p>
          <a:p>
            <a:pPr marL="342900" indent="-342900" eaLnBrk="1" hangingPunct="1">
              <a:buFontTx/>
              <a:buAutoNum type="arabicParenR"/>
              <a:defRPr/>
            </a:pPr>
            <a:r>
              <a:rPr lang="en-US" dirty="0"/>
              <a:t>Round the result downward (get the largest </a:t>
            </a:r>
          </a:p>
          <a:p>
            <a:pPr eaLnBrk="1" hangingPunct="1">
              <a:defRPr/>
            </a:pPr>
            <a:r>
              <a:rPr lang="en-US" dirty="0"/>
              <a:t>integral value that is not greater than the result </a:t>
            </a:r>
            <a:r>
              <a:rPr lang="en-US" dirty="0">
                <a:cs typeface="+mn-cs"/>
              </a:rPr>
              <a:t>-&gt; 	              =&gt; 234.0</a:t>
            </a:r>
          </a:p>
          <a:p>
            <a:pPr marL="342900" indent="-342900" eaLnBrk="1" hangingPunct="1">
              <a:buFont typeface="+mj-lt"/>
              <a:buAutoNum type="arabicParenR" startAt="4"/>
              <a:defRPr/>
            </a:pPr>
            <a:r>
              <a:rPr lang="en-US" dirty="0">
                <a:cs typeface="+mn-cs"/>
              </a:rPr>
              <a:t>Divide it by 100.0 -&gt;			       234.0 / 100.0 =&gt;    </a:t>
            </a:r>
            <a:r>
              <a:rPr lang="en-US" b="1" dirty="0">
                <a:solidFill>
                  <a:srgbClr val="3333FF"/>
                </a:solidFill>
                <a:cs typeface="+mn-cs"/>
              </a:rPr>
              <a:t>2.34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Suppose we have a value in a variable called length (type double) and we want to round it off, we could use the following expression to implement the steps shown above:</a:t>
            </a:r>
          </a:p>
        </p:txBody>
      </p:sp>
    </p:spTree>
    <p:extLst>
      <p:ext uri="{BB962C8B-B14F-4D97-AF65-F5344CB8AC3E}">
        <p14:creationId xmlns:p14="http://schemas.microsoft.com/office/powerpoint/2010/main" val="326858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data is stored in binary bits in main memory</a:t>
            </a:r>
          </a:p>
          <a:p>
            <a:r>
              <a:rPr lang="en-US" dirty="0"/>
              <a:t>The meaning of a set of bits depends on the </a:t>
            </a:r>
            <a:r>
              <a:rPr lang="en-US" b="1" i="1" dirty="0">
                <a:solidFill>
                  <a:srgbClr val="0070C0"/>
                </a:solidFill>
              </a:rPr>
              <a:t>encoding</a:t>
            </a:r>
          </a:p>
          <a:p>
            <a:pPr lvl="1"/>
            <a:r>
              <a:rPr lang="en-US" dirty="0"/>
              <a:t>Encoding determines the length of a meaningful chunk</a:t>
            </a:r>
          </a:p>
          <a:p>
            <a:pPr lvl="1"/>
            <a:r>
              <a:rPr lang="en-US" dirty="0"/>
              <a:t>We use bytes (8-bits) as our most common unit</a:t>
            </a:r>
          </a:p>
          <a:p>
            <a:pPr lvl="1"/>
            <a:r>
              <a:rPr lang="en-US" dirty="0"/>
              <a:t>Encoding also determines how those bits should be read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069339"/>
              </p:ext>
            </p:extLst>
          </p:nvPr>
        </p:nvGraphicFramePr>
        <p:xfrm>
          <a:off x="990600" y="4572000"/>
          <a:ext cx="7239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 Character</a:t>
                      </a:r>
                      <a:r>
                        <a:rPr lang="en-US" baseline="0" dirty="0"/>
                        <a:t> (ASCII)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‘A’ (1 byte = 8 bites)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Simple Data Types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Data type</a:t>
            </a:r>
            <a:r>
              <a:rPr lang="en-US" altLang="en-US" dirty="0"/>
              <a:t>: set of values together with a set of operations</a:t>
            </a:r>
          </a:p>
          <a:p>
            <a:pPr eaLnBrk="1" hangingPunct="1"/>
            <a:r>
              <a:rPr lang="en-US" altLang="en-US" dirty="0"/>
              <a:t>C++ data types fall into three categories: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6E3E-07C2-4450-B880-BA31507E7FDC}" type="slidenum">
              <a:rPr lang="en-US"/>
              <a:pPr/>
              <a:t>4</a:t>
            </a:fld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581400"/>
            <a:ext cx="7239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Simple Data Types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 categories of simple data</a:t>
            </a:r>
          </a:p>
          <a:p>
            <a:pPr lvl="1" eaLnBrk="1" hangingPunct="1"/>
            <a:r>
              <a:rPr lang="en-US" dirty="0"/>
              <a:t>Integral: integers (numbers without a decimal)</a:t>
            </a:r>
          </a:p>
          <a:p>
            <a:pPr lvl="1" eaLnBrk="1" hangingPunct="1"/>
            <a:r>
              <a:rPr lang="en-US" dirty="0"/>
              <a:t>Floating-point: decimal numbers</a:t>
            </a:r>
          </a:p>
          <a:p>
            <a:pPr lvl="1" eaLnBrk="1" hangingPunct="1"/>
            <a:r>
              <a:rPr lang="en-US" dirty="0"/>
              <a:t>Enumeration type: user-defined data type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E6E3E-07C2-4450-B880-BA31507E7FDC}" type="slidenum">
              <a:rPr lang="en-US"/>
              <a:pPr/>
              <a:t>5</a:t>
            </a:fld>
            <a:endParaRPr lang="en-US"/>
          </a:p>
        </p:txBody>
      </p:sp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256088"/>
            <a:ext cx="7010400" cy="176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20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Simple Data Types (continued)</a:t>
            </a:r>
          </a:p>
        </p:txBody>
      </p:sp>
      <p:sp>
        <p:nvSpPr>
          <p:cNvPr id="31750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Integral data types are further classified into the following categories:</a:t>
            </a:r>
          </a:p>
          <a:p>
            <a:pPr eaLnBrk="1" hangingPunct="1"/>
            <a:endParaRPr lang="en-US" dirty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35E56-48BB-4E53-AD5A-CE90C1F30FCF}" type="slidenum">
              <a:rPr lang="en-US"/>
              <a:pPr/>
              <a:t>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8399"/>
            <a:ext cx="6705600" cy="420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31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dirty="0"/>
              <a:t> Data Type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-6728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0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78</a:t>
            </a:r>
          </a:p>
          <a:p>
            <a:pPr lvl="1" eaLnBrk="1" hangingPunct="1">
              <a:buFont typeface="Arial" charset="0"/>
              <a:buNone/>
            </a:pPr>
            <a:r>
              <a:rPr lang="en-US" dirty="0">
                <a:latin typeface="Courier New" pitchFamily="49" charset="0"/>
              </a:rPr>
              <a:t>+763</a:t>
            </a:r>
          </a:p>
          <a:p>
            <a:pPr eaLnBrk="1" hangingPunct="1"/>
            <a:r>
              <a:rPr lang="en-US" dirty="0"/>
              <a:t>Positive integers do not need a </a:t>
            </a:r>
            <a:r>
              <a:rPr lang="en-US" sz="2600" dirty="0">
                <a:latin typeface="Courier New" pitchFamily="49" charset="0"/>
              </a:rPr>
              <a:t>+</a:t>
            </a:r>
            <a:r>
              <a:rPr lang="en-US" dirty="0"/>
              <a:t> sign</a:t>
            </a:r>
          </a:p>
          <a:p>
            <a:pPr eaLnBrk="1" hangingPunct="1"/>
            <a:r>
              <a:rPr lang="en-US" dirty="0">
                <a:solidFill>
                  <a:srgbClr val="00B0F0"/>
                </a:solidFill>
              </a:rPr>
              <a:t>No commas </a:t>
            </a:r>
            <a:r>
              <a:rPr lang="en-US" dirty="0"/>
              <a:t>are used within an integer</a:t>
            </a:r>
          </a:p>
          <a:p>
            <a:pPr lvl="1" eaLnBrk="1" hangingPunct="1"/>
            <a:r>
              <a:rPr lang="en-US" dirty="0"/>
              <a:t>Commas are used for separating items in a list</a:t>
            </a:r>
          </a:p>
          <a:p>
            <a:pPr lvl="1" eaLnBrk="1" hangingPunct="1"/>
            <a:r>
              <a:rPr lang="en-US" dirty="0"/>
              <a:t>Personal banker: 100,000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38E36-1CDA-42AD-8836-A3684AD3503D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char</a:t>
            </a:r>
            <a:r>
              <a:rPr lang="en-US" dirty="0"/>
              <a:t> Data Type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57200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smallest</a:t>
            </a:r>
            <a:r>
              <a:rPr lang="en-US" dirty="0"/>
              <a:t> integral data type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Used for </a:t>
            </a:r>
            <a:r>
              <a:rPr lang="en-US" u="sng" dirty="0"/>
              <a:t>characters</a:t>
            </a:r>
            <a:r>
              <a:rPr lang="en-US" dirty="0"/>
              <a:t>: letters, digits, and special symbols </a:t>
            </a:r>
            <a:r>
              <a:rPr lang="en-US" dirty="0">
                <a:solidFill>
                  <a:srgbClr val="00B0F0"/>
                </a:solidFill>
              </a:rPr>
              <a:t>( 1 byte = 8 bites)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Each character is enclosed in single quotes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>
                <a:latin typeface="Courier New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'0'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'*'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'+'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'$'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'&amp;',' '</a:t>
            </a:r>
          </a:p>
          <a:p>
            <a:pPr eaLnBrk="1" hangingPunct="1">
              <a:spcBef>
                <a:spcPct val="40000"/>
              </a:spcBef>
            </a:pPr>
            <a:r>
              <a:rPr lang="en-US" dirty="0"/>
              <a:t>A blank space is a character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char a;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dirty="0"/>
              <a:t>a = ‘ ’;</a:t>
            </a:r>
          </a:p>
        </p:txBody>
      </p:sp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EB00-827F-447A-A315-B810C0AC504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>
                <a:latin typeface="Courier New" pitchFamily="49" charset="0"/>
              </a:rPr>
              <a:t>bool</a:t>
            </a:r>
            <a:r>
              <a:rPr lang="en-US" dirty="0"/>
              <a:t> Data Type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bool</a:t>
            </a:r>
            <a:r>
              <a:rPr lang="en-US" dirty="0"/>
              <a:t> type </a:t>
            </a:r>
          </a:p>
          <a:p>
            <a:pPr lvl="1" eaLnBrk="1" hangingPunct="1"/>
            <a:r>
              <a:rPr lang="en-US" dirty="0"/>
              <a:t>Two values: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false</a:t>
            </a:r>
            <a:endParaRPr lang="en-US" dirty="0"/>
          </a:p>
          <a:p>
            <a:pPr lvl="1" eaLnBrk="1" hangingPunct="1"/>
            <a:r>
              <a:rPr lang="en-US" dirty="0"/>
              <a:t>Manipulate logical (Boolean) expressions</a:t>
            </a:r>
          </a:p>
          <a:p>
            <a:pPr eaLnBrk="1" hangingPunct="1"/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false</a:t>
            </a:r>
            <a:r>
              <a:rPr lang="en-US" dirty="0"/>
              <a:t> are called </a:t>
            </a:r>
            <a:r>
              <a:rPr lang="en-US" dirty="0">
                <a:solidFill>
                  <a:srgbClr val="00B0F0"/>
                </a:solidFill>
              </a:rPr>
              <a:t>logical values</a:t>
            </a:r>
          </a:p>
          <a:p>
            <a:pPr eaLnBrk="1" hangingPunct="1"/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bool</a:t>
            </a:r>
            <a:r>
              <a:rPr lang="en-US" dirty="0"/>
              <a:t>,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true</a:t>
            </a:r>
            <a:r>
              <a:rPr lang="en-US" dirty="0"/>
              <a:t>, and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false</a:t>
            </a:r>
            <a:r>
              <a:rPr lang="en-US" dirty="0"/>
              <a:t> are reserved words</a:t>
            </a:r>
          </a:p>
          <a:p>
            <a:pPr eaLnBrk="1" hangingPunct="1"/>
            <a:endParaRPr lang="en-US" dirty="0"/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tx1">
                    <a:tint val="75000"/>
                  </a:schemeClr>
                </a:solidFill>
                <a:latin typeface="+mn-lt"/>
              </a:rPr>
              <a:t>C++ Programming: Program Design Including Data Structures, Fourth Edition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CDA4-4009-4280-92EE-31FF69C37DAD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1354</TotalTime>
  <Words>1418</Words>
  <Application>Microsoft Macintosh PowerPoint</Application>
  <PresentationFormat>On-screen Show (4:3)</PresentationFormat>
  <Paragraphs>241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Verdana</vt:lpstr>
      <vt:lpstr>Office Theme</vt:lpstr>
      <vt:lpstr>Review</vt:lpstr>
      <vt:lpstr>Main Memory Organization</vt:lpstr>
      <vt:lpstr>Data Storage</vt:lpstr>
      <vt:lpstr>Simple Data Types</vt:lpstr>
      <vt:lpstr>Simple Data Types</vt:lpstr>
      <vt:lpstr>Simple Data Types (continued)</vt:lpstr>
      <vt:lpstr>int Data Type</vt:lpstr>
      <vt:lpstr>char Data Type</vt:lpstr>
      <vt:lpstr>bool Data Type</vt:lpstr>
      <vt:lpstr>Simple Data Types</vt:lpstr>
      <vt:lpstr>Floating-Point Data Types</vt:lpstr>
      <vt:lpstr>Floating-Point Data Types (continued)</vt:lpstr>
      <vt:lpstr>Floating-Point Data Types (continued)</vt:lpstr>
      <vt:lpstr>Arithmetic Operators</vt:lpstr>
      <vt:lpstr>Order of Precedence</vt:lpstr>
      <vt:lpstr>Overflow and Underflow</vt:lpstr>
      <vt:lpstr>Overflow Example</vt:lpstr>
      <vt:lpstr>Handling Overflow and Underflow</vt:lpstr>
      <vt:lpstr>Expressions</vt:lpstr>
      <vt:lpstr>Mixed Expressions</vt:lpstr>
      <vt:lpstr>Mixed Expressions (cont'd.)</vt:lpstr>
      <vt:lpstr>Mixed Expressions (cont'd.)</vt:lpstr>
      <vt:lpstr>Data Types and Conversion</vt:lpstr>
      <vt:lpstr>Rounding off a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276</cp:revision>
  <dcterms:created xsi:type="dcterms:W3CDTF">2009-09-01T00:23:15Z</dcterms:created>
  <dcterms:modified xsi:type="dcterms:W3CDTF">2021-01-21T18:17:26Z</dcterms:modified>
</cp:coreProperties>
</file>