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321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3" autoAdjust="0"/>
    <p:restoredTop sz="94663" autoAdjust="0"/>
  </p:normalViewPr>
  <p:slideViewPr>
    <p:cSldViewPr>
      <p:cViewPr varScale="1">
        <p:scale>
          <a:sx n="111" d="100"/>
          <a:sy n="111" d="100"/>
        </p:scale>
        <p:origin x="208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10/14/20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10/14/20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10/14/20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10/14/20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10/14/20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10/14/20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10/14/20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Enumeration Type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Enumeration allows you to define an ordered set of values</a:t>
            </a:r>
          </a:p>
          <a:p>
            <a:pPr lvl="1" eaLnBrk="1" hangingPunct="1">
              <a:defRPr/>
            </a:pPr>
            <a:r>
              <a:rPr lang="en-US" dirty="0"/>
              <a:t>Each value is an identifier</a:t>
            </a:r>
          </a:p>
          <a:p>
            <a:pPr lvl="1" eaLnBrk="1" hangingPunct="1">
              <a:defRPr/>
            </a:pPr>
            <a:r>
              <a:rPr lang="en-US" dirty="0"/>
              <a:t>Useful for dealing with a fixed set</a:t>
            </a:r>
          </a:p>
          <a:p>
            <a:pPr lvl="1" eaLnBrk="1" hangingPunct="1">
              <a:defRPr/>
            </a:pPr>
            <a:r>
              <a:rPr lang="en-US" dirty="0"/>
              <a:t>More efficient than using strings, more informative than using numbers</a:t>
            </a:r>
          </a:p>
          <a:p>
            <a:pPr eaLnBrk="1" hangingPunct="1">
              <a:defRPr/>
            </a:pPr>
            <a:r>
              <a:rPr lang="en-US" dirty="0"/>
              <a:t>Examples: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phoneType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{ HOME, WORK, MOBILE, ADDITIONAL };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standing { FRESHMAN, SOPHOMORE, JUNIOR, SENIOR };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grade { A, B, C, D, F };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color { RED, ORANGE, YELLOW, GREEN, BLUE, INDIGO, VIOLET };</a:t>
            </a:r>
          </a:p>
        </p:txBody>
      </p:sp>
    </p:spTree>
    <p:extLst>
      <p:ext uri="{BB962C8B-B14F-4D97-AF65-F5344CB8AC3E}">
        <p14:creationId xmlns:p14="http://schemas.microsoft.com/office/powerpoint/2010/main" val="58497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7150"/>
            <a:ext cx="7010400" cy="67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31775"/>
            <a:ext cx="7010400" cy="639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114800" cy="54864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unitID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overheadRate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switch(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unitID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 0: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overheadRate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2.9;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 1: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 2: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overheadRate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3.4;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 3: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overheadRate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4.1;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default: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overheadRate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5.0;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05400" y="3733800"/>
          <a:ext cx="3429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  <a:r>
                        <a:rPr lang="en-US" baseline="0" dirty="0"/>
                        <a:t> 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5400" y="1295400"/>
            <a:ext cx="34290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</a:rPr>
              <a:t>What values for this table correspond to that code?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More Interesting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114800" cy="54864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unitID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overheadRate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switch(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unitID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/ 100 )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 0: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overheadRate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2.9;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 1: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 2: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overheadRate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3.4;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 3: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overheadRate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4.1;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default: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overheadRate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5.0;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05400" y="3733800"/>
          <a:ext cx="3429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  <a:r>
                        <a:rPr lang="en-US" baseline="0" dirty="0"/>
                        <a:t> 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5400" y="1295400"/>
            <a:ext cx="34290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</a:rPr>
              <a:t>What values for this table correspond to that code?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7489D-F3AF-4E6D-B8E2-A24A07B9E3B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Terminating a Program with the </a:t>
            </a:r>
            <a:r>
              <a:rPr lang="en-US">
                <a:latin typeface="Courier New" pitchFamily="49" charset="0"/>
              </a:rPr>
              <a:t>assert</a:t>
            </a:r>
            <a:r>
              <a:rPr lang="en-US"/>
              <a:t> Function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Certain types of errors that are very difficult to catch can occur in a program 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dirty="0"/>
              <a:t>Example: division by zero can be difficult to catch using any of the programming techniques examined so far 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The predefined function,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assert</a:t>
            </a:r>
            <a:r>
              <a:rPr lang="en-US" dirty="0"/>
              <a:t>, is useful in stopping program execution when certain elusive errors occur</a:t>
            </a:r>
          </a:p>
        </p:txBody>
      </p:sp>
    </p:spTree>
    <p:extLst>
      <p:ext uri="{BB962C8B-B14F-4D97-AF65-F5344CB8AC3E}">
        <p14:creationId xmlns:p14="http://schemas.microsoft.com/office/powerpoint/2010/main" val="234885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C++ Programming: Program Design Including Data Structures, Fourth Edition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DA0A4A-7D1C-4FA5-AD2D-87A1D8D0E4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assert</a:t>
            </a:r>
            <a:r>
              <a:rPr lang="en-US"/>
              <a:t> Function (continued)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Syntax:</a:t>
            </a:r>
          </a:p>
          <a:p>
            <a:pPr eaLnBrk="1" hangingPunct="1">
              <a:lnSpc>
                <a:spcPct val="160000"/>
              </a:lnSpc>
              <a:buFontTx/>
              <a:buNone/>
              <a:defRPr/>
            </a:pPr>
            <a:endParaRPr lang="en-US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expression</a:t>
            </a:r>
            <a:r>
              <a:rPr lang="en-US" dirty="0"/>
              <a:t> is any logical expression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If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expression</a:t>
            </a:r>
            <a:r>
              <a:rPr lang="en-US" dirty="0"/>
              <a:t> 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, the next statement executes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If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expression</a:t>
            </a:r>
            <a:r>
              <a:rPr lang="en-US" dirty="0"/>
              <a:t> 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  <a:r>
              <a:rPr lang="en-US" dirty="0"/>
              <a:t>, the program terminates and indicates where in the program the error occurred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To use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assert</a:t>
            </a:r>
            <a:r>
              <a:rPr lang="en-US" dirty="0"/>
              <a:t>, include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cassert</a:t>
            </a:r>
            <a:r>
              <a:rPr lang="en-US" dirty="0"/>
              <a:t> header file</a:t>
            </a:r>
          </a:p>
        </p:txBody>
      </p:sp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752600"/>
            <a:ext cx="312578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446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FE377-F06B-447C-B626-92419E59DAB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assert</a:t>
            </a:r>
            <a:r>
              <a:rPr lang="en-US"/>
              <a:t> Function (continued)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assert</a:t>
            </a:r>
            <a:r>
              <a:rPr lang="en-US" dirty="0"/>
              <a:t> is useful for enforcing programming constraints during program development</a:t>
            </a:r>
          </a:p>
          <a:p>
            <a:pPr eaLnBrk="1" hangingPunct="1">
              <a:defRPr/>
            </a:pPr>
            <a:r>
              <a:rPr lang="en-US" dirty="0"/>
              <a:t>After developing and testing a program, remove or disable assert statements</a:t>
            </a:r>
          </a:p>
          <a:p>
            <a:pPr eaLnBrk="1" hangingPunct="1">
              <a:defRPr/>
            </a:pPr>
            <a:r>
              <a:rPr lang="en-US" dirty="0"/>
              <a:t>To disable the assert statement: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#define NDEBUG 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cassert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4120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Enumeration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Once you have defined a enumeration type, you can use it just like any other data type</a:t>
            </a:r>
          </a:p>
          <a:p>
            <a:pPr>
              <a:defRPr/>
            </a:pPr>
            <a:r>
              <a:rPr lang="en-US" dirty="0"/>
              <a:t>To declare a variable:</a:t>
            </a:r>
          </a:p>
          <a:p>
            <a:pPr lvl="1">
              <a:buFont typeface="Arial" charset="0"/>
              <a:buNone/>
              <a:defRPr/>
            </a:pP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phoneType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phone1Type, phone2Type;</a:t>
            </a:r>
          </a:p>
          <a:p>
            <a:pPr lvl="1">
              <a:buNone/>
              <a:defRPr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 number1, number2;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/>
              <a:t>To assign it a value:</a:t>
            </a:r>
          </a:p>
          <a:p>
            <a:pPr lvl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phone1Type = HOME;</a:t>
            </a:r>
          </a:p>
          <a:p>
            <a:pPr lvl="1">
              <a:buNone/>
              <a:defRPr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number1 = 10;</a:t>
            </a:r>
          </a:p>
          <a:p>
            <a:pPr lvl="1">
              <a:buNone/>
              <a:defRPr/>
            </a:pPr>
            <a:endParaRPr lang="en-US" sz="2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phone2Type = phone1type;</a:t>
            </a:r>
          </a:p>
          <a:p>
            <a:pPr lvl="1">
              <a:buFont typeface="Arial" charset="0"/>
              <a:buNone/>
              <a:defRPr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number2 = number1;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53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Enumeration Type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Enumeration values are identifiers</a:t>
            </a:r>
          </a:p>
          <a:p>
            <a:pPr lvl="1" eaLnBrk="1" hangingPunct="1"/>
            <a:r>
              <a:rPr lang="en-US" b="1" dirty="0">
                <a:solidFill>
                  <a:srgbClr val="00B0F0"/>
                </a:solidFill>
              </a:rPr>
              <a:t>Not strings or characters</a:t>
            </a:r>
          </a:p>
          <a:p>
            <a:pPr lvl="1" eaLnBrk="1" hangingPunct="1"/>
            <a:r>
              <a:rPr lang="en-US" dirty="0"/>
              <a:t>Must be valid identifiers</a:t>
            </a:r>
          </a:p>
          <a:p>
            <a:pPr lvl="1" eaLnBrk="1" hangingPunct="1"/>
            <a:r>
              <a:rPr lang="en-US" dirty="0"/>
              <a:t>By convention typed </a:t>
            </a:r>
            <a:r>
              <a:rPr lang="en-US" b="1" dirty="0">
                <a:solidFill>
                  <a:srgbClr val="00B0F0"/>
                </a:solidFill>
              </a:rPr>
              <a:t>in all caps</a:t>
            </a:r>
          </a:p>
          <a:p>
            <a:pPr eaLnBrk="1" hangingPunct="1"/>
            <a:r>
              <a:rPr lang="en-US" dirty="0"/>
              <a:t>The values in an enumeration must be unique</a:t>
            </a:r>
          </a:p>
          <a:p>
            <a:pPr lvl="1" eaLnBrk="1" hangingPunct="1"/>
            <a:r>
              <a:rPr lang="en-US" dirty="0"/>
              <a:t>They can’t appear in another enumeration in the same function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4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20775" y="719138"/>
            <a:ext cx="6902450" cy="2557462"/>
            <a:chOff x="706" y="480"/>
            <a:chExt cx="4348" cy="1611"/>
          </a:xfrm>
        </p:grpSpPr>
        <p:pic>
          <p:nvPicPr>
            <p:cNvPr id="2150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6" y="480"/>
              <a:ext cx="4348" cy="8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0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7" y="1360"/>
              <a:ext cx="4326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150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8238" y="3822700"/>
            <a:ext cx="6867525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850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Operations on Enumeration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Arithmetic operators are not allowed:</a:t>
            </a:r>
          </a:p>
          <a:p>
            <a:pPr lvl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phone1Type = phone2Type - 1;  // illegal</a:t>
            </a:r>
          </a:p>
          <a:p>
            <a:pPr lvl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phone1Type++;			   // illegal</a:t>
            </a:r>
          </a:p>
          <a:p>
            <a:pPr>
              <a:defRPr/>
            </a:pPr>
            <a:r>
              <a:rPr lang="en-US" dirty="0"/>
              <a:t>Comparison operators are valid (since the values are ordered):</a:t>
            </a:r>
          </a:p>
          <a:p>
            <a:pPr lvl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phone1Type == WORK</a:t>
            </a:r>
          </a:p>
          <a:p>
            <a:pPr lvl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phone2Type &lt; MOBILE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0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0427D-B2E8-45E4-821C-141CBC576F3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Functions and Enumeration Types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Enumeration type variables are treated like any other basic data type</a:t>
            </a:r>
          </a:p>
          <a:p>
            <a:pPr lvl="1" eaLnBrk="1" hangingPunct="1"/>
            <a:r>
              <a:rPr lang="en-US"/>
              <a:t>Enumeration types can be passed as parameters to functions either by value or by reference</a:t>
            </a:r>
          </a:p>
          <a:p>
            <a:pPr lvl="1" eaLnBrk="1" hangingPunct="1"/>
            <a:r>
              <a:rPr lang="en-US"/>
              <a:t>A function can return a value of the enumeration type</a:t>
            </a:r>
          </a:p>
        </p:txBody>
      </p:sp>
    </p:spTree>
    <p:extLst>
      <p:ext uri="{BB962C8B-B14F-4D97-AF65-F5344CB8AC3E}">
        <p14:creationId xmlns:p14="http://schemas.microsoft.com/office/powerpoint/2010/main" val="161372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Days of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convert from a number (1-7) to the name of the corresponding day of the week</a:t>
            </a:r>
          </a:p>
          <a:p>
            <a:pPr lvl="1"/>
            <a:r>
              <a:rPr lang="en-US" dirty="0"/>
              <a:t>Sunday is 1, Monday is 2, etc.</a:t>
            </a:r>
          </a:p>
          <a:p>
            <a:endParaRPr lang="en-US" dirty="0"/>
          </a:p>
          <a:p>
            <a:r>
              <a:rPr lang="en-US" dirty="0"/>
              <a:t>Just like the months in the data conversion problem</a:t>
            </a:r>
          </a:p>
          <a:p>
            <a:pPr lvl="1"/>
            <a:r>
              <a:rPr lang="en-US" dirty="0"/>
              <a:t>Could use an if tree…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Programming: Program Design Including Data Structures, Fourth Edition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switch</a:t>
            </a:r>
            <a:r>
              <a:rPr lang="en-US" dirty="0"/>
              <a:t> Structure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5562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Alternative to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if…else</a:t>
            </a: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Used with a finite set of values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Letter grades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Months of the year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Type codes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2800" dirty="0"/>
              <a:t> is evaluated first (must be integer)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Execution jumps to the corresponding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800" dirty="0"/>
              <a:t> case may be included</a:t>
            </a:r>
            <a:endParaRPr lang="en-US" sz="2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800" dirty="0">
              <a:latin typeface="Courier New" pitchFamily="49" charset="0"/>
            </a:endParaRPr>
          </a:p>
        </p:txBody>
      </p:sp>
      <p:pic>
        <p:nvPicPr>
          <p:cNvPr id="2765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9300" y="1385888"/>
            <a:ext cx="31623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Programming: Program Design Including Data Structures, Fourth Edition</a:t>
            </a: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case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break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default</a:t>
            </a:r>
            <a:endParaRPr lang="en-US" b="1" dirty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53340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Unlike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sz="2800" dirty="0"/>
              <a:t>, each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800" dirty="0"/>
              <a:t> in a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800" dirty="0"/>
              <a:t> is not a block of code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800" dirty="0"/>
              <a:t> labels determine only where execution jumps to, not where it ends</a:t>
            </a:r>
          </a:p>
          <a:p>
            <a:pPr eaLnBrk="1" hangingPunct="1">
              <a:defRPr/>
            </a:pPr>
            <a:r>
              <a:rPr lang="en-US" sz="2800" dirty="0"/>
              <a:t>To skip the rest of the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cases</a:t>
            </a:r>
            <a:r>
              <a:rPr lang="en-US" sz="2800" dirty="0"/>
              <a:t>, you use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break</a:t>
            </a:r>
          </a:p>
          <a:p>
            <a:pPr lvl="1" eaLnBrk="1" hangingPunct="1">
              <a:defRPr/>
            </a:pPr>
            <a:r>
              <a:rPr lang="en-US" sz="2400" dirty="0">
                <a:cs typeface="Courier New" pitchFamily="49" charset="0"/>
              </a:rPr>
              <a:t>(But you don’t have to)</a:t>
            </a:r>
            <a:endParaRPr lang="en-US" sz="2400" dirty="0"/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9300" y="1385888"/>
            <a:ext cx="31623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</TotalTime>
  <Words>783</Words>
  <Application>Microsoft Macintosh PowerPoint</Application>
  <PresentationFormat>On-screen Show (4:3)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Verdana</vt:lpstr>
      <vt:lpstr>Office Theme</vt:lpstr>
      <vt:lpstr>Enumeration Type</vt:lpstr>
      <vt:lpstr>Enumeration type</vt:lpstr>
      <vt:lpstr>Enumeration Type</vt:lpstr>
      <vt:lpstr>PowerPoint Presentation</vt:lpstr>
      <vt:lpstr>Operations on Enumeration Types</vt:lpstr>
      <vt:lpstr>Functions and Enumeration Types</vt:lpstr>
      <vt:lpstr>Example: Days of the Week</vt:lpstr>
      <vt:lpstr>switch Structure</vt:lpstr>
      <vt:lpstr>case, break and default</vt:lpstr>
      <vt:lpstr>PowerPoint Presentation</vt:lpstr>
      <vt:lpstr>PowerPoint Presentation</vt:lpstr>
      <vt:lpstr>Exercise</vt:lpstr>
      <vt:lpstr>More Interesting Version</vt:lpstr>
      <vt:lpstr>Terminating a Program with the assert Function</vt:lpstr>
      <vt:lpstr>The assert Function (continued)</vt:lpstr>
      <vt:lpstr>The assert Function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241</cp:revision>
  <dcterms:created xsi:type="dcterms:W3CDTF">2009-09-01T00:23:15Z</dcterms:created>
  <dcterms:modified xsi:type="dcterms:W3CDTF">2020-10-14T15:52:37Z</dcterms:modified>
</cp:coreProperties>
</file>