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60" r:id="rId5"/>
    <p:sldId id="264" r:id="rId6"/>
    <p:sldId id="265" r:id="rId7"/>
    <p:sldId id="266" r:id="rId8"/>
    <p:sldId id="333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EF0DD0-ECC7-4E9C-ADB3-7897199A6A08}" type="doc">
      <dgm:prSet loTypeId="urn:microsoft.com/office/officeart/2005/8/layout/cycle5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ro-RO"/>
        </a:p>
      </dgm:t>
    </dgm:pt>
    <dgm:pt modelId="{79F3FF10-A9FF-4AE4-8BF1-DF668B30F604}">
      <dgm:prSet custT="1"/>
      <dgm:spPr/>
      <dgm:t>
        <a:bodyPr/>
        <a:lstStyle/>
        <a:p>
          <a:pPr rtl="0"/>
          <a:r>
            <a:rPr lang="ro-RO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Generație curentă</a:t>
          </a:r>
        </a:p>
      </dgm:t>
    </dgm:pt>
    <dgm:pt modelId="{21F12462-EBCE-4821-BDA6-7FEC913BCB4A}" type="parTrans" cxnId="{CA3BD239-4936-4152-9FF8-2714E91486E0}">
      <dgm:prSet/>
      <dgm:spPr/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389A645-C4F7-464D-BFE3-1C10431463C1}" type="sibTrans" cxnId="{CA3BD239-4936-4152-9FF8-2714E91486E0}">
      <dgm:prSet/>
      <dgm:spPr>
        <a:ln w="50800"/>
      </dgm:spPr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E3C8807-0521-42EF-A8B6-16D7E894F42A}">
      <dgm:prSet custT="1"/>
      <dgm:spPr/>
      <dgm:t>
        <a:bodyPr/>
        <a:lstStyle/>
        <a:p>
          <a:pPr rtl="0"/>
          <a:r>
            <a:rPr lang="ro-RO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Multiset părinți</a:t>
          </a:r>
          <a:endParaRPr lang="ro-RO" sz="14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761F836-38F6-4824-A749-259643B9166B}" type="parTrans" cxnId="{852E5C0D-2DA5-4853-88E9-77427709F0E1}">
      <dgm:prSet/>
      <dgm:spPr/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D759809-2BFE-4DFF-89CF-D310E5BAB391}" type="sibTrans" cxnId="{852E5C0D-2DA5-4853-88E9-77427709F0E1}">
      <dgm:prSet/>
      <dgm:spPr>
        <a:ln w="50800"/>
      </dgm:spPr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71E61C5-C572-41C7-841E-BFCB83389AE4}">
      <dgm:prSet custT="1"/>
      <dgm:spPr/>
      <dgm:t>
        <a:bodyPr/>
        <a:lstStyle/>
        <a:p>
          <a:pPr rtl="0"/>
          <a:r>
            <a:rPr lang="ro-RO" sz="1400" b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Descendenți (încrucișare)</a:t>
          </a:r>
          <a:endParaRPr lang="ro-RO" sz="1400" b="1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9E72DA0-AFE4-40E6-A4E7-640262196822}" type="parTrans" cxnId="{BDCC3A62-3C77-487B-B563-EFF4CA15E0C0}">
      <dgm:prSet/>
      <dgm:spPr/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9C867E-2155-4FB0-AEB2-2F8BBDB63BC4}" type="sibTrans" cxnId="{BDCC3A62-3C77-487B-B563-EFF4CA15E0C0}">
      <dgm:prSet/>
      <dgm:spPr>
        <a:ln w="50800"/>
      </dgm:spPr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63D2BB-5B1D-4972-98C4-77F4DAA6FECB}">
      <dgm:prSet custT="1"/>
      <dgm:spPr/>
      <dgm:t>
        <a:bodyPr/>
        <a:lstStyle/>
        <a:p>
          <a:pPr rtl="0"/>
          <a:r>
            <a:rPr lang="ro-RO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Descendenți (mutație)</a:t>
          </a:r>
        </a:p>
      </dgm:t>
    </dgm:pt>
    <dgm:pt modelId="{58970766-2441-4761-B190-6C6B6CBF4879}" type="parTrans" cxnId="{96AED327-760F-4C31-98AB-FAB3BC964443}">
      <dgm:prSet/>
      <dgm:spPr/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1C4E31-B0B3-42C7-A60C-DFA6BCA5A510}" type="sibTrans" cxnId="{96AED327-760F-4C31-98AB-FAB3BC964443}">
      <dgm:prSet/>
      <dgm:spPr>
        <a:ln w="50800"/>
      </dgm:spPr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403327C-0833-43E3-801A-CA1B6F088538}">
      <dgm:prSet custT="1"/>
      <dgm:spPr/>
      <dgm:t>
        <a:bodyPr/>
        <a:lstStyle/>
        <a:p>
          <a:pPr rtl="0"/>
          <a:r>
            <a:rPr lang="ro-RO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Generație nouă</a:t>
          </a:r>
        </a:p>
      </dgm:t>
    </dgm:pt>
    <dgm:pt modelId="{B714D08C-6854-46D5-82C5-C81B363D66BA}" type="parTrans" cxnId="{F36CBBA1-BEE1-454E-904C-6D903AF2561F}">
      <dgm:prSet/>
      <dgm:spPr/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218DC12-CA0C-4404-86FD-F24AEC307069}" type="sibTrans" cxnId="{F36CBBA1-BEE1-454E-904C-6D903AF2561F}">
      <dgm:prSet/>
      <dgm:spPr>
        <a:ln w="50800"/>
      </dgm:spPr>
      <dgm:t>
        <a:bodyPr/>
        <a:lstStyle/>
        <a:p>
          <a:endParaRPr lang="ro-RO" sz="1400" b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5F2BE2B-44C9-45A6-BB55-6CD9012CDDDE}" type="pres">
      <dgm:prSet presAssocID="{CEEF0DD0-ECC7-4E9C-ADB3-7897199A6A08}" presName="cycle" presStyleCnt="0">
        <dgm:presLayoutVars>
          <dgm:dir/>
          <dgm:resizeHandles val="exact"/>
        </dgm:presLayoutVars>
      </dgm:prSet>
      <dgm:spPr/>
    </dgm:pt>
    <dgm:pt modelId="{B7469E04-52F1-44A1-924D-FC90B0A9C80B}" type="pres">
      <dgm:prSet presAssocID="{79F3FF10-A9FF-4AE4-8BF1-DF668B30F604}" presName="node" presStyleLbl="node1" presStyleIdx="0" presStyleCnt="5">
        <dgm:presLayoutVars>
          <dgm:bulletEnabled val="1"/>
        </dgm:presLayoutVars>
      </dgm:prSet>
      <dgm:spPr/>
    </dgm:pt>
    <dgm:pt modelId="{55F864AE-7E5D-4AFB-A75F-8BCD945D0E5D}" type="pres">
      <dgm:prSet presAssocID="{79F3FF10-A9FF-4AE4-8BF1-DF668B30F604}" presName="spNode" presStyleCnt="0"/>
      <dgm:spPr/>
    </dgm:pt>
    <dgm:pt modelId="{2E20A26A-99E2-4BCC-840B-C6187E17A044}" type="pres">
      <dgm:prSet presAssocID="{F389A645-C4F7-464D-BFE3-1C10431463C1}" presName="sibTrans" presStyleLbl="sibTrans1D1" presStyleIdx="0" presStyleCnt="5"/>
      <dgm:spPr/>
    </dgm:pt>
    <dgm:pt modelId="{05867E6F-2EC3-4834-BCBE-111548313FB4}" type="pres">
      <dgm:prSet presAssocID="{2E3C8807-0521-42EF-A8B6-16D7E894F42A}" presName="node" presStyleLbl="node1" presStyleIdx="1" presStyleCnt="5">
        <dgm:presLayoutVars>
          <dgm:bulletEnabled val="1"/>
        </dgm:presLayoutVars>
      </dgm:prSet>
      <dgm:spPr/>
    </dgm:pt>
    <dgm:pt modelId="{E8241EF6-B734-4C47-974F-A7DD35ED96FD}" type="pres">
      <dgm:prSet presAssocID="{2E3C8807-0521-42EF-A8B6-16D7E894F42A}" presName="spNode" presStyleCnt="0"/>
      <dgm:spPr/>
    </dgm:pt>
    <dgm:pt modelId="{602D26E9-DE74-46A3-9524-7EFEBA4F70CD}" type="pres">
      <dgm:prSet presAssocID="{2D759809-2BFE-4DFF-89CF-D310E5BAB391}" presName="sibTrans" presStyleLbl="sibTrans1D1" presStyleIdx="1" presStyleCnt="5"/>
      <dgm:spPr/>
    </dgm:pt>
    <dgm:pt modelId="{D13C8BB5-41E8-477A-A9C7-620B6E12E88F}" type="pres">
      <dgm:prSet presAssocID="{D71E61C5-C572-41C7-841E-BFCB83389AE4}" presName="node" presStyleLbl="node1" presStyleIdx="2" presStyleCnt="5" custScaleX="114807">
        <dgm:presLayoutVars>
          <dgm:bulletEnabled val="1"/>
        </dgm:presLayoutVars>
      </dgm:prSet>
      <dgm:spPr/>
    </dgm:pt>
    <dgm:pt modelId="{037086AB-685F-49F9-A921-71A70AF14F33}" type="pres">
      <dgm:prSet presAssocID="{D71E61C5-C572-41C7-841E-BFCB83389AE4}" presName="spNode" presStyleCnt="0"/>
      <dgm:spPr/>
    </dgm:pt>
    <dgm:pt modelId="{5FE81ECF-675A-4A90-86ED-43AACAF18F00}" type="pres">
      <dgm:prSet presAssocID="{1B9C867E-2155-4FB0-AEB2-2F8BBDB63BC4}" presName="sibTrans" presStyleLbl="sibTrans1D1" presStyleIdx="2" presStyleCnt="5"/>
      <dgm:spPr/>
    </dgm:pt>
    <dgm:pt modelId="{F82805C2-4711-4E9C-AA2C-1379503679B7}" type="pres">
      <dgm:prSet presAssocID="{CA63D2BB-5B1D-4972-98C4-77F4DAA6FECB}" presName="node" presStyleLbl="node1" presStyleIdx="3" presStyleCnt="5" custScaleX="116920">
        <dgm:presLayoutVars>
          <dgm:bulletEnabled val="1"/>
        </dgm:presLayoutVars>
      </dgm:prSet>
      <dgm:spPr/>
    </dgm:pt>
    <dgm:pt modelId="{24E4CAEE-4A8A-4413-8139-95F75EC31B1D}" type="pres">
      <dgm:prSet presAssocID="{CA63D2BB-5B1D-4972-98C4-77F4DAA6FECB}" presName="spNode" presStyleCnt="0"/>
      <dgm:spPr/>
    </dgm:pt>
    <dgm:pt modelId="{7A535DF8-0F5B-4BD6-BBB0-EA71AF586280}" type="pres">
      <dgm:prSet presAssocID="{E61C4E31-B0B3-42C7-A60C-DFA6BCA5A510}" presName="sibTrans" presStyleLbl="sibTrans1D1" presStyleIdx="3" presStyleCnt="5"/>
      <dgm:spPr/>
    </dgm:pt>
    <dgm:pt modelId="{865945B4-DC67-474B-BF5D-C5F107DCFCC7}" type="pres">
      <dgm:prSet presAssocID="{D403327C-0833-43E3-801A-CA1B6F088538}" presName="node" presStyleLbl="node1" presStyleIdx="4" presStyleCnt="5">
        <dgm:presLayoutVars>
          <dgm:bulletEnabled val="1"/>
        </dgm:presLayoutVars>
      </dgm:prSet>
      <dgm:spPr/>
    </dgm:pt>
    <dgm:pt modelId="{48751EA3-267E-4C03-B47E-77E7F6D32F96}" type="pres">
      <dgm:prSet presAssocID="{D403327C-0833-43E3-801A-CA1B6F088538}" presName="spNode" presStyleCnt="0"/>
      <dgm:spPr/>
    </dgm:pt>
    <dgm:pt modelId="{E3D66A81-CF7E-419A-82BA-10DDD9EEFF9F}" type="pres">
      <dgm:prSet presAssocID="{9218DC12-CA0C-4404-86FD-F24AEC307069}" presName="sibTrans" presStyleLbl="sibTrans1D1" presStyleIdx="4" presStyleCnt="5"/>
      <dgm:spPr/>
    </dgm:pt>
  </dgm:ptLst>
  <dgm:cxnLst>
    <dgm:cxn modelId="{852E5C0D-2DA5-4853-88E9-77427709F0E1}" srcId="{CEEF0DD0-ECC7-4E9C-ADB3-7897199A6A08}" destId="{2E3C8807-0521-42EF-A8B6-16D7E894F42A}" srcOrd="1" destOrd="0" parTransId="{6761F836-38F6-4824-A749-259643B9166B}" sibTransId="{2D759809-2BFE-4DFF-89CF-D310E5BAB391}"/>
    <dgm:cxn modelId="{8385F11E-31F7-4D86-8649-9CDBB6032E2E}" type="presOf" srcId="{2E3C8807-0521-42EF-A8B6-16D7E894F42A}" destId="{05867E6F-2EC3-4834-BCBE-111548313FB4}" srcOrd="0" destOrd="0" presId="urn:microsoft.com/office/officeart/2005/8/layout/cycle5"/>
    <dgm:cxn modelId="{96AED327-760F-4C31-98AB-FAB3BC964443}" srcId="{CEEF0DD0-ECC7-4E9C-ADB3-7897199A6A08}" destId="{CA63D2BB-5B1D-4972-98C4-77F4DAA6FECB}" srcOrd="3" destOrd="0" parTransId="{58970766-2441-4761-B190-6C6B6CBF4879}" sibTransId="{E61C4E31-B0B3-42C7-A60C-DFA6BCA5A510}"/>
    <dgm:cxn modelId="{CA3BD239-4936-4152-9FF8-2714E91486E0}" srcId="{CEEF0DD0-ECC7-4E9C-ADB3-7897199A6A08}" destId="{79F3FF10-A9FF-4AE4-8BF1-DF668B30F604}" srcOrd="0" destOrd="0" parTransId="{21F12462-EBCE-4821-BDA6-7FEC913BCB4A}" sibTransId="{F389A645-C4F7-464D-BFE3-1C10431463C1}"/>
    <dgm:cxn modelId="{BDCC3A62-3C77-487B-B563-EFF4CA15E0C0}" srcId="{CEEF0DD0-ECC7-4E9C-ADB3-7897199A6A08}" destId="{D71E61C5-C572-41C7-841E-BFCB83389AE4}" srcOrd="2" destOrd="0" parTransId="{79E72DA0-AFE4-40E6-A4E7-640262196822}" sibTransId="{1B9C867E-2155-4FB0-AEB2-2F8BBDB63BC4}"/>
    <dgm:cxn modelId="{03F3996A-2C0B-435A-B3F4-EA6AA8DBC498}" type="presOf" srcId="{E61C4E31-B0B3-42C7-A60C-DFA6BCA5A510}" destId="{7A535DF8-0F5B-4BD6-BBB0-EA71AF586280}" srcOrd="0" destOrd="0" presId="urn:microsoft.com/office/officeart/2005/8/layout/cycle5"/>
    <dgm:cxn modelId="{53C8FD73-3AFE-4061-8516-8F7FE4E1767B}" type="presOf" srcId="{1B9C867E-2155-4FB0-AEB2-2F8BBDB63BC4}" destId="{5FE81ECF-675A-4A90-86ED-43AACAF18F00}" srcOrd="0" destOrd="0" presId="urn:microsoft.com/office/officeart/2005/8/layout/cycle5"/>
    <dgm:cxn modelId="{A0D9EB7E-7370-4D2E-8660-5384BA3AE1E6}" type="presOf" srcId="{9218DC12-CA0C-4404-86FD-F24AEC307069}" destId="{E3D66A81-CF7E-419A-82BA-10DDD9EEFF9F}" srcOrd="0" destOrd="0" presId="urn:microsoft.com/office/officeart/2005/8/layout/cycle5"/>
    <dgm:cxn modelId="{1A751F81-91BE-4435-8F72-A01C5ECE779B}" type="presOf" srcId="{D403327C-0833-43E3-801A-CA1B6F088538}" destId="{865945B4-DC67-474B-BF5D-C5F107DCFCC7}" srcOrd="0" destOrd="0" presId="urn:microsoft.com/office/officeart/2005/8/layout/cycle5"/>
    <dgm:cxn modelId="{5AD1E384-D6F2-4B6E-B132-42E558070906}" type="presOf" srcId="{D71E61C5-C572-41C7-841E-BFCB83389AE4}" destId="{D13C8BB5-41E8-477A-A9C7-620B6E12E88F}" srcOrd="0" destOrd="0" presId="urn:microsoft.com/office/officeart/2005/8/layout/cycle5"/>
    <dgm:cxn modelId="{F3BF8789-69D8-4DC0-B9FC-65D259CBCE50}" type="presOf" srcId="{79F3FF10-A9FF-4AE4-8BF1-DF668B30F604}" destId="{B7469E04-52F1-44A1-924D-FC90B0A9C80B}" srcOrd="0" destOrd="0" presId="urn:microsoft.com/office/officeart/2005/8/layout/cycle5"/>
    <dgm:cxn modelId="{3C5A1E97-9DD1-460A-A259-5B3B4273512F}" type="presOf" srcId="{2D759809-2BFE-4DFF-89CF-D310E5BAB391}" destId="{602D26E9-DE74-46A3-9524-7EFEBA4F70CD}" srcOrd="0" destOrd="0" presId="urn:microsoft.com/office/officeart/2005/8/layout/cycle5"/>
    <dgm:cxn modelId="{F36CBBA1-BEE1-454E-904C-6D903AF2561F}" srcId="{CEEF0DD0-ECC7-4E9C-ADB3-7897199A6A08}" destId="{D403327C-0833-43E3-801A-CA1B6F088538}" srcOrd="4" destOrd="0" parTransId="{B714D08C-6854-46D5-82C5-C81B363D66BA}" sibTransId="{9218DC12-CA0C-4404-86FD-F24AEC307069}"/>
    <dgm:cxn modelId="{C3C9CACE-5CCE-4056-B5C1-FC995554F319}" type="presOf" srcId="{CA63D2BB-5B1D-4972-98C4-77F4DAA6FECB}" destId="{F82805C2-4711-4E9C-AA2C-1379503679B7}" srcOrd="0" destOrd="0" presId="urn:microsoft.com/office/officeart/2005/8/layout/cycle5"/>
    <dgm:cxn modelId="{6AF527DA-86C9-4CE5-9C63-95355E767999}" type="presOf" srcId="{CEEF0DD0-ECC7-4E9C-ADB3-7897199A6A08}" destId="{35F2BE2B-44C9-45A6-BB55-6CD9012CDDDE}" srcOrd="0" destOrd="0" presId="urn:microsoft.com/office/officeart/2005/8/layout/cycle5"/>
    <dgm:cxn modelId="{3D4F1BE6-6684-42FF-9C78-D890A5012E26}" type="presOf" srcId="{F389A645-C4F7-464D-BFE3-1C10431463C1}" destId="{2E20A26A-99E2-4BCC-840B-C6187E17A044}" srcOrd="0" destOrd="0" presId="urn:microsoft.com/office/officeart/2005/8/layout/cycle5"/>
    <dgm:cxn modelId="{F6FFBFF1-BBA2-4DE5-BD28-233DED62FEEF}" type="presParOf" srcId="{35F2BE2B-44C9-45A6-BB55-6CD9012CDDDE}" destId="{B7469E04-52F1-44A1-924D-FC90B0A9C80B}" srcOrd="0" destOrd="0" presId="urn:microsoft.com/office/officeart/2005/8/layout/cycle5"/>
    <dgm:cxn modelId="{3838BD23-6521-42CC-8994-D5140B77E563}" type="presParOf" srcId="{35F2BE2B-44C9-45A6-BB55-6CD9012CDDDE}" destId="{55F864AE-7E5D-4AFB-A75F-8BCD945D0E5D}" srcOrd="1" destOrd="0" presId="urn:microsoft.com/office/officeart/2005/8/layout/cycle5"/>
    <dgm:cxn modelId="{9690CB38-5F0E-4E65-8E98-C79C9B4517D7}" type="presParOf" srcId="{35F2BE2B-44C9-45A6-BB55-6CD9012CDDDE}" destId="{2E20A26A-99E2-4BCC-840B-C6187E17A044}" srcOrd="2" destOrd="0" presId="urn:microsoft.com/office/officeart/2005/8/layout/cycle5"/>
    <dgm:cxn modelId="{586FBA11-111A-463E-9A6D-D9D68BECB0D8}" type="presParOf" srcId="{35F2BE2B-44C9-45A6-BB55-6CD9012CDDDE}" destId="{05867E6F-2EC3-4834-BCBE-111548313FB4}" srcOrd="3" destOrd="0" presId="urn:microsoft.com/office/officeart/2005/8/layout/cycle5"/>
    <dgm:cxn modelId="{65842E6D-C47B-414B-991C-2D8638A7DF9E}" type="presParOf" srcId="{35F2BE2B-44C9-45A6-BB55-6CD9012CDDDE}" destId="{E8241EF6-B734-4C47-974F-A7DD35ED96FD}" srcOrd="4" destOrd="0" presId="urn:microsoft.com/office/officeart/2005/8/layout/cycle5"/>
    <dgm:cxn modelId="{A6D27D96-A026-42EA-B47F-33A1D8998568}" type="presParOf" srcId="{35F2BE2B-44C9-45A6-BB55-6CD9012CDDDE}" destId="{602D26E9-DE74-46A3-9524-7EFEBA4F70CD}" srcOrd="5" destOrd="0" presId="urn:microsoft.com/office/officeart/2005/8/layout/cycle5"/>
    <dgm:cxn modelId="{6BEDD6C3-BA52-432F-BB6C-BD62EBF76127}" type="presParOf" srcId="{35F2BE2B-44C9-45A6-BB55-6CD9012CDDDE}" destId="{D13C8BB5-41E8-477A-A9C7-620B6E12E88F}" srcOrd="6" destOrd="0" presId="urn:microsoft.com/office/officeart/2005/8/layout/cycle5"/>
    <dgm:cxn modelId="{ECC8708D-D82C-4CE6-855C-6B3912EE7AA5}" type="presParOf" srcId="{35F2BE2B-44C9-45A6-BB55-6CD9012CDDDE}" destId="{037086AB-685F-49F9-A921-71A70AF14F33}" srcOrd="7" destOrd="0" presId="urn:microsoft.com/office/officeart/2005/8/layout/cycle5"/>
    <dgm:cxn modelId="{1A71B17E-F055-4708-A65C-E9DCAD00F3F5}" type="presParOf" srcId="{35F2BE2B-44C9-45A6-BB55-6CD9012CDDDE}" destId="{5FE81ECF-675A-4A90-86ED-43AACAF18F00}" srcOrd="8" destOrd="0" presId="urn:microsoft.com/office/officeart/2005/8/layout/cycle5"/>
    <dgm:cxn modelId="{34A50A93-0A8E-4EBB-AA1B-89DC24D3F885}" type="presParOf" srcId="{35F2BE2B-44C9-45A6-BB55-6CD9012CDDDE}" destId="{F82805C2-4711-4E9C-AA2C-1379503679B7}" srcOrd="9" destOrd="0" presId="urn:microsoft.com/office/officeart/2005/8/layout/cycle5"/>
    <dgm:cxn modelId="{3939E084-8D2B-4B7D-A905-C437B3D600D7}" type="presParOf" srcId="{35F2BE2B-44C9-45A6-BB55-6CD9012CDDDE}" destId="{24E4CAEE-4A8A-4413-8139-95F75EC31B1D}" srcOrd="10" destOrd="0" presId="urn:microsoft.com/office/officeart/2005/8/layout/cycle5"/>
    <dgm:cxn modelId="{8612B6E4-2DB2-481B-BE30-CACAD8EC1283}" type="presParOf" srcId="{35F2BE2B-44C9-45A6-BB55-6CD9012CDDDE}" destId="{7A535DF8-0F5B-4BD6-BBB0-EA71AF586280}" srcOrd="11" destOrd="0" presId="urn:microsoft.com/office/officeart/2005/8/layout/cycle5"/>
    <dgm:cxn modelId="{7383B025-20D8-4823-826B-AB820B560C6F}" type="presParOf" srcId="{35F2BE2B-44C9-45A6-BB55-6CD9012CDDDE}" destId="{865945B4-DC67-474B-BF5D-C5F107DCFCC7}" srcOrd="12" destOrd="0" presId="urn:microsoft.com/office/officeart/2005/8/layout/cycle5"/>
    <dgm:cxn modelId="{2067BE62-233F-43B0-A839-FAA201D469B5}" type="presParOf" srcId="{35F2BE2B-44C9-45A6-BB55-6CD9012CDDDE}" destId="{48751EA3-267E-4C03-B47E-77E7F6D32F96}" srcOrd="13" destOrd="0" presId="urn:microsoft.com/office/officeart/2005/8/layout/cycle5"/>
    <dgm:cxn modelId="{D39E3040-7BBD-4572-8E59-E77C0BE6D712}" type="presParOf" srcId="{35F2BE2B-44C9-45A6-BB55-6CD9012CDDDE}" destId="{E3D66A81-CF7E-419A-82BA-10DDD9EEFF9F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469E04-52F1-44A1-924D-FC90B0A9C80B}">
      <dsp:nvSpPr>
        <dsp:cNvPr id="0" name=""/>
        <dsp:cNvSpPr/>
      </dsp:nvSpPr>
      <dsp:spPr>
        <a:xfrm>
          <a:off x="1542547" y="1147"/>
          <a:ext cx="1144004" cy="7436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Generație curentă</a:t>
          </a:r>
        </a:p>
      </dsp:txBody>
      <dsp:txXfrm>
        <a:off x="1578847" y="37447"/>
        <a:ext cx="1071404" cy="671002"/>
      </dsp:txXfrm>
    </dsp:sp>
    <dsp:sp modelId="{2E20A26A-99E2-4BCC-840B-C6187E17A044}">
      <dsp:nvSpPr>
        <dsp:cNvPr id="0" name=""/>
        <dsp:cNvSpPr/>
      </dsp:nvSpPr>
      <dsp:spPr>
        <a:xfrm>
          <a:off x="627162" y="372948"/>
          <a:ext cx="2974775" cy="2974775"/>
        </a:xfrm>
        <a:custGeom>
          <a:avLst/>
          <a:gdLst/>
          <a:ahLst/>
          <a:cxnLst/>
          <a:rect l="0" t="0" r="0" b="0"/>
          <a:pathLst>
            <a:path>
              <a:moveTo>
                <a:pt x="2213075" y="189042"/>
              </a:moveTo>
              <a:arcTo wR="1487387" hR="1487387" stAng="17952135" swAng="1213603"/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867E6F-2EC3-4834-BCBE-111548313FB4}">
      <dsp:nvSpPr>
        <dsp:cNvPr id="0" name=""/>
        <dsp:cNvSpPr/>
      </dsp:nvSpPr>
      <dsp:spPr>
        <a:xfrm>
          <a:off x="2957137" y="1028906"/>
          <a:ext cx="1144004" cy="7436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Multiset părinți</a:t>
          </a:r>
          <a:endParaRPr lang="ro-RO" sz="14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93437" y="1065206"/>
        <a:ext cx="1071404" cy="671002"/>
      </dsp:txXfrm>
    </dsp:sp>
    <dsp:sp modelId="{602D26E9-DE74-46A3-9524-7EFEBA4F70CD}">
      <dsp:nvSpPr>
        <dsp:cNvPr id="0" name=""/>
        <dsp:cNvSpPr/>
      </dsp:nvSpPr>
      <dsp:spPr>
        <a:xfrm>
          <a:off x="627162" y="372948"/>
          <a:ext cx="2974775" cy="2974775"/>
        </a:xfrm>
        <a:custGeom>
          <a:avLst/>
          <a:gdLst/>
          <a:ahLst/>
          <a:cxnLst/>
          <a:rect l="0" t="0" r="0" b="0"/>
          <a:pathLst>
            <a:path>
              <a:moveTo>
                <a:pt x="2971228" y="1590056"/>
              </a:moveTo>
              <a:arcTo wR="1487387" hR="1487387" stAng="21837483" swAng="1361323"/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3C8BB5-41E8-477A-A9C7-620B6E12E88F}">
      <dsp:nvSpPr>
        <dsp:cNvPr id="0" name=""/>
        <dsp:cNvSpPr/>
      </dsp:nvSpPr>
      <dsp:spPr>
        <a:xfrm>
          <a:off x="2332116" y="2691857"/>
          <a:ext cx="1313397" cy="7436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Descendenți (încrucișare)</a:t>
          </a:r>
          <a:endParaRPr lang="ro-RO" sz="1400" b="1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68416" y="2728157"/>
        <a:ext cx="1240797" cy="671002"/>
      </dsp:txXfrm>
    </dsp:sp>
    <dsp:sp modelId="{5FE81ECF-675A-4A90-86ED-43AACAF18F00}">
      <dsp:nvSpPr>
        <dsp:cNvPr id="0" name=""/>
        <dsp:cNvSpPr/>
      </dsp:nvSpPr>
      <dsp:spPr>
        <a:xfrm>
          <a:off x="627162" y="372948"/>
          <a:ext cx="2974775" cy="2974775"/>
        </a:xfrm>
        <a:custGeom>
          <a:avLst/>
          <a:gdLst/>
          <a:ahLst/>
          <a:cxnLst/>
          <a:rect l="0" t="0" r="0" b="0"/>
          <a:pathLst>
            <a:path>
              <a:moveTo>
                <a:pt x="1620947" y="2968767"/>
              </a:moveTo>
              <a:arcTo wR="1487387" hR="1487387" stAng="5090892" swAng="589993"/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805C2-4711-4E9C-AA2C-1379503679B7}">
      <dsp:nvSpPr>
        <dsp:cNvPr id="0" name=""/>
        <dsp:cNvSpPr/>
      </dsp:nvSpPr>
      <dsp:spPr>
        <a:xfrm>
          <a:off x="571500" y="2691857"/>
          <a:ext cx="1337570" cy="7436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Descendenți (mutație)</a:t>
          </a:r>
        </a:p>
      </dsp:txBody>
      <dsp:txXfrm>
        <a:off x="607800" y="2728157"/>
        <a:ext cx="1264970" cy="671002"/>
      </dsp:txXfrm>
    </dsp:sp>
    <dsp:sp modelId="{7A535DF8-0F5B-4BD6-BBB0-EA71AF586280}">
      <dsp:nvSpPr>
        <dsp:cNvPr id="0" name=""/>
        <dsp:cNvSpPr/>
      </dsp:nvSpPr>
      <dsp:spPr>
        <a:xfrm>
          <a:off x="627162" y="372948"/>
          <a:ext cx="2974775" cy="2974775"/>
        </a:xfrm>
        <a:custGeom>
          <a:avLst/>
          <a:gdLst/>
          <a:ahLst/>
          <a:cxnLst/>
          <a:rect l="0" t="0" r="0" b="0"/>
          <a:pathLst>
            <a:path>
              <a:moveTo>
                <a:pt x="157977" y="2154464"/>
              </a:moveTo>
              <a:arcTo wR="1487387" hR="1487387" stAng="9201194" swAng="1361323"/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5945B4-DC67-474B-BF5D-C5F107DCFCC7}">
      <dsp:nvSpPr>
        <dsp:cNvPr id="0" name=""/>
        <dsp:cNvSpPr/>
      </dsp:nvSpPr>
      <dsp:spPr>
        <a:xfrm>
          <a:off x="127957" y="1028906"/>
          <a:ext cx="1144004" cy="74360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14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Generație nouă</a:t>
          </a:r>
        </a:p>
      </dsp:txBody>
      <dsp:txXfrm>
        <a:off x="164257" y="1065206"/>
        <a:ext cx="1071404" cy="671002"/>
      </dsp:txXfrm>
    </dsp:sp>
    <dsp:sp modelId="{E3D66A81-CF7E-419A-82BA-10DDD9EEFF9F}">
      <dsp:nvSpPr>
        <dsp:cNvPr id="0" name=""/>
        <dsp:cNvSpPr/>
      </dsp:nvSpPr>
      <dsp:spPr>
        <a:xfrm>
          <a:off x="627162" y="372948"/>
          <a:ext cx="2974775" cy="2974775"/>
        </a:xfrm>
        <a:custGeom>
          <a:avLst/>
          <a:gdLst/>
          <a:ahLst/>
          <a:cxnLst/>
          <a:rect l="0" t="0" r="0" b="0"/>
          <a:pathLst>
            <a:path>
              <a:moveTo>
                <a:pt x="357567" y="520005"/>
              </a:moveTo>
              <a:arcTo wR="1487387" hR="1487387" stAng="13234262" swAng="1213603"/>
            </a:path>
          </a:pathLst>
        </a:custGeom>
        <a:noFill/>
        <a:ln w="50800" cap="flat" cmpd="sng" algn="ctr">
          <a:solidFill>
            <a:scrgbClr r="0" g="0" b="0"/>
          </a:solidFill>
          <a:prstDash val="solid"/>
          <a:miter lim="800000"/>
          <a:tailEnd type="arrow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89F02-3945-402B-BD91-BE840BE04C7F}" type="datetimeFigureOut">
              <a:rPr lang="ro-RO" smtClean="0"/>
              <a:t>16.04.2025</a:t>
            </a:fld>
            <a:endParaRPr lang="ro-R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B651C-D6A8-4669-AAB7-0E32DFDC9EE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1472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685A03-5EDC-436B-B7D0-76B30F94BF23}" type="slidenum">
              <a:rPr lang="ro-RO" smtClean="0"/>
              <a:t>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09017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55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0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9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2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47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69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5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50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1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D5A98-9CDF-4A1C-BA6D-D8A45E1E1D9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9AFEA-865D-42F9-B3C9-B6C8B282EF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183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gif"/><Relationship Id="rId21" Type="http://schemas.openxmlformats.org/officeDocument/2006/relationships/image" Target="../media/image19.svg"/><Relationship Id="rId34" Type="http://schemas.openxmlformats.org/officeDocument/2006/relationships/image" Target="../media/image32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33" Type="http://schemas.openxmlformats.org/officeDocument/2006/relationships/image" Target="../media/image31.svg"/><Relationship Id="rId38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svg"/><Relationship Id="rId15" Type="http://schemas.openxmlformats.org/officeDocument/2006/relationships/image" Target="../media/image13.svg"/><Relationship Id="rId23" Type="http://schemas.openxmlformats.org/officeDocument/2006/relationships/image" Target="../media/image21.sv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31" Type="http://schemas.openxmlformats.org/officeDocument/2006/relationships/image" Target="../media/image29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Relationship Id="rId30" Type="http://schemas.openxmlformats.org/officeDocument/2006/relationships/image" Target="../media/image28.png"/><Relationship Id="rId35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gif"/><Relationship Id="rId7" Type="http://schemas.openxmlformats.org/officeDocument/2006/relationships/image" Target="../media/image37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7896"/>
                <a:ext cx="10515600" cy="5289067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2000" dirty="0"/>
                  <a:t>Intrare: n </a:t>
                </a:r>
                <a:r>
                  <a:rPr lang="en-US" sz="2000" dirty="0" err="1"/>
                  <a:t>obiecte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fiecare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av</a:t>
                </a:r>
                <a:r>
                  <a:rPr lang="ro-RO" sz="2000" dirty="0"/>
                  <a:t>â</a:t>
                </a:r>
                <a:r>
                  <a:rPr lang="en-US" sz="2000" dirty="0" err="1"/>
                  <a:t>nd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asociat</a:t>
                </a:r>
                <a:r>
                  <a:rPr lang="en-US" sz="2000" dirty="0"/>
                  <a:t> un cost (capacitate </a:t>
                </a:r>
                <a:r>
                  <a:rPr lang="en-US" sz="2000" dirty="0" err="1"/>
                  <a:t>ocupat</a:t>
                </a:r>
                <a:r>
                  <a:rPr lang="ro-RO" sz="2000" dirty="0"/>
                  <a:t>ă</a:t>
                </a:r>
                <a:r>
                  <a:rPr lang="en-US" sz="2000" dirty="0"/>
                  <a:t>) </a:t>
                </a:r>
                <a:r>
                  <a:rPr lang="ro-RO" sz="2000" dirty="0" err="1"/>
                  <a:t>ș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o </a:t>
                </a:r>
                <a:r>
                  <a:rPr lang="en-US" sz="2000" dirty="0" err="1"/>
                  <a:t>valoare</a:t>
                </a:r>
                <a:r>
                  <a:rPr lang="en-US" sz="2000" dirty="0"/>
                  <a:t> (</a:t>
                </a:r>
                <a:r>
                  <a:rPr lang="ro-RO" sz="2000" dirty="0"/>
                  <a:t>câștigul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adus</a:t>
                </a:r>
                <a:r>
                  <a:rPr lang="ro-RO" sz="2000" dirty="0"/>
                  <a:t>ă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alegerea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acelui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obiect</a:t>
                </a:r>
                <a:r>
                  <a:rPr lang="en-US" sz="2000" dirty="0"/>
                  <a:t>)</a:t>
                </a:r>
              </a:p>
              <a:p>
                <a:pPr algn="just"/>
                <a:r>
                  <a:rPr lang="en-US" sz="2000" dirty="0" err="1"/>
                  <a:t>i</a:t>
                </a:r>
                <a:r>
                  <a:rPr lang="en-US" sz="2000" dirty="0"/>
                  <a:t>=1,..,n (0,..,n-1)</a:t>
                </a:r>
                <a:r>
                  <a:rPr lang="ro-RO" sz="2000" dirty="0"/>
                  <a:t> obicete</a:t>
                </a:r>
                <a:r>
                  <a:rPr lang="en-US" sz="2000" dirty="0"/>
                  <a:t>;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-cost,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/>
                  <a:t> - valoare</a:t>
                </a:r>
                <a:endParaRPr lang="en-US" sz="2000" dirty="0"/>
              </a:p>
              <a:p>
                <a:pPr algn="just"/>
                <a:r>
                  <a:rPr lang="en-US" sz="2000" dirty="0" err="1"/>
                  <a:t>Cmax</a:t>
                </a:r>
                <a:r>
                  <a:rPr lang="ro-RO" sz="2000" dirty="0"/>
                  <a:t> – costul maxim (capacitatea maximă)</a:t>
                </a:r>
                <a:endParaRPr lang="en-US" sz="2000" dirty="0"/>
              </a:p>
              <a:p>
                <a:pPr lvl="8" algn="just"/>
                <a:endParaRPr lang="en-US" sz="1400" dirty="0"/>
              </a:p>
              <a:p>
                <a:pPr marL="0" indent="0" algn="just">
                  <a:buNone/>
                </a:pPr>
                <a:endParaRPr lang="ro-RO" sz="2400" dirty="0"/>
              </a:p>
              <a:p>
                <a:pPr marL="0" indent="0" algn="just">
                  <a:buNone/>
                </a:pPr>
                <a:endParaRPr lang="ro-RO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7896"/>
                <a:ext cx="10515600" cy="5289067"/>
              </a:xfrm>
              <a:blipFill>
                <a:blip r:embed="rId2"/>
                <a:stretch>
                  <a:fillRect l="-522" t="-126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766618" y="350982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460FD2-827A-449B-84C2-265F9E74A13F}"/>
              </a:ext>
            </a:extLst>
          </p:cNvPr>
          <p:cNvGrpSpPr/>
          <p:nvPr/>
        </p:nvGrpSpPr>
        <p:grpSpPr>
          <a:xfrm>
            <a:off x="6892701" y="2267830"/>
            <a:ext cx="5163127" cy="2529198"/>
            <a:chOff x="728418" y="798495"/>
            <a:chExt cx="5315710" cy="2543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369FFB1-B5D2-4832-94D5-B0D1CCD2B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18" y="902732"/>
              <a:ext cx="2076450" cy="2438400"/>
            </a:xfrm>
            <a:prstGeom prst="rect">
              <a:avLst/>
            </a:prstGeom>
          </p:spPr>
        </p:pic>
        <p:pic>
          <p:nvPicPr>
            <p:cNvPr id="6" name="Graphic 22" descr="Video camera">
              <a:extLst>
                <a:ext uri="{FF2B5EF4-FFF2-40B4-BE49-F238E27FC236}">
                  <a16:creationId xmlns:a16="http://schemas.microsoft.com/office/drawing/2014/main" id="{6DAAA0C9-7F24-4842-8AA0-EF3A0714E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78670" y="814348"/>
              <a:ext cx="551364" cy="551364"/>
            </a:xfrm>
            <a:prstGeom prst="rect">
              <a:avLst/>
            </a:prstGeom>
          </p:spPr>
        </p:pic>
        <p:pic>
          <p:nvPicPr>
            <p:cNvPr id="7" name="Graphic 24" descr="Saxophone">
              <a:extLst>
                <a:ext uri="{FF2B5EF4-FFF2-40B4-BE49-F238E27FC236}">
                  <a16:creationId xmlns:a16="http://schemas.microsoft.com/office/drawing/2014/main" id="{18DFB05C-CB98-4F16-9C82-6C110D105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78190" y="814348"/>
              <a:ext cx="551364" cy="551364"/>
            </a:xfrm>
            <a:prstGeom prst="rect">
              <a:avLst/>
            </a:prstGeom>
          </p:spPr>
        </p:pic>
        <p:pic>
          <p:nvPicPr>
            <p:cNvPr id="8" name="Graphic 26" descr="Violin">
              <a:extLst>
                <a:ext uri="{FF2B5EF4-FFF2-40B4-BE49-F238E27FC236}">
                  <a16:creationId xmlns:a16="http://schemas.microsoft.com/office/drawing/2014/main" id="{9B87C788-3654-4D24-9417-E704B1E2B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70520" y="798495"/>
              <a:ext cx="551364" cy="551364"/>
            </a:xfrm>
            <a:prstGeom prst="rect">
              <a:avLst/>
            </a:prstGeom>
          </p:spPr>
        </p:pic>
        <p:pic>
          <p:nvPicPr>
            <p:cNvPr id="9" name="Graphic 28" descr="Electric guitar">
              <a:extLst>
                <a:ext uri="{FF2B5EF4-FFF2-40B4-BE49-F238E27FC236}">
                  <a16:creationId xmlns:a16="http://schemas.microsoft.com/office/drawing/2014/main" id="{4727FA72-D907-4BFF-9E69-7F77DCE1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54428" y="834656"/>
              <a:ext cx="551364" cy="551364"/>
            </a:xfrm>
            <a:prstGeom prst="rect">
              <a:avLst/>
            </a:prstGeom>
          </p:spPr>
        </p:pic>
        <p:pic>
          <p:nvPicPr>
            <p:cNvPr id="10" name="Graphic 30" descr="Pants">
              <a:extLst>
                <a:ext uri="{FF2B5EF4-FFF2-40B4-BE49-F238E27FC236}">
                  <a16:creationId xmlns:a16="http://schemas.microsoft.com/office/drawing/2014/main" id="{AE7A1DC1-90F6-4D56-B79B-5EC5650C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54428" y="1476144"/>
              <a:ext cx="551364" cy="551364"/>
            </a:xfrm>
            <a:prstGeom prst="rect">
              <a:avLst/>
            </a:prstGeom>
          </p:spPr>
        </p:pic>
        <p:pic>
          <p:nvPicPr>
            <p:cNvPr id="11" name="Graphic 32" descr="Suit">
              <a:extLst>
                <a:ext uri="{FF2B5EF4-FFF2-40B4-BE49-F238E27FC236}">
                  <a16:creationId xmlns:a16="http://schemas.microsoft.com/office/drawing/2014/main" id="{91C92482-62D3-42AE-8809-D02A12EFA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51865" y="1476144"/>
              <a:ext cx="551364" cy="551364"/>
            </a:xfrm>
            <a:prstGeom prst="rect">
              <a:avLst/>
            </a:prstGeom>
          </p:spPr>
        </p:pic>
        <p:pic>
          <p:nvPicPr>
            <p:cNvPr id="12" name="Graphic 34" descr="Shoe">
              <a:extLst>
                <a:ext uri="{FF2B5EF4-FFF2-40B4-BE49-F238E27FC236}">
                  <a16:creationId xmlns:a16="http://schemas.microsoft.com/office/drawing/2014/main" id="{2B64D172-EE22-48AB-AC6B-C56FF30C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08325" y="1471589"/>
              <a:ext cx="551364" cy="551364"/>
            </a:xfrm>
            <a:prstGeom prst="rect">
              <a:avLst/>
            </a:prstGeom>
          </p:spPr>
        </p:pic>
        <p:pic>
          <p:nvPicPr>
            <p:cNvPr id="13" name="Graphic 36" descr="Watch">
              <a:extLst>
                <a:ext uri="{FF2B5EF4-FFF2-40B4-BE49-F238E27FC236}">
                  <a16:creationId xmlns:a16="http://schemas.microsoft.com/office/drawing/2014/main" id="{E253B13E-4E61-42C6-9DA6-D67D4249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545603" y="1455372"/>
              <a:ext cx="551364" cy="551364"/>
            </a:xfrm>
            <a:prstGeom prst="rect">
              <a:avLst/>
            </a:prstGeom>
          </p:spPr>
        </p:pic>
        <p:pic>
          <p:nvPicPr>
            <p:cNvPr id="14" name="Graphic 38" descr="Crown">
              <a:extLst>
                <a:ext uri="{FF2B5EF4-FFF2-40B4-BE49-F238E27FC236}">
                  <a16:creationId xmlns:a16="http://schemas.microsoft.com/office/drawing/2014/main" id="{EC233065-6F20-44C9-8064-0CC267DB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92764" y="2130294"/>
              <a:ext cx="551364" cy="551364"/>
            </a:xfrm>
            <a:prstGeom prst="rect">
              <a:avLst/>
            </a:prstGeom>
          </p:spPr>
        </p:pic>
        <p:pic>
          <p:nvPicPr>
            <p:cNvPr id="15" name="Graphic 40" descr="Suitcase">
              <a:extLst>
                <a:ext uri="{FF2B5EF4-FFF2-40B4-BE49-F238E27FC236}">
                  <a16:creationId xmlns:a16="http://schemas.microsoft.com/office/drawing/2014/main" id="{45F71DEC-8515-45B2-8A5F-FD83FE35B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874169" y="2157249"/>
              <a:ext cx="551364" cy="551364"/>
            </a:xfrm>
            <a:prstGeom prst="rect">
              <a:avLst/>
            </a:prstGeom>
          </p:spPr>
        </p:pic>
        <p:pic>
          <p:nvPicPr>
            <p:cNvPr id="16" name="Graphic 42" descr="Shirt">
              <a:extLst>
                <a:ext uri="{FF2B5EF4-FFF2-40B4-BE49-F238E27FC236}">
                  <a16:creationId xmlns:a16="http://schemas.microsoft.com/office/drawing/2014/main" id="{99D0134E-3DCF-4478-BC8F-698D31809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208325" y="2154241"/>
              <a:ext cx="551364" cy="551364"/>
            </a:xfrm>
            <a:prstGeom prst="rect">
              <a:avLst/>
            </a:prstGeom>
          </p:spPr>
        </p:pic>
        <p:pic>
          <p:nvPicPr>
            <p:cNvPr id="17" name="Graphic 44" descr="Trophy">
              <a:extLst>
                <a:ext uri="{FF2B5EF4-FFF2-40B4-BE49-F238E27FC236}">
                  <a16:creationId xmlns:a16="http://schemas.microsoft.com/office/drawing/2014/main" id="{4A4B0B56-4911-4205-83AF-ACCFB1F9A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583200" y="2161629"/>
              <a:ext cx="551364" cy="551364"/>
            </a:xfrm>
            <a:prstGeom prst="rect">
              <a:avLst/>
            </a:prstGeom>
          </p:spPr>
        </p:pic>
        <p:pic>
          <p:nvPicPr>
            <p:cNvPr id="18" name="Graphic 46" descr="Present">
              <a:extLst>
                <a:ext uri="{FF2B5EF4-FFF2-40B4-BE49-F238E27FC236}">
                  <a16:creationId xmlns:a16="http://schemas.microsoft.com/office/drawing/2014/main" id="{6BE50784-31EF-4C7C-8FFA-12AFC2961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492764" y="2772595"/>
              <a:ext cx="551364" cy="551364"/>
            </a:xfrm>
            <a:prstGeom prst="rect">
              <a:avLst/>
            </a:prstGeom>
          </p:spPr>
        </p:pic>
        <p:pic>
          <p:nvPicPr>
            <p:cNvPr id="19" name="Graphic 48" descr="Diamond">
              <a:extLst>
                <a:ext uri="{FF2B5EF4-FFF2-40B4-BE49-F238E27FC236}">
                  <a16:creationId xmlns:a16="http://schemas.microsoft.com/office/drawing/2014/main" id="{5FE8B50D-597D-4A4A-B673-142A37213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893369" y="2790634"/>
              <a:ext cx="551364" cy="551364"/>
            </a:xfrm>
            <a:prstGeom prst="rect">
              <a:avLst/>
            </a:prstGeom>
          </p:spPr>
        </p:pic>
        <p:pic>
          <p:nvPicPr>
            <p:cNvPr id="20" name="Graphic 50" descr="Brontosaurus">
              <a:extLst>
                <a:ext uri="{FF2B5EF4-FFF2-40B4-BE49-F238E27FC236}">
                  <a16:creationId xmlns:a16="http://schemas.microsoft.com/office/drawing/2014/main" id="{CC501294-92EB-4486-8E44-661BDE149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23838" y="2762111"/>
              <a:ext cx="551364" cy="551364"/>
            </a:xfrm>
            <a:prstGeom prst="rect">
              <a:avLst/>
            </a:prstGeom>
          </p:spPr>
        </p:pic>
        <p:pic>
          <p:nvPicPr>
            <p:cNvPr id="21" name="Graphic 52" descr="Cooked turkey">
              <a:extLst>
                <a:ext uri="{FF2B5EF4-FFF2-40B4-BE49-F238E27FC236}">
                  <a16:creationId xmlns:a16="http://schemas.microsoft.com/office/drawing/2014/main" id="{43C32AFE-0533-47CA-A3C5-96CAFED64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583200" y="2762111"/>
              <a:ext cx="551364" cy="551364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5179B84-89A1-4B30-8BC9-E661388CE8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4868" y="1747271"/>
              <a:ext cx="434749" cy="34130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4D048C58-6541-4267-86AF-247234CD7619}"/>
                </a:ext>
              </a:extLst>
            </p:cNvPr>
            <p:cNvSpPr/>
            <p:nvPr/>
          </p:nvSpPr>
          <p:spPr>
            <a:xfrm>
              <a:off x="3293283" y="835842"/>
              <a:ext cx="226304" cy="2496360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40D28A-84BA-4C43-AFB4-8C80C8C2AC74}"/>
                </a:ext>
              </a:extLst>
            </p:cNvPr>
            <p:cNvSpPr txBox="1"/>
            <p:nvPr/>
          </p:nvSpPr>
          <p:spPr>
            <a:xfrm>
              <a:off x="2849380" y="1563981"/>
              <a:ext cx="3076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4000" b="1" dirty="0">
                  <a:solidFill>
                    <a:srgbClr val="FF0000"/>
                  </a:solidFill>
                </a:rPr>
                <a:t>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3543" y="2487724"/>
                <a:ext cx="6054501" cy="43181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ro-RO" sz="2000" dirty="0"/>
                  <a:t>P</a:t>
                </a:r>
                <a:r>
                  <a:rPr lang="en-US" sz="2000" dirty="0" err="1"/>
                  <a:t>roblem</a:t>
                </a:r>
                <a:r>
                  <a:rPr lang="ro-RO" sz="2000" dirty="0"/>
                  <a:t>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rucsac</a:t>
                </a:r>
                <a:r>
                  <a:rPr lang="en-US" sz="2000" dirty="0"/>
                  <a:t> 0-1 - </a:t>
                </a:r>
                <a:r>
                  <a:rPr lang="en-US" sz="2000" b="1" dirty="0" err="1"/>
                  <a:t>determin</a:t>
                </a:r>
                <a:r>
                  <a:rPr lang="ro-RO" sz="2000" b="1" dirty="0"/>
                  <a:t>ă</a:t>
                </a:r>
                <a:r>
                  <a:rPr lang="en-US" sz="2000" b="1" dirty="0"/>
                  <a:t> o </a:t>
                </a:r>
                <a:r>
                  <a:rPr lang="en-US" sz="2000" b="1" dirty="0" err="1"/>
                  <a:t>submul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ime</a:t>
                </a:r>
                <a:r>
                  <a:rPr lang="en-US" sz="2000" b="1" dirty="0"/>
                  <a:t> </a:t>
                </a:r>
                <a:r>
                  <a:rPr lang="en-US" sz="2000" dirty="0"/>
                  <a:t>– </a:t>
                </a:r>
                <a:r>
                  <a:rPr lang="en-US" sz="2000" dirty="0" err="1"/>
                  <a:t>obiectele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alese</a:t>
                </a:r>
                <a:r>
                  <a:rPr lang="en-US" sz="2000" dirty="0"/>
                  <a:t> s</a:t>
                </a:r>
                <a:r>
                  <a:rPr lang="ro-RO" sz="2000" dirty="0"/>
                  <a:t>ă</a:t>
                </a:r>
                <a:r>
                  <a:rPr lang="en-US" sz="2000" dirty="0"/>
                  <a:t> nu dep</a:t>
                </a:r>
                <a:r>
                  <a:rPr lang="ro-RO" sz="2000" dirty="0"/>
                  <a:t>ăș</a:t>
                </a:r>
                <a:r>
                  <a:rPr lang="en-US" sz="2000" dirty="0" err="1"/>
                  <a:t>easc</a:t>
                </a:r>
                <a:r>
                  <a:rPr lang="ro-RO" sz="2000" dirty="0"/>
                  <a:t>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Cmax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valoarea</a:t>
                </a:r>
                <a:r>
                  <a:rPr lang="en-US" sz="2000" dirty="0"/>
                  <a:t> total</a:t>
                </a:r>
                <a:r>
                  <a:rPr lang="ro-RO" sz="2000" dirty="0"/>
                  <a:t>ă</a:t>
                </a:r>
                <a:r>
                  <a:rPr lang="en-US" sz="2000" dirty="0"/>
                  <a:t> a </a:t>
                </a:r>
                <a:r>
                  <a:rPr lang="en-US" sz="2000" dirty="0" err="1"/>
                  <a:t>alegerii</a:t>
                </a:r>
                <a:r>
                  <a:rPr lang="en-US" sz="2000" dirty="0"/>
                  <a:t> </a:t>
                </a:r>
                <a:r>
                  <a:rPr lang="ro-RO" sz="2000" dirty="0"/>
                  <a:t>să fie</a:t>
                </a:r>
                <a:r>
                  <a:rPr lang="en-US" sz="2000" dirty="0"/>
                  <a:t> maxim</a:t>
                </a:r>
                <a:r>
                  <a:rPr lang="ro-RO" sz="2000" dirty="0"/>
                  <a:t>ă</a:t>
                </a:r>
                <a:endParaRPr lang="en-US" sz="2000" dirty="0"/>
              </a:p>
              <a:p>
                <a:pPr marL="571500" indent="-571500" algn="just">
                  <a:buAutoNum type="romanUcPeriod"/>
                </a:pPr>
                <a:r>
                  <a:rPr lang="en-US" sz="2000" b="1" dirty="0"/>
                  <a:t>Reprezentarea</a:t>
                </a:r>
              </a:p>
              <a:p>
                <a:pPr marL="514350" indent="-514350" algn="just">
                  <a:buAutoNum type="alphaLcParenR"/>
                </a:pPr>
                <a:r>
                  <a:rPr lang="en-US" sz="2000" dirty="0" err="1"/>
                  <a:t>Cazul</a:t>
                </a:r>
                <a:r>
                  <a:rPr lang="en-US" sz="2000" dirty="0"/>
                  <a:t> </a:t>
                </a:r>
                <a:r>
                  <a:rPr lang="ro-RO" sz="2000" dirty="0"/>
                  <a:t>0-1</a:t>
                </a:r>
                <a:endParaRPr lang="en-US" sz="2000" dirty="0"/>
              </a:p>
              <a:p>
                <a:pPr marL="342900" indent="-342900" algn="just">
                  <a:buFontTx/>
                  <a:buChar char="-"/>
                </a:pPr>
                <a:r>
                  <a:rPr lang="en-US" sz="2000" dirty="0" err="1"/>
                  <a:t>Genotip</a:t>
                </a:r>
                <a:r>
                  <a:rPr lang="en-US" sz="2000" dirty="0"/>
                  <a:t> –</a:t>
                </a:r>
                <a:r>
                  <a:rPr lang="ro-RO" sz="2000" dirty="0"/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a:rPr lang="ro-RO" sz="2000">
                        <a:latin typeface="Cambria Math" panose="02040503050406030204" pitchFamily="18" charset="0"/>
                      </a:rPr>
                      <m:t>1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{0,1}</a:t>
                </a:r>
                <a:r>
                  <a:rPr lang="en-US" sz="2000" dirty="0"/>
                  <a:t>;</a:t>
                </a:r>
                <a:r>
                  <a:rPr lang="ro-RO" sz="2000" dirty="0"/>
                  <a:t> </a:t>
                </a:r>
                <a:endParaRPr lang="en-US" sz="2000" dirty="0"/>
              </a:p>
              <a:p>
                <a:pPr algn="just"/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candidat la </a:t>
                </a:r>
                <a:r>
                  <a:rPr lang="en-US" sz="2000" dirty="0" err="1"/>
                  <a:t>solutie</a:t>
                </a:r>
                <a:r>
                  <a:rPr lang="en-US" sz="2000" dirty="0"/>
                  <a:t> (</a:t>
                </a:r>
                <a:r>
                  <a:rPr lang="en-US" sz="2000" dirty="0" err="1"/>
                  <a:t>solutie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fezabila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sau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admisibila</a:t>
                </a:r>
                <a:r>
                  <a:rPr lang="en-US" sz="2000" dirty="0"/>
                  <a:t>)</a:t>
                </a:r>
                <a:endParaRPr lang="ro-RO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  <a:p>
                <a:pPr algn="just">
                  <a:buFontTx/>
                  <a:buChar char="-"/>
                </a:pPr>
                <a:r>
                  <a:rPr lang="en-US" sz="2000" dirty="0"/>
                  <a:t> </a:t>
                </a:r>
                <a:r>
                  <a:rPr lang="en-US" sz="2000" dirty="0" err="1"/>
                  <a:t>Problema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este</a:t>
                </a:r>
                <a:r>
                  <a:rPr lang="en-US" sz="2000" dirty="0"/>
                  <a:t> cu </a:t>
                </a:r>
                <a:r>
                  <a:rPr lang="en-US" sz="2000" dirty="0" err="1"/>
                  <a:t>restric</a:t>
                </a:r>
                <a:r>
                  <a:rPr lang="ro-RO" sz="2000" dirty="0"/>
                  <a:t>ț</a:t>
                </a:r>
                <a:r>
                  <a:rPr lang="en-US" sz="2000" dirty="0"/>
                  <a:t>ii</a:t>
                </a:r>
              </a:p>
              <a:p>
                <a:pPr algn="just">
                  <a:buFontTx/>
                  <a:buChar char="-"/>
                </a:pPr>
                <a:r>
                  <a:rPr lang="en-US" sz="2000" dirty="0"/>
                  <a:t> Spa</a:t>
                </a:r>
                <a:r>
                  <a:rPr lang="ro-RO" sz="2000" dirty="0"/>
                  <a:t>ț</a:t>
                </a:r>
                <a:r>
                  <a:rPr lang="en-US" sz="2000" dirty="0" err="1"/>
                  <a:t>iul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solu</a:t>
                </a:r>
                <a:r>
                  <a:rPr lang="ro-RO" sz="2000" dirty="0"/>
                  <a:t>ț</a:t>
                </a:r>
                <a:r>
                  <a:rPr lang="en-US" sz="2000" dirty="0" err="1"/>
                  <a:t>iilor</a:t>
                </a:r>
                <a:r>
                  <a:rPr lang="en-US" sz="2000" dirty="0"/>
                  <a:t> GA (spa</a:t>
                </a:r>
                <a:r>
                  <a:rPr lang="ro-RO" sz="2000" dirty="0"/>
                  <a:t>țiu</a:t>
                </a:r>
                <a:r>
                  <a:rPr lang="en-US" sz="2000" dirty="0"/>
                  <a:t>l </a:t>
                </a:r>
                <a:r>
                  <a:rPr lang="en-US" sz="2000" dirty="0" err="1"/>
                  <a:t>genotipurilor</a:t>
                </a:r>
                <a:r>
                  <a:rPr lang="en-US" sz="2000" dirty="0"/>
                  <a:t>)</a:t>
                </a:r>
                <a:r>
                  <a:rPr lang="ro-RO" sz="2000" dirty="0"/>
                  <a:t>: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 cu cost(s)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ro-RO" sz="2000" dirty="0">
                    <a:solidFill>
                      <a:srgbClr val="FF0000"/>
                    </a:solidFill>
                  </a:rPr>
                  <a:t>C</a:t>
                </a:r>
                <a:r>
                  <a:rPr lang="en-US" sz="2000" dirty="0">
                    <a:solidFill>
                      <a:srgbClr val="FF0000"/>
                    </a:solidFill>
                  </a:rPr>
                  <a:t>max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543" y="2487724"/>
                <a:ext cx="6054501" cy="4318170"/>
              </a:xfrm>
              <a:prstGeom prst="rect">
                <a:avLst/>
              </a:prstGeom>
              <a:blipFill>
                <a:blip r:embed="rId38"/>
                <a:stretch>
                  <a:fillRect l="-1108" t="-989" r="-1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23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30474"/>
                <a:ext cx="10515600" cy="3190400"/>
              </a:xfrm>
            </p:spPr>
            <p:txBody>
              <a:bodyPr>
                <a:normAutofit fontScale="62500" lnSpcReduction="20000"/>
              </a:bodyPr>
              <a:lstStyle/>
              <a:p>
                <a:pPr lvl="8" algn="just"/>
                <a:endParaRPr lang="ro-RO" dirty="0"/>
              </a:p>
              <a:p>
                <a:pPr marL="571500" indent="-571500" algn="just">
                  <a:buAutoNum type="romanUcPeriod"/>
                </a:pPr>
                <a:r>
                  <a:rPr lang="en-US" sz="3200" b="1" dirty="0" err="1"/>
                  <a:t>Reprezentarea</a:t>
                </a:r>
                <a:endParaRPr lang="en-US" sz="3200" b="1" dirty="0"/>
              </a:p>
              <a:p>
                <a:pPr marL="514350" indent="-514350">
                  <a:buAutoNum type="alphaLcParenR"/>
                </a:pPr>
                <a:r>
                  <a:rPr lang="en-US" sz="3200" dirty="0"/>
                  <a:t>Cazul </a:t>
                </a:r>
                <a:r>
                  <a:rPr lang="en-US" sz="3200" dirty="0" err="1"/>
                  <a:t>continuu</a:t>
                </a:r>
                <a:endParaRPr lang="en-US" sz="3200" dirty="0"/>
              </a:p>
              <a:p>
                <a:pPr marL="0" indent="0">
                  <a:buNone/>
                </a:pPr>
                <a:r>
                  <a:rPr lang="en-US" sz="3200" dirty="0"/>
                  <a:t>- </a:t>
                </a:r>
                <a:r>
                  <a:rPr lang="en-US" sz="3200" dirty="0" err="1"/>
                  <a:t>Genotip</a:t>
                </a:r>
                <a:r>
                  <a:rPr lang="en-US" sz="3200" dirty="0"/>
                  <a:t> – </a:t>
                </a:r>
                <a14:m>
                  <m:oMath xmlns:m="http://schemas.openxmlformats.org/officeDocument/2006/math">
                    <m:r>
                      <a:rPr lang="ro-RO" sz="32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ro-RO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ro-RO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ro-RO" sz="3200">
                        <a:latin typeface="Cambria Math" panose="02040503050406030204" pitchFamily="18" charset="0"/>
                      </a:rPr>
                      <m:t>1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ro-RO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ro-RO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o-RO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/>
                  <a:t> [0,1]</a:t>
                </a:r>
              </a:p>
              <a:p>
                <a:pPr marL="0" indent="0" algn="just">
                  <a:buNone/>
                </a:pPr>
                <a:r>
                  <a:rPr lang="en-US" sz="3200" dirty="0"/>
                  <a:t>- </a:t>
                </a:r>
                <a14:m>
                  <m:oMath xmlns:m="http://schemas.openxmlformats.org/officeDocument/2006/math">
                    <m:r>
                      <a:rPr lang="ro-RO" sz="32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 err="1"/>
                  <a:t>este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candidat</a:t>
                </a:r>
                <a:r>
                  <a:rPr lang="en-US" sz="3200" dirty="0"/>
                  <a:t> la </a:t>
                </a:r>
                <a:r>
                  <a:rPr lang="en-US" sz="3200" dirty="0" err="1"/>
                  <a:t>solutie</a:t>
                </a:r>
                <a:r>
                  <a:rPr lang="en-US" sz="3200" dirty="0"/>
                  <a:t> (</a:t>
                </a:r>
                <a:r>
                  <a:rPr lang="en-US" sz="3200" dirty="0" err="1"/>
                  <a:t>solutie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fezabila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sau</a:t>
                </a:r>
                <a:r>
                  <a:rPr lang="en-US" sz="3200" dirty="0"/>
                  <a:t> </a:t>
                </a:r>
                <a:r>
                  <a:rPr lang="en-US" sz="3200" dirty="0" err="1"/>
                  <a:t>admisibila</a:t>
                </a:r>
                <a:r>
                  <a:rPr lang="en-US" sz="3200" dirty="0"/>
                  <a:t>) </a:t>
                </a:r>
                <a:r>
                  <a:rPr lang="en-US" sz="3200" dirty="0" err="1"/>
                  <a:t>dac</a:t>
                </a:r>
                <a:r>
                  <a:rPr lang="ro-RO" sz="3200" dirty="0"/>
                  <a:t>ă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>
                  <a:buFontTx/>
                  <a:buChar char="-"/>
                </a:pPr>
                <a:r>
                  <a:rPr lang="en-US" sz="3200" dirty="0" err="1"/>
                  <a:t>Problema</a:t>
                </a:r>
                <a:r>
                  <a:rPr lang="en-US" sz="3200" dirty="0"/>
                  <a:t> </a:t>
                </a:r>
                <a:r>
                  <a:rPr lang="en-US" sz="3200" dirty="0" err="1"/>
                  <a:t>este</a:t>
                </a:r>
                <a:r>
                  <a:rPr lang="en-US" sz="3200" dirty="0"/>
                  <a:t> </a:t>
                </a:r>
                <a:r>
                  <a:rPr lang="en-US" sz="3200" dirty="0" err="1"/>
                  <a:t>una</a:t>
                </a:r>
                <a:r>
                  <a:rPr lang="en-US" sz="3200" dirty="0"/>
                  <a:t> cu </a:t>
                </a:r>
                <a:r>
                  <a:rPr lang="en-US" sz="3200" dirty="0" err="1"/>
                  <a:t>restric</a:t>
                </a:r>
                <a:r>
                  <a:rPr lang="ro-RO" sz="3200" dirty="0"/>
                  <a:t>ț</a:t>
                </a:r>
                <a:r>
                  <a:rPr lang="en-US" sz="3200" dirty="0"/>
                  <a:t>ii</a:t>
                </a:r>
              </a:p>
              <a:p>
                <a:pPr algn="just">
                  <a:buFontTx/>
                  <a:buChar char="-"/>
                </a:pPr>
                <a:r>
                  <a:rPr lang="en-US" sz="3200" dirty="0"/>
                  <a:t>Spatiul </a:t>
                </a:r>
                <a:r>
                  <a:rPr lang="en-US" sz="3200" dirty="0" err="1"/>
                  <a:t>solutiilor</a:t>
                </a:r>
                <a:r>
                  <a:rPr lang="en-US" sz="3200" dirty="0"/>
                  <a:t> GA (spatial </a:t>
                </a:r>
                <a:r>
                  <a:rPr lang="en-US" sz="3200" dirty="0" err="1"/>
                  <a:t>genotipurilor</a:t>
                </a:r>
                <a:r>
                  <a:rPr lang="en-US" sz="3200" dirty="0"/>
                  <a:t>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cu cost(s)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 err="1">
                    <a:solidFill>
                      <a:srgbClr val="FF0000"/>
                    </a:solidFill>
                  </a:rPr>
                  <a:t>cmax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30474"/>
                <a:ext cx="10515600" cy="3190400"/>
              </a:xfrm>
              <a:blipFill>
                <a:blip r:embed="rId2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895927" y="729673"/>
            <a:ext cx="503381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dirty="0"/>
              <a:t>2. </a:t>
            </a:r>
            <a:r>
              <a:rPr lang="ro-RO" sz="2000" dirty="0" err="1"/>
              <a:t>P</a:t>
            </a:r>
            <a:r>
              <a:rPr lang="en-US" sz="2000" dirty="0" err="1"/>
              <a:t>roblema</a:t>
            </a:r>
            <a:r>
              <a:rPr lang="en-US" sz="2000" dirty="0"/>
              <a:t> </a:t>
            </a:r>
            <a:r>
              <a:rPr lang="en-US" sz="2000" dirty="0" err="1"/>
              <a:t>rucsacului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/>
              <a:t>n </a:t>
            </a:r>
            <a:r>
              <a:rPr lang="en-US" sz="2000" dirty="0" err="1"/>
              <a:t>caz</a:t>
            </a:r>
            <a:r>
              <a:rPr lang="en-US" sz="2000" dirty="0"/>
              <a:t> </a:t>
            </a:r>
            <a:r>
              <a:rPr lang="en-US" sz="2000" dirty="0" err="1"/>
              <a:t>continuu</a:t>
            </a:r>
            <a:r>
              <a:rPr lang="en-US" sz="2000" dirty="0"/>
              <a:t> -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calculeaz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b="1" dirty="0" err="1"/>
              <a:t>frac</a:t>
            </a:r>
            <a:r>
              <a:rPr lang="ro-RO" sz="2000" b="1" dirty="0"/>
              <a:t>ț</a:t>
            </a:r>
            <a:r>
              <a:rPr lang="en-US" sz="2000" b="1" dirty="0" err="1"/>
              <a:t>iunea</a:t>
            </a:r>
            <a:r>
              <a:rPr lang="en-US" sz="2000" b="1" dirty="0"/>
              <a:t> </a:t>
            </a:r>
            <a:r>
              <a:rPr lang="en-US" sz="2000" b="1" dirty="0" err="1"/>
              <a:t>selectat</a:t>
            </a:r>
            <a:r>
              <a:rPr lang="ro-RO" sz="2000" b="1" dirty="0"/>
              <a:t>ă</a:t>
            </a:r>
            <a:r>
              <a:rPr lang="en-US" sz="2000" b="1" dirty="0"/>
              <a:t> </a:t>
            </a:r>
            <a:r>
              <a:rPr lang="en-US" sz="2000" dirty="0" err="1"/>
              <a:t>astfel</a:t>
            </a:r>
            <a:r>
              <a:rPr lang="en-US" sz="2000" dirty="0"/>
              <a:t> </a:t>
            </a:r>
            <a:r>
              <a:rPr lang="ro-RO" sz="2000" dirty="0"/>
              <a:t>î</a:t>
            </a:r>
            <a:r>
              <a:rPr lang="en-US" sz="2000" dirty="0" err="1"/>
              <a:t>nc</a:t>
            </a:r>
            <a:r>
              <a:rPr lang="ro-RO" sz="2000" dirty="0"/>
              <a:t>â</a:t>
            </a:r>
            <a:r>
              <a:rPr lang="en-US" sz="2000" dirty="0"/>
              <a:t>t </a:t>
            </a:r>
            <a:r>
              <a:rPr lang="en-US" sz="2000" dirty="0" err="1"/>
              <a:t>capacitatea</a:t>
            </a:r>
            <a:r>
              <a:rPr lang="en-US" sz="2000" dirty="0"/>
              <a:t> maxim</a:t>
            </a:r>
            <a:r>
              <a:rPr lang="ro-RO" sz="2000" dirty="0"/>
              <a:t>ă</a:t>
            </a:r>
            <a:r>
              <a:rPr lang="en-US" sz="2000" dirty="0"/>
              <a:t> s</a:t>
            </a:r>
            <a:r>
              <a:rPr lang="ro-RO" sz="2000" dirty="0"/>
              <a:t>ă</a:t>
            </a:r>
            <a:r>
              <a:rPr lang="en-US" sz="2000" dirty="0"/>
              <a:t> nu fie dep</a:t>
            </a:r>
            <a:r>
              <a:rPr lang="ro-RO" sz="2000" dirty="0"/>
              <a:t>ăș</a:t>
            </a:r>
            <a:r>
              <a:rPr lang="en-US" sz="2000" dirty="0"/>
              <a:t>it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/>
              <a:t>alegerea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</a:t>
            </a:r>
            <a:r>
              <a:rPr lang="en-US" sz="2000" dirty="0" err="1"/>
              <a:t>aib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valoare</a:t>
            </a:r>
            <a:r>
              <a:rPr lang="en-US" sz="2000" dirty="0"/>
              <a:t> maxim</a:t>
            </a:r>
            <a:r>
              <a:rPr lang="ro-RO" sz="2000" dirty="0"/>
              <a:t>ă</a:t>
            </a:r>
            <a:r>
              <a:rPr lang="en-US" sz="2000" dirty="0"/>
              <a:t> </a:t>
            </a:r>
            <a:endParaRPr lang="ro-RO" sz="2000" dirty="0"/>
          </a:p>
          <a:p>
            <a:pPr algn="just"/>
            <a:r>
              <a:rPr lang="ro-RO" sz="2000" dirty="0"/>
              <a:t>Ipoteză: </a:t>
            </a:r>
            <a:r>
              <a:rPr lang="en-US" sz="2000" b="1" dirty="0" err="1"/>
              <a:t>costurile</a:t>
            </a:r>
            <a:r>
              <a:rPr lang="en-US" sz="2000" b="1" dirty="0"/>
              <a:t> </a:t>
            </a:r>
            <a:r>
              <a:rPr lang="en-US" sz="2000" b="1" dirty="0" err="1"/>
              <a:t>si</a:t>
            </a:r>
            <a:r>
              <a:rPr lang="en-US" sz="2000" b="1" dirty="0"/>
              <a:t> </a:t>
            </a:r>
            <a:r>
              <a:rPr lang="en-US" sz="2000" b="1" dirty="0" err="1"/>
              <a:t>valorile</a:t>
            </a:r>
            <a:r>
              <a:rPr lang="en-US" sz="2000" b="1" dirty="0"/>
              <a:t> </a:t>
            </a:r>
            <a:r>
              <a:rPr lang="en-US" sz="2000" b="1" dirty="0" err="1"/>
              <a:t>sunt</a:t>
            </a:r>
            <a:r>
              <a:rPr lang="en-US" sz="2000" b="1" dirty="0"/>
              <a:t> </a:t>
            </a:r>
            <a:r>
              <a:rPr lang="en-US" sz="2000" b="1" dirty="0" err="1"/>
              <a:t>distribuite</a:t>
            </a:r>
            <a:r>
              <a:rPr lang="en-US" sz="2000" b="1" dirty="0"/>
              <a:t> </a:t>
            </a:r>
            <a:r>
              <a:rPr lang="en-US" sz="2000" b="1" dirty="0" err="1"/>
              <a:t>egal</a:t>
            </a:r>
            <a:r>
              <a:rPr lang="en-US" sz="2000" b="1" dirty="0"/>
              <a:t> </a:t>
            </a:r>
            <a:r>
              <a:rPr lang="en-US" sz="2000" dirty="0" err="1"/>
              <a:t>pe</a:t>
            </a:r>
            <a:r>
              <a:rPr lang="en-US" sz="2000" dirty="0"/>
              <a:t> </a:t>
            </a: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: 1-cost 10 </a:t>
            </a:r>
            <a:r>
              <a:rPr lang="ro-RO" sz="2000" dirty="0"/>
              <a:t>ș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aleg</a:t>
            </a:r>
            <a:r>
              <a:rPr lang="en-US" sz="2000" dirty="0"/>
              <a:t> 0.1 din el, </a:t>
            </a:r>
            <a:r>
              <a:rPr lang="en-US" sz="2000" dirty="0" err="1"/>
              <a:t>costul</a:t>
            </a:r>
            <a:r>
              <a:rPr lang="en-US" sz="2000" dirty="0"/>
              <a:t> </a:t>
            </a:r>
            <a:r>
              <a:rPr lang="en-US" sz="2000" dirty="0" err="1"/>
              <a:t>alegerii</a:t>
            </a:r>
            <a:r>
              <a:rPr lang="en-US" sz="2000" dirty="0"/>
              <a:t> 1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561D7C-C274-432B-99B4-B7361F79F646}"/>
              </a:ext>
            </a:extLst>
          </p:cNvPr>
          <p:cNvGrpSpPr/>
          <p:nvPr/>
        </p:nvGrpSpPr>
        <p:grpSpPr>
          <a:xfrm>
            <a:off x="6096000" y="729673"/>
            <a:ext cx="5414088" cy="2939045"/>
            <a:chOff x="6710043" y="667271"/>
            <a:chExt cx="5414088" cy="29390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7A6DF2-29B3-4462-8EB8-FCAFEA998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043" y="893802"/>
              <a:ext cx="2076450" cy="24384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5E9CAC-C352-430B-9FE3-38E3E193E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582" y="2526316"/>
              <a:ext cx="1080000" cy="108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4D641FA-AD34-497C-BF94-5362BD292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6647" y="2489762"/>
              <a:ext cx="696660" cy="93515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554DD72-8195-47CD-90A5-F11E99B1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1082" y="911263"/>
              <a:ext cx="1080000" cy="1080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13B7CFB-7519-47C2-9275-946406898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4" y="1784689"/>
              <a:ext cx="1610487" cy="71458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829BF2-4434-4A02-A63C-80059045B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5" y="667271"/>
              <a:ext cx="1522658" cy="846358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7D46F55-64EA-470D-AF71-6A33D771B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0" y="902732"/>
              <a:ext cx="2316747" cy="8521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A85235C-4FD4-4F47-91F4-053120F84B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2372" y="1691423"/>
              <a:ext cx="1731272" cy="5709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1973D5-74D0-4940-97CF-C820104A59CD}"/>
                </a:ext>
              </a:extLst>
            </p:cNvPr>
            <p:cNvSpPr txBox="1"/>
            <p:nvPr/>
          </p:nvSpPr>
          <p:spPr>
            <a:xfrm>
              <a:off x="10045152" y="1791592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7DD763A-39E6-402B-B998-A9A4C15894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8010" y="1320640"/>
              <a:ext cx="948717" cy="15094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DEB4A1-E188-4748-A76F-B13A03AE1314}"/>
                </a:ext>
              </a:extLst>
            </p:cNvPr>
            <p:cNvSpPr txBox="1"/>
            <p:nvPr/>
          </p:nvSpPr>
          <p:spPr>
            <a:xfrm>
              <a:off x="9027829" y="1030724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C658C45-BCB3-4EBD-B2CD-F7F1E50281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5989" y="2027508"/>
              <a:ext cx="856507" cy="96354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D2DF3F-0EC7-48D5-A805-A831D780F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8136" y="1861721"/>
              <a:ext cx="2341339" cy="115505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6DA9AD-620A-414E-B9FD-992EF9D35AAB}"/>
                </a:ext>
              </a:extLst>
            </p:cNvPr>
            <p:cNvSpPr txBox="1"/>
            <p:nvPr/>
          </p:nvSpPr>
          <p:spPr>
            <a:xfrm>
              <a:off x="8886254" y="2161561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12B6E6-73BD-4570-A275-3E3CF886DA1C}"/>
                </a:ext>
              </a:extLst>
            </p:cNvPr>
            <p:cNvSpPr txBox="1"/>
            <p:nvPr/>
          </p:nvSpPr>
          <p:spPr>
            <a:xfrm>
              <a:off x="10422372" y="2398107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526473" y="222552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053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2091" y="1012341"/>
                <a:ext cx="10515600" cy="45756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II. </a:t>
                </a:r>
                <a:r>
                  <a:rPr lang="en-US" sz="2000" b="1" dirty="0" err="1"/>
                  <a:t>Func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ia</a:t>
                </a:r>
                <a:r>
                  <a:rPr lang="en-US" sz="2000" b="1" dirty="0"/>
                  <a:t> fitness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𝑓𝑖𝑡𝑛𝑒𝑠𝑠</m:t>
                      </m:r>
                      <m:d>
                        <m:dPr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ro-RO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o-RO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III. </a:t>
                </a:r>
                <a:r>
                  <a:rPr lang="en-US" sz="2000" b="1" dirty="0" err="1"/>
                  <a:t>Modelul</a:t>
                </a:r>
                <a:r>
                  <a:rPr lang="en-US" sz="2000" b="1" dirty="0"/>
                  <a:t> de </a:t>
                </a:r>
                <a:r>
                  <a:rPr lang="en-US" sz="2000" b="1" dirty="0" err="1"/>
                  <a:t>popula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ie</a:t>
                </a:r>
                <a:endParaRPr lang="en-US" sz="2000" b="1" dirty="0"/>
              </a:p>
              <a:p>
                <a:pPr algn="just">
                  <a:buFontTx/>
                  <a:buChar char="-"/>
                </a:pPr>
                <a:r>
                  <a:rPr lang="en-US" sz="2000" dirty="0" err="1"/>
                  <a:t>Popula</a:t>
                </a:r>
                <a:r>
                  <a:rPr lang="ro-RO" sz="2000" dirty="0"/>
                  <a:t>ț</a:t>
                </a:r>
                <a:r>
                  <a:rPr lang="en-US" sz="2000" dirty="0"/>
                  <a:t>ii cu </a:t>
                </a:r>
                <a:r>
                  <a:rPr lang="en-US" sz="2000" dirty="0" err="1"/>
                  <a:t>dimensiuni</a:t>
                </a:r>
                <a:r>
                  <a:rPr lang="en-US" sz="2000" dirty="0"/>
                  <a:t> constant</a:t>
                </a:r>
                <a:r>
                  <a:rPr lang="ro-RO" sz="2000" dirty="0"/>
                  <a:t>e</a:t>
                </a:r>
                <a:r>
                  <a:rPr lang="en-US" sz="2000" dirty="0"/>
                  <a:t> </a:t>
                </a:r>
                <a:r>
                  <a:rPr lang="ro-RO" sz="2000" dirty="0"/>
                  <a:t>î</a:t>
                </a:r>
                <a:r>
                  <a:rPr lang="en-US" sz="2000" dirty="0"/>
                  <a:t>n </a:t>
                </a:r>
                <a:r>
                  <a:rPr lang="en-US" sz="2000" dirty="0" err="1"/>
                  <a:t>timp</a:t>
                </a:r>
                <a:endParaRPr lang="en-US" sz="2000" dirty="0"/>
              </a:p>
              <a:p>
                <a:pPr algn="just">
                  <a:buFontTx/>
                  <a:buChar char="-"/>
                </a:pPr>
                <a:r>
                  <a:rPr lang="en-US" sz="2000" dirty="0" err="1"/>
                  <a:t>Modelul</a:t>
                </a:r>
                <a:r>
                  <a:rPr lang="en-US" sz="2000" dirty="0"/>
                  <a:t> </a:t>
                </a:r>
                <a:r>
                  <a:rPr lang="en-US" sz="2000" dirty="0" err="1"/>
                  <a:t>bazat</a:t>
                </a:r>
                <a:r>
                  <a:rPr lang="en-US" sz="2000" dirty="0"/>
                  <a:t> </a:t>
                </a:r>
                <a:r>
                  <a:rPr lang="en-US" sz="2000" dirty="0" err="1"/>
                  <a:t>pe</a:t>
                </a:r>
                <a:r>
                  <a:rPr lang="en-US" sz="2000" dirty="0"/>
                  <a:t> genera</a:t>
                </a:r>
                <a:r>
                  <a:rPr lang="ro-RO" sz="2000" dirty="0"/>
                  <a:t>ț</a:t>
                </a:r>
                <a:r>
                  <a:rPr lang="en-US" sz="2000" dirty="0"/>
                  <a:t>ii</a:t>
                </a:r>
              </a:p>
              <a:p>
                <a:pPr marL="0" indent="0" algn="just">
                  <a:buNone/>
                </a:pPr>
                <a:endParaRPr lang="en-US" sz="2000" dirty="0"/>
              </a:p>
              <a:p>
                <a:pPr marL="0" indent="0" algn="just">
                  <a:buNone/>
                </a:pPr>
                <a:r>
                  <a:rPr lang="en-US" sz="2000" b="1" dirty="0"/>
                  <a:t>IV. </a:t>
                </a:r>
                <a:r>
                  <a:rPr lang="en-US" sz="2000" b="1" dirty="0" err="1"/>
                  <a:t>Popula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ia</a:t>
                </a:r>
                <a:r>
                  <a:rPr lang="en-US" sz="2000" b="1" dirty="0"/>
                  <a:t> la </a:t>
                </a:r>
                <a:r>
                  <a:rPr lang="en-US" sz="2000" b="1" dirty="0" err="1"/>
                  <a:t>momentul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ini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ial</a:t>
                </a:r>
                <a:r>
                  <a:rPr lang="en-US" sz="2000" b="1" dirty="0"/>
                  <a:t> </a:t>
                </a:r>
                <a:endParaRPr lang="ro-RO" sz="2000" b="1" dirty="0"/>
              </a:p>
              <a:p>
                <a:pPr marL="0" indent="0" algn="just">
                  <a:buNone/>
                </a:pPr>
                <a:r>
                  <a:rPr lang="en-US" sz="2000" dirty="0"/>
                  <a:t>– </a:t>
                </a:r>
                <a:r>
                  <a:rPr lang="en-US" sz="2000" dirty="0" err="1"/>
                  <a:t>aleator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a.i</a:t>
                </a:r>
                <a:r>
                  <a:rPr lang="en-US" sz="2000" dirty="0"/>
                  <a:t>. </a:t>
                </a:r>
                <a:r>
                  <a:rPr lang="en-US" sz="2000" dirty="0" err="1"/>
                  <a:t>fiecare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individ</a:t>
                </a:r>
                <a:r>
                  <a:rPr lang="en-US" sz="2000" dirty="0"/>
                  <a:t> s</a:t>
                </a:r>
                <a:r>
                  <a:rPr lang="ro-RO" sz="2000" dirty="0"/>
                  <a:t>ă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aibe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aceea</a:t>
                </a:r>
                <a:r>
                  <a:rPr lang="ro-RO" sz="2000" dirty="0"/>
                  <a:t>ș</a:t>
                </a:r>
                <a:r>
                  <a:rPr lang="en-US" sz="2000" dirty="0" err="1"/>
                  <a:t>i</a:t>
                </a:r>
                <a:r>
                  <a:rPr lang="en-US" sz="2000" dirty="0"/>
                  <a:t> </a:t>
                </a:r>
                <a:r>
                  <a:rPr lang="ro-RO" sz="2000" dirty="0"/>
                  <a:t>ș</a:t>
                </a:r>
                <a:r>
                  <a:rPr lang="en-US" sz="2000" dirty="0" err="1"/>
                  <a:t>ans</a:t>
                </a:r>
                <a:r>
                  <a:rPr lang="ro-RO" sz="2000" dirty="0"/>
                  <a:t>ă</a:t>
                </a:r>
                <a:r>
                  <a:rPr lang="en-US" sz="2000" dirty="0"/>
                  <a:t> de a fi </a:t>
                </a:r>
                <a:r>
                  <a:rPr lang="en-US" sz="2000" dirty="0" err="1"/>
                  <a:t>generat</a:t>
                </a:r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2091" y="1012341"/>
                <a:ext cx="10515600" cy="4575659"/>
              </a:xfrm>
              <a:blipFill>
                <a:blip r:embed="rId2"/>
                <a:stretch>
                  <a:fillRect l="-638" t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574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36073"/>
                <a:ext cx="10515600" cy="50408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o-RO" sz="2000" b="1" dirty="0"/>
                  <a:t>V. </a:t>
                </a:r>
                <a:r>
                  <a:rPr lang="en-US" sz="2000" b="1" dirty="0" err="1"/>
                  <a:t>Muta</a:t>
                </a:r>
                <a:r>
                  <a:rPr lang="ro-RO" sz="2000" b="1" dirty="0"/>
                  <a:t>ț</a:t>
                </a:r>
                <a:r>
                  <a:rPr lang="en-US" sz="2000" b="1" dirty="0" err="1"/>
                  <a:t>ia</a:t>
                </a:r>
                <a:endParaRPr lang="ro-RO" sz="2000" b="1" dirty="0"/>
              </a:p>
              <a:p>
                <a:pPr>
                  <a:buFontTx/>
                  <a:buChar char="-"/>
                </a:pPr>
                <a:r>
                  <a:rPr lang="en-US" sz="2000" dirty="0"/>
                  <a:t>Cu </a:t>
                </a:r>
                <a:r>
                  <a:rPr lang="en-US" sz="2000" dirty="0" err="1"/>
                  <a:t>probabilitate</a:t>
                </a:r>
                <a:r>
                  <a:rPr lang="en-US" sz="2000" dirty="0"/>
                  <a:t> mic</a:t>
                </a:r>
                <a:r>
                  <a:rPr lang="ro-RO" sz="2000" dirty="0"/>
                  <a:t>ă</a:t>
                </a:r>
                <a:r>
                  <a:rPr lang="en-US" sz="2000" dirty="0"/>
                  <a:t>; pm = </a:t>
                </a:r>
                <a:r>
                  <a:rPr lang="en-US" sz="2000" dirty="0" err="1"/>
                  <a:t>probabilitatea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mutatie</a:t>
                </a:r>
                <a:endParaRPr lang="en-US" sz="2000" dirty="0"/>
              </a:p>
              <a:p>
                <a:pPr>
                  <a:buFontTx/>
                  <a:buChar char="-"/>
                </a:pPr>
                <a:r>
                  <a:rPr lang="en-US" sz="2000" dirty="0"/>
                  <a:t>Dim=</a:t>
                </a:r>
                <a:r>
                  <a:rPr lang="en-US" sz="2000" dirty="0" err="1"/>
                  <a:t>numarul</a:t>
                </a:r>
                <a:r>
                  <a:rPr lang="en-US" sz="2000" dirty="0"/>
                  <a:t> de </a:t>
                </a:r>
                <a:r>
                  <a:rPr lang="en-US" sz="2000" dirty="0" err="1"/>
                  <a:t>indivizi</a:t>
                </a:r>
                <a:r>
                  <a:rPr lang="en-US" sz="2000" dirty="0"/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 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pm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[1/(Dim*n),1/n]</a:t>
                </a:r>
              </a:p>
              <a:p>
                <a:pPr>
                  <a:buFontTx/>
                  <a:buChar char="-"/>
                </a:pP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Problema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cu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constrangeri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 pm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mai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aproape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de 1/n</a:t>
                </a:r>
                <a:endParaRPr lang="ro-RO" sz="20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anose="05000000000000000000" pitchFamily="2" charset="2"/>
                  </a:rPr>
                  <a:t>La </a:t>
                </a:r>
                <a:r>
                  <a:rPr lang="en-US" sz="2000" dirty="0" err="1">
                    <a:sym typeface="Wingdings" panose="05000000000000000000" pitchFamily="2" charset="2"/>
                  </a:rPr>
                  <a:t>nivelul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populatiei</a:t>
                </a:r>
                <a:r>
                  <a:rPr lang="en-US" sz="2000" dirty="0">
                    <a:sym typeface="Wingdings" panose="05000000000000000000" pitchFamily="2" charset="2"/>
                  </a:rPr>
                  <a:t> – schema general</a:t>
                </a:r>
                <a:r>
                  <a:rPr lang="ro-RO" sz="2000" dirty="0">
                    <a:sym typeface="Wingdings" panose="05000000000000000000" pitchFamily="2" charset="2"/>
                  </a:rPr>
                  <a:t>ă</a:t>
                </a:r>
                <a:r>
                  <a:rPr lang="en-US" sz="2000" dirty="0">
                    <a:sym typeface="Wingdings" panose="05000000000000000000" pitchFamily="2" charset="2"/>
                  </a:rPr>
                  <a:t> de </a:t>
                </a:r>
                <a:r>
                  <a:rPr lang="en-US" sz="2000" dirty="0" err="1">
                    <a:sym typeface="Wingdings" panose="05000000000000000000" pitchFamily="2" charset="2"/>
                  </a:rPr>
                  <a:t>muta</a:t>
                </a:r>
                <a:r>
                  <a:rPr lang="ro-RO" sz="2000" dirty="0">
                    <a:sym typeface="Wingdings" panose="05000000000000000000" pitchFamily="2" charset="2"/>
                  </a:rPr>
                  <a:t>ț</a:t>
                </a:r>
                <a:r>
                  <a:rPr lang="en-US" sz="2000" dirty="0" err="1">
                    <a:sym typeface="Wingdings" panose="05000000000000000000" pitchFamily="2" charset="2"/>
                  </a:rPr>
                  <a:t>ie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pentru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problem</a:t>
                </a:r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e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cu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constr</a:t>
                </a:r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â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ngeri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endParaRPr lang="ro-RO" sz="2000" dirty="0">
                  <a:sym typeface="Wingdings" panose="05000000000000000000" pitchFamily="2" charset="2"/>
                </a:endParaRPr>
              </a:p>
              <a:p>
                <a:pPr>
                  <a:buFontTx/>
                  <a:buChar char="-"/>
                </a:pPr>
                <a:r>
                  <a:rPr lang="ro-RO" sz="2000" dirty="0">
                    <a:sym typeface="Wingdings" panose="05000000000000000000" pitchFamily="2" charset="2"/>
                  </a:rPr>
                  <a:t>D</a:t>
                </a:r>
                <a:r>
                  <a:rPr lang="en-US" sz="2000" dirty="0">
                    <a:sym typeface="Wingdings" panose="05000000000000000000" pitchFamily="2" charset="2"/>
                  </a:rPr>
                  <a:t>ac</a:t>
                </a:r>
                <a:r>
                  <a:rPr lang="ro-RO" sz="2000" dirty="0">
                    <a:sym typeface="Wingdings" panose="05000000000000000000" pitchFamily="2" charset="2"/>
                  </a:rPr>
                  <a:t>ă</a:t>
                </a:r>
                <a:r>
                  <a:rPr lang="en-US" sz="2000" dirty="0">
                    <a:sym typeface="Wingdings" panose="05000000000000000000" pitchFamily="2" charset="2"/>
                  </a:rPr>
                  <a:t> un </a:t>
                </a:r>
                <a:r>
                  <a:rPr lang="en-US" sz="2000" dirty="0" err="1">
                    <a:sym typeface="Wingdings" panose="05000000000000000000" pitchFamily="2" charset="2"/>
                  </a:rPr>
                  <a:t>rezultat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este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nefezabil</a:t>
                </a:r>
                <a:r>
                  <a:rPr lang="en-US" sz="2000" dirty="0">
                    <a:sym typeface="Wingdings" panose="05000000000000000000" pitchFamily="2" charset="2"/>
                  </a:rPr>
                  <a:t>, nu </a:t>
                </a:r>
                <a:r>
                  <a:rPr lang="ro-RO" sz="2000" dirty="0">
                    <a:sym typeface="Wingdings" panose="05000000000000000000" pitchFamily="2" charset="2"/>
                  </a:rPr>
                  <a:t>este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ym typeface="Wingdings" panose="05000000000000000000" pitchFamily="2" charset="2"/>
                  </a:rPr>
                  <a:t>considera</a:t>
                </a:r>
                <a:r>
                  <a:rPr lang="ro-RO" sz="2000" dirty="0">
                    <a:sym typeface="Wingdings" panose="05000000000000000000" pitchFamily="2" charset="2"/>
                  </a:rPr>
                  <a:t>t și nu va fi înlocuit cu altul</a:t>
                </a:r>
                <a:r>
                  <a:rPr lang="en-US" sz="2000" dirty="0">
                    <a:sym typeface="Wingdings" panose="05000000000000000000" pitchFamily="2" charset="2"/>
                  </a:rPr>
                  <a:t>– nu </a:t>
                </a:r>
                <a:r>
                  <a:rPr lang="en-US" sz="2000" dirty="0" err="1">
                    <a:sym typeface="Wingdings" panose="05000000000000000000" pitchFamily="2" charset="2"/>
                  </a:rPr>
                  <a:t>aplic</a:t>
                </a:r>
                <a:r>
                  <a:rPr lang="ro-RO" sz="2000" dirty="0">
                    <a:sym typeface="Wingdings" panose="05000000000000000000" pitchFamily="2" charset="2"/>
                  </a:rPr>
                  <a:t>ă</a:t>
                </a:r>
                <a:r>
                  <a:rPr lang="en-US" sz="2000" dirty="0">
                    <a:sym typeface="Wingdings" panose="05000000000000000000" pitchFamily="2" charset="2"/>
                  </a:rPr>
                  <a:t>m </a:t>
                </a:r>
                <a:r>
                  <a:rPr lang="ro-RO" sz="2000" dirty="0">
                    <a:sym typeface="Wingdings" panose="05000000000000000000" pitchFamily="2" charset="2"/>
                  </a:rPr>
                  <a:t>î</a:t>
                </a:r>
                <a:r>
                  <a:rPr lang="en-US" sz="2000" dirty="0" err="1">
                    <a:sym typeface="Wingdings" panose="05000000000000000000" pitchFamily="2" charset="2"/>
                  </a:rPr>
                  <a:t>nc</a:t>
                </a:r>
                <a:r>
                  <a:rPr lang="ro-RO" sz="2000" dirty="0">
                    <a:sym typeface="Wingdings" panose="05000000000000000000" pitchFamily="2" charset="2"/>
                  </a:rPr>
                  <a:t>ă</a:t>
                </a:r>
                <a:r>
                  <a:rPr lang="en-US" sz="2000" dirty="0">
                    <a:sym typeface="Wingdings" panose="05000000000000000000" pitchFamily="2" charset="2"/>
                  </a:rPr>
                  <a:t> o </a:t>
                </a:r>
                <a:r>
                  <a:rPr lang="en-US" sz="2000" dirty="0" err="1">
                    <a:sym typeface="Wingdings" panose="05000000000000000000" pitchFamily="2" charset="2"/>
                  </a:rPr>
                  <a:t>muta</a:t>
                </a:r>
                <a:r>
                  <a:rPr lang="ro-RO" sz="2000" dirty="0">
                    <a:sym typeface="Wingdings" panose="05000000000000000000" pitchFamily="2" charset="2"/>
                  </a:rPr>
                  <a:t>ț</a:t>
                </a:r>
                <a:r>
                  <a:rPr lang="en-US" sz="2000" dirty="0" err="1">
                    <a:sym typeface="Wingdings" panose="05000000000000000000" pitchFamily="2" charset="2"/>
                  </a:rPr>
                  <a:t>ie</a:t>
                </a:r>
                <a:endParaRPr lang="ro-RO" sz="2000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>
                  <a:buFontTx/>
                  <a:buChar char="-"/>
                </a:pPr>
                <a:r>
                  <a:rPr lang="en-US" sz="2000" dirty="0">
                    <a:sym typeface="Wingdings" panose="05000000000000000000" pitchFamily="2" charset="2"/>
                  </a:rPr>
                  <a:t>La </a:t>
                </a:r>
                <a:r>
                  <a:rPr lang="en-US" sz="2000" dirty="0" err="1">
                    <a:sym typeface="Wingdings" panose="05000000000000000000" pitchFamily="2" charset="2"/>
                  </a:rPr>
                  <a:t>nivel</a:t>
                </a:r>
                <a:r>
                  <a:rPr lang="en-US" sz="2000" dirty="0">
                    <a:sym typeface="Wingdings" panose="05000000000000000000" pitchFamily="2" charset="2"/>
                  </a:rPr>
                  <a:t> de </a:t>
                </a:r>
                <a:r>
                  <a:rPr lang="en-US" sz="2000" dirty="0" err="1">
                    <a:sym typeface="Wingdings" panose="05000000000000000000" pitchFamily="2" charset="2"/>
                  </a:rPr>
                  <a:t>gena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</a:p>
              <a:p>
                <a:pPr lvl="1">
                  <a:buFontTx/>
                  <a:buChar char="-"/>
                </a:pPr>
                <a:r>
                  <a:rPr lang="ro-RO" sz="2000" dirty="0">
                    <a:sym typeface="Wingdings" panose="05000000000000000000" pitchFamily="2" charset="2"/>
                  </a:rPr>
                  <a:t>1.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>
                    <a:sym typeface="Wingdings" panose="05000000000000000000" pitchFamily="2" charset="2"/>
                  </a:rPr>
                  <a:t>p</a:t>
                </a:r>
                <a:r>
                  <a:rPr lang="ro-RO" sz="2000" b="1" dirty="0">
                    <a:sym typeface="Wingdings" panose="05000000000000000000" pitchFamily="2" charset="2"/>
                  </a:rPr>
                  <a:t>roblema</a:t>
                </a:r>
                <a:r>
                  <a:rPr lang="en-US" sz="2000" b="1" dirty="0">
                    <a:sym typeface="Wingdings" panose="05000000000000000000" pitchFamily="2" charset="2"/>
                  </a:rPr>
                  <a:t> 0-1 </a:t>
                </a:r>
                <a:r>
                  <a:rPr lang="en-US" sz="2000" dirty="0">
                    <a:sym typeface="Wingdings" panose="05000000000000000000" pitchFamily="2" charset="2"/>
                  </a:rPr>
                  <a:t>–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bitflip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endParaRPr lang="ro-RO" sz="2000" dirty="0">
                  <a:solidFill>
                    <a:srgbClr val="FF0000"/>
                  </a:solidFill>
                  <a:sym typeface="Wingdings" panose="05000000000000000000" pitchFamily="2" charset="2"/>
                </a:endParaRPr>
              </a:p>
              <a:p>
                <a:pPr lvl="1">
                  <a:buFontTx/>
                  <a:buChar char="-"/>
                </a:pPr>
                <a:endParaRPr lang="en-US" sz="2000" dirty="0">
                  <a:sym typeface="Wingdings" panose="05000000000000000000" pitchFamily="2" charset="2"/>
                </a:endParaRPr>
              </a:p>
              <a:p>
                <a:pPr lvl="1">
                  <a:buFontTx/>
                  <a:buChar char="-"/>
                </a:pPr>
                <a:r>
                  <a:rPr lang="ro-RO" sz="2000" dirty="0">
                    <a:sym typeface="Wingdings" panose="05000000000000000000" pitchFamily="2" charset="2"/>
                  </a:rPr>
                  <a:t>2.</a:t>
                </a:r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>
                    <a:sym typeface="Wingdings" panose="05000000000000000000" pitchFamily="2" charset="2"/>
                  </a:rPr>
                  <a:t>p</a:t>
                </a:r>
                <a:r>
                  <a:rPr lang="ro-RO" sz="2000" b="1" dirty="0">
                    <a:sym typeface="Wingdings" panose="05000000000000000000" pitchFamily="2" charset="2"/>
                  </a:rPr>
                  <a:t>roblema</a:t>
                </a:r>
                <a:r>
                  <a:rPr lang="en-US" sz="2000" b="1" dirty="0">
                    <a:sym typeface="Wingdings" panose="05000000000000000000" pitchFamily="2" charset="2"/>
                  </a:rPr>
                  <a:t> </a:t>
                </a:r>
                <a:r>
                  <a:rPr lang="ro-RO" sz="2000" b="1" dirty="0">
                    <a:sym typeface="Wingdings" panose="05000000000000000000" pitchFamily="2" charset="2"/>
                  </a:rPr>
                  <a:t>î</a:t>
                </a:r>
                <a:r>
                  <a:rPr lang="en-US" sz="2000" b="1" dirty="0">
                    <a:sym typeface="Wingdings" panose="05000000000000000000" pitchFamily="2" charset="2"/>
                  </a:rPr>
                  <a:t>n </a:t>
                </a:r>
                <a:r>
                  <a:rPr lang="en-US" sz="2000" b="1" dirty="0" err="1">
                    <a:sym typeface="Wingdings" panose="05000000000000000000" pitchFamily="2" charset="2"/>
                  </a:rPr>
                  <a:t>caz</a:t>
                </a:r>
                <a:r>
                  <a:rPr lang="en-US" sz="2000" b="1" dirty="0">
                    <a:sym typeface="Wingdings" panose="05000000000000000000" pitchFamily="2" charset="2"/>
                  </a:rPr>
                  <a:t> </a:t>
                </a:r>
                <a:r>
                  <a:rPr lang="en-US" sz="2000" b="1" dirty="0" err="1">
                    <a:sym typeface="Wingdings" panose="05000000000000000000" pitchFamily="2" charset="2"/>
                  </a:rPr>
                  <a:t>continuu</a:t>
                </a:r>
                <a:r>
                  <a:rPr lang="en-US" sz="2000" b="1" dirty="0">
                    <a:sym typeface="Wingdings" panose="05000000000000000000" pitchFamily="2" charset="2"/>
                  </a:rPr>
                  <a:t> </a:t>
                </a:r>
                <a:r>
                  <a:rPr lang="en-US" sz="2000" dirty="0">
                    <a:sym typeface="Wingdings" panose="05000000000000000000" pitchFamily="2" charset="2"/>
                  </a:rPr>
                  <a:t>–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muta</a:t>
                </a:r>
                <a:r>
                  <a:rPr lang="ro-RO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ț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ia</a:t>
                </a:r>
                <a:r>
                  <a:rPr lang="en-US" sz="200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sz="2000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neuniforma</a:t>
                </a:r>
                <a:endParaRPr lang="en-US" sz="2000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36073"/>
                <a:ext cx="10515600" cy="5040890"/>
              </a:xfrm>
              <a:blipFill>
                <a:blip r:embed="rId2"/>
                <a:stretch>
                  <a:fillRect l="-638" t="-1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219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1418"/>
            <a:ext cx="10515600" cy="51055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o-RO" sz="2000" b="1" dirty="0"/>
              <a:t>VI. Recombinarea</a:t>
            </a:r>
            <a:endParaRPr lang="en-US" sz="2000" b="1" dirty="0"/>
          </a:p>
          <a:p>
            <a:pPr>
              <a:buFontTx/>
              <a:buChar char="-"/>
            </a:pPr>
            <a:r>
              <a:rPr lang="en-US" altLang="en-US" sz="2000" dirty="0"/>
              <a:t>Cu </a:t>
            </a:r>
            <a:r>
              <a:rPr lang="en-US" altLang="en-US" sz="2000" dirty="0" err="1"/>
              <a:t>probabilitate</a:t>
            </a:r>
            <a:r>
              <a:rPr lang="en-US" altLang="en-US" sz="2000" dirty="0"/>
              <a:t> </a:t>
            </a:r>
            <a:r>
              <a:rPr lang="ro-RO" altLang="en-US" sz="2000" dirty="0"/>
              <a:t>mare</a:t>
            </a:r>
            <a:r>
              <a:rPr lang="en-US" altLang="en-US" sz="2000" dirty="0"/>
              <a:t>;</a:t>
            </a:r>
            <a:r>
              <a:rPr lang="ro-RO" altLang="en-US" sz="2000" dirty="0"/>
              <a:t> p</a:t>
            </a:r>
            <a:r>
              <a:rPr lang="en-US" altLang="en-US" sz="2000" dirty="0"/>
              <a:t>c </a:t>
            </a:r>
            <a:r>
              <a:rPr lang="ro-RO" altLang="en-US" sz="2000" dirty="0"/>
              <a:t>=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probabilitatea</a:t>
            </a:r>
            <a:r>
              <a:rPr lang="en-US" altLang="en-US" sz="2000" dirty="0"/>
              <a:t> de crossover </a:t>
            </a:r>
            <a:r>
              <a:rPr lang="ro-RO" altLang="en-US" sz="2000" dirty="0"/>
              <a:t>(</a:t>
            </a:r>
            <a:r>
              <a:rPr lang="en-US" altLang="en-US" sz="2000" dirty="0"/>
              <a:t> 0.6,0.7…</a:t>
            </a:r>
            <a:r>
              <a:rPr lang="ro-RO" altLang="en-US" sz="2000" dirty="0"/>
              <a:t>)</a:t>
            </a:r>
          </a:p>
          <a:p>
            <a:pPr>
              <a:buFontTx/>
              <a:buChar char="-"/>
            </a:pPr>
            <a:r>
              <a:rPr lang="ro-RO" altLang="en-US" sz="2000" dirty="0"/>
              <a:t>Modelul generațional </a:t>
            </a:r>
            <a:r>
              <a:rPr lang="en-US" altLang="en-US" sz="2000" dirty="0">
                <a:sym typeface="Wingdings" panose="05000000000000000000" pitchFamily="2" charset="2"/>
              </a:rPr>
              <a:t> </a:t>
            </a:r>
            <a:r>
              <a:rPr lang="ro-RO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trebuie asigurată generarea a </a:t>
            </a: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dim </a:t>
            </a:r>
            <a:r>
              <a:rPr lang="en-US" alt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copii</a:t>
            </a:r>
            <a:endParaRPr lang="ro-RO" alt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o-RO" sz="2000" dirty="0"/>
          </a:p>
          <a:p>
            <a:pPr>
              <a:buFontTx/>
              <a:buChar char="-"/>
            </a:pPr>
            <a:r>
              <a:rPr lang="ro-RO" sz="2000" dirty="0"/>
              <a:t>Problema are constrângeri </a:t>
            </a:r>
            <a:r>
              <a:rPr lang="ro-RO" sz="20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nu to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ți copiii sunt admisibili</a:t>
            </a:r>
          </a:p>
          <a:p>
            <a:pPr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Dacă un copil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nu este admisibil</a:t>
            </a:r>
            <a:r>
              <a:rPr lang="ro-RO" sz="2000" dirty="0">
                <a:sym typeface="Wingdings" panose="05000000000000000000" pitchFamily="2" charset="2"/>
              </a:rPr>
              <a:t>,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este înlocuit cu părintele său</a:t>
            </a:r>
          </a:p>
          <a:p>
            <a:pPr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Este implementată recombinarea asexuată</a:t>
            </a:r>
          </a:p>
          <a:p>
            <a:pPr marL="0" indent="0">
              <a:buNone/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000" dirty="0">
                <a:sym typeface="Wingdings" panose="05000000000000000000" pitchFamily="2" charset="2"/>
              </a:rPr>
              <a:t>La </a:t>
            </a:r>
            <a:r>
              <a:rPr lang="en-US" sz="2000" dirty="0" err="1">
                <a:sym typeface="Wingdings" panose="05000000000000000000" pitchFamily="2" charset="2"/>
              </a:rPr>
              <a:t>nivelul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populatiei</a:t>
            </a:r>
            <a:r>
              <a:rPr lang="en-US" sz="2000" dirty="0">
                <a:sym typeface="Wingdings" panose="05000000000000000000" pitchFamily="2" charset="2"/>
              </a:rPr>
              <a:t> – schema general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>
                <a:sym typeface="Wingdings" panose="05000000000000000000" pitchFamily="2" charset="2"/>
              </a:rPr>
              <a:t> de </a:t>
            </a:r>
            <a:r>
              <a:rPr lang="ro-RO" sz="2000" dirty="0">
                <a:sym typeface="Wingdings" panose="05000000000000000000" pitchFamily="2" charset="2"/>
              </a:rPr>
              <a:t>crossover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pentru</a:t>
            </a:r>
            <a:r>
              <a:rPr lang="en-US" sz="2000" dirty="0">
                <a:sym typeface="Wingdings" panose="05000000000000000000" pitchFamily="2" charset="2"/>
              </a:rPr>
              <a:t> problem</a:t>
            </a:r>
            <a:r>
              <a:rPr lang="ro-RO" sz="2000" dirty="0">
                <a:sym typeface="Wingdings" panose="05000000000000000000" pitchFamily="2" charset="2"/>
              </a:rPr>
              <a:t>e</a:t>
            </a:r>
            <a:r>
              <a:rPr lang="en-US" sz="2000" dirty="0">
                <a:sym typeface="Wingdings" panose="05000000000000000000" pitchFamily="2" charset="2"/>
              </a:rPr>
              <a:t> cu </a:t>
            </a:r>
            <a:r>
              <a:rPr lang="en-US" sz="2000" dirty="0" err="1">
                <a:sym typeface="Wingdings" panose="05000000000000000000" pitchFamily="2" charset="2"/>
              </a:rPr>
              <a:t>constr</a:t>
            </a:r>
            <a:r>
              <a:rPr lang="ro-RO" sz="2000" dirty="0">
                <a:sym typeface="Wingdings" panose="05000000000000000000" pitchFamily="2" charset="2"/>
              </a:rPr>
              <a:t>â</a:t>
            </a:r>
            <a:r>
              <a:rPr lang="en-US" sz="2000" dirty="0" err="1">
                <a:sym typeface="Wingdings" panose="05000000000000000000" pitchFamily="2" charset="2"/>
              </a:rPr>
              <a:t>ngeri</a:t>
            </a:r>
            <a:r>
              <a:rPr lang="en-US" sz="2000" dirty="0">
                <a:sym typeface="Wingdings" panose="05000000000000000000" pitchFamily="2" charset="2"/>
              </a:rPr>
              <a:t> (</a:t>
            </a:r>
            <a:r>
              <a:rPr lang="en-US" sz="2000" dirty="0" err="1">
                <a:sym typeface="Wingdings" panose="05000000000000000000" pitchFamily="2" charset="2"/>
              </a:rPr>
              <a:t>dac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>
                <a:sym typeface="Wingdings" panose="05000000000000000000" pitchFamily="2" charset="2"/>
              </a:rPr>
              <a:t> un </a:t>
            </a:r>
            <a:r>
              <a:rPr lang="en-US" sz="2000" dirty="0" err="1">
                <a:sym typeface="Wingdings" panose="05000000000000000000" pitchFamily="2" charset="2"/>
              </a:rPr>
              <a:t>rezultat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este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nefezabil</a:t>
            </a:r>
            <a:r>
              <a:rPr lang="en-US" sz="2000" dirty="0">
                <a:sym typeface="Wingdings" panose="05000000000000000000" pitchFamily="2" charset="2"/>
              </a:rPr>
              <a:t>, nu </a:t>
            </a:r>
            <a:r>
              <a:rPr lang="ro-RO" sz="2000" dirty="0">
                <a:sym typeface="Wingdings" panose="05000000000000000000" pitchFamily="2" charset="2"/>
              </a:rPr>
              <a:t>este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considera</a:t>
            </a:r>
            <a:r>
              <a:rPr lang="ro-RO" sz="2000" dirty="0">
                <a:sym typeface="Wingdings" panose="05000000000000000000" pitchFamily="2" charset="2"/>
              </a:rPr>
              <a:t>t și este propagat mai departe părintele său</a:t>
            </a:r>
            <a:r>
              <a:rPr lang="en-US" sz="2000" dirty="0">
                <a:sym typeface="Wingdings" panose="05000000000000000000" pitchFamily="2" charset="2"/>
              </a:rPr>
              <a:t>)</a:t>
            </a:r>
          </a:p>
          <a:p>
            <a:pPr>
              <a:buFontTx/>
              <a:buChar char="-"/>
            </a:pPr>
            <a:r>
              <a:rPr lang="en-US" sz="2000" dirty="0">
                <a:sym typeface="Wingdings" panose="05000000000000000000" pitchFamily="2" charset="2"/>
              </a:rPr>
              <a:t>La </a:t>
            </a:r>
            <a:r>
              <a:rPr lang="en-US" sz="2000" dirty="0" err="1">
                <a:sym typeface="Wingdings" panose="05000000000000000000" pitchFamily="2" charset="2"/>
              </a:rPr>
              <a:t>nivel</a:t>
            </a:r>
            <a:r>
              <a:rPr lang="en-US" sz="2000" dirty="0">
                <a:sym typeface="Wingdings" panose="05000000000000000000" pitchFamily="2" charset="2"/>
              </a:rPr>
              <a:t> de </a:t>
            </a:r>
            <a:r>
              <a:rPr lang="ro-RO" sz="2000" dirty="0">
                <a:sym typeface="Wingdings" panose="05000000000000000000" pitchFamily="2" charset="2"/>
              </a:rPr>
              <a:t>pereche de părinți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</a:p>
          <a:p>
            <a:pPr lvl="1"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1.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b="1" dirty="0">
                <a:sym typeface="Wingdings" panose="05000000000000000000" pitchFamily="2" charset="2"/>
              </a:rPr>
              <a:t>p</a:t>
            </a:r>
            <a:r>
              <a:rPr lang="ro-RO" sz="2000" b="1" dirty="0">
                <a:sym typeface="Wingdings" panose="05000000000000000000" pitchFamily="2" charset="2"/>
              </a:rPr>
              <a:t>roblema</a:t>
            </a:r>
            <a:r>
              <a:rPr lang="en-US" sz="2000" b="1" dirty="0">
                <a:sym typeface="Wingdings" panose="05000000000000000000" pitchFamily="2" charset="2"/>
              </a:rPr>
              <a:t> 0-1 </a:t>
            </a:r>
            <a:r>
              <a:rPr lang="en-US" sz="2000" dirty="0">
                <a:sym typeface="Wingdings" panose="05000000000000000000" pitchFamily="2" charset="2"/>
              </a:rPr>
              <a:t>–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crossover uniform </a:t>
            </a:r>
            <a:r>
              <a:rPr lang="ro-RO" sz="2000" dirty="0">
                <a:sym typeface="Wingdings" panose="05000000000000000000" pitchFamily="2" charset="2"/>
              </a:rPr>
              <a:t>(alternativ puteam alege și uni/multi punct)</a:t>
            </a:r>
            <a:endParaRPr lang="en-US" sz="2000" dirty="0">
              <a:sym typeface="Wingdings" panose="05000000000000000000" pitchFamily="2" charset="2"/>
            </a:endParaRPr>
          </a:p>
          <a:p>
            <a:pPr lvl="1"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2.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b="1" dirty="0">
                <a:sym typeface="Wingdings" panose="05000000000000000000" pitchFamily="2" charset="2"/>
              </a:rPr>
              <a:t>p</a:t>
            </a:r>
            <a:r>
              <a:rPr lang="ro-RO" sz="2000" b="1" dirty="0">
                <a:sym typeface="Wingdings" panose="05000000000000000000" pitchFamily="2" charset="2"/>
              </a:rPr>
              <a:t>roblema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ro-RO" sz="2000" b="1" dirty="0">
                <a:sym typeface="Wingdings" panose="05000000000000000000" pitchFamily="2" charset="2"/>
              </a:rPr>
              <a:t>î</a:t>
            </a:r>
            <a:r>
              <a:rPr lang="en-US" sz="2000" b="1" dirty="0">
                <a:sym typeface="Wingdings" panose="05000000000000000000" pitchFamily="2" charset="2"/>
              </a:rPr>
              <a:t>n </a:t>
            </a:r>
            <a:r>
              <a:rPr lang="en-US" sz="2000" b="1" dirty="0" err="1">
                <a:sym typeface="Wingdings" panose="05000000000000000000" pitchFamily="2" charset="2"/>
              </a:rPr>
              <a:t>caz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b="1" dirty="0" err="1">
                <a:sym typeface="Wingdings" panose="05000000000000000000" pitchFamily="2" charset="2"/>
              </a:rPr>
              <a:t>continuu</a:t>
            </a:r>
            <a:r>
              <a:rPr lang="en-US" sz="2000" b="1" dirty="0">
                <a:sym typeface="Wingdings" panose="05000000000000000000" pitchFamily="2" charset="2"/>
              </a:rPr>
              <a:t> </a:t>
            </a:r>
            <a:r>
              <a:rPr lang="en-US" sz="2000" dirty="0">
                <a:sym typeface="Wingdings" panose="05000000000000000000" pitchFamily="2" charset="2"/>
              </a:rPr>
              <a:t>– </a:t>
            </a:r>
            <a:r>
              <a:rPr lang="ro-RO" sz="2000" dirty="0">
                <a:sym typeface="Wingdings" panose="05000000000000000000" pitchFamily="2" charset="2"/>
              </a:rPr>
              <a:t>crossover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medie simplă sau singulară. Este incorectă alegerea mediei totale, pentru că funcția fitness este liniară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6683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727" y="1043709"/>
            <a:ext cx="10515600" cy="5364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V</a:t>
            </a:r>
            <a:r>
              <a:rPr lang="ro-RO" sz="2000" b="1" dirty="0"/>
              <a:t>I</a:t>
            </a:r>
            <a:r>
              <a:rPr lang="en-US" sz="2000" b="1" dirty="0"/>
              <a:t>I. </a:t>
            </a:r>
            <a:r>
              <a:rPr lang="ro-RO" sz="2000" b="1" dirty="0"/>
              <a:t>Selecția părinților  </a:t>
            </a:r>
            <a:endParaRPr lang="en-US" sz="2000" b="1" dirty="0"/>
          </a:p>
          <a:p>
            <a:pPr lvl="1" algn="just">
              <a:buFontTx/>
              <a:buChar char="-"/>
            </a:pPr>
            <a:r>
              <a:rPr lang="ro-RO" altLang="en-US" sz="2000" dirty="0"/>
              <a:t>Numărul părinților – bazat pe model (dim)</a:t>
            </a:r>
          </a:p>
          <a:p>
            <a:pPr lvl="1" algn="just">
              <a:buFontTx/>
              <a:buChar char="-"/>
            </a:pPr>
            <a:r>
              <a:rPr lang="ro-RO" sz="2000" dirty="0"/>
              <a:t>Funcția fitness este </a:t>
            </a:r>
            <a:r>
              <a:rPr lang="ro-RO" sz="2000" dirty="0">
                <a:solidFill>
                  <a:srgbClr val="FF0000"/>
                </a:solidFill>
              </a:rPr>
              <a:t>pozitivă</a:t>
            </a:r>
            <a:r>
              <a:rPr lang="ro-RO" sz="2000" dirty="0"/>
              <a:t> </a:t>
            </a:r>
            <a:r>
              <a:rPr lang="ro-RO" sz="20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ym typeface="Wingdings" panose="05000000000000000000" pitchFamily="2" charset="2"/>
              </a:rPr>
              <a:t>poate</a:t>
            </a:r>
            <a:r>
              <a:rPr lang="en-US" sz="2000" dirty="0">
                <a:sym typeface="Wingdings" panose="05000000000000000000" pitchFamily="2" charset="2"/>
              </a:rPr>
              <a:t> fi </a:t>
            </a:r>
            <a:r>
              <a:rPr lang="en-US" sz="2000" dirty="0" err="1">
                <a:sym typeface="Wingdings" panose="05000000000000000000" pitchFamily="2" charset="2"/>
              </a:rPr>
              <a:t>utilizat</a:t>
            </a:r>
            <a:r>
              <a:rPr lang="ro-RO" sz="2000" dirty="0">
                <a:sym typeface="Wingdings" panose="05000000000000000000" pitchFamily="2" charset="2"/>
              </a:rPr>
              <a:t>ă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orice</a:t>
            </a: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probabilitate de </a:t>
            </a:r>
            <a:r>
              <a:rPr lang="en-US" sz="2000" dirty="0" err="1">
                <a:solidFill>
                  <a:srgbClr val="FF0000"/>
                </a:solidFill>
                <a:sym typeface="Wingdings" panose="05000000000000000000" pitchFamily="2" charset="2"/>
              </a:rPr>
              <a:t>selec</a:t>
            </a:r>
            <a:r>
              <a:rPr lang="ro-RO" sz="2000" dirty="0">
                <a:solidFill>
                  <a:srgbClr val="FF0000"/>
                </a:solidFill>
                <a:sym typeface="Wingdings" panose="05000000000000000000" pitchFamily="2" charset="2"/>
              </a:rPr>
              <a:t>ție </a:t>
            </a:r>
            <a:r>
              <a:rPr lang="ro-RO" sz="2000" dirty="0">
                <a:sym typeface="Wingdings" panose="05000000000000000000" pitchFamily="2" charset="2"/>
              </a:rPr>
              <a:t>(de tip FPS sau rang) simulată cu mecanismul SUS (de preferat) sau ruletă</a:t>
            </a:r>
          </a:p>
          <a:p>
            <a:pPr lvl="1" algn="just">
              <a:buFontTx/>
              <a:buChar char="-"/>
            </a:pPr>
            <a:r>
              <a:rPr lang="ro-RO" sz="2000" dirty="0">
                <a:sym typeface="Wingdings" panose="05000000000000000000" pitchFamily="2" charset="2"/>
              </a:rPr>
              <a:t>Alegerile făcute – </a:t>
            </a:r>
            <a:r>
              <a:rPr lang="ro-RO" sz="2000" b="1" dirty="0">
                <a:sym typeface="Wingdings" panose="05000000000000000000" pitchFamily="2" charset="2"/>
              </a:rPr>
              <a:t>FPS cu sigma scalare și ruletă</a:t>
            </a:r>
          </a:p>
          <a:p>
            <a:pPr marL="457200" lvl="1" indent="0" algn="just">
              <a:buNone/>
            </a:pPr>
            <a:endParaRPr lang="ro-RO" sz="20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000" b="1" dirty="0"/>
              <a:t>V</a:t>
            </a:r>
            <a:r>
              <a:rPr lang="ro-RO" sz="2000" b="1" dirty="0"/>
              <a:t>II</a:t>
            </a:r>
            <a:r>
              <a:rPr lang="en-US" sz="2000" b="1" dirty="0"/>
              <a:t>I. </a:t>
            </a:r>
            <a:r>
              <a:rPr lang="ro-RO" sz="2000" b="1" dirty="0"/>
              <a:t>Înlocuirea populație curente (selecția generației următoare)</a:t>
            </a:r>
          </a:p>
          <a:p>
            <a:pPr lvl="1" algn="just">
              <a:buFontTx/>
              <a:buChar char="-"/>
            </a:pPr>
            <a:r>
              <a:rPr lang="ro-RO" altLang="en-US" sz="2000" dirty="0"/>
              <a:t>Mecanismul de înlocuire – bazat pe model </a:t>
            </a:r>
          </a:p>
          <a:p>
            <a:pPr lvl="1" algn="just">
              <a:buFontTx/>
              <a:buChar char="-"/>
            </a:pPr>
            <a:r>
              <a:rPr lang="ro-RO" altLang="en-US" sz="2000" dirty="0"/>
              <a:t>Sunt propagați toți copiii, cu excepția situației în care cel mai bun individ </a:t>
            </a:r>
            <a:r>
              <a:rPr lang="en-US" altLang="en-US" sz="2000" dirty="0"/>
              <a:t>“</a:t>
            </a:r>
            <a:r>
              <a:rPr lang="en-US" altLang="en-US" sz="2000" dirty="0" err="1"/>
              <a:t>vechi</a:t>
            </a:r>
            <a:r>
              <a:rPr lang="en-US" altLang="en-US" sz="2000" dirty="0"/>
              <a:t>” (</a:t>
            </a:r>
            <a:r>
              <a:rPr lang="ro-RO" altLang="en-US" sz="2000" dirty="0"/>
              <a:t>din generația curentă) este mai bun decât toți indivizii noi </a:t>
            </a:r>
            <a:r>
              <a:rPr lang="ro-RO" altLang="en-US" sz="2000" dirty="0"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  <a:r>
              <a:rPr lang="en-US" altLang="en-US" sz="2000" b="1" dirty="0">
                <a:sym typeface="Wingdings" panose="05000000000000000000" pitchFamily="2" charset="2"/>
              </a:rPr>
              <a:t>elitism</a:t>
            </a:r>
          </a:p>
          <a:p>
            <a:pPr marL="457200" lvl="1" indent="0" algn="just">
              <a:buNone/>
            </a:pPr>
            <a:endParaRPr lang="en-US" sz="2600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598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8509"/>
            <a:ext cx="10515600" cy="48284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/>
              <a:t>IX. Condi</a:t>
            </a:r>
            <a:r>
              <a:rPr lang="ro-RO" sz="2000" b="1" dirty="0"/>
              <a:t>ția de continuare a căutării</a:t>
            </a:r>
          </a:p>
          <a:p>
            <a:pPr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Nu am depășit NMAX  cicluri evolutive (iterații)</a:t>
            </a:r>
          </a:p>
          <a:p>
            <a:pPr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Populația are măcar 2 indivizi cu calități diferite  (variabilitatea nu este nulă)</a:t>
            </a:r>
          </a:p>
          <a:p>
            <a:pPr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Pe parcursul ultimelor K cicluri evolutive s-a schimbat măcar o dată calitatea cea mai bună </a:t>
            </a:r>
          </a:p>
          <a:p>
            <a:pPr algn="just">
              <a:buFontTx/>
              <a:buChar char="-"/>
            </a:pPr>
            <a:r>
              <a:rPr lang="ro-RO" altLang="en-US" sz="2000" dirty="0">
                <a:sym typeface="Wingdings" panose="05000000000000000000" pitchFamily="2" charset="2"/>
              </a:rPr>
              <a:t>În rezolvare, k =</a:t>
            </a:r>
            <a:r>
              <a:rPr lang="ro-RO" altLang="en-US" sz="2000">
                <a:sym typeface="Wingdings" panose="05000000000000000000" pitchFamily="2" charset="2"/>
              </a:rPr>
              <a:t>NMAX/3</a:t>
            </a:r>
            <a:endParaRPr lang="en-US" altLang="en-US" sz="2000" dirty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8532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DEB62945-5E55-8CEB-2596-89FC59570AFF}"/>
              </a:ext>
            </a:extLst>
          </p:cNvPr>
          <p:cNvSpPr/>
          <p:nvPr/>
        </p:nvSpPr>
        <p:spPr>
          <a:xfrm>
            <a:off x="3535920" y="2000250"/>
            <a:ext cx="7017780" cy="3897466"/>
          </a:xfrm>
          <a:prstGeom prst="flowChartProcess">
            <a:avLst/>
          </a:prstGeom>
          <a:solidFill>
            <a:schemeClr val="tx1">
              <a:alpha val="30000"/>
            </a:schemeClr>
          </a:solidFill>
          <a:ln>
            <a:solidFill>
              <a:srgbClr val="0000FF"/>
            </a:solidFill>
          </a:ln>
          <a:scene3d>
            <a:camera prst="orthographicFront"/>
            <a:lightRig rig="threePt" dir="t">
              <a:rot lat="0" lon="0" rev="2700000"/>
            </a:lightRig>
          </a:scene3d>
          <a:sp3d extrusionH="76200" contourW="76200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o-RO" sz="7200" b="1" dirty="0"/>
              <a:t>Cutie neagră</a:t>
            </a:r>
            <a:endParaRPr lang="en-US" sz="7200" b="1" dirty="0"/>
          </a:p>
        </p:txBody>
      </p:sp>
      <p:graphicFrame>
        <p:nvGraphicFramePr>
          <p:cNvPr id="6" name="Content Placeholder 1"/>
          <p:cNvGraphicFramePr>
            <a:graphicFrameLocks/>
          </p:cNvGraphicFramePr>
          <p:nvPr/>
        </p:nvGraphicFramePr>
        <p:xfrm>
          <a:off x="6438900" y="2457448"/>
          <a:ext cx="4229100" cy="3486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7753350" y="2428876"/>
            <a:ext cx="228600" cy="142874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5231606" y="2050256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8" name="Rounded Rectangle 7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05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Stabilire reprezentare și funcție obiectiv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610350" y="2057399"/>
            <a:ext cx="1143000" cy="742950"/>
            <a:chOff x="2209801" y="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1" name="Rounded Rectangle 10"/>
            <p:cNvSpPr/>
            <p:nvPr/>
          </p:nvSpPr>
          <p:spPr>
            <a:xfrm>
              <a:off x="2209801" y="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Rounded Rectangle 4"/>
            <p:cNvSpPr/>
            <p:nvPr/>
          </p:nvSpPr>
          <p:spPr>
            <a:xfrm>
              <a:off x="2243404" y="3360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Generare populație inițială</a:t>
              </a:r>
            </a:p>
          </p:txBody>
        </p:sp>
      </p:grpSp>
      <p:cxnSp>
        <p:nvCxnSpPr>
          <p:cNvPr id="5" name="Straight Arrow Connector 4"/>
          <p:cNvCxnSpPr>
            <a:endCxn id="12" idx="1"/>
          </p:cNvCxnSpPr>
          <p:nvPr/>
        </p:nvCxnSpPr>
        <p:spPr>
          <a:xfrm>
            <a:off x="6374608" y="2428874"/>
            <a:ext cx="27201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5160719" y="3486149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0" name="Rounded Rectangle 19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05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Populație finală</a:t>
              </a:r>
            </a:p>
          </p:txBody>
        </p:sp>
      </p:grpSp>
      <p:cxnSp>
        <p:nvCxnSpPr>
          <p:cNvPr id="22" name="Straight Arrow Connector 21"/>
          <p:cNvCxnSpPr>
            <a:endCxn id="20" idx="3"/>
          </p:cNvCxnSpPr>
          <p:nvPr/>
        </p:nvCxnSpPr>
        <p:spPr>
          <a:xfrm flipH="1">
            <a:off x="6303718" y="3857624"/>
            <a:ext cx="206894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817694" y="3486149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1" name="Rounded Rectangle 30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500" b="1" dirty="0">
                  <a:solidFill>
                    <a:srgbClr val="00CC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Rezultat</a:t>
              </a:r>
              <a:endParaRPr lang="ro-RO" sz="825" b="1" dirty="0">
                <a:solidFill>
                  <a:srgbClr val="00CC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3" name="Straight Arrow Connector 32"/>
          <p:cNvCxnSpPr/>
          <p:nvPr/>
        </p:nvCxnSpPr>
        <p:spPr>
          <a:xfrm>
            <a:off x="4392491" y="4229101"/>
            <a:ext cx="0" cy="685799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752600" y="2046134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37" name="Rounded Rectangle 36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5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Problemă</a:t>
              </a:r>
              <a:endParaRPr lang="ro-RO" sz="82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0" name="Straight Arrow Connector 39"/>
          <p:cNvCxnSpPr>
            <a:cxnSpLocks/>
            <a:stCxn id="37" idx="3"/>
            <a:endCxn id="8" idx="1"/>
          </p:cNvCxnSpPr>
          <p:nvPr/>
        </p:nvCxnSpPr>
        <p:spPr>
          <a:xfrm>
            <a:off x="2895601" y="2417609"/>
            <a:ext cx="2336006" cy="4122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3803406" y="4914898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7" name="Rounded Rectangle 26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8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2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Decodificare</a:t>
              </a:r>
              <a:endParaRPr lang="ro-RO" sz="75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4" name="Straight Arrow Connector 33"/>
          <p:cNvCxnSpPr>
            <a:cxnSpLocks/>
            <a:stCxn id="42" idx="3"/>
            <a:endCxn id="27" idx="1"/>
          </p:cNvCxnSpPr>
          <p:nvPr/>
        </p:nvCxnSpPr>
        <p:spPr>
          <a:xfrm flipV="1">
            <a:off x="2895600" y="5286374"/>
            <a:ext cx="907806" cy="1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endCxn id="31" idx="3"/>
          </p:cNvCxnSpPr>
          <p:nvPr/>
        </p:nvCxnSpPr>
        <p:spPr>
          <a:xfrm flipH="1">
            <a:off x="4960695" y="3857624"/>
            <a:ext cx="200025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1752600" y="4914899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2" name="Rounded Rectangle 41"/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3" name="Rounded Rectangle 4"/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5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Soluție</a:t>
              </a:r>
              <a:endParaRPr lang="ro-RO" sz="75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67E9905D-389F-982B-3217-07614704229A}"/>
              </a:ext>
            </a:extLst>
          </p:cNvPr>
          <p:cNvSpPr/>
          <p:nvPr/>
        </p:nvSpPr>
        <p:spPr>
          <a:xfrm>
            <a:off x="3547590" y="1939126"/>
            <a:ext cx="7017780" cy="3897466"/>
          </a:xfrm>
          <a:prstGeom prst="flowChartProcess">
            <a:avLst/>
          </a:prstGeom>
          <a:solidFill>
            <a:schemeClr val="tx1"/>
          </a:solidFill>
          <a:ln>
            <a:solidFill>
              <a:srgbClr val="0000FF"/>
            </a:solidFill>
          </a:ln>
          <a:scene3d>
            <a:camera prst="orthographicFront"/>
            <a:lightRig rig="threePt" dir="t">
              <a:rot lat="0" lon="0" rev="2700000"/>
            </a:lightRig>
          </a:scene3d>
          <a:sp3d extrusionH="76200" contourW="76200">
            <a:bevelT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b="1" dirty="0"/>
              <a:t>Cutie </a:t>
            </a:r>
            <a:r>
              <a:rPr lang="en-US" sz="7200" b="1" dirty="0" err="1"/>
              <a:t>neagr</a:t>
            </a:r>
            <a:r>
              <a:rPr lang="ro-RO" sz="7200" b="1" dirty="0"/>
              <a:t>ă</a:t>
            </a:r>
            <a:endParaRPr lang="en-US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CEEA369-911A-488C-AC87-798692F703A8}"/>
              </a:ext>
            </a:extLst>
          </p:cNvPr>
          <p:cNvCxnSpPr>
            <a:cxnSpLocks/>
            <a:stCxn id="46" idx="3"/>
          </p:cNvCxnSpPr>
          <p:nvPr/>
        </p:nvCxnSpPr>
        <p:spPr>
          <a:xfrm flipV="1">
            <a:off x="2895050" y="5286376"/>
            <a:ext cx="907806" cy="1"/>
          </a:xfrm>
          <a:prstGeom prst="straightConnector1">
            <a:avLst/>
          </a:prstGeom>
          <a:ln w="50800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6C0AEC7-9701-311A-A9D4-AF4FA2FC7382}"/>
              </a:ext>
            </a:extLst>
          </p:cNvPr>
          <p:cNvGrpSpPr/>
          <p:nvPr/>
        </p:nvGrpSpPr>
        <p:grpSpPr>
          <a:xfrm>
            <a:off x="1752050" y="4914900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46" name="Rounded Rectangle 41">
              <a:extLst>
                <a:ext uri="{FF2B5EF4-FFF2-40B4-BE49-F238E27FC236}">
                  <a16:creationId xmlns:a16="http://schemas.microsoft.com/office/drawing/2014/main" id="{7EC49441-5655-11F2-AA27-EF75FCA1096C}"/>
                </a:ext>
              </a:extLst>
            </p:cNvPr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7" name="Rounded Rectangle 4">
              <a:extLst>
                <a:ext uri="{FF2B5EF4-FFF2-40B4-BE49-F238E27FC236}">
                  <a16:creationId xmlns:a16="http://schemas.microsoft.com/office/drawing/2014/main" id="{5A99F973-3492-4E2B-21A9-3F27307ACA45}"/>
                </a:ext>
              </a:extLst>
            </p:cNvPr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5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Soluție</a:t>
              </a:r>
              <a:endParaRPr lang="ro-RO" sz="75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2B87599-8E0D-BFCB-ACE1-EA4E4DD49351}"/>
              </a:ext>
            </a:extLst>
          </p:cNvPr>
          <p:cNvGrpSpPr/>
          <p:nvPr/>
        </p:nvGrpSpPr>
        <p:grpSpPr>
          <a:xfrm>
            <a:off x="1752600" y="2057400"/>
            <a:ext cx="1143000" cy="742950"/>
            <a:chOff x="457197" y="38110"/>
            <a:chExt cx="1059005" cy="688353"/>
          </a:xfrm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50" name="Rounded Rectangle 36">
              <a:extLst>
                <a:ext uri="{FF2B5EF4-FFF2-40B4-BE49-F238E27FC236}">
                  <a16:creationId xmlns:a16="http://schemas.microsoft.com/office/drawing/2014/main" id="{1FC6D0F6-605B-2B4B-ECA3-ECDD68785D8E}"/>
                </a:ext>
              </a:extLst>
            </p:cNvPr>
            <p:cNvSpPr/>
            <p:nvPr/>
          </p:nvSpPr>
          <p:spPr>
            <a:xfrm>
              <a:off x="457197" y="38110"/>
              <a:ext cx="1059005" cy="688353"/>
            </a:xfrm>
            <a:prstGeom prst="roundRect">
              <a:avLst/>
            </a:prstGeom>
            <a:sp3d prstMaterial="plastic">
              <a:bevelT w="127000" h="25400" prst="relaxedInset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Rounded Rectangle 4">
              <a:extLst>
                <a:ext uri="{FF2B5EF4-FFF2-40B4-BE49-F238E27FC236}">
                  <a16:creationId xmlns:a16="http://schemas.microsoft.com/office/drawing/2014/main" id="{E5A9E758-E46D-B9A5-CDC6-7573D77CF83B}"/>
                </a:ext>
              </a:extLst>
            </p:cNvPr>
            <p:cNvSpPr/>
            <p:nvPr/>
          </p:nvSpPr>
          <p:spPr>
            <a:xfrm>
              <a:off x="490800" y="71713"/>
              <a:ext cx="991799" cy="62114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algn="ctr" defTabSz="400050">
                <a:lnSpc>
                  <a:spcPct val="90000"/>
                </a:lnSpc>
                <a:spcAft>
                  <a:spcPct val="35000"/>
                </a:spcAft>
              </a:pPr>
              <a:r>
                <a:rPr lang="ro-RO" sz="15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Problemă</a:t>
              </a:r>
              <a:endParaRPr lang="ro-RO" sz="825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C9AA80-8A10-25D3-3019-1A6A7A35E4C8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2895600" y="2428875"/>
            <a:ext cx="628650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2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7469E04-52F1-44A1-924D-FC90B0A9C8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6">
                                            <p:graphicEl>
                                              <a:dgm id="{B7469E04-52F1-44A1-924D-FC90B0A9C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20A26A-99E2-4BCC-840B-C6187E17A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">
                                            <p:graphicEl>
                                              <a:dgm id="{2E20A26A-99E2-4BCC-840B-C6187E17A0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867E6F-2EC3-4834-BCBE-111548313F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6">
                                            <p:graphicEl>
                                              <a:dgm id="{05867E6F-2EC3-4834-BCBE-111548313F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2D26E9-DE74-46A3-9524-7EFEBA4F7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6">
                                            <p:graphicEl>
                                              <a:dgm id="{602D26E9-DE74-46A3-9524-7EFEBA4F7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3C8BB5-41E8-477A-A9C7-620B6E12E8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6">
                                            <p:graphicEl>
                                              <a:dgm id="{D13C8BB5-41E8-477A-A9C7-620B6E12E8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FE81ECF-675A-4A90-86ED-43AACAF18F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6">
                                            <p:graphicEl>
                                              <a:dgm id="{5FE81ECF-675A-4A90-86ED-43AACAF18F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82805C2-4711-4E9C-AA2C-1379503679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">
                                            <p:graphicEl>
                                              <a:dgm id="{F82805C2-4711-4E9C-AA2C-1379503679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535DF8-0F5B-4BD6-BBB0-EA71AF5862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">
                                            <p:graphicEl>
                                              <a:dgm id="{7A535DF8-0F5B-4BD6-BBB0-EA71AF5862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5945B4-DC67-474B-BF5D-C5F107DCFC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6">
                                            <p:graphicEl>
                                              <a:dgm id="{865945B4-DC67-474B-BF5D-C5F107DCF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3D66A81-CF7E-419A-82BA-10DDD9EEFF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">
                                            <p:graphicEl>
                                              <a:dgm id="{E3D66A81-CF7E-419A-82BA-10DDD9EEFF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6">
                                            <p:graphicEl>
                                              <a:dgm id="{B7469E04-52F1-44A1-924D-FC90B0A9C8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6">
                                            <p:graphicEl>
                                              <a:dgm id="{B7469E04-52F1-44A1-924D-FC90B0A9C80B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6">
                                            <p:graphicEl>
                                              <a:dgm id="{2E20A26A-99E2-4BCC-840B-C6187E17A0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6">
                                            <p:graphicEl>
                                              <a:dgm id="{2E20A26A-99E2-4BCC-840B-C6187E17A044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6">
                                            <p:graphicEl>
                                              <a:dgm id="{05867E6F-2EC3-4834-BCBE-111548313F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6">
                                            <p:graphicEl>
                                              <a:dgm id="{05867E6F-2EC3-4834-BCBE-111548313FB4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6">
                                            <p:graphicEl>
                                              <a:dgm id="{602D26E9-DE74-46A3-9524-7EFEBA4F7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6">
                                            <p:graphicEl>
                                              <a:dgm id="{602D26E9-DE74-46A3-9524-7EFEBA4F70CD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6">
                                            <p:graphicEl>
                                              <a:dgm id="{D13C8BB5-41E8-477A-A9C7-620B6E12E88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6">
                                            <p:graphicEl>
                                              <a:dgm id="{D13C8BB5-41E8-477A-A9C7-620B6E12E88F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 tmFilter="0, 0; .2, .5; .8, .5; 1, 0"/>
                                        <p:tgtEl>
                                          <p:spTgt spid="6">
                                            <p:graphicEl>
                                              <a:dgm id="{5FE81ECF-675A-4A90-86ED-43AACAF18F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7" dur="250" autoRev="1" fill="hold"/>
                                        <p:tgtEl>
                                          <p:spTgt spid="6">
                                            <p:graphicEl>
                                              <a:dgm id="{5FE81ECF-675A-4A90-86ED-43AACAF18F0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 tmFilter="0, 0; .2, .5; .8, .5; 1, 0"/>
                                        <p:tgtEl>
                                          <p:spTgt spid="6">
                                            <p:graphicEl>
                                              <a:dgm id="{F82805C2-4711-4E9C-AA2C-1379503679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0" dur="250" autoRev="1" fill="hold"/>
                                        <p:tgtEl>
                                          <p:spTgt spid="6">
                                            <p:graphicEl>
                                              <a:dgm id="{F82805C2-4711-4E9C-AA2C-1379503679B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 tmFilter="0, 0; .2, .5; .8, .5; 1, 0"/>
                                        <p:tgtEl>
                                          <p:spTgt spid="6">
                                            <p:graphicEl>
                                              <a:dgm id="{7A535DF8-0F5B-4BD6-BBB0-EA71AF5862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4" dur="250" autoRev="1" fill="hold"/>
                                        <p:tgtEl>
                                          <p:spTgt spid="6">
                                            <p:graphicEl>
                                              <a:dgm id="{7A535DF8-0F5B-4BD6-BBB0-EA71AF586280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5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 tmFilter="0, 0; .2, .5; .8, .5; 1, 0"/>
                                        <p:tgtEl>
                                          <p:spTgt spid="6">
                                            <p:graphicEl>
                                              <a:dgm id="{865945B4-DC67-474B-BF5D-C5F107DCFC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7" dur="250" autoRev="1" fill="hold"/>
                                        <p:tgtEl>
                                          <p:spTgt spid="6">
                                            <p:graphicEl>
                                              <a:dgm id="{865945B4-DC67-474B-BF5D-C5F107DCFCC7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6">
                                            <p:graphicEl>
                                              <a:dgm id="{E3D66A81-CF7E-419A-82BA-10DDD9EEFF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6">
                                            <p:graphicEl>
                                              <a:dgm id="{E3D66A81-CF7E-419A-82BA-10DDD9EEFF9F}"/>
                                            </p:graphic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Graphic spid="6" grpId="0" uiExpand="1">
        <p:bldSub>
          <a:bldDgm bld="one"/>
        </p:bldSub>
      </p:bldGraphic>
      <p:bldGraphic spid="6" grpId="1" uiExpand="1">
        <p:bldSub>
          <a:bldDgm bld="one"/>
        </p:bldSub>
      </p:bldGraphic>
      <p:bldP spid="24" grpId="0" animBg="1"/>
      <p:bldP spid="2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691" y="637227"/>
            <a:ext cx="10515600" cy="53111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ro-RO" sz="2000" b="1" dirty="0"/>
          </a:p>
          <a:p>
            <a:pPr marL="0" indent="0" algn="just">
              <a:buNone/>
            </a:pPr>
            <a:r>
              <a:rPr lang="en-US" sz="2000" b="1" dirty="0"/>
              <a:t>                         </a:t>
            </a:r>
            <a:r>
              <a:rPr lang="en-US" sz="2000" b="1" dirty="0" err="1"/>
              <a:t>Algoritmul</a:t>
            </a:r>
            <a:r>
              <a:rPr lang="en-US" sz="2000" b="1" dirty="0"/>
              <a:t> genetic (GA)</a:t>
            </a:r>
            <a:endParaRPr lang="ro-RO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633" y="1525526"/>
            <a:ext cx="8309568" cy="4956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6473" y="296443"/>
            <a:ext cx="10529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PROBLEMELE RUCSACULUI – 0-1 </a:t>
            </a:r>
            <a:r>
              <a:rPr lang="ro-RO" sz="2400" b="1" dirty="0"/>
              <a:t>ȘI CONTINUU</a:t>
            </a:r>
            <a:r>
              <a:rPr lang="en-US" sz="24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125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865</Words>
  <Application>Microsoft Office PowerPoint</Application>
  <PresentationFormat>Widescreen</PresentationFormat>
  <Paragraphs>100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Vera</dc:creator>
  <cp:lastModifiedBy>Catalina</cp:lastModifiedBy>
  <cp:revision>27</cp:revision>
  <dcterms:created xsi:type="dcterms:W3CDTF">2020-03-19T11:04:16Z</dcterms:created>
  <dcterms:modified xsi:type="dcterms:W3CDTF">2025-04-16T07:38:09Z</dcterms:modified>
</cp:coreProperties>
</file>