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0" r:id="rId5"/>
    <p:sldId id="264" r:id="rId6"/>
    <p:sldId id="265" r:id="rId7"/>
    <p:sldId id="266" r:id="rId8"/>
    <p:sldId id="33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F0DD0-ECC7-4E9C-ADB3-7897199A6A08}" type="doc">
      <dgm:prSet loTypeId="urn:microsoft.com/office/officeart/2005/8/layout/cycle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79F3FF10-A9FF-4AE4-8BF1-DF668B30F604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curentă</a:t>
          </a:r>
        </a:p>
      </dgm:t>
    </dgm:pt>
    <dgm:pt modelId="{21F12462-EBCE-4821-BDA6-7FEC913BCB4A}" type="parTrans" cxnId="{CA3BD239-4936-4152-9FF8-2714E91486E0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89A645-C4F7-464D-BFE3-1C10431463C1}" type="sibTrans" cxnId="{CA3BD239-4936-4152-9FF8-2714E91486E0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C8807-0521-42EF-A8B6-16D7E894F42A}">
      <dgm:prSet custT="1"/>
      <dgm:spPr/>
      <dgm:t>
        <a:bodyPr/>
        <a:lstStyle/>
        <a:p>
          <a:pPr rtl="0"/>
          <a:r>
            <a:rPr lang="ro-RO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Multiset părinți</a:t>
          </a:r>
          <a:endParaRPr lang="ro-RO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61F836-38F6-4824-A749-259643B9166B}" type="parTrans" cxnId="{852E5C0D-2DA5-4853-88E9-77427709F0E1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59809-2BFE-4DFF-89CF-D310E5BAB391}" type="sibTrans" cxnId="{852E5C0D-2DA5-4853-88E9-77427709F0E1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E61C5-C572-41C7-841E-BFCB83389AE4}">
      <dgm:prSet custT="1"/>
      <dgm:spPr/>
      <dgm:t>
        <a:bodyPr/>
        <a:lstStyle/>
        <a:p>
          <a:pPr rtl="0"/>
          <a:r>
            <a:rPr lang="ro-RO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(încrucișare)</a:t>
          </a:r>
          <a:endParaRPr lang="ro-RO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72DA0-AFE4-40E6-A4E7-640262196822}" type="parTrans" cxnId="{BDCC3A62-3C77-487B-B563-EFF4CA15E0C0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9C867E-2155-4FB0-AEB2-2F8BBDB63BC4}" type="sibTrans" cxnId="{BDCC3A62-3C77-487B-B563-EFF4CA15E0C0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63D2BB-5B1D-4972-98C4-77F4DAA6FECB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(mutație)</a:t>
          </a:r>
        </a:p>
      </dgm:t>
    </dgm:pt>
    <dgm:pt modelId="{58970766-2441-4761-B190-6C6B6CBF4879}" type="parTrans" cxnId="{96AED327-760F-4C31-98AB-FAB3BC964443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1C4E31-B0B3-42C7-A60C-DFA6BCA5A510}" type="sibTrans" cxnId="{96AED327-760F-4C31-98AB-FAB3BC964443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3327C-0833-43E3-801A-CA1B6F088538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nouă</a:t>
          </a:r>
        </a:p>
      </dgm:t>
    </dgm:pt>
    <dgm:pt modelId="{B714D08C-6854-46D5-82C5-C81B363D66BA}" type="parTrans" cxnId="{F36CBBA1-BEE1-454E-904C-6D903AF2561F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8DC12-CA0C-4404-86FD-F24AEC307069}" type="sibTrans" cxnId="{F36CBBA1-BEE1-454E-904C-6D903AF2561F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F2BE2B-44C9-45A6-BB55-6CD9012CDDDE}" type="pres">
      <dgm:prSet presAssocID="{CEEF0DD0-ECC7-4E9C-ADB3-7897199A6A08}" presName="cycle" presStyleCnt="0">
        <dgm:presLayoutVars>
          <dgm:dir/>
          <dgm:resizeHandles val="exact"/>
        </dgm:presLayoutVars>
      </dgm:prSet>
      <dgm:spPr/>
    </dgm:pt>
    <dgm:pt modelId="{B7469E04-52F1-44A1-924D-FC90B0A9C80B}" type="pres">
      <dgm:prSet presAssocID="{79F3FF10-A9FF-4AE4-8BF1-DF668B30F604}" presName="node" presStyleLbl="node1" presStyleIdx="0" presStyleCnt="5">
        <dgm:presLayoutVars>
          <dgm:bulletEnabled val="1"/>
        </dgm:presLayoutVars>
      </dgm:prSet>
      <dgm:spPr/>
    </dgm:pt>
    <dgm:pt modelId="{55F864AE-7E5D-4AFB-A75F-8BCD945D0E5D}" type="pres">
      <dgm:prSet presAssocID="{79F3FF10-A9FF-4AE4-8BF1-DF668B30F604}" presName="spNode" presStyleCnt="0"/>
      <dgm:spPr/>
    </dgm:pt>
    <dgm:pt modelId="{2E20A26A-99E2-4BCC-840B-C6187E17A044}" type="pres">
      <dgm:prSet presAssocID="{F389A645-C4F7-464D-BFE3-1C10431463C1}" presName="sibTrans" presStyleLbl="sibTrans1D1" presStyleIdx="0" presStyleCnt="5"/>
      <dgm:spPr/>
    </dgm:pt>
    <dgm:pt modelId="{05867E6F-2EC3-4834-BCBE-111548313FB4}" type="pres">
      <dgm:prSet presAssocID="{2E3C8807-0521-42EF-A8B6-16D7E894F42A}" presName="node" presStyleLbl="node1" presStyleIdx="1" presStyleCnt="5">
        <dgm:presLayoutVars>
          <dgm:bulletEnabled val="1"/>
        </dgm:presLayoutVars>
      </dgm:prSet>
      <dgm:spPr/>
    </dgm:pt>
    <dgm:pt modelId="{E8241EF6-B734-4C47-974F-A7DD35ED96FD}" type="pres">
      <dgm:prSet presAssocID="{2E3C8807-0521-42EF-A8B6-16D7E894F42A}" presName="spNode" presStyleCnt="0"/>
      <dgm:spPr/>
    </dgm:pt>
    <dgm:pt modelId="{602D26E9-DE74-46A3-9524-7EFEBA4F70CD}" type="pres">
      <dgm:prSet presAssocID="{2D759809-2BFE-4DFF-89CF-D310E5BAB391}" presName="sibTrans" presStyleLbl="sibTrans1D1" presStyleIdx="1" presStyleCnt="5"/>
      <dgm:spPr/>
    </dgm:pt>
    <dgm:pt modelId="{D13C8BB5-41E8-477A-A9C7-620B6E12E88F}" type="pres">
      <dgm:prSet presAssocID="{D71E61C5-C572-41C7-841E-BFCB83389AE4}" presName="node" presStyleLbl="node1" presStyleIdx="2" presStyleCnt="5" custScaleX="114807">
        <dgm:presLayoutVars>
          <dgm:bulletEnabled val="1"/>
        </dgm:presLayoutVars>
      </dgm:prSet>
      <dgm:spPr/>
    </dgm:pt>
    <dgm:pt modelId="{037086AB-685F-49F9-A921-71A70AF14F33}" type="pres">
      <dgm:prSet presAssocID="{D71E61C5-C572-41C7-841E-BFCB83389AE4}" presName="spNode" presStyleCnt="0"/>
      <dgm:spPr/>
    </dgm:pt>
    <dgm:pt modelId="{5FE81ECF-675A-4A90-86ED-43AACAF18F00}" type="pres">
      <dgm:prSet presAssocID="{1B9C867E-2155-4FB0-AEB2-2F8BBDB63BC4}" presName="sibTrans" presStyleLbl="sibTrans1D1" presStyleIdx="2" presStyleCnt="5"/>
      <dgm:spPr/>
    </dgm:pt>
    <dgm:pt modelId="{F82805C2-4711-4E9C-AA2C-1379503679B7}" type="pres">
      <dgm:prSet presAssocID="{CA63D2BB-5B1D-4972-98C4-77F4DAA6FECB}" presName="node" presStyleLbl="node1" presStyleIdx="3" presStyleCnt="5" custScaleX="116920">
        <dgm:presLayoutVars>
          <dgm:bulletEnabled val="1"/>
        </dgm:presLayoutVars>
      </dgm:prSet>
      <dgm:spPr/>
    </dgm:pt>
    <dgm:pt modelId="{24E4CAEE-4A8A-4413-8139-95F75EC31B1D}" type="pres">
      <dgm:prSet presAssocID="{CA63D2BB-5B1D-4972-98C4-77F4DAA6FECB}" presName="spNode" presStyleCnt="0"/>
      <dgm:spPr/>
    </dgm:pt>
    <dgm:pt modelId="{7A535DF8-0F5B-4BD6-BBB0-EA71AF586280}" type="pres">
      <dgm:prSet presAssocID="{E61C4E31-B0B3-42C7-A60C-DFA6BCA5A510}" presName="sibTrans" presStyleLbl="sibTrans1D1" presStyleIdx="3" presStyleCnt="5"/>
      <dgm:spPr/>
    </dgm:pt>
    <dgm:pt modelId="{865945B4-DC67-474B-BF5D-C5F107DCFCC7}" type="pres">
      <dgm:prSet presAssocID="{D403327C-0833-43E3-801A-CA1B6F088538}" presName="node" presStyleLbl="node1" presStyleIdx="4" presStyleCnt="5">
        <dgm:presLayoutVars>
          <dgm:bulletEnabled val="1"/>
        </dgm:presLayoutVars>
      </dgm:prSet>
      <dgm:spPr/>
    </dgm:pt>
    <dgm:pt modelId="{48751EA3-267E-4C03-B47E-77E7F6D32F96}" type="pres">
      <dgm:prSet presAssocID="{D403327C-0833-43E3-801A-CA1B6F088538}" presName="spNode" presStyleCnt="0"/>
      <dgm:spPr/>
    </dgm:pt>
    <dgm:pt modelId="{E3D66A81-CF7E-419A-82BA-10DDD9EEFF9F}" type="pres">
      <dgm:prSet presAssocID="{9218DC12-CA0C-4404-86FD-F24AEC307069}" presName="sibTrans" presStyleLbl="sibTrans1D1" presStyleIdx="4" presStyleCnt="5"/>
      <dgm:spPr/>
    </dgm:pt>
  </dgm:ptLst>
  <dgm:cxnLst>
    <dgm:cxn modelId="{852E5C0D-2DA5-4853-88E9-77427709F0E1}" srcId="{CEEF0DD0-ECC7-4E9C-ADB3-7897199A6A08}" destId="{2E3C8807-0521-42EF-A8B6-16D7E894F42A}" srcOrd="1" destOrd="0" parTransId="{6761F836-38F6-4824-A749-259643B9166B}" sibTransId="{2D759809-2BFE-4DFF-89CF-D310E5BAB391}"/>
    <dgm:cxn modelId="{8385F11E-31F7-4D86-8649-9CDBB6032E2E}" type="presOf" srcId="{2E3C8807-0521-42EF-A8B6-16D7E894F42A}" destId="{05867E6F-2EC3-4834-BCBE-111548313FB4}" srcOrd="0" destOrd="0" presId="urn:microsoft.com/office/officeart/2005/8/layout/cycle5"/>
    <dgm:cxn modelId="{96AED327-760F-4C31-98AB-FAB3BC964443}" srcId="{CEEF0DD0-ECC7-4E9C-ADB3-7897199A6A08}" destId="{CA63D2BB-5B1D-4972-98C4-77F4DAA6FECB}" srcOrd="3" destOrd="0" parTransId="{58970766-2441-4761-B190-6C6B6CBF4879}" sibTransId="{E61C4E31-B0B3-42C7-A60C-DFA6BCA5A510}"/>
    <dgm:cxn modelId="{CA3BD239-4936-4152-9FF8-2714E91486E0}" srcId="{CEEF0DD0-ECC7-4E9C-ADB3-7897199A6A08}" destId="{79F3FF10-A9FF-4AE4-8BF1-DF668B30F604}" srcOrd="0" destOrd="0" parTransId="{21F12462-EBCE-4821-BDA6-7FEC913BCB4A}" sibTransId="{F389A645-C4F7-464D-BFE3-1C10431463C1}"/>
    <dgm:cxn modelId="{BDCC3A62-3C77-487B-B563-EFF4CA15E0C0}" srcId="{CEEF0DD0-ECC7-4E9C-ADB3-7897199A6A08}" destId="{D71E61C5-C572-41C7-841E-BFCB83389AE4}" srcOrd="2" destOrd="0" parTransId="{79E72DA0-AFE4-40E6-A4E7-640262196822}" sibTransId="{1B9C867E-2155-4FB0-AEB2-2F8BBDB63BC4}"/>
    <dgm:cxn modelId="{03F3996A-2C0B-435A-B3F4-EA6AA8DBC498}" type="presOf" srcId="{E61C4E31-B0B3-42C7-A60C-DFA6BCA5A510}" destId="{7A535DF8-0F5B-4BD6-BBB0-EA71AF586280}" srcOrd="0" destOrd="0" presId="urn:microsoft.com/office/officeart/2005/8/layout/cycle5"/>
    <dgm:cxn modelId="{53C8FD73-3AFE-4061-8516-8F7FE4E1767B}" type="presOf" srcId="{1B9C867E-2155-4FB0-AEB2-2F8BBDB63BC4}" destId="{5FE81ECF-675A-4A90-86ED-43AACAF18F00}" srcOrd="0" destOrd="0" presId="urn:microsoft.com/office/officeart/2005/8/layout/cycle5"/>
    <dgm:cxn modelId="{A0D9EB7E-7370-4D2E-8660-5384BA3AE1E6}" type="presOf" srcId="{9218DC12-CA0C-4404-86FD-F24AEC307069}" destId="{E3D66A81-CF7E-419A-82BA-10DDD9EEFF9F}" srcOrd="0" destOrd="0" presId="urn:microsoft.com/office/officeart/2005/8/layout/cycle5"/>
    <dgm:cxn modelId="{1A751F81-91BE-4435-8F72-A01C5ECE779B}" type="presOf" srcId="{D403327C-0833-43E3-801A-CA1B6F088538}" destId="{865945B4-DC67-474B-BF5D-C5F107DCFCC7}" srcOrd="0" destOrd="0" presId="urn:microsoft.com/office/officeart/2005/8/layout/cycle5"/>
    <dgm:cxn modelId="{5AD1E384-D6F2-4B6E-B132-42E558070906}" type="presOf" srcId="{D71E61C5-C572-41C7-841E-BFCB83389AE4}" destId="{D13C8BB5-41E8-477A-A9C7-620B6E12E88F}" srcOrd="0" destOrd="0" presId="urn:microsoft.com/office/officeart/2005/8/layout/cycle5"/>
    <dgm:cxn modelId="{F3BF8789-69D8-4DC0-B9FC-65D259CBCE50}" type="presOf" srcId="{79F3FF10-A9FF-4AE4-8BF1-DF668B30F604}" destId="{B7469E04-52F1-44A1-924D-FC90B0A9C80B}" srcOrd="0" destOrd="0" presId="urn:microsoft.com/office/officeart/2005/8/layout/cycle5"/>
    <dgm:cxn modelId="{3C5A1E97-9DD1-460A-A259-5B3B4273512F}" type="presOf" srcId="{2D759809-2BFE-4DFF-89CF-D310E5BAB391}" destId="{602D26E9-DE74-46A3-9524-7EFEBA4F70CD}" srcOrd="0" destOrd="0" presId="urn:microsoft.com/office/officeart/2005/8/layout/cycle5"/>
    <dgm:cxn modelId="{F36CBBA1-BEE1-454E-904C-6D903AF2561F}" srcId="{CEEF0DD0-ECC7-4E9C-ADB3-7897199A6A08}" destId="{D403327C-0833-43E3-801A-CA1B6F088538}" srcOrd="4" destOrd="0" parTransId="{B714D08C-6854-46D5-82C5-C81B363D66BA}" sibTransId="{9218DC12-CA0C-4404-86FD-F24AEC307069}"/>
    <dgm:cxn modelId="{C3C9CACE-5CCE-4056-B5C1-FC995554F319}" type="presOf" srcId="{CA63D2BB-5B1D-4972-98C4-77F4DAA6FECB}" destId="{F82805C2-4711-4E9C-AA2C-1379503679B7}" srcOrd="0" destOrd="0" presId="urn:microsoft.com/office/officeart/2005/8/layout/cycle5"/>
    <dgm:cxn modelId="{6AF527DA-86C9-4CE5-9C63-95355E767999}" type="presOf" srcId="{CEEF0DD0-ECC7-4E9C-ADB3-7897199A6A08}" destId="{35F2BE2B-44C9-45A6-BB55-6CD9012CDDDE}" srcOrd="0" destOrd="0" presId="urn:microsoft.com/office/officeart/2005/8/layout/cycle5"/>
    <dgm:cxn modelId="{3D4F1BE6-6684-42FF-9C78-D890A5012E26}" type="presOf" srcId="{F389A645-C4F7-464D-BFE3-1C10431463C1}" destId="{2E20A26A-99E2-4BCC-840B-C6187E17A044}" srcOrd="0" destOrd="0" presId="urn:microsoft.com/office/officeart/2005/8/layout/cycle5"/>
    <dgm:cxn modelId="{F6FFBFF1-BBA2-4DE5-BD28-233DED62FEEF}" type="presParOf" srcId="{35F2BE2B-44C9-45A6-BB55-6CD9012CDDDE}" destId="{B7469E04-52F1-44A1-924D-FC90B0A9C80B}" srcOrd="0" destOrd="0" presId="urn:microsoft.com/office/officeart/2005/8/layout/cycle5"/>
    <dgm:cxn modelId="{3838BD23-6521-42CC-8994-D5140B77E563}" type="presParOf" srcId="{35F2BE2B-44C9-45A6-BB55-6CD9012CDDDE}" destId="{55F864AE-7E5D-4AFB-A75F-8BCD945D0E5D}" srcOrd="1" destOrd="0" presId="urn:microsoft.com/office/officeart/2005/8/layout/cycle5"/>
    <dgm:cxn modelId="{9690CB38-5F0E-4E65-8E98-C79C9B4517D7}" type="presParOf" srcId="{35F2BE2B-44C9-45A6-BB55-6CD9012CDDDE}" destId="{2E20A26A-99E2-4BCC-840B-C6187E17A044}" srcOrd="2" destOrd="0" presId="urn:microsoft.com/office/officeart/2005/8/layout/cycle5"/>
    <dgm:cxn modelId="{586FBA11-111A-463E-9A6D-D9D68BECB0D8}" type="presParOf" srcId="{35F2BE2B-44C9-45A6-BB55-6CD9012CDDDE}" destId="{05867E6F-2EC3-4834-BCBE-111548313FB4}" srcOrd="3" destOrd="0" presId="urn:microsoft.com/office/officeart/2005/8/layout/cycle5"/>
    <dgm:cxn modelId="{65842E6D-C47B-414B-991C-2D8638A7DF9E}" type="presParOf" srcId="{35F2BE2B-44C9-45A6-BB55-6CD9012CDDDE}" destId="{E8241EF6-B734-4C47-974F-A7DD35ED96FD}" srcOrd="4" destOrd="0" presId="urn:microsoft.com/office/officeart/2005/8/layout/cycle5"/>
    <dgm:cxn modelId="{A6D27D96-A026-42EA-B47F-33A1D8998568}" type="presParOf" srcId="{35F2BE2B-44C9-45A6-BB55-6CD9012CDDDE}" destId="{602D26E9-DE74-46A3-9524-7EFEBA4F70CD}" srcOrd="5" destOrd="0" presId="urn:microsoft.com/office/officeart/2005/8/layout/cycle5"/>
    <dgm:cxn modelId="{6BEDD6C3-BA52-432F-BB6C-BD62EBF76127}" type="presParOf" srcId="{35F2BE2B-44C9-45A6-BB55-6CD9012CDDDE}" destId="{D13C8BB5-41E8-477A-A9C7-620B6E12E88F}" srcOrd="6" destOrd="0" presId="urn:microsoft.com/office/officeart/2005/8/layout/cycle5"/>
    <dgm:cxn modelId="{ECC8708D-D82C-4CE6-855C-6B3912EE7AA5}" type="presParOf" srcId="{35F2BE2B-44C9-45A6-BB55-6CD9012CDDDE}" destId="{037086AB-685F-49F9-A921-71A70AF14F33}" srcOrd="7" destOrd="0" presId="urn:microsoft.com/office/officeart/2005/8/layout/cycle5"/>
    <dgm:cxn modelId="{1A71B17E-F055-4708-A65C-E9DCAD00F3F5}" type="presParOf" srcId="{35F2BE2B-44C9-45A6-BB55-6CD9012CDDDE}" destId="{5FE81ECF-675A-4A90-86ED-43AACAF18F00}" srcOrd="8" destOrd="0" presId="urn:microsoft.com/office/officeart/2005/8/layout/cycle5"/>
    <dgm:cxn modelId="{34A50A93-0A8E-4EBB-AA1B-89DC24D3F885}" type="presParOf" srcId="{35F2BE2B-44C9-45A6-BB55-6CD9012CDDDE}" destId="{F82805C2-4711-4E9C-AA2C-1379503679B7}" srcOrd="9" destOrd="0" presId="urn:microsoft.com/office/officeart/2005/8/layout/cycle5"/>
    <dgm:cxn modelId="{3939E084-8D2B-4B7D-A905-C437B3D600D7}" type="presParOf" srcId="{35F2BE2B-44C9-45A6-BB55-6CD9012CDDDE}" destId="{24E4CAEE-4A8A-4413-8139-95F75EC31B1D}" srcOrd="10" destOrd="0" presId="urn:microsoft.com/office/officeart/2005/8/layout/cycle5"/>
    <dgm:cxn modelId="{8612B6E4-2DB2-481B-BE30-CACAD8EC1283}" type="presParOf" srcId="{35F2BE2B-44C9-45A6-BB55-6CD9012CDDDE}" destId="{7A535DF8-0F5B-4BD6-BBB0-EA71AF586280}" srcOrd="11" destOrd="0" presId="urn:microsoft.com/office/officeart/2005/8/layout/cycle5"/>
    <dgm:cxn modelId="{7383B025-20D8-4823-826B-AB820B560C6F}" type="presParOf" srcId="{35F2BE2B-44C9-45A6-BB55-6CD9012CDDDE}" destId="{865945B4-DC67-474B-BF5D-C5F107DCFCC7}" srcOrd="12" destOrd="0" presId="urn:microsoft.com/office/officeart/2005/8/layout/cycle5"/>
    <dgm:cxn modelId="{2067BE62-233F-43B0-A839-FAA201D469B5}" type="presParOf" srcId="{35F2BE2B-44C9-45A6-BB55-6CD9012CDDDE}" destId="{48751EA3-267E-4C03-B47E-77E7F6D32F96}" srcOrd="13" destOrd="0" presId="urn:microsoft.com/office/officeart/2005/8/layout/cycle5"/>
    <dgm:cxn modelId="{D39E3040-7BBD-4572-8E59-E77C0BE6D712}" type="presParOf" srcId="{35F2BE2B-44C9-45A6-BB55-6CD9012CDDDE}" destId="{E3D66A81-CF7E-419A-82BA-10DDD9EEFF9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69E04-52F1-44A1-924D-FC90B0A9C80B}">
      <dsp:nvSpPr>
        <dsp:cNvPr id="0" name=""/>
        <dsp:cNvSpPr/>
      </dsp:nvSpPr>
      <dsp:spPr>
        <a:xfrm>
          <a:off x="1542547" y="1147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curentă</a:t>
          </a:r>
        </a:p>
      </dsp:txBody>
      <dsp:txXfrm>
        <a:off x="1578847" y="37447"/>
        <a:ext cx="1071404" cy="671002"/>
      </dsp:txXfrm>
    </dsp:sp>
    <dsp:sp modelId="{2E20A26A-99E2-4BCC-840B-C6187E17A044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2213075" y="189042"/>
              </a:moveTo>
              <a:arcTo wR="1487387" hR="1487387" stAng="17952135" swAng="121360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67E6F-2EC3-4834-BCBE-111548313FB4}">
      <dsp:nvSpPr>
        <dsp:cNvPr id="0" name=""/>
        <dsp:cNvSpPr/>
      </dsp:nvSpPr>
      <dsp:spPr>
        <a:xfrm>
          <a:off x="2957137" y="1028906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Multiset părinți</a:t>
          </a:r>
          <a:endParaRPr lang="ro-RO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3437" y="1065206"/>
        <a:ext cx="1071404" cy="671002"/>
      </dsp:txXfrm>
    </dsp:sp>
    <dsp:sp modelId="{602D26E9-DE74-46A3-9524-7EFEBA4F70CD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2971228" y="1590056"/>
              </a:moveTo>
              <a:arcTo wR="1487387" hR="1487387" stAng="21837483" swAng="136132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C8BB5-41E8-477A-A9C7-620B6E12E88F}">
      <dsp:nvSpPr>
        <dsp:cNvPr id="0" name=""/>
        <dsp:cNvSpPr/>
      </dsp:nvSpPr>
      <dsp:spPr>
        <a:xfrm>
          <a:off x="2332116" y="2691857"/>
          <a:ext cx="1313397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(încrucișare)</a:t>
          </a:r>
          <a:endParaRPr lang="ro-RO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68416" y="2728157"/>
        <a:ext cx="1240797" cy="671002"/>
      </dsp:txXfrm>
    </dsp:sp>
    <dsp:sp modelId="{5FE81ECF-675A-4A90-86ED-43AACAF18F00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1620947" y="2968767"/>
              </a:moveTo>
              <a:arcTo wR="1487387" hR="1487387" stAng="5090892" swAng="58999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805C2-4711-4E9C-AA2C-1379503679B7}">
      <dsp:nvSpPr>
        <dsp:cNvPr id="0" name=""/>
        <dsp:cNvSpPr/>
      </dsp:nvSpPr>
      <dsp:spPr>
        <a:xfrm>
          <a:off x="571500" y="2691857"/>
          <a:ext cx="1337570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(mutație)</a:t>
          </a:r>
        </a:p>
      </dsp:txBody>
      <dsp:txXfrm>
        <a:off x="607800" y="2728157"/>
        <a:ext cx="1264970" cy="671002"/>
      </dsp:txXfrm>
    </dsp:sp>
    <dsp:sp modelId="{7A535DF8-0F5B-4BD6-BBB0-EA71AF586280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157977" y="2154464"/>
              </a:moveTo>
              <a:arcTo wR="1487387" hR="1487387" stAng="9201194" swAng="136132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45B4-DC67-474B-BF5D-C5F107DCFCC7}">
      <dsp:nvSpPr>
        <dsp:cNvPr id="0" name=""/>
        <dsp:cNvSpPr/>
      </dsp:nvSpPr>
      <dsp:spPr>
        <a:xfrm>
          <a:off x="127957" y="1028906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nouă</a:t>
          </a:r>
        </a:p>
      </dsp:txBody>
      <dsp:txXfrm>
        <a:off x="164257" y="1065206"/>
        <a:ext cx="1071404" cy="671002"/>
      </dsp:txXfrm>
    </dsp:sp>
    <dsp:sp modelId="{E3D66A81-CF7E-419A-82BA-10DDD9EEFF9F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357567" y="520005"/>
              </a:moveTo>
              <a:arcTo wR="1487387" hR="1487387" stAng="13234262" swAng="121360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05C0A-F4FE-48CA-9D3E-B9A4FE648FCA}" type="datetimeFigureOut">
              <a:rPr lang="ro-RO" smtClean="0"/>
              <a:t>16.04.2025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AC3F-6B1F-40E9-934E-466599B7FBA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39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5A03-5EDC-436B-B7D0-76B30F94BF2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17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gif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gif"/><Relationship Id="rId7" Type="http://schemas.openxmlformats.org/officeDocument/2006/relationships/image" Target="../media/image3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Intrare: n </a:t>
                </a:r>
                <a:r>
                  <a:rPr lang="en-US" sz="2000" dirty="0" err="1"/>
                  <a:t>obiecte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av</a:t>
                </a:r>
                <a:r>
                  <a:rPr lang="ro-RO" sz="2000" dirty="0"/>
                  <a:t>â</a:t>
                </a:r>
                <a:r>
                  <a:rPr lang="en-US" sz="2000" dirty="0" err="1"/>
                  <a:t>nd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asociat</a:t>
                </a:r>
                <a:r>
                  <a:rPr lang="en-US" sz="2000" dirty="0"/>
                  <a:t> un cost (capacitate </a:t>
                </a:r>
                <a:r>
                  <a:rPr lang="en-US" sz="2000" dirty="0" err="1"/>
                  <a:t>ocupat</a:t>
                </a:r>
                <a:r>
                  <a:rPr lang="ro-RO" sz="2000" dirty="0"/>
                  <a:t>ă</a:t>
                </a:r>
                <a:r>
                  <a:rPr lang="en-US" sz="2000" dirty="0"/>
                  <a:t>) </a:t>
                </a:r>
                <a:r>
                  <a:rPr lang="ro-RO" sz="2000" dirty="0" err="1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o </a:t>
                </a:r>
                <a:r>
                  <a:rPr lang="en-US" sz="2000" dirty="0" err="1"/>
                  <a:t>valoare</a:t>
                </a:r>
                <a:r>
                  <a:rPr lang="en-US" sz="2000" dirty="0"/>
                  <a:t> (</a:t>
                </a:r>
                <a:r>
                  <a:rPr lang="ro-RO" sz="2000" dirty="0"/>
                  <a:t>câștigul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adus</a:t>
                </a:r>
                <a:r>
                  <a:rPr lang="ro-RO" sz="2000" dirty="0"/>
                  <a:t>ă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alegerea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acelui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obiect</a:t>
                </a:r>
                <a:r>
                  <a:rPr lang="en-US" sz="2000" dirty="0"/>
                  <a:t>)</a:t>
                </a:r>
              </a:p>
              <a:p>
                <a:pPr algn="just"/>
                <a:r>
                  <a:rPr lang="en-US" sz="2000" dirty="0" err="1"/>
                  <a:t>i</a:t>
                </a:r>
                <a:r>
                  <a:rPr lang="en-US" sz="2000" dirty="0"/>
                  <a:t>=1,..,n (0,..,n-1)</a:t>
                </a:r>
                <a:r>
                  <a:rPr lang="ro-RO" sz="2000" dirty="0"/>
                  <a:t> obicete</a:t>
                </a:r>
                <a:r>
                  <a:rPr lang="en-US" sz="2000" dirty="0"/>
                  <a:t>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-cost,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- valoare</a:t>
                </a:r>
                <a:endParaRPr lang="en-US" sz="2000" dirty="0"/>
              </a:p>
              <a:p>
                <a:pPr algn="just"/>
                <a:r>
                  <a:rPr lang="en-US" sz="2000" dirty="0" err="1"/>
                  <a:t>Cmax</a:t>
                </a:r>
                <a:r>
                  <a:rPr lang="ro-RO" sz="2000" dirty="0"/>
                  <a:t> – costul maxim (capacitatea maximă)</a:t>
                </a:r>
                <a:endParaRPr lang="en-US" sz="2000" dirty="0"/>
              </a:p>
              <a:p>
                <a:pPr lvl="8" algn="just"/>
                <a:endParaRPr lang="en-US" sz="1400" dirty="0"/>
              </a:p>
              <a:p>
                <a:pPr marL="0" indent="0" algn="just">
                  <a:buNone/>
                </a:pPr>
                <a:endParaRPr lang="ro-RO" sz="2400" dirty="0"/>
              </a:p>
              <a:p>
                <a:pPr marL="0" indent="0" algn="just">
                  <a:buNone/>
                </a:pPr>
                <a:endParaRPr lang="ro-R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  <a:blipFill>
                <a:blip r:embed="rId2"/>
                <a:stretch>
                  <a:fillRect l="-522" t="-126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6618" y="35098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6892701" y="2267830"/>
            <a:ext cx="5163127" cy="2529198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o-RO" sz="2000" dirty="0"/>
                  <a:t>P</a:t>
                </a:r>
                <a:r>
                  <a:rPr lang="en-US" sz="2000" dirty="0" err="1"/>
                  <a:t>roblem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rucsac</a:t>
                </a:r>
                <a:r>
                  <a:rPr lang="en-US" sz="2000" dirty="0"/>
                  <a:t> 0-1 - </a:t>
                </a:r>
                <a:r>
                  <a:rPr lang="en-US" sz="2000" b="1" dirty="0" err="1"/>
                  <a:t>determin</a:t>
                </a:r>
                <a:r>
                  <a:rPr lang="ro-RO" sz="2000" b="1" dirty="0"/>
                  <a:t>ă</a:t>
                </a:r>
                <a:r>
                  <a:rPr lang="en-US" sz="2000" b="1" dirty="0"/>
                  <a:t> o </a:t>
                </a:r>
                <a:r>
                  <a:rPr lang="en-US" sz="2000" b="1" dirty="0" err="1"/>
                  <a:t>submul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ime</a:t>
                </a:r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obiectele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alese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nu dep</a:t>
                </a:r>
                <a:r>
                  <a:rPr lang="ro-RO" sz="2000" dirty="0"/>
                  <a:t>ăș</a:t>
                </a:r>
                <a:r>
                  <a:rPr lang="en-US" sz="2000" dirty="0" err="1"/>
                  <a:t>easc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Cmax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valoarea</a:t>
                </a:r>
                <a:r>
                  <a:rPr lang="en-US" sz="2000" dirty="0"/>
                  <a:t> total</a:t>
                </a:r>
                <a:r>
                  <a:rPr lang="ro-RO" sz="2000" dirty="0"/>
                  <a:t>ă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alegerii</a:t>
                </a:r>
                <a:r>
                  <a:rPr lang="en-US" sz="2000" dirty="0"/>
                  <a:t> </a:t>
                </a:r>
                <a:r>
                  <a:rPr lang="ro-RO" sz="2000" dirty="0"/>
                  <a:t>să fie</a:t>
                </a:r>
                <a:r>
                  <a:rPr lang="en-US" sz="2000" dirty="0"/>
                  <a:t> maxim</a:t>
                </a:r>
                <a:r>
                  <a:rPr lang="ro-RO" sz="2000" dirty="0"/>
                  <a:t>ă</a:t>
                </a:r>
                <a:endParaRPr lang="en-US" sz="2000" dirty="0"/>
              </a:p>
              <a:p>
                <a:pPr marL="571500" indent="-571500" algn="just">
                  <a:buAutoNum type="romanUcPeriod"/>
                </a:pPr>
                <a:r>
                  <a:rPr lang="en-US" sz="2000" b="1" dirty="0"/>
                  <a:t>Reprezentarea</a:t>
                </a:r>
              </a:p>
              <a:p>
                <a:pPr marL="514350" indent="-514350" algn="just">
                  <a:buAutoNum type="alphaLcParenR"/>
                </a:pPr>
                <a:r>
                  <a:rPr lang="en-US" sz="2000" dirty="0" err="1"/>
                  <a:t>Cazul</a:t>
                </a:r>
                <a:r>
                  <a:rPr lang="en-US" sz="2000" dirty="0"/>
                  <a:t> </a:t>
                </a:r>
                <a:r>
                  <a:rPr lang="ro-RO" sz="2000" dirty="0"/>
                  <a:t>0-1</a:t>
                </a:r>
                <a:endParaRPr lang="en-US" sz="2000" dirty="0"/>
              </a:p>
              <a:p>
                <a:pPr marL="342900" indent="-342900" algn="just">
                  <a:buFontTx/>
                  <a:buChar char="-"/>
                </a:pPr>
                <a:r>
                  <a:rPr lang="en-US" sz="2000" dirty="0" err="1"/>
                  <a:t>Genotip</a:t>
                </a:r>
                <a:r>
                  <a:rPr lang="en-US" sz="2000" dirty="0"/>
                  <a:t> –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{0,1}</a:t>
                </a:r>
                <a:r>
                  <a:rPr lang="en-US" sz="2000" dirty="0"/>
                  <a:t>;</a:t>
                </a:r>
                <a:r>
                  <a:rPr lang="ro-RO" sz="2000" dirty="0"/>
                  <a:t> </a:t>
                </a:r>
                <a:endParaRPr lang="en-US" sz="2000" dirty="0"/>
              </a:p>
              <a:p>
                <a:pPr algn="just"/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candidat la 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fezabila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admisibila</a:t>
                </a:r>
                <a:r>
                  <a:rPr lang="en-US" sz="2000" dirty="0"/>
                  <a:t>)</a:t>
                </a:r>
                <a:endParaRPr lang="ro-R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en-US" sz="2000" dirty="0"/>
                  <a:t> </a:t>
                </a:r>
                <a:r>
                  <a:rPr lang="en-US" sz="2000" dirty="0" err="1"/>
                  <a:t>Problema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cu </a:t>
                </a:r>
                <a:r>
                  <a:rPr lang="en-US" sz="2000" dirty="0" err="1"/>
                  <a:t>restric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/>
                  <a:t> Spa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solu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iilor</a:t>
                </a:r>
                <a:r>
                  <a:rPr lang="en-US" sz="2000" dirty="0"/>
                  <a:t> GA (spa</a:t>
                </a:r>
                <a:r>
                  <a:rPr lang="ro-RO" sz="2000" dirty="0"/>
                  <a:t>țiu</a:t>
                </a:r>
                <a:r>
                  <a:rPr lang="en-US" sz="2000" dirty="0"/>
                  <a:t>l </a:t>
                </a:r>
                <a:r>
                  <a:rPr lang="en-US" sz="2000" dirty="0" err="1"/>
                  <a:t>genotipurilor</a:t>
                </a:r>
                <a:r>
                  <a:rPr lang="en-US" sz="2000" dirty="0"/>
                  <a:t>)</a:t>
                </a:r>
                <a:r>
                  <a:rPr lang="ro-RO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>
                    <a:solidFill>
                      <a:srgbClr val="FF0000"/>
                    </a:solidFill>
                  </a:rPr>
                  <a:t>max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blipFill>
                <a:blip r:embed="rId38"/>
                <a:stretch>
                  <a:fillRect l="-1108" t="-989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</p:spPr>
            <p:txBody>
              <a:bodyPr>
                <a:normAutofit fontScale="62500" lnSpcReduction="20000"/>
              </a:bodyPr>
              <a:lstStyle/>
              <a:p>
                <a:pPr lvl="8" algn="just"/>
                <a:endParaRPr lang="ro-RO" dirty="0"/>
              </a:p>
              <a:p>
                <a:pPr marL="571500" indent="-571500" algn="just">
                  <a:buAutoNum type="romanUcPeriod"/>
                </a:pPr>
                <a:r>
                  <a:rPr lang="en-US" sz="3200" b="1" dirty="0" err="1"/>
                  <a:t>Reprezentarea</a:t>
                </a:r>
                <a:endParaRPr lang="en-US" sz="3200" b="1" dirty="0"/>
              </a:p>
              <a:p>
                <a:pPr marL="514350" indent="-514350">
                  <a:buAutoNum type="alphaLcParenR"/>
                </a:pPr>
                <a:r>
                  <a:rPr lang="en-US" sz="3200" dirty="0"/>
                  <a:t>Cazul </a:t>
                </a:r>
                <a:r>
                  <a:rPr lang="en-US" sz="3200" dirty="0" err="1"/>
                  <a:t>continuu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- </a:t>
                </a:r>
                <a:r>
                  <a:rPr lang="en-US" sz="3200" dirty="0" err="1"/>
                  <a:t>Genotip</a:t>
                </a:r>
                <a:r>
                  <a:rPr lang="en-US" sz="3200" dirty="0"/>
                  <a:t> –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ro-RO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[0,1]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candidat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fezabila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admisibila</a:t>
                </a:r>
                <a:r>
                  <a:rPr lang="en-US" sz="3200" dirty="0"/>
                  <a:t>) </a:t>
                </a:r>
                <a:r>
                  <a:rPr lang="en-US" sz="3200" dirty="0" err="1"/>
                  <a:t>dac</a:t>
                </a:r>
                <a:r>
                  <a:rPr lang="ro-RO" sz="3200" dirty="0"/>
                  <a:t>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3200" dirty="0" err="1"/>
                  <a:t>Problema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una</a:t>
                </a:r>
                <a:r>
                  <a:rPr lang="en-US" sz="3200" dirty="0"/>
                  <a:t> cu </a:t>
                </a:r>
                <a:r>
                  <a:rPr lang="en-US" sz="3200" dirty="0" err="1"/>
                  <a:t>restric</a:t>
                </a:r>
                <a:r>
                  <a:rPr lang="ro-RO" sz="3200" dirty="0"/>
                  <a:t>ț</a:t>
                </a:r>
                <a:r>
                  <a:rPr lang="en-US" sz="32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3200" dirty="0"/>
                  <a:t>Spatiul </a:t>
                </a:r>
                <a:r>
                  <a:rPr lang="en-US" sz="3200" dirty="0" err="1"/>
                  <a:t>solutiilor</a:t>
                </a:r>
                <a:r>
                  <a:rPr lang="en-US" sz="3200" dirty="0"/>
                  <a:t> GA (spatial </a:t>
                </a:r>
                <a:r>
                  <a:rPr lang="en-US" sz="3200" dirty="0" err="1"/>
                  <a:t>genotipurilor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err="1">
                    <a:solidFill>
                      <a:srgbClr val="FF0000"/>
                    </a:solidFill>
                  </a:rPr>
                  <a:t>cmax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5927" y="729673"/>
            <a:ext cx="50338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2. </a:t>
            </a:r>
            <a:r>
              <a:rPr lang="ro-RO" sz="2000" dirty="0" err="1"/>
              <a:t>P</a:t>
            </a:r>
            <a:r>
              <a:rPr lang="en-US" sz="2000" dirty="0" err="1"/>
              <a:t>roblema</a:t>
            </a:r>
            <a:r>
              <a:rPr lang="en-US" sz="2000" dirty="0"/>
              <a:t> </a:t>
            </a:r>
            <a:r>
              <a:rPr lang="en-US" sz="2000" dirty="0" err="1"/>
              <a:t>rucsacului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caz</a:t>
            </a:r>
            <a:r>
              <a:rPr lang="en-US" sz="2000" dirty="0"/>
              <a:t> </a:t>
            </a:r>
            <a:r>
              <a:rPr lang="en-US" sz="2000" dirty="0" err="1"/>
              <a:t>continuu</a:t>
            </a:r>
            <a:r>
              <a:rPr lang="en-US" sz="2000" dirty="0"/>
              <a:t> -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b="1" dirty="0" err="1"/>
              <a:t>frac</a:t>
            </a:r>
            <a:r>
              <a:rPr lang="ro-RO" sz="2000" b="1" dirty="0"/>
              <a:t>ț</a:t>
            </a:r>
            <a:r>
              <a:rPr lang="en-US" sz="2000" b="1" dirty="0" err="1"/>
              <a:t>iunea</a:t>
            </a:r>
            <a:r>
              <a:rPr lang="en-US" sz="2000" b="1" dirty="0"/>
              <a:t> </a:t>
            </a:r>
            <a:r>
              <a:rPr lang="en-US" sz="2000" b="1" dirty="0" err="1"/>
              <a:t>selectat</a:t>
            </a:r>
            <a:r>
              <a:rPr lang="ro-RO" sz="2000" b="1" dirty="0"/>
              <a:t>ă</a:t>
            </a:r>
            <a:r>
              <a:rPr lang="en-US" sz="2000" b="1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nc</a:t>
            </a:r>
            <a:r>
              <a:rPr lang="ro-RO" sz="2000" dirty="0"/>
              <a:t>â</a:t>
            </a:r>
            <a:r>
              <a:rPr lang="en-US" sz="2000" dirty="0"/>
              <a:t>t </a:t>
            </a:r>
            <a:r>
              <a:rPr lang="en-US" sz="2000" dirty="0" err="1"/>
              <a:t>capacitatea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nu fie dep</a:t>
            </a:r>
            <a:r>
              <a:rPr lang="ro-RO" sz="2000" dirty="0"/>
              <a:t>ăș</a:t>
            </a:r>
            <a:r>
              <a:rPr lang="en-US" sz="2000" dirty="0"/>
              <a:t>it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aib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endParaRPr lang="ro-RO" sz="2000" dirty="0"/>
          </a:p>
          <a:p>
            <a:pPr algn="just"/>
            <a:r>
              <a:rPr lang="ro-RO" sz="2000" dirty="0"/>
              <a:t>Ipoteză: </a:t>
            </a:r>
            <a:r>
              <a:rPr lang="en-US" sz="2000" b="1" dirty="0" err="1"/>
              <a:t>costurile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valorile</a:t>
            </a:r>
            <a:r>
              <a:rPr lang="en-US" sz="2000" b="1" dirty="0"/>
              <a:t>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distribuite</a:t>
            </a:r>
            <a:r>
              <a:rPr lang="en-US" sz="2000" b="1" dirty="0"/>
              <a:t> </a:t>
            </a:r>
            <a:r>
              <a:rPr lang="en-US" sz="2000" b="1" dirty="0" err="1"/>
              <a:t>egal</a:t>
            </a:r>
            <a:r>
              <a:rPr lang="en-US" sz="2000" b="1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: 1-cost 10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aleg</a:t>
            </a:r>
            <a:r>
              <a:rPr lang="en-US" sz="2000" dirty="0"/>
              <a:t> 0.1 din el, </a:t>
            </a:r>
            <a:r>
              <a:rPr lang="en-US" sz="2000" dirty="0" err="1"/>
              <a:t>costul</a:t>
            </a:r>
            <a:r>
              <a:rPr lang="en-US" sz="2000" dirty="0"/>
              <a:t> </a:t>
            </a:r>
            <a:r>
              <a:rPr lang="en-US" sz="2000" dirty="0" err="1"/>
              <a:t>alegerii</a:t>
            </a:r>
            <a:r>
              <a:rPr lang="en-US" sz="2000" dirty="0"/>
              <a:t> 1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096000" y="729673"/>
            <a:ext cx="5414088" cy="2939045"/>
            <a:chOff x="6710043" y="667271"/>
            <a:chExt cx="5414088" cy="2939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6473" y="22255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5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091" y="1012341"/>
                <a:ext cx="10515600" cy="457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II. </a:t>
                </a:r>
                <a:r>
                  <a:rPr lang="en-US" sz="2000" b="1" dirty="0" err="1"/>
                  <a:t>Func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III. </a:t>
                </a:r>
                <a:r>
                  <a:rPr lang="en-US" sz="2000" b="1" dirty="0" err="1"/>
                  <a:t>Modelul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ie</a:t>
                </a:r>
                <a:endParaRPr lang="en-US" sz="2000" b="1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/>
                  <a:t>ii cu </a:t>
                </a:r>
                <a:r>
                  <a:rPr lang="en-US" sz="2000" dirty="0" err="1"/>
                  <a:t>dimensiuni</a:t>
                </a:r>
                <a:r>
                  <a:rPr lang="en-US" sz="2000" dirty="0"/>
                  <a:t> constant</a:t>
                </a:r>
                <a:r>
                  <a:rPr lang="ro-RO" sz="2000" dirty="0"/>
                  <a:t>e</a:t>
                </a:r>
                <a:r>
                  <a:rPr lang="en-US" sz="2000" dirty="0"/>
                  <a:t> </a:t>
                </a:r>
                <a:r>
                  <a:rPr lang="ro-RO" sz="2000" dirty="0"/>
                  <a:t>î</a:t>
                </a:r>
                <a:r>
                  <a:rPr lang="en-US" sz="2000" dirty="0"/>
                  <a:t>n </a:t>
                </a:r>
                <a:r>
                  <a:rPr lang="en-US" sz="2000" dirty="0" err="1"/>
                  <a:t>timp</a:t>
                </a:r>
                <a:endParaRPr lang="en-US" sz="2000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Modelul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bazat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</a:t>
                </a:r>
                <a:r>
                  <a:rPr lang="en-US" sz="2000" dirty="0"/>
                  <a:t> genera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IV.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 la </a:t>
                </a:r>
                <a:r>
                  <a:rPr lang="en-US" sz="2000" b="1" dirty="0" err="1"/>
                  <a:t>momentul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ini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ial</a:t>
                </a:r>
                <a:r>
                  <a:rPr lang="en-US" sz="2000" b="1" dirty="0"/>
                  <a:t> </a:t>
                </a:r>
                <a:endParaRPr lang="ro-RO" sz="2000" b="1" dirty="0"/>
              </a:p>
              <a:p>
                <a:pPr marL="0" indent="0" algn="just">
                  <a:buNone/>
                </a:pPr>
                <a:r>
                  <a:rPr lang="en-US" sz="2000" dirty="0"/>
                  <a:t>– </a:t>
                </a:r>
                <a:r>
                  <a:rPr lang="en-US" sz="2000" dirty="0" err="1"/>
                  <a:t>aleator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a.i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individ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aibe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aceea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ans</a:t>
                </a:r>
                <a:r>
                  <a:rPr lang="ro-RO" sz="2000" dirty="0"/>
                  <a:t>ă</a:t>
                </a:r>
                <a:r>
                  <a:rPr lang="en-US" sz="2000" dirty="0"/>
                  <a:t> de a fi </a:t>
                </a:r>
                <a:r>
                  <a:rPr lang="en-US" sz="2000" dirty="0" err="1"/>
                  <a:t>generat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91" y="1012341"/>
                <a:ext cx="10515600" cy="4575659"/>
              </a:xfrm>
              <a:blipFill>
                <a:blip r:embed="rId2"/>
                <a:stretch>
                  <a:fillRect l="-638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073"/>
                <a:ext cx="10515600" cy="50408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V. </a:t>
                </a:r>
                <a:r>
                  <a:rPr lang="en-US" sz="2000" b="1" dirty="0" err="1"/>
                  <a:t>Muta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endParaRPr lang="ro-RO" sz="2000" b="1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Cu </a:t>
                </a:r>
                <a:r>
                  <a:rPr lang="en-US" sz="2000" dirty="0" err="1"/>
                  <a:t>probabilitate</a:t>
                </a:r>
                <a:r>
                  <a:rPr lang="en-US" sz="2000" dirty="0"/>
                  <a:t> mic</a:t>
                </a:r>
                <a:r>
                  <a:rPr lang="ro-RO" sz="2000" dirty="0"/>
                  <a:t>ă</a:t>
                </a:r>
                <a:r>
                  <a:rPr lang="en-US" sz="2000" dirty="0"/>
                  <a:t>; pm = </a:t>
                </a:r>
                <a:r>
                  <a:rPr lang="en-US" sz="2000" dirty="0" err="1"/>
                  <a:t>probabilitatea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mutatie</a:t>
                </a:r>
                <a:endParaRPr lang="en-US" sz="2000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Dim=</a:t>
                </a:r>
                <a:r>
                  <a:rPr lang="en-US" sz="2000" dirty="0" err="1"/>
                  <a:t>numarul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indivizi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[1/(Dim*n),1/n]</a:t>
                </a:r>
              </a:p>
              <a:p>
                <a:pPr>
                  <a:buFontTx/>
                  <a:buChar char="-"/>
                </a:pP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Problema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cu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constrangeri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 pm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aproape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de 1/n</a:t>
                </a:r>
                <a:endParaRPr lang="ro-RO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nivelul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populatiei</a:t>
                </a:r>
                <a:r>
                  <a:rPr lang="en-US" sz="2000" dirty="0">
                    <a:sym typeface="Wingdings" panose="05000000000000000000" pitchFamily="2" charset="2"/>
                  </a:rPr>
                  <a:t> – schema general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ym typeface="Wingdings" panose="05000000000000000000" pitchFamily="2" charset="2"/>
                  </a:rPr>
                  <a:t>muta</a:t>
                </a:r>
                <a:r>
                  <a:rPr lang="ro-RO" sz="2000" dirty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>
                    <a:sym typeface="Wingdings" panose="05000000000000000000" pitchFamily="2" charset="2"/>
                  </a:rPr>
                  <a:t>ie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pentru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cu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â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ngeri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D</a:t>
                </a:r>
                <a:r>
                  <a:rPr lang="en-US" sz="2000" dirty="0">
                    <a:sym typeface="Wingdings" panose="05000000000000000000" pitchFamily="2" charset="2"/>
                  </a:rPr>
                  <a:t>ac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 un </a:t>
                </a:r>
                <a:r>
                  <a:rPr lang="en-US" sz="2000" dirty="0" err="1">
                    <a:sym typeface="Wingdings" panose="05000000000000000000" pitchFamily="2" charset="2"/>
                  </a:rPr>
                  <a:t>rezultat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nefezabil</a:t>
                </a:r>
                <a:r>
                  <a:rPr lang="en-US" sz="2000" dirty="0">
                    <a:sym typeface="Wingdings" panose="05000000000000000000" pitchFamily="2" charset="2"/>
                  </a:rPr>
                  <a:t>, nu </a:t>
                </a:r>
                <a:r>
                  <a:rPr lang="ro-RO" sz="2000" dirty="0"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considera</a:t>
                </a:r>
                <a:r>
                  <a:rPr lang="ro-RO" sz="2000" dirty="0">
                    <a:sym typeface="Wingdings" panose="05000000000000000000" pitchFamily="2" charset="2"/>
                  </a:rPr>
                  <a:t>t și nu va fi înlocuit cu altul</a:t>
                </a:r>
                <a:r>
                  <a:rPr lang="en-US" sz="2000" dirty="0">
                    <a:sym typeface="Wingdings" panose="05000000000000000000" pitchFamily="2" charset="2"/>
                  </a:rPr>
                  <a:t>– nu </a:t>
                </a:r>
                <a:r>
                  <a:rPr lang="en-US" sz="2000" dirty="0" err="1">
                    <a:sym typeface="Wingdings" panose="05000000000000000000" pitchFamily="2" charset="2"/>
                  </a:rPr>
                  <a:t>aplic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m </a:t>
                </a:r>
                <a:r>
                  <a:rPr lang="ro-RO" sz="2000" dirty="0">
                    <a:sym typeface="Wingdings" panose="05000000000000000000" pitchFamily="2" charset="2"/>
                  </a:rPr>
                  <a:t>î</a:t>
                </a:r>
                <a:r>
                  <a:rPr lang="en-US" sz="2000" dirty="0" err="1">
                    <a:sym typeface="Wingdings" panose="05000000000000000000" pitchFamily="2" charset="2"/>
                  </a:rPr>
                  <a:t>nc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 o </a:t>
                </a:r>
                <a:r>
                  <a:rPr lang="en-US" sz="2000" dirty="0" err="1">
                    <a:sym typeface="Wingdings" panose="05000000000000000000" pitchFamily="2" charset="2"/>
                  </a:rPr>
                  <a:t>muta</a:t>
                </a:r>
                <a:r>
                  <a:rPr lang="ro-RO" sz="2000" dirty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>
                    <a:sym typeface="Wingdings" panose="05000000000000000000" pitchFamily="2" charset="2"/>
                  </a:rPr>
                  <a:t>ie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</a:t>
                </a:r>
                <a:r>
                  <a:rPr lang="en-US" sz="2000" dirty="0"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ym typeface="Wingdings" panose="05000000000000000000" pitchFamily="2" charset="2"/>
                  </a:rPr>
                  <a:t>gena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1.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ym typeface="Wingdings" panose="05000000000000000000" pitchFamily="2" charset="2"/>
                  </a:rPr>
                  <a:t>p</a:t>
                </a:r>
                <a:r>
                  <a:rPr lang="ro-RO" sz="2000" b="1" dirty="0">
                    <a:sym typeface="Wingdings" panose="05000000000000000000" pitchFamily="2" charset="2"/>
                  </a:rPr>
                  <a:t>roblema</a:t>
                </a:r>
                <a:r>
                  <a:rPr lang="en-US" sz="2000" b="1" dirty="0">
                    <a:sym typeface="Wingdings" panose="05000000000000000000" pitchFamily="2" charset="2"/>
                  </a:rPr>
                  <a:t> 0-1 </a:t>
                </a:r>
                <a:r>
                  <a:rPr lang="en-US" sz="2000" dirty="0">
                    <a:sym typeface="Wingdings" panose="05000000000000000000" pitchFamily="2" charset="2"/>
                  </a:rPr>
                  <a:t>–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bitflip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2.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ym typeface="Wingdings" panose="05000000000000000000" pitchFamily="2" charset="2"/>
                  </a:rPr>
                  <a:t>p</a:t>
                </a:r>
                <a:r>
                  <a:rPr lang="ro-RO" sz="2000" b="1" dirty="0">
                    <a:sym typeface="Wingdings" panose="05000000000000000000" pitchFamily="2" charset="2"/>
                  </a:rPr>
                  <a:t>roblema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ro-RO" sz="2000" b="1" dirty="0">
                    <a:sym typeface="Wingdings" panose="05000000000000000000" pitchFamily="2" charset="2"/>
                  </a:rPr>
                  <a:t>î</a:t>
                </a:r>
                <a:r>
                  <a:rPr lang="en-US" sz="2000" b="1" dirty="0">
                    <a:sym typeface="Wingdings" panose="05000000000000000000" pitchFamily="2" charset="2"/>
                  </a:rPr>
                  <a:t>n </a:t>
                </a:r>
                <a:r>
                  <a:rPr lang="en-US" sz="2000" b="1" dirty="0" err="1">
                    <a:sym typeface="Wingdings" panose="05000000000000000000" pitchFamily="2" charset="2"/>
                  </a:rPr>
                  <a:t>caz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err="1">
                    <a:sym typeface="Wingdings" panose="05000000000000000000" pitchFamily="2" charset="2"/>
                  </a:rPr>
                  <a:t>continuu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–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muta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ț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ia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neuniforma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073"/>
                <a:ext cx="10515600" cy="5040890"/>
              </a:xfrm>
              <a:blipFill>
                <a:blip r:embed="rId2"/>
                <a:stretch>
                  <a:fillRect l="-638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1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000" b="1" dirty="0"/>
              <a:t>VI. Recombinarea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altLang="en-US" sz="2000" dirty="0"/>
              <a:t>Cu </a:t>
            </a:r>
            <a:r>
              <a:rPr lang="en-US" altLang="en-US" sz="2000" dirty="0" err="1"/>
              <a:t>probabilitate</a:t>
            </a:r>
            <a:r>
              <a:rPr lang="en-US" altLang="en-US" sz="2000" dirty="0"/>
              <a:t> </a:t>
            </a:r>
            <a:r>
              <a:rPr lang="ro-RO" altLang="en-US" sz="2000" dirty="0"/>
              <a:t>mare</a:t>
            </a:r>
            <a:r>
              <a:rPr lang="en-US" altLang="en-US" sz="2000" dirty="0"/>
              <a:t>;</a:t>
            </a:r>
            <a:r>
              <a:rPr lang="ro-RO" altLang="en-US" sz="2000" dirty="0"/>
              <a:t> p</a:t>
            </a:r>
            <a:r>
              <a:rPr lang="en-US" altLang="en-US" sz="2000" dirty="0"/>
              <a:t>c </a:t>
            </a:r>
            <a:r>
              <a:rPr lang="ro-RO" altLang="en-US" sz="2000" dirty="0"/>
              <a:t>=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probabilitatea</a:t>
            </a:r>
            <a:r>
              <a:rPr lang="en-US" altLang="en-US" sz="2000" dirty="0"/>
              <a:t> de crossover </a:t>
            </a:r>
            <a:r>
              <a:rPr lang="ro-RO" altLang="en-US" sz="2000" dirty="0"/>
              <a:t>(</a:t>
            </a:r>
            <a:r>
              <a:rPr lang="en-US" altLang="en-US" sz="2000" dirty="0"/>
              <a:t> 0.6,0.7…</a:t>
            </a:r>
            <a:r>
              <a:rPr lang="ro-RO" altLang="en-US" sz="2000" dirty="0"/>
              <a:t>)</a:t>
            </a:r>
          </a:p>
          <a:p>
            <a:pPr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dim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copii</a:t>
            </a:r>
            <a:endParaRPr lang="ro-RO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/>
              <a:t>Problema are constrângeri </a:t>
            </a:r>
            <a:r>
              <a:rPr lang="ro-RO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nu to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ți copiii sunt admisibili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Dacă un copil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nu este admisibil</a:t>
            </a:r>
            <a:r>
              <a:rPr lang="ro-RO" sz="2000" dirty="0">
                <a:sym typeface="Wingdings" panose="05000000000000000000" pitchFamily="2" charset="2"/>
              </a:rPr>
              <a:t>,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este înlocuit cu părintele său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Este implementată recombinarea asexuată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populatiei</a:t>
            </a:r>
            <a:r>
              <a:rPr lang="en-US" sz="2000" dirty="0">
                <a:sym typeface="Wingdings" panose="05000000000000000000" pitchFamily="2" charset="2"/>
              </a:rPr>
              <a:t> – schema general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ro-RO" sz="2000" dirty="0">
                <a:sym typeface="Wingdings" panose="05000000000000000000" pitchFamily="2" charset="2"/>
              </a:rPr>
              <a:t>crossover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pentru</a:t>
            </a:r>
            <a:r>
              <a:rPr lang="en-US" sz="2000" dirty="0">
                <a:sym typeface="Wingdings" panose="05000000000000000000" pitchFamily="2" charset="2"/>
              </a:rPr>
              <a:t> problem</a:t>
            </a:r>
            <a:r>
              <a:rPr lang="ro-RO" sz="2000" dirty="0"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 cu </a:t>
            </a:r>
            <a:r>
              <a:rPr lang="en-US" sz="2000" dirty="0" err="1">
                <a:sym typeface="Wingdings" panose="05000000000000000000" pitchFamily="2" charset="2"/>
              </a:rPr>
              <a:t>constr</a:t>
            </a:r>
            <a:r>
              <a:rPr lang="ro-RO" sz="2000" dirty="0">
                <a:sym typeface="Wingdings" panose="05000000000000000000" pitchFamily="2" charset="2"/>
              </a:rPr>
              <a:t>â</a:t>
            </a:r>
            <a:r>
              <a:rPr lang="en-US" sz="2000" dirty="0" err="1">
                <a:sym typeface="Wingdings" panose="05000000000000000000" pitchFamily="2" charset="2"/>
              </a:rPr>
              <a:t>ngeri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dac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dirty="0" err="1">
                <a:sym typeface="Wingdings" panose="05000000000000000000" pitchFamily="2" charset="2"/>
              </a:rPr>
              <a:t>rezultat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nefezabil</a:t>
            </a:r>
            <a:r>
              <a:rPr lang="en-US" sz="2000" dirty="0">
                <a:sym typeface="Wingdings" panose="05000000000000000000" pitchFamily="2" charset="2"/>
              </a:rPr>
              <a:t>, nu </a:t>
            </a:r>
            <a:r>
              <a:rPr lang="ro-RO" sz="2000" dirty="0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considera</a:t>
            </a:r>
            <a:r>
              <a:rPr lang="ro-RO" sz="2000" dirty="0">
                <a:sym typeface="Wingdings" panose="05000000000000000000" pitchFamily="2" charset="2"/>
              </a:rPr>
              <a:t>t și este propagat mai departe părintele său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ro-RO" sz="2000" dirty="0">
                <a:sym typeface="Wingdings" panose="05000000000000000000" pitchFamily="2" charset="2"/>
              </a:rPr>
              <a:t>pereche de părinți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1.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p</a:t>
            </a:r>
            <a:r>
              <a:rPr lang="ro-RO" sz="2000" b="1" dirty="0">
                <a:sym typeface="Wingdings" panose="05000000000000000000" pitchFamily="2" charset="2"/>
              </a:rPr>
              <a:t>roblema</a:t>
            </a:r>
            <a:r>
              <a:rPr lang="en-US" sz="2000" b="1" dirty="0">
                <a:sym typeface="Wingdings" panose="05000000000000000000" pitchFamily="2" charset="2"/>
              </a:rPr>
              <a:t> 0-1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crossover uniform </a:t>
            </a:r>
            <a:r>
              <a:rPr lang="ro-RO" sz="2000" dirty="0">
                <a:sym typeface="Wingdings" panose="05000000000000000000" pitchFamily="2" charset="2"/>
              </a:rPr>
              <a:t>(alternativ puteam alege și uni/multi punct)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2.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p</a:t>
            </a:r>
            <a:r>
              <a:rPr lang="ro-RO" sz="2000" b="1" dirty="0">
                <a:sym typeface="Wingdings" panose="05000000000000000000" pitchFamily="2" charset="2"/>
              </a:rPr>
              <a:t>roblema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ro-RO" sz="2000" b="1" dirty="0">
                <a:sym typeface="Wingdings" panose="05000000000000000000" pitchFamily="2" charset="2"/>
              </a:rPr>
              <a:t>î</a:t>
            </a:r>
            <a:r>
              <a:rPr lang="en-US" sz="2000" b="1" dirty="0">
                <a:sym typeface="Wingdings" panose="05000000000000000000" pitchFamily="2" charset="2"/>
              </a:rPr>
              <a:t>n </a:t>
            </a:r>
            <a:r>
              <a:rPr lang="en-US" sz="2000" b="1" dirty="0" err="1">
                <a:sym typeface="Wingdings" panose="05000000000000000000" pitchFamily="2" charset="2"/>
              </a:rPr>
              <a:t>caz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continuu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ro-RO" sz="2000" dirty="0">
                <a:sym typeface="Wingdings" panose="05000000000000000000" pitchFamily="2" charset="2"/>
              </a:rPr>
              <a:t>crossover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medie simplă sau singulară. Este incorectă alegerea mediei totale, pentru că funcția fitness este liniară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68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7" y="1043709"/>
            <a:ext cx="10515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</a:t>
            </a:r>
            <a:r>
              <a:rPr lang="en-US" sz="2000" b="1" dirty="0"/>
              <a:t>I. </a:t>
            </a:r>
            <a:r>
              <a:rPr lang="ro-RO" sz="2000" b="1" dirty="0"/>
              <a:t>Selecția părinților  </a:t>
            </a:r>
            <a:endParaRPr lang="en-US" sz="2000" b="1" dirty="0"/>
          </a:p>
          <a:p>
            <a:pPr lvl="1" algn="just">
              <a:buFontTx/>
              <a:buChar char="-"/>
            </a:pPr>
            <a:r>
              <a:rPr lang="ro-RO" altLang="en-US" sz="2000" dirty="0"/>
              <a:t>Numărul părinților – bazat pe model (dim)</a:t>
            </a:r>
          </a:p>
          <a:p>
            <a:pPr lvl="1" algn="just">
              <a:buFontTx/>
              <a:buChar char="-"/>
            </a:pPr>
            <a:r>
              <a:rPr lang="ro-RO" sz="2000" dirty="0"/>
              <a:t>Funcția fitness este </a:t>
            </a:r>
            <a:r>
              <a:rPr lang="ro-RO" sz="2000" dirty="0">
                <a:solidFill>
                  <a:srgbClr val="FF0000"/>
                </a:solidFill>
              </a:rPr>
              <a:t>pozitivă</a:t>
            </a:r>
            <a:r>
              <a:rPr lang="ro-RO" sz="2000" dirty="0"/>
              <a:t> </a:t>
            </a:r>
            <a:r>
              <a:rPr lang="ro-RO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poate</a:t>
            </a:r>
            <a:r>
              <a:rPr lang="en-US" sz="2000" dirty="0">
                <a:sym typeface="Wingdings" panose="05000000000000000000" pitchFamily="2" charset="2"/>
              </a:rPr>
              <a:t> fi </a:t>
            </a:r>
            <a:r>
              <a:rPr lang="en-US" sz="2000" dirty="0" err="1">
                <a:sym typeface="Wingdings" panose="05000000000000000000" pitchFamily="2" charset="2"/>
              </a:rPr>
              <a:t>utilizat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orice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probabilitate de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selec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ție </a:t>
            </a:r>
            <a:r>
              <a:rPr lang="ro-RO" sz="2000" dirty="0">
                <a:sym typeface="Wingdings" panose="05000000000000000000" pitchFamily="2" charset="2"/>
              </a:rPr>
              <a:t>(de tip FPS sau rang) simulată cu mecanismul SUS (de preferat) sau ruletă</a:t>
            </a:r>
          </a:p>
          <a:p>
            <a:pPr lvl="1" algn="just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Alegerile făcute – </a:t>
            </a:r>
            <a:r>
              <a:rPr lang="ro-RO" sz="2000" b="1" dirty="0">
                <a:sym typeface="Wingdings" panose="05000000000000000000" pitchFamily="2" charset="2"/>
              </a:rPr>
              <a:t>FPS cu sigma scalare și ruletă</a:t>
            </a:r>
          </a:p>
          <a:p>
            <a:pPr marL="457200" lvl="1" indent="0" algn="just">
              <a:buNone/>
            </a:pPr>
            <a:endParaRPr lang="ro-RO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II</a:t>
            </a:r>
            <a:r>
              <a:rPr lang="en-US" sz="2000" b="1" dirty="0"/>
              <a:t>I. </a:t>
            </a:r>
            <a:r>
              <a:rPr lang="ro-RO" sz="2000" b="1" dirty="0"/>
              <a:t>Înlocuirea populație curente (selecția generației următoare)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Mecanismul de înlocuire – bazat pe model 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Sunt propagați toți copiii, cu excepția situației în care cel mai bun individ 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vechi</a:t>
            </a:r>
            <a:r>
              <a:rPr lang="en-US" altLang="en-US" sz="2000" dirty="0"/>
              <a:t>” (</a:t>
            </a:r>
            <a:r>
              <a:rPr lang="ro-RO" altLang="en-US" sz="2000" dirty="0"/>
              <a:t>din generația curentă) este mai bun decât toți indivizii noi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ym typeface="Wingdings" panose="05000000000000000000" pitchFamily="2" charset="2"/>
              </a:rPr>
              <a:t>elitism</a:t>
            </a:r>
          </a:p>
          <a:p>
            <a:pPr marL="457200" lvl="1" indent="0" algn="just">
              <a:buNone/>
            </a:pPr>
            <a:endParaRPr lang="en-US" sz="26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9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IX. Condi</a:t>
            </a:r>
            <a:r>
              <a:rPr lang="ro-RO" sz="2000" b="1" dirty="0"/>
              <a:t>ția de continuare a căutării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Nu am depășit NMAX  cicluri evolutive (iterații)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Populația are măcar 2 indivizi cu calități diferite  (variabilitatea nu este nulă)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Pe parcursul ultimelor K cicluri evolutive s-a schimbat măcar o dată calitatea cea mai bună 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În rezolvare, k =</a:t>
            </a:r>
            <a:r>
              <a:rPr lang="ro-RO" altLang="en-US" sz="2000">
                <a:sym typeface="Wingdings" panose="05000000000000000000" pitchFamily="2" charset="2"/>
              </a:rPr>
              <a:t>NMAX/3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5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EB62945-5E55-8CEB-2596-89FC59570AFF}"/>
              </a:ext>
            </a:extLst>
          </p:cNvPr>
          <p:cNvSpPr/>
          <p:nvPr/>
        </p:nvSpPr>
        <p:spPr>
          <a:xfrm>
            <a:off x="3535920" y="2000250"/>
            <a:ext cx="7017780" cy="3897466"/>
          </a:xfrm>
          <a:prstGeom prst="flowChartProcess">
            <a:avLst/>
          </a:prstGeom>
          <a:solidFill>
            <a:schemeClr val="tx1">
              <a:alpha val="30000"/>
            </a:schemeClr>
          </a:solidFill>
          <a:ln>
            <a:solidFill>
              <a:srgbClr val="0000FF"/>
            </a:solidFill>
          </a:ln>
          <a:scene3d>
            <a:camera prst="orthographicFront"/>
            <a:lightRig rig="threePt" dir="t">
              <a:rot lat="0" lon="0" rev="2700000"/>
            </a:lightRig>
          </a:scene3d>
          <a:sp3d extrusionH="76200" contourW="762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7200" b="1" dirty="0"/>
              <a:t>Cutie neagră</a:t>
            </a:r>
            <a:endParaRPr lang="en-US" sz="7200" b="1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/>
        </p:nvGraphicFramePr>
        <p:xfrm>
          <a:off x="6438900" y="2457448"/>
          <a:ext cx="4229100" cy="348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753350" y="2428876"/>
            <a:ext cx="228600" cy="14287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231606" y="2050256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Stabilire reprezentare și funcție obiectiv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10350" y="2057399"/>
            <a:ext cx="1143000" cy="742950"/>
            <a:chOff x="2209801" y="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2209801" y="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243404" y="3360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Generare populație inițială</a:t>
              </a:r>
            </a:p>
          </p:txBody>
        </p:sp>
      </p:grpSp>
      <p:cxnSp>
        <p:nvCxnSpPr>
          <p:cNvPr id="5" name="Straight Arrow Connector 4"/>
          <p:cNvCxnSpPr>
            <a:endCxn id="12" idx="1"/>
          </p:cNvCxnSpPr>
          <p:nvPr/>
        </p:nvCxnSpPr>
        <p:spPr>
          <a:xfrm>
            <a:off x="6374608" y="2428874"/>
            <a:ext cx="27201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60719" y="348614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Populație finală</a:t>
              </a:r>
            </a:p>
          </p:txBody>
        </p:sp>
      </p:grp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>
            <a:off x="6303718" y="3857624"/>
            <a:ext cx="2068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817694" y="348614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Rounded Rectangle 30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Rezultat</a:t>
              </a:r>
              <a:endParaRPr lang="ro-RO" sz="825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4392491" y="4229101"/>
            <a:ext cx="0" cy="68579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52600" y="2046134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Rounded Rectangle 36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Problemă</a:t>
              </a:r>
              <a:endParaRPr lang="ro-RO" sz="82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Arrow Connector 39"/>
          <p:cNvCxnSpPr>
            <a:cxnSpLocks/>
            <a:stCxn id="37" idx="3"/>
            <a:endCxn id="8" idx="1"/>
          </p:cNvCxnSpPr>
          <p:nvPr/>
        </p:nvCxnSpPr>
        <p:spPr>
          <a:xfrm>
            <a:off x="2895601" y="2417609"/>
            <a:ext cx="2336006" cy="412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03406" y="4914898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Rounded Rectangle 26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Decodificare</a:t>
              </a:r>
              <a:endParaRPr lang="ro-RO" sz="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Straight Arrow Connector 33"/>
          <p:cNvCxnSpPr>
            <a:cxnSpLocks/>
            <a:stCxn id="42" idx="3"/>
            <a:endCxn id="27" idx="1"/>
          </p:cNvCxnSpPr>
          <p:nvPr/>
        </p:nvCxnSpPr>
        <p:spPr>
          <a:xfrm flipV="1">
            <a:off x="2895600" y="5286374"/>
            <a:ext cx="907806" cy="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3"/>
          </p:cNvCxnSpPr>
          <p:nvPr/>
        </p:nvCxnSpPr>
        <p:spPr>
          <a:xfrm flipH="1">
            <a:off x="4960695" y="3857624"/>
            <a:ext cx="20002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752600" y="491489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2" name="Rounded Rectangle 41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Soluție</a:t>
              </a:r>
              <a:endParaRPr lang="ro-RO" sz="7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7E9905D-389F-982B-3217-07614704229A}"/>
              </a:ext>
            </a:extLst>
          </p:cNvPr>
          <p:cNvSpPr/>
          <p:nvPr/>
        </p:nvSpPr>
        <p:spPr>
          <a:xfrm>
            <a:off x="3547590" y="1939126"/>
            <a:ext cx="7017780" cy="3897466"/>
          </a:xfrm>
          <a:prstGeom prst="flowChartProcess">
            <a:avLst/>
          </a:prstGeom>
          <a:solidFill>
            <a:schemeClr val="tx1"/>
          </a:solidFill>
          <a:ln>
            <a:solidFill>
              <a:srgbClr val="0000FF"/>
            </a:solidFill>
          </a:ln>
          <a:scene3d>
            <a:camera prst="orthographicFront"/>
            <a:lightRig rig="threePt" dir="t">
              <a:rot lat="0" lon="0" rev="2700000"/>
            </a:lightRig>
          </a:scene3d>
          <a:sp3d extrusionH="76200" contourW="762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Cutie </a:t>
            </a:r>
            <a:r>
              <a:rPr lang="en-US" sz="7200" b="1" dirty="0" err="1"/>
              <a:t>neagr</a:t>
            </a:r>
            <a:r>
              <a:rPr lang="ro-RO" sz="7200" b="1" dirty="0"/>
              <a:t>ă</a:t>
            </a:r>
            <a:endParaRPr 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EEA369-911A-488C-AC87-798692F703A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895050" y="5286376"/>
            <a:ext cx="907806" cy="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C0AEC7-9701-311A-A9D4-AF4FA2FC7382}"/>
              </a:ext>
            </a:extLst>
          </p:cNvPr>
          <p:cNvGrpSpPr/>
          <p:nvPr/>
        </p:nvGrpSpPr>
        <p:grpSpPr>
          <a:xfrm>
            <a:off x="1752050" y="4914900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7EC49441-5655-11F2-AA27-EF75FCA1096C}"/>
                </a:ext>
              </a:extLst>
            </p:cNvPr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5A99F973-3492-4E2B-21A9-3F27307ACA45}"/>
                </a:ext>
              </a:extLst>
            </p:cNvPr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Soluție</a:t>
              </a:r>
              <a:endParaRPr lang="ro-RO" sz="7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B87599-8E0D-BFCB-ACE1-EA4E4DD49351}"/>
              </a:ext>
            </a:extLst>
          </p:cNvPr>
          <p:cNvGrpSpPr/>
          <p:nvPr/>
        </p:nvGrpSpPr>
        <p:grpSpPr>
          <a:xfrm>
            <a:off x="1752600" y="2057400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0" name="Rounded Rectangle 36">
              <a:extLst>
                <a:ext uri="{FF2B5EF4-FFF2-40B4-BE49-F238E27FC236}">
                  <a16:creationId xmlns:a16="http://schemas.microsoft.com/office/drawing/2014/main" id="{1FC6D0F6-605B-2B4B-ECA3-ECDD68785D8E}"/>
                </a:ext>
              </a:extLst>
            </p:cNvPr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>
              <a:extLst>
                <a:ext uri="{FF2B5EF4-FFF2-40B4-BE49-F238E27FC236}">
                  <a16:creationId xmlns:a16="http://schemas.microsoft.com/office/drawing/2014/main" id="{E5A9E758-E46D-B9A5-CDC6-7573D77CF83B}"/>
                </a:ext>
              </a:extLst>
            </p:cNvPr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Problemă</a:t>
              </a:r>
              <a:endParaRPr lang="ro-RO" sz="82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C9AA80-8A10-25D3-3019-1A6A7A35E4C8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95600" y="2428875"/>
            <a:ext cx="62865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1" y="637227"/>
            <a:ext cx="10515600" cy="5311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2000" b="1" dirty="0"/>
          </a:p>
          <a:p>
            <a:pPr marL="0" indent="0" algn="just">
              <a:buNone/>
            </a:pPr>
            <a:r>
              <a:rPr lang="en-US" sz="2000" b="1" dirty="0"/>
              <a:t>                         </a:t>
            </a:r>
            <a:r>
              <a:rPr lang="en-US" sz="2000" b="1" dirty="0" err="1"/>
              <a:t>Algoritmul</a:t>
            </a:r>
            <a:r>
              <a:rPr lang="en-US" sz="2000" b="1" dirty="0"/>
              <a:t> genetic (GA)</a:t>
            </a:r>
            <a:endParaRPr lang="ro-RO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33" y="1525526"/>
            <a:ext cx="8309568" cy="4956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12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865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27</cp:revision>
  <dcterms:created xsi:type="dcterms:W3CDTF">2020-03-19T11:04:16Z</dcterms:created>
  <dcterms:modified xsi:type="dcterms:W3CDTF">2025-04-16T07:37:52Z</dcterms:modified>
</cp:coreProperties>
</file>