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61" r:id="rId4"/>
    <p:sldId id="264" r:id="rId5"/>
    <p:sldId id="265" r:id="rId6"/>
    <p:sldId id="266" r:id="rId7"/>
    <p:sldId id="333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F0DD0-ECC7-4E9C-ADB3-7897199A6A08}" type="doc">
      <dgm:prSet loTypeId="urn:microsoft.com/office/officeart/2005/8/layout/cycle5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79F3FF10-A9FF-4AE4-8BF1-DF668B30F604}">
      <dgm:prSet custT="1"/>
      <dgm:spPr/>
      <dgm:t>
        <a:bodyPr/>
        <a:lstStyle/>
        <a:p>
          <a:pPr rtl="0"/>
          <a:r>
            <a:rPr lang="ro-RO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Generație curentă</a:t>
          </a:r>
        </a:p>
      </dgm:t>
    </dgm:pt>
    <dgm:pt modelId="{21F12462-EBCE-4821-BDA6-7FEC913BCB4A}" type="parTrans" cxnId="{CA3BD239-4936-4152-9FF8-2714E91486E0}">
      <dgm:prSet/>
      <dgm:spPr/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89A645-C4F7-464D-BFE3-1C10431463C1}" type="sibTrans" cxnId="{CA3BD239-4936-4152-9FF8-2714E91486E0}">
      <dgm:prSet/>
      <dgm:spPr>
        <a:ln w="50800"/>
      </dgm:spPr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3C8807-0521-42EF-A8B6-16D7E894F42A}">
      <dgm:prSet custT="1"/>
      <dgm:spPr/>
      <dgm:t>
        <a:bodyPr/>
        <a:lstStyle/>
        <a:p>
          <a:pPr rtl="0"/>
          <a:r>
            <a:rPr lang="ro-RO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Multiset părinți</a:t>
          </a:r>
          <a:endParaRPr lang="ro-RO" sz="14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61F836-38F6-4824-A749-259643B9166B}" type="parTrans" cxnId="{852E5C0D-2DA5-4853-88E9-77427709F0E1}">
      <dgm:prSet/>
      <dgm:spPr/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759809-2BFE-4DFF-89CF-D310E5BAB391}" type="sibTrans" cxnId="{852E5C0D-2DA5-4853-88E9-77427709F0E1}">
      <dgm:prSet/>
      <dgm:spPr>
        <a:ln w="50800"/>
      </dgm:spPr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1E61C5-C572-41C7-841E-BFCB83389AE4}">
      <dgm:prSet custT="1"/>
      <dgm:spPr/>
      <dgm:t>
        <a:bodyPr/>
        <a:lstStyle/>
        <a:p>
          <a:pPr rtl="0"/>
          <a:r>
            <a:rPr lang="ro-RO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Descendenți (încrucișare)</a:t>
          </a:r>
          <a:endParaRPr lang="ro-RO" sz="14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E72DA0-AFE4-40E6-A4E7-640262196822}" type="parTrans" cxnId="{BDCC3A62-3C77-487B-B563-EFF4CA15E0C0}">
      <dgm:prSet/>
      <dgm:spPr/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9C867E-2155-4FB0-AEB2-2F8BBDB63BC4}" type="sibTrans" cxnId="{BDCC3A62-3C77-487B-B563-EFF4CA15E0C0}">
      <dgm:prSet/>
      <dgm:spPr>
        <a:ln w="50800"/>
      </dgm:spPr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63D2BB-5B1D-4972-98C4-77F4DAA6FECB}">
      <dgm:prSet custT="1"/>
      <dgm:spPr/>
      <dgm:t>
        <a:bodyPr/>
        <a:lstStyle/>
        <a:p>
          <a:pPr rtl="0"/>
          <a:r>
            <a:rPr lang="ro-RO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Descendenți (mutație)</a:t>
          </a:r>
        </a:p>
      </dgm:t>
    </dgm:pt>
    <dgm:pt modelId="{58970766-2441-4761-B190-6C6B6CBF4879}" type="parTrans" cxnId="{96AED327-760F-4C31-98AB-FAB3BC964443}">
      <dgm:prSet/>
      <dgm:spPr/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1C4E31-B0B3-42C7-A60C-DFA6BCA5A510}" type="sibTrans" cxnId="{96AED327-760F-4C31-98AB-FAB3BC964443}">
      <dgm:prSet/>
      <dgm:spPr>
        <a:ln w="50800"/>
      </dgm:spPr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03327C-0833-43E3-801A-CA1B6F088538}">
      <dgm:prSet custT="1"/>
      <dgm:spPr/>
      <dgm:t>
        <a:bodyPr/>
        <a:lstStyle/>
        <a:p>
          <a:pPr rtl="0"/>
          <a:r>
            <a:rPr lang="ro-RO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Generație nouă</a:t>
          </a:r>
        </a:p>
      </dgm:t>
    </dgm:pt>
    <dgm:pt modelId="{B714D08C-6854-46D5-82C5-C81B363D66BA}" type="parTrans" cxnId="{F36CBBA1-BEE1-454E-904C-6D903AF2561F}">
      <dgm:prSet/>
      <dgm:spPr/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18DC12-CA0C-4404-86FD-F24AEC307069}" type="sibTrans" cxnId="{F36CBBA1-BEE1-454E-904C-6D903AF2561F}">
      <dgm:prSet/>
      <dgm:spPr>
        <a:ln w="50800"/>
      </dgm:spPr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F2BE2B-44C9-45A6-BB55-6CD9012CDDDE}" type="pres">
      <dgm:prSet presAssocID="{CEEF0DD0-ECC7-4E9C-ADB3-7897199A6A08}" presName="cycle" presStyleCnt="0">
        <dgm:presLayoutVars>
          <dgm:dir/>
          <dgm:resizeHandles val="exact"/>
        </dgm:presLayoutVars>
      </dgm:prSet>
      <dgm:spPr/>
    </dgm:pt>
    <dgm:pt modelId="{B7469E04-52F1-44A1-924D-FC90B0A9C80B}" type="pres">
      <dgm:prSet presAssocID="{79F3FF10-A9FF-4AE4-8BF1-DF668B30F604}" presName="node" presStyleLbl="node1" presStyleIdx="0" presStyleCnt="5">
        <dgm:presLayoutVars>
          <dgm:bulletEnabled val="1"/>
        </dgm:presLayoutVars>
      </dgm:prSet>
      <dgm:spPr/>
    </dgm:pt>
    <dgm:pt modelId="{55F864AE-7E5D-4AFB-A75F-8BCD945D0E5D}" type="pres">
      <dgm:prSet presAssocID="{79F3FF10-A9FF-4AE4-8BF1-DF668B30F604}" presName="spNode" presStyleCnt="0"/>
      <dgm:spPr/>
    </dgm:pt>
    <dgm:pt modelId="{2E20A26A-99E2-4BCC-840B-C6187E17A044}" type="pres">
      <dgm:prSet presAssocID="{F389A645-C4F7-464D-BFE3-1C10431463C1}" presName="sibTrans" presStyleLbl="sibTrans1D1" presStyleIdx="0" presStyleCnt="5"/>
      <dgm:spPr/>
    </dgm:pt>
    <dgm:pt modelId="{05867E6F-2EC3-4834-BCBE-111548313FB4}" type="pres">
      <dgm:prSet presAssocID="{2E3C8807-0521-42EF-A8B6-16D7E894F42A}" presName="node" presStyleLbl="node1" presStyleIdx="1" presStyleCnt="5">
        <dgm:presLayoutVars>
          <dgm:bulletEnabled val="1"/>
        </dgm:presLayoutVars>
      </dgm:prSet>
      <dgm:spPr/>
    </dgm:pt>
    <dgm:pt modelId="{E8241EF6-B734-4C47-974F-A7DD35ED96FD}" type="pres">
      <dgm:prSet presAssocID="{2E3C8807-0521-42EF-A8B6-16D7E894F42A}" presName="spNode" presStyleCnt="0"/>
      <dgm:spPr/>
    </dgm:pt>
    <dgm:pt modelId="{602D26E9-DE74-46A3-9524-7EFEBA4F70CD}" type="pres">
      <dgm:prSet presAssocID="{2D759809-2BFE-4DFF-89CF-D310E5BAB391}" presName="sibTrans" presStyleLbl="sibTrans1D1" presStyleIdx="1" presStyleCnt="5"/>
      <dgm:spPr/>
    </dgm:pt>
    <dgm:pt modelId="{D13C8BB5-41E8-477A-A9C7-620B6E12E88F}" type="pres">
      <dgm:prSet presAssocID="{D71E61C5-C572-41C7-841E-BFCB83389AE4}" presName="node" presStyleLbl="node1" presStyleIdx="2" presStyleCnt="5" custScaleX="114807">
        <dgm:presLayoutVars>
          <dgm:bulletEnabled val="1"/>
        </dgm:presLayoutVars>
      </dgm:prSet>
      <dgm:spPr/>
    </dgm:pt>
    <dgm:pt modelId="{037086AB-685F-49F9-A921-71A70AF14F33}" type="pres">
      <dgm:prSet presAssocID="{D71E61C5-C572-41C7-841E-BFCB83389AE4}" presName="spNode" presStyleCnt="0"/>
      <dgm:spPr/>
    </dgm:pt>
    <dgm:pt modelId="{5FE81ECF-675A-4A90-86ED-43AACAF18F00}" type="pres">
      <dgm:prSet presAssocID="{1B9C867E-2155-4FB0-AEB2-2F8BBDB63BC4}" presName="sibTrans" presStyleLbl="sibTrans1D1" presStyleIdx="2" presStyleCnt="5"/>
      <dgm:spPr/>
    </dgm:pt>
    <dgm:pt modelId="{F82805C2-4711-4E9C-AA2C-1379503679B7}" type="pres">
      <dgm:prSet presAssocID="{CA63D2BB-5B1D-4972-98C4-77F4DAA6FECB}" presName="node" presStyleLbl="node1" presStyleIdx="3" presStyleCnt="5" custScaleX="116920">
        <dgm:presLayoutVars>
          <dgm:bulletEnabled val="1"/>
        </dgm:presLayoutVars>
      </dgm:prSet>
      <dgm:spPr/>
    </dgm:pt>
    <dgm:pt modelId="{24E4CAEE-4A8A-4413-8139-95F75EC31B1D}" type="pres">
      <dgm:prSet presAssocID="{CA63D2BB-5B1D-4972-98C4-77F4DAA6FECB}" presName="spNode" presStyleCnt="0"/>
      <dgm:spPr/>
    </dgm:pt>
    <dgm:pt modelId="{7A535DF8-0F5B-4BD6-BBB0-EA71AF586280}" type="pres">
      <dgm:prSet presAssocID="{E61C4E31-B0B3-42C7-A60C-DFA6BCA5A510}" presName="sibTrans" presStyleLbl="sibTrans1D1" presStyleIdx="3" presStyleCnt="5"/>
      <dgm:spPr/>
    </dgm:pt>
    <dgm:pt modelId="{865945B4-DC67-474B-BF5D-C5F107DCFCC7}" type="pres">
      <dgm:prSet presAssocID="{D403327C-0833-43E3-801A-CA1B6F088538}" presName="node" presStyleLbl="node1" presStyleIdx="4" presStyleCnt="5">
        <dgm:presLayoutVars>
          <dgm:bulletEnabled val="1"/>
        </dgm:presLayoutVars>
      </dgm:prSet>
      <dgm:spPr/>
    </dgm:pt>
    <dgm:pt modelId="{48751EA3-267E-4C03-B47E-77E7F6D32F96}" type="pres">
      <dgm:prSet presAssocID="{D403327C-0833-43E3-801A-CA1B6F088538}" presName="spNode" presStyleCnt="0"/>
      <dgm:spPr/>
    </dgm:pt>
    <dgm:pt modelId="{E3D66A81-CF7E-419A-82BA-10DDD9EEFF9F}" type="pres">
      <dgm:prSet presAssocID="{9218DC12-CA0C-4404-86FD-F24AEC307069}" presName="sibTrans" presStyleLbl="sibTrans1D1" presStyleIdx="4" presStyleCnt="5"/>
      <dgm:spPr/>
    </dgm:pt>
  </dgm:ptLst>
  <dgm:cxnLst>
    <dgm:cxn modelId="{852E5C0D-2DA5-4853-88E9-77427709F0E1}" srcId="{CEEF0DD0-ECC7-4E9C-ADB3-7897199A6A08}" destId="{2E3C8807-0521-42EF-A8B6-16D7E894F42A}" srcOrd="1" destOrd="0" parTransId="{6761F836-38F6-4824-A749-259643B9166B}" sibTransId="{2D759809-2BFE-4DFF-89CF-D310E5BAB391}"/>
    <dgm:cxn modelId="{8385F11E-31F7-4D86-8649-9CDBB6032E2E}" type="presOf" srcId="{2E3C8807-0521-42EF-A8B6-16D7E894F42A}" destId="{05867E6F-2EC3-4834-BCBE-111548313FB4}" srcOrd="0" destOrd="0" presId="urn:microsoft.com/office/officeart/2005/8/layout/cycle5"/>
    <dgm:cxn modelId="{96AED327-760F-4C31-98AB-FAB3BC964443}" srcId="{CEEF0DD0-ECC7-4E9C-ADB3-7897199A6A08}" destId="{CA63D2BB-5B1D-4972-98C4-77F4DAA6FECB}" srcOrd="3" destOrd="0" parTransId="{58970766-2441-4761-B190-6C6B6CBF4879}" sibTransId="{E61C4E31-B0B3-42C7-A60C-DFA6BCA5A510}"/>
    <dgm:cxn modelId="{CA3BD239-4936-4152-9FF8-2714E91486E0}" srcId="{CEEF0DD0-ECC7-4E9C-ADB3-7897199A6A08}" destId="{79F3FF10-A9FF-4AE4-8BF1-DF668B30F604}" srcOrd="0" destOrd="0" parTransId="{21F12462-EBCE-4821-BDA6-7FEC913BCB4A}" sibTransId="{F389A645-C4F7-464D-BFE3-1C10431463C1}"/>
    <dgm:cxn modelId="{BDCC3A62-3C77-487B-B563-EFF4CA15E0C0}" srcId="{CEEF0DD0-ECC7-4E9C-ADB3-7897199A6A08}" destId="{D71E61C5-C572-41C7-841E-BFCB83389AE4}" srcOrd="2" destOrd="0" parTransId="{79E72DA0-AFE4-40E6-A4E7-640262196822}" sibTransId="{1B9C867E-2155-4FB0-AEB2-2F8BBDB63BC4}"/>
    <dgm:cxn modelId="{03F3996A-2C0B-435A-B3F4-EA6AA8DBC498}" type="presOf" srcId="{E61C4E31-B0B3-42C7-A60C-DFA6BCA5A510}" destId="{7A535DF8-0F5B-4BD6-BBB0-EA71AF586280}" srcOrd="0" destOrd="0" presId="urn:microsoft.com/office/officeart/2005/8/layout/cycle5"/>
    <dgm:cxn modelId="{53C8FD73-3AFE-4061-8516-8F7FE4E1767B}" type="presOf" srcId="{1B9C867E-2155-4FB0-AEB2-2F8BBDB63BC4}" destId="{5FE81ECF-675A-4A90-86ED-43AACAF18F00}" srcOrd="0" destOrd="0" presId="urn:microsoft.com/office/officeart/2005/8/layout/cycle5"/>
    <dgm:cxn modelId="{A0D9EB7E-7370-4D2E-8660-5384BA3AE1E6}" type="presOf" srcId="{9218DC12-CA0C-4404-86FD-F24AEC307069}" destId="{E3D66A81-CF7E-419A-82BA-10DDD9EEFF9F}" srcOrd="0" destOrd="0" presId="urn:microsoft.com/office/officeart/2005/8/layout/cycle5"/>
    <dgm:cxn modelId="{1A751F81-91BE-4435-8F72-A01C5ECE779B}" type="presOf" srcId="{D403327C-0833-43E3-801A-CA1B6F088538}" destId="{865945B4-DC67-474B-BF5D-C5F107DCFCC7}" srcOrd="0" destOrd="0" presId="urn:microsoft.com/office/officeart/2005/8/layout/cycle5"/>
    <dgm:cxn modelId="{5AD1E384-D6F2-4B6E-B132-42E558070906}" type="presOf" srcId="{D71E61C5-C572-41C7-841E-BFCB83389AE4}" destId="{D13C8BB5-41E8-477A-A9C7-620B6E12E88F}" srcOrd="0" destOrd="0" presId="urn:microsoft.com/office/officeart/2005/8/layout/cycle5"/>
    <dgm:cxn modelId="{F3BF8789-69D8-4DC0-B9FC-65D259CBCE50}" type="presOf" srcId="{79F3FF10-A9FF-4AE4-8BF1-DF668B30F604}" destId="{B7469E04-52F1-44A1-924D-FC90B0A9C80B}" srcOrd="0" destOrd="0" presId="urn:microsoft.com/office/officeart/2005/8/layout/cycle5"/>
    <dgm:cxn modelId="{3C5A1E97-9DD1-460A-A259-5B3B4273512F}" type="presOf" srcId="{2D759809-2BFE-4DFF-89CF-D310E5BAB391}" destId="{602D26E9-DE74-46A3-9524-7EFEBA4F70CD}" srcOrd="0" destOrd="0" presId="urn:microsoft.com/office/officeart/2005/8/layout/cycle5"/>
    <dgm:cxn modelId="{F36CBBA1-BEE1-454E-904C-6D903AF2561F}" srcId="{CEEF0DD0-ECC7-4E9C-ADB3-7897199A6A08}" destId="{D403327C-0833-43E3-801A-CA1B6F088538}" srcOrd="4" destOrd="0" parTransId="{B714D08C-6854-46D5-82C5-C81B363D66BA}" sibTransId="{9218DC12-CA0C-4404-86FD-F24AEC307069}"/>
    <dgm:cxn modelId="{C3C9CACE-5CCE-4056-B5C1-FC995554F319}" type="presOf" srcId="{CA63D2BB-5B1D-4972-98C4-77F4DAA6FECB}" destId="{F82805C2-4711-4E9C-AA2C-1379503679B7}" srcOrd="0" destOrd="0" presId="urn:microsoft.com/office/officeart/2005/8/layout/cycle5"/>
    <dgm:cxn modelId="{6AF527DA-86C9-4CE5-9C63-95355E767999}" type="presOf" srcId="{CEEF0DD0-ECC7-4E9C-ADB3-7897199A6A08}" destId="{35F2BE2B-44C9-45A6-BB55-6CD9012CDDDE}" srcOrd="0" destOrd="0" presId="urn:microsoft.com/office/officeart/2005/8/layout/cycle5"/>
    <dgm:cxn modelId="{3D4F1BE6-6684-42FF-9C78-D890A5012E26}" type="presOf" srcId="{F389A645-C4F7-464D-BFE3-1C10431463C1}" destId="{2E20A26A-99E2-4BCC-840B-C6187E17A044}" srcOrd="0" destOrd="0" presId="urn:microsoft.com/office/officeart/2005/8/layout/cycle5"/>
    <dgm:cxn modelId="{F6FFBFF1-BBA2-4DE5-BD28-233DED62FEEF}" type="presParOf" srcId="{35F2BE2B-44C9-45A6-BB55-6CD9012CDDDE}" destId="{B7469E04-52F1-44A1-924D-FC90B0A9C80B}" srcOrd="0" destOrd="0" presId="urn:microsoft.com/office/officeart/2005/8/layout/cycle5"/>
    <dgm:cxn modelId="{3838BD23-6521-42CC-8994-D5140B77E563}" type="presParOf" srcId="{35F2BE2B-44C9-45A6-BB55-6CD9012CDDDE}" destId="{55F864AE-7E5D-4AFB-A75F-8BCD945D0E5D}" srcOrd="1" destOrd="0" presId="urn:microsoft.com/office/officeart/2005/8/layout/cycle5"/>
    <dgm:cxn modelId="{9690CB38-5F0E-4E65-8E98-C79C9B4517D7}" type="presParOf" srcId="{35F2BE2B-44C9-45A6-BB55-6CD9012CDDDE}" destId="{2E20A26A-99E2-4BCC-840B-C6187E17A044}" srcOrd="2" destOrd="0" presId="urn:microsoft.com/office/officeart/2005/8/layout/cycle5"/>
    <dgm:cxn modelId="{586FBA11-111A-463E-9A6D-D9D68BECB0D8}" type="presParOf" srcId="{35F2BE2B-44C9-45A6-BB55-6CD9012CDDDE}" destId="{05867E6F-2EC3-4834-BCBE-111548313FB4}" srcOrd="3" destOrd="0" presId="urn:microsoft.com/office/officeart/2005/8/layout/cycle5"/>
    <dgm:cxn modelId="{65842E6D-C47B-414B-991C-2D8638A7DF9E}" type="presParOf" srcId="{35F2BE2B-44C9-45A6-BB55-6CD9012CDDDE}" destId="{E8241EF6-B734-4C47-974F-A7DD35ED96FD}" srcOrd="4" destOrd="0" presId="urn:microsoft.com/office/officeart/2005/8/layout/cycle5"/>
    <dgm:cxn modelId="{A6D27D96-A026-42EA-B47F-33A1D8998568}" type="presParOf" srcId="{35F2BE2B-44C9-45A6-BB55-6CD9012CDDDE}" destId="{602D26E9-DE74-46A3-9524-7EFEBA4F70CD}" srcOrd="5" destOrd="0" presId="urn:microsoft.com/office/officeart/2005/8/layout/cycle5"/>
    <dgm:cxn modelId="{6BEDD6C3-BA52-432F-BB6C-BD62EBF76127}" type="presParOf" srcId="{35F2BE2B-44C9-45A6-BB55-6CD9012CDDDE}" destId="{D13C8BB5-41E8-477A-A9C7-620B6E12E88F}" srcOrd="6" destOrd="0" presId="urn:microsoft.com/office/officeart/2005/8/layout/cycle5"/>
    <dgm:cxn modelId="{ECC8708D-D82C-4CE6-855C-6B3912EE7AA5}" type="presParOf" srcId="{35F2BE2B-44C9-45A6-BB55-6CD9012CDDDE}" destId="{037086AB-685F-49F9-A921-71A70AF14F33}" srcOrd="7" destOrd="0" presId="urn:microsoft.com/office/officeart/2005/8/layout/cycle5"/>
    <dgm:cxn modelId="{1A71B17E-F055-4708-A65C-E9DCAD00F3F5}" type="presParOf" srcId="{35F2BE2B-44C9-45A6-BB55-6CD9012CDDDE}" destId="{5FE81ECF-675A-4A90-86ED-43AACAF18F00}" srcOrd="8" destOrd="0" presId="urn:microsoft.com/office/officeart/2005/8/layout/cycle5"/>
    <dgm:cxn modelId="{34A50A93-0A8E-4EBB-AA1B-89DC24D3F885}" type="presParOf" srcId="{35F2BE2B-44C9-45A6-BB55-6CD9012CDDDE}" destId="{F82805C2-4711-4E9C-AA2C-1379503679B7}" srcOrd="9" destOrd="0" presId="urn:microsoft.com/office/officeart/2005/8/layout/cycle5"/>
    <dgm:cxn modelId="{3939E084-8D2B-4B7D-A905-C437B3D600D7}" type="presParOf" srcId="{35F2BE2B-44C9-45A6-BB55-6CD9012CDDDE}" destId="{24E4CAEE-4A8A-4413-8139-95F75EC31B1D}" srcOrd="10" destOrd="0" presId="urn:microsoft.com/office/officeart/2005/8/layout/cycle5"/>
    <dgm:cxn modelId="{8612B6E4-2DB2-481B-BE30-CACAD8EC1283}" type="presParOf" srcId="{35F2BE2B-44C9-45A6-BB55-6CD9012CDDDE}" destId="{7A535DF8-0F5B-4BD6-BBB0-EA71AF586280}" srcOrd="11" destOrd="0" presId="urn:microsoft.com/office/officeart/2005/8/layout/cycle5"/>
    <dgm:cxn modelId="{7383B025-20D8-4823-826B-AB820B560C6F}" type="presParOf" srcId="{35F2BE2B-44C9-45A6-BB55-6CD9012CDDDE}" destId="{865945B4-DC67-474B-BF5D-C5F107DCFCC7}" srcOrd="12" destOrd="0" presId="urn:microsoft.com/office/officeart/2005/8/layout/cycle5"/>
    <dgm:cxn modelId="{2067BE62-233F-43B0-A839-FAA201D469B5}" type="presParOf" srcId="{35F2BE2B-44C9-45A6-BB55-6CD9012CDDDE}" destId="{48751EA3-267E-4C03-B47E-77E7F6D32F96}" srcOrd="13" destOrd="0" presId="urn:microsoft.com/office/officeart/2005/8/layout/cycle5"/>
    <dgm:cxn modelId="{D39E3040-7BBD-4572-8E59-E77C0BE6D712}" type="presParOf" srcId="{35F2BE2B-44C9-45A6-BB55-6CD9012CDDDE}" destId="{E3D66A81-CF7E-419A-82BA-10DDD9EEFF9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69E04-52F1-44A1-924D-FC90B0A9C80B}">
      <dsp:nvSpPr>
        <dsp:cNvPr id="0" name=""/>
        <dsp:cNvSpPr/>
      </dsp:nvSpPr>
      <dsp:spPr>
        <a:xfrm>
          <a:off x="1542547" y="1147"/>
          <a:ext cx="1144004" cy="7436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Generație curentă</a:t>
          </a:r>
        </a:p>
      </dsp:txBody>
      <dsp:txXfrm>
        <a:off x="1578847" y="37447"/>
        <a:ext cx="1071404" cy="671002"/>
      </dsp:txXfrm>
    </dsp:sp>
    <dsp:sp modelId="{2E20A26A-99E2-4BCC-840B-C6187E17A044}">
      <dsp:nvSpPr>
        <dsp:cNvPr id="0" name=""/>
        <dsp:cNvSpPr/>
      </dsp:nvSpPr>
      <dsp:spPr>
        <a:xfrm>
          <a:off x="627162" y="372948"/>
          <a:ext cx="2974775" cy="2974775"/>
        </a:xfrm>
        <a:custGeom>
          <a:avLst/>
          <a:gdLst/>
          <a:ahLst/>
          <a:cxnLst/>
          <a:rect l="0" t="0" r="0" b="0"/>
          <a:pathLst>
            <a:path>
              <a:moveTo>
                <a:pt x="2213075" y="189042"/>
              </a:moveTo>
              <a:arcTo wR="1487387" hR="1487387" stAng="17952135" swAng="1213603"/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67E6F-2EC3-4834-BCBE-111548313FB4}">
      <dsp:nvSpPr>
        <dsp:cNvPr id="0" name=""/>
        <dsp:cNvSpPr/>
      </dsp:nvSpPr>
      <dsp:spPr>
        <a:xfrm>
          <a:off x="2957137" y="1028906"/>
          <a:ext cx="1144004" cy="7436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Multiset părinți</a:t>
          </a:r>
          <a:endParaRPr lang="ro-RO" sz="14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93437" y="1065206"/>
        <a:ext cx="1071404" cy="671002"/>
      </dsp:txXfrm>
    </dsp:sp>
    <dsp:sp modelId="{602D26E9-DE74-46A3-9524-7EFEBA4F70CD}">
      <dsp:nvSpPr>
        <dsp:cNvPr id="0" name=""/>
        <dsp:cNvSpPr/>
      </dsp:nvSpPr>
      <dsp:spPr>
        <a:xfrm>
          <a:off x="627162" y="372948"/>
          <a:ext cx="2974775" cy="2974775"/>
        </a:xfrm>
        <a:custGeom>
          <a:avLst/>
          <a:gdLst/>
          <a:ahLst/>
          <a:cxnLst/>
          <a:rect l="0" t="0" r="0" b="0"/>
          <a:pathLst>
            <a:path>
              <a:moveTo>
                <a:pt x="2971228" y="1590056"/>
              </a:moveTo>
              <a:arcTo wR="1487387" hR="1487387" stAng="21837483" swAng="1361323"/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C8BB5-41E8-477A-A9C7-620B6E12E88F}">
      <dsp:nvSpPr>
        <dsp:cNvPr id="0" name=""/>
        <dsp:cNvSpPr/>
      </dsp:nvSpPr>
      <dsp:spPr>
        <a:xfrm>
          <a:off x="2332116" y="2691857"/>
          <a:ext cx="1313397" cy="7436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Descendenți (încrucișare)</a:t>
          </a:r>
          <a:endParaRPr lang="ro-RO" sz="14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68416" y="2728157"/>
        <a:ext cx="1240797" cy="671002"/>
      </dsp:txXfrm>
    </dsp:sp>
    <dsp:sp modelId="{5FE81ECF-675A-4A90-86ED-43AACAF18F00}">
      <dsp:nvSpPr>
        <dsp:cNvPr id="0" name=""/>
        <dsp:cNvSpPr/>
      </dsp:nvSpPr>
      <dsp:spPr>
        <a:xfrm>
          <a:off x="627162" y="372948"/>
          <a:ext cx="2974775" cy="2974775"/>
        </a:xfrm>
        <a:custGeom>
          <a:avLst/>
          <a:gdLst/>
          <a:ahLst/>
          <a:cxnLst/>
          <a:rect l="0" t="0" r="0" b="0"/>
          <a:pathLst>
            <a:path>
              <a:moveTo>
                <a:pt x="1620947" y="2968767"/>
              </a:moveTo>
              <a:arcTo wR="1487387" hR="1487387" stAng="5090892" swAng="589993"/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805C2-4711-4E9C-AA2C-1379503679B7}">
      <dsp:nvSpPr>
        <dsp:cNvPr id="0" name=""/>
        <dsp:cNvSpPr/>
      </dsp:nvSpPr>
      <dsp:spPr>
        <a:xfrm>
          <a:off x="571500" y="2691857"/>
          <a:ext cx="1337570" cy="7436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Descendenți (mutație)</a:t>
          </a:r>
        </a:p>
      </dsp:txBody>
      <dsp:txXfrm>
        <a:off x="607800" y="2728157"/>
        <a:ext cx="1264970" cy="671002"/>
      </dsp:txXfrm>
    </dsp:sp>
    <dsp:sp modelId="{7A535DF8-0F5B-4BD6-BBB0-EA71AF586280}">
      <dsp:nvSpPr>
        <dsp:cNvPr id="0" name=""/>
        <dsp:cNvSpPr/>
      </dsp:nvSpPr>
      <dsp:spPr>
        <a:xfrm>
          <a:off x="627162" y="372948"/>
          <a:ext cx="2974775" cy="2974775"/>
        </a:xfrm>
        <a:custGeom>
          <a:avLst/>
          <a:gdLst/>
          <a:ahLst/>
          <a:cxnLst/>
          <a:rect l="0" t="0" r="0" b="0"/>
          <a:pathLst>
            <a:path>
              <a:moveTo>
                <a:pt x="157977" y="2154464"/>
              </a:moveTo>
              <a:arcTo wR="1487387" hR="1487387" stAng="9201194" swAng="1361323"/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945B4-DC67-474B-BF5D-C5F107DCFCC7}">
      <dsp:nvSpPr>
        <dsp:cNvPr id="0" name=""/>
        <dsp:cNvSpPr/>
      </dsp:nvSpPr>
      <dsp:spPr>
        <a:xfrm>
          <a:off x="127957" y="1028906"/>
          <a:ext cx="1144004" cy="7436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Generație nouă</a:t>
          </a:r>
        </a:p>
      </dsp:txBody>
      <dsp:txXfrm>
        <a:off x="164257" y="1065206"/>
        <a:ext cx="1071404" cy="671002"/>
      </dsp:txXfrm>
    </dsp:sp>
    <dsp:sp modelId="{E3D66A81-CF7E-419A-82BA-10DDD9EEFF9F}">
      <dsp:nvSpPr>
        <dsp:cNvPr id="0" name=""/>
        <dsp:cNvSpPr/>
      </dsp:nvSpPr>
      <dsp:spPr>
        <a:xfrm>
          <a:off x="627162" y="372948"/>
          <a:ext cx="2974775" cy="2974775"/>
        </a:xfrm>
        <a:custGeom>
          <a:avLst/>
          <a:gdLst/>
          <a:ahLst/>
          <a:cxnLst/>
          <a:rect l="0" t="0" r="0" b="0"/>
          <a:pathLst>
            <a:path>
              <a:moveTo>
                <a:pt x="357567" y="520005"/>
              </a:moveTo>
              <a:arcTo wR="1487387" hR="1487387" stAng="13234262" swAng="1213603"/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DCBE3-E183-49E0-9643-107FEC4A54DA}" type="datetimeFigureOut">
              <a:rPr lang="ro-RO" smtClean="0"/>
              <a:t>16.04.2025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4E170-01DF-479B-8E64-A450BD365B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4262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5A03-5EDC-436B-B7D0-76B30F94BF23}" type="slidenum">
              <a:rPr lang="ro-RO" smtClean="0"/>
              <a:t>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017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PROBLEMA COMIS VOIAJORULUI - TSP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EE4E92-9AD6-48F8-A366-D3FB78C89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18" y="1439185"/>
            <a:ext cx="3812063" cy="29579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5092" y="1348509"/>
                <a:ext cx="5569526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o-RO" sz="2000" dirty="0"/>
                  <a:t>Fie </a:t>
                </a:r>
                <a:r>
                  <a:rPr lang="ro-RO" sz="2000" i="1" dirty="0"/>
                  <a:t>n</a:t>
                </a:r>
                <a:r>
                  <a:rPr lang="ro-RO" sz="2000" dirty="0"/>
                  <a:t> orașe interconectate două câte două și </a:t>
                </a:r>
                <a:r>
                  <a:rPr lang="en-US" sz="2000" dirty="0"/>
                  <a:t>C</a:t>
                </a:r>
                <a:r>
                  <a:rPr lang="ro-RO" sz="2000" dirty="0"/>
                  <a:t> matricea costurilor de deplasare între orașe:</a:t>
                </a:r>
                <a:endParaRPr lang="en-US" sz="2000" dirty="0"/>
              </a:p>
              <a:p>
                <a:pPr algn="just"/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o-RO" sz="2000" dirty="0"/>
                  <a:t> reprezintă costul tranziției directe de la orașul </a:t>
                </a:r>
                <a:r>
                  <a:rPr lang="ro-RO" sz="2000" i="1" dirty="0"/>
                  <a:t>i</a:t>
                </a:r>
                <a:r>
                  <a:rPr lang="ro-RO" sz="2000" dirty="0"/>
                  <a:t> la orașul </a:t>
                </a:r>
                <a:r>
                  <a:rPr lang="ro-RO" sz="2000" i="1" dirty="0"/>
                  <a:t>j</a:t>
                </a:r>
                <a:r>
                  <a:rPr lang="ro-RO" sz="2000" dirty="0"/>
                  <a:t>. </a:t>
                </a:r>
                <a:endParaRPr lang="en-US" sz="2000" dirty="0"/>
              </a:p>
              <a:p>
                <a:pPr algn="just"/>
                <a:r>
                  <a:rPr lang="ro-RO" sz="2000" dirty="0"/>
                  <a:t>Un comis-voiajor trebuie să facă livrări în toate cele n orașe, plecând dintr-un oraș </a:t>
                </a:r>
                <a:r>
                  <a:rPr lang="ro-RO" sz="2000" i="1" dirty="0"/>
                  <a:t>i</a:t>
                </a:r>
                <a:r>
                  <a:rPr lang="ro-RO" sz="2000" dirty="0"/>
                  <a:t> oarecare dar fixat și reîntorcându-se în </a:t>
                </a:r>
                <a:r>
                  <a:rPr lang="ro-RO" sz="2000" i="1" dirty="0"/>
                  <a:t>i</a:t>
                </a:r>
                <a:r>
                  <a:rPr lang="ro-RO" sz="2000" dirty="0"/>
                  <a:t>. </a:t>
                </a:r>
                <a:r>
                  <a:rPr lang="ro-RO" sz="2000" b="1" dirty="0"/>
                  <a:t>Problema este de a găsi o ordine de parcurgere a orașelor astfel încât costul transportului să fie minim.</a:t>
                </a:r>
                <a:endParaRPr lang="en-US" sz="20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2" y="1348509"/>
                <a:ext cx="5569526" cy="3139321"/>
              </a:xfrm>
              <a:prstGeom prst="rect">
                <a:avLst/>
              </a:prstGeom>
              <a:blipFill>
                <a:blip r:embed="rId3"/>
                <a:stretch>
                  <a:fillRect l="-1205" t="-971"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10E194F-A59F-4EC9-BEB4-09984323B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731" y="1892648"/>
            <a:ext cx="3402330" cy="25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9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3490"/>
                <a:ext cx="10515600" cy="5726545"/>
              </a:xfrm>
            </p:spPr>
            <p:txBody>
              <a:bodyPr>
                <a:normAutofit fontScale="85000" lnSpcReduction="20000"/>
              </a:bodyPr>
              <a:lstStyle/>
              <a:p>
                <a:pPr marL="571500" indent="-571500">
                  <a:buAutoNum type="romanUcPeriod"/>
                </a:pPr>
                <a:r>
                  <a:rPr lang="en-US" sz="2400" b="1" dirty="0"/>
                  <a:t>Reprezentarea </a:t>
                </a:r>
                <a:r>
                  <a:rPr lang="en-US" sz="2400" dirty="0"/>
                  <a:t>– n </a:t>
                </a:r>
                <a:r>
                  <a:rPr lang="en-US" sz="2400" dirty="0" err="1"/>
                  <a:t>adrese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ro-RO" sz="2400" dirty="0"/>
                  <a:t>- p</a:t>
                </a:r>
                <a:r>
                  <a:rPr lang="en-US" sz="2400" dirty="0" err="1"/>
                  <a:t>rin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permut</a:t>
                </a:r>
                <a:r>
                  <a:rPr lang="ro-RO" sz="2400" dirty="0"/>
                  <a:t>ă</a:t>
                </a:r>
                <a:r>
                  <a:rPr lang="en-US" sz="2400" dirty="0" err="1"/>
                  <a:t>ri</a:t>
                </a:r>
                <a:r>
                  <a:rPr lang="en-US" sz="2400" dirty="0"/>
                  <a:t> – spatial </a:t>
                </a:r>
                <a:r>
                  <a:rPr lang="en-US" sz="2400" dirty="0" err="1"/>
                  <a:t>solu</a:t>
                </a:r>
                <a:r>
                  <a:rPr lang="ro-RO" sz="2400" dirty="0"/>
                  <a:t>ț</a:t>
                </a:r>
                <a:r>
                  <a:rPr lang="en-US" sz="2400" dirty="0" err="1"/>
                  <a:t>iilor</a:t>
                </a:r>
                <a:r>
                  <a:rPr lang="ro-RO" sz="2400" dirty="0"/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ro-RO" sz="2400" dirty="0"/>
                  <a:t>-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– </a:t>
                </a:r>
                <a:r>
                  <a:rPr lang="en-US" sz="2400" dirty="0" err="1"/>
                  <a:t>orice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permutare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este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candidat</a:t>
                </a:r>
                <a:r>
                  <a:rPr lang="en-US" sz="2400" dirty="0"/>
                  <a:t> la </a:t>
                </a:r>
                <a:r>
                  <a:rPr lang="en-US" sz="2400" dirty="0" err="1"/>
                  <a:t>solu</a:t>
                </a:r>
                <a:r>
                  <a:rPr lang="ro-RO" sz="2400" dirty="0"/>
                  <a:t>ț</a:t>
                </a:r>
                <a:r>
                  <a:rPr lang="en-US" sz="2400" dirty="0" err="1"/>
                  <a:t>ie</a:t>
                </a:r>
                <a:endParaRPr lang="en-US" sz="2400" dirty="0"/>
              </a:p>
              <a:p>
                <a:pPr>
                  <a:buFontTx/>
                  <a:buChar char="-"/>
                </a:pPr>
                <a:r>
                  <a:rPr lang="ro-RO" sz="2400" dirty="0"/>
                  <a:t>p</a:t>
                </a:r>
                <a:r>
                  <a:rPr lang="en-US" sz="2400" dirty="0" err="1"/>
                  <a:t>roblema</a:t>
                </a:r>
                <a:r>
                  <a:rPr lang="en-US" sz="2400" dirty="0"/>
                  <a:t> </a:t>
                </a:r>
                <a:r>
                  <a:rPr lang="ro-RO" sz="2400" dirty="0"/>
                  <a:t>este </a:t>
                </a:r>
                <a:r>
                  <a:rPr lang="en-US" sz="2400" dirty="0"/>
                  <a:t>f</a:t>
                </a:r>
                <a:r>
                  <a:rPr lang="ro-RO" sz="2400" dirty="0"/>
                  <a:t>ă</a:t>
                </a:r>
                <a:r>
                  <a:rPr lang="en-US" sz="2400" dirty="0"/>
                  <a:t>r</a:t>
                </a:r>
                <a:r>
                  <a:rPr lang="ro-RO" sz="2400" dirty="0"/>
                  <a:t>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constr</a:t>
                </a:r>
                <a:r>
                  <a:rPr lang="ro-RO" sz="2400" dirty="0"/>
                  <a:t>â</a:t>
                </a:r>
                <a:r>
                  <a:rPr lang="en-US" sz="2400" dirty="0" err="1"/>
                  <a:t>ngeri</a:t>
                </a:r>
                <a:endParaRPr lang="ro-RO" sz="2400" dirty="0"/>
              </a:p>
              <a:p>
                <a:pPr>
                  <a:buFontTx/>
                  <a:buChar char="-"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II. </a:t>
                </a:r>
                <a:r>
                  <a:rPr lang="en-US" sz="2400" b="1" dirty="0" err="1"/>
                  <a:t>Func</a:t>
                </a:r>
                <a:r>
                  <a:rPr lang="ro-RO" sz="2400" b="1" dirty="0"/>
                  <a:t>ț</a:t>
                </a:r>
                <a:r>
                  <a:rPr lang="en-US" sz="2400" b="1" dirty="0" err="1"/>
                  <a:t>ia</a:t>
                </a:r>
                <a:r>
                  <a:rPr lang="en-US" sz="2400" b="1" dirty="0"/>
                  <a:t> fitness</a:t>
                </a:r>
              </a:p>
              <a:p>
                <a:pPr marL="0" indent="0">
                  <a:buNone/>
                </a:pPr>
                <a:r>
                  <a:rPr lang="en-US" sz="2400" dirty="0"/>
                  <a:t>C- </a:t>
                </a:r>
                <a:r>
                  <a:rPr lang="ro-RO" sz="2400" dirty="0"/>
                  <a:t>matrice </a:t>
                </a:r>
                <a:r>
                  <a:rPr lang="en-US" sz="2400" dirty="0" err="1"/>
                  <a:t>nxn</a:t>
                </a:r>
                <a:r>
                  <a:rPr lang="ro-RO" sz="2400" dirty="0"/>
                  <a:t>:</a:t>
                </a:r>
                <a:r>
                  <a:rPr lang="en-US" sz="2400" dirty="0"/>
                  <a:t> C(</a:t>
                </a:r>
                <a:r>
                  <a:rPr lang="en-US" sz="2400" dirty="0" err="1"/>
                  <a:t>i,j</a:t>
                </a:r>
                <a:r>
                  <a:rPr lang="en-US" sz="2400" dirty="0"/>
                  <a:t>) – </a:t>
                </a:r>
                <a:r>
                  <a:rPr lang="en-US" sz="2400" dirty="0" err="1"/>
                  <a:t>costul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</a:t>
                </a:r>
                <a:r>
                  <a:rPr lang="en-US" sz="2400" dirty="0" err="1">
                    <a:sym typeface="Wingdings" panose="05000000000000000000" pitchFamily="2" charset="2"/>
                  </a:rPr>
                  <a:t>j</a:t>
                </a:r>
                <a:r>
                  <a:rPr lang="en-US" sz="2400" dirty="0">
                    <a:sym typeface="Wingdings" panose="05000000000000000000" pitchFamily="2" charset="2"/>
                  </a:rPr>
                  <a:t> (direct); </a:t>
                </a:r>
                <a:r>
                  <a:rPr lang="en-US" sz="2400" dirty="0" err="1">
                    <a:sym typeface="Wingdings" panose="05000000000000000000" pitchFamily="2" charset="2"/>
                  </a:rPr>
                  <a:t>dac</a:t>
                </a:r>
                <a:r>
                  <a:rPr lang="ro-RO" sz="2400" dirty="0">
                    <a:sym typeface="Wingdings" panose="05000000000000000000" pitchFamily="2" charset="2"/>
                  </a:rPr>
                  <a:t>ă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sym typeface="Wingdings" panose="05000000000000000000" pitchFamily="2" charset="2"/>
                  </a:rPr>
                  <a:t>i</a:t>
                </a:r>
                <a:r>
                  <a:rPr lang="en-US" sz="2400" dirty="0">
                    <a:sym typeface="Wingdings" panose="05000000000000000000" pitchFamily="2" charset="2"/>
                  </a:rPr>
                  <a:t>=j, </a:t>
                </a:r>
                <a:r>
                  <a:rPr lang="en-US" sz="2400" dirty="0" err="1">
                    <a:sym typeface="Wingdings" panose="05000000000000000000" pitchFamily="2" charset="2"/>
                  </a:rPr>
                  <a:t>atunci</a:t>
                </a:r>
                <a:r>
                  <a:rPr lang="en-US" sz="2400" dirty="0">
                    <a:sym typeface="Wingdings" panose="05000000000000000000" pitchFamily="2" charset="2"/>
                  </a:rPr>
                  <a:t> </a:t>
                </a:r>
                <a:r>
                  <a:rPr lang="en-US" sz="2400" dirty="0" err="1">
                    <a:sym typeface="Wingdings" panose="05000000000000000000" pitchFamily="2" charset="2"/>
                  </a:rPr>
                  <a:t>costul</a:t>
                </a:r>
                <a:r>
                  <a:rPr lang="en-US" sz="2400" dirty="0">
                    <a:sym typeface="Wingdings" panose="05000000000000000000" pitchFamily="2" charset="2"/>
                  </a:rPr>
                  <a:t> e </a:t>
                </a:r>
                <a:r>
                  <a:rPr lang="en-US" sz="2400" dirty="0" err="1">
                    <a:sym typeface="Wingdings" panose="05000000000000000000" pitchFamily="2" charset="2"/>
                  </a:rPr>
                  <a:t>nul</a:t>
                </a:r>
                <a:endParaRPr lang="ro-RO" sz="2400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1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o-RO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ro-RO" sz="21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ro-RO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sz="21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o-RO" sz="21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ro-RO" sz="2100" dirty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𝐹𝑖𝑡𝑛𝑒𝑠𝑠</m:t>
                      </m:r>
                      <m:d>
                        <m:dPr>
                          <m:ctrlP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o-RO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o-RO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d>
                            <m:dPr>
                              <m:ctrlPr>
                                <a:rPr lang="ro-RO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ro-RO" sz="2400" dirty="0"/>
              </a:p>
              <a:p>
                <a:pPr marL="0" indent="0">
                  <a:buNone/>
                </a:pPr>
                <a:r>
                  <a:rPr lang="en-US" sz="2400" b="1" dirty="0"/>
                  <a:t>III. </a:t>
                </a:r>
                <a:r>
                  <a:rPr lang="en-US" sz="2400" b="1" dirty="0" err="1"/>
                  <a:t>Modelul</a:t>
                </a:r>
                <a:r>
                  <a:rPr lang="en-US" sz="2400" b="1" dirty="0"/>
                  <a:t> de </a:t>
                </a:r>
                <a:r>
                  <a:rPr lang="en-US" sz="2400" b="1" dirty="0" err="1"/>
                  <a:t>popula</a:t>
                </a:r>
                <a:r>
                  <a:rPr lang="ro-RO" sz="2400" b="1" dirty="0"/>
                  <a:t>ț</a:t>
                </a:r>
                <a:r>
                  <a:rPr lang="en-US" sz="2400" b="1" dirty="0" err="1"/>
                  <a:t>ie</a:t>
                </a:r>
                <a:endParaRPr lang="en-US" sz="2400" b="1" dirty="0"/>
              </a:p>
              <a:p>
                <a:pPr>
                  <a:buFontTx/>
                  <a:buChar char="-"/>
                </a:pPr>
                <a:r>
                  <a:rPr lang="en-US" sz="2400" dirty="0" err="1"/>
                  <a:t>Popula</a:t>
                </a:r>
                <a:r>
                  <a:rPr lang="ro-RO" sz="2400" dirty="0"/>
                  <a:t>ț</a:t>
                </a:r>
                <a:r>
                  <a:rPr lang="en-US" sz="2400" dirty="0"/>
                  <a:t>ii cu </a:t>
                </a:r>
                <a:r>
                  <a:rPr lang="en-US" sz="2400" dirty="0" err="1"/>
                  <a:t>dimensiuni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constante</a:t>
                </a:r>
                <a:r>
                  <a:rPr lang="en-US" sz="2400" dirty="0"/>
                  <a:t> </a:t>
                </a:r>
                <a:r>
                  <a:rPr lang="ro-RO" sz="2400" dirty="0"/>
                  <a:t>î</a:t>
                </a:r>
                <a:r>
                  <a:rPr lang="en-US" sz="2400" dirty="0"/>
                  <a:t>n </a:t>
                </a:r>
                <a:r>
                  <a:rPr lang="en-US" sz="2400" dirty="0" err="1"/>
                  <a:t>timp</a:t>
                </a:r>
                <a:r>
                  <a:rPr lang="en-US" sz="2400" dirty="0"/>
                  <a:t> - </a:t>
                </a:r>
                <a:r>
                  <a:rPr lang="ro-RO" sz="2400" dirty="0"/>
                  <a:t>d</a:t>
                </a:r>
                <a:r>
                  <a:rPr lang="en-US" sz="2400" dirty="0" err="1"/>
                  <a:t>im</a:t>
                </a:r>
                <a:endParaRPr lang="en-US" sz="2400" dirty="0"/>
              </a:p>
              <a:p>
                <a:pPr>
                  <a:buFontTx/>
                  <a:buChar char="-"/>
                </a:pPr>
                <a:r>
                  <a:rPr lang="en-US" sz="2400" dirty="0" err="1"/>
                  <a:t>Modelul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bazat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pe</a:t>
                </a:r>
                <a:r>
                  <a:rPr lang="en-US" sz="2400" dirty="0"/>
                  <a:t> genera</a:t>
                </a:r>
                <a:r>
                  <a:rPr lang="ro-RO" sz="2400" dirty="0"/>
                  <a:t>ț</a:t>
                </a:r>
                <a:r>
                  <a:rPr lang="en-US" sz="2400" dirty="0"/>
                  <a:t>ii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IV. </a:t>
                </a:r>
                <a:r>
                  <a:rPr lang="en-US" sz="2400" b="1" dirty="0" err="1"/>
                  <a:t>Popula</a:t>
                </a:r>
                <a:r>
                  <a:rPr lang="ro-RO" sz="2400" b="1" dirty="0"/>
                  <a:t>ț</a:t>
                </a:r>
                <a:r>
                  <a:rPr lang="en-US" sz="2400" b="1" dirty="0" err="1"/>
                  <a:t>ia</a:t>
                </a:r>
                <a:r>
                  <a:rPr lang="en-US" sz="2400" b="1" dirty="0"/>
                  <a:t> la </a:t>
                </a:r>
                <a:r>
                  <a:rPr lang="en-US" sz="2400" b="1" dirty="0" err="1"/>
                  <a:t>momentul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ini</a:t>
                </a:r>
                <a:r>
                  <a:rPr lang="ro-RO" sz="2400" b="1" dirty="0"/>
                  <a:t>ț</a:t>
                </a:r>
                <a:r>
                  <a:rPr lang="en-US" sz="2400" b="1" dirty="0" err="1"/>
                  <a:t>ial</a:t>
                </a:r>
                <a:r>
                  <a:rPr lang="en-US" sz="2400" b="1" dirty="0"/>
                  <a:t> </a:t>
                </a:r>
                <a:r>
                  <a:rPr lang="en-US" sz="2400" dirty="0"/>
                  <a:t>– </a:t>
                </a:r>
                <a:r>
                  <a:rPr lang="en-US" sz="2400" dirty="0" err="1"/>
                  <a:t>aleator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a.i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fiecare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individ</a:t>
                </a:r>
                <a:r>
                  <a:rPr lang="en-US" sz="2400" dirty="0"/>
                  <a:t> s</a:t>
                </a:r>
                <a:r>
                  <a:rPr lang="ro-RO" sz="2400" dirty="0"/>
                  <a:t>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aibe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aceea</a:t>
                </a:r>
                <a:r>
                  <a:rPr lang="ro-RO" sz="2400" dirty="0"/>
                  <a:t>ș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  <a:r>
                  <a:rPr lang="ro-RO" sz="2400" dirty="0"/>
                  <a:t>ș</a:t>
                </a:r>
                <a:r>
                  <a:rPr lang="en-US" sz="2400" dirty="0" err="1"/>
                  <a:t>ans</a:t>
                </a:r>
                <a:r>
                  <a:rPr lang="ro-RO" sz="2400" dirty="0"/>
                  <a:t>ă</a:t>
                </a:r>
                <a:r>
                  <a:rPr lang="en-US" sz="2400" dirty="0"/>
                  <a:t> de a fi </a:t>
                </a:r>
                <a:r>
                  <a:rPr lang="en-US" sz="2400" dirty="0" err="1"/>
                  <a:t>generat</a:t>
                </a:r>
                <a:endParaRPr lang="en-US" sz="2400" dirty="0"/>
              </a:p>
              <a:p>
                <a:pPr>
                  <a:buFontTx/>
                  <a:buChar char="-"/>
                </a:pPr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3490"/>
                <a:ext cx="10515600" cy="5726545"/>
              </a:xfrm>
              <a:blipFill>
                <a:blip r:embed="rId2"/>
                <a:stretch>
                  <a:fillRect l="-638" t="-2128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PROBLEMA COMIS VOIAJORULUI - TSP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8358909" y="2004291"/>
            <a:ext cx="2004291" cy="544945"/>
          </a:xfrm>
          <a:prstGeom prst="borderCallout1">
            <a:avLst>
              <a:gd name="adj1" fmla="val 18750"/>
              <a:gd name="adj2" fmla="val -8333"/>
              <a:gd name="adj3" fmla="val 220975"/>
              <a:gd name="adj4" fmla="val -29724"/>
            </a:avLst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>
                <a:sym typeface="Wingdings" panose="05000000000000000000" pitchFamily="2" charset="2"/>
              </a:rPr>
              <a:t>funcție de minim</a:t>
            </a:r>
          </a:p>
          <a:p>
            <a:pPr algn="ctr"/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8224982" y="4091710"/>
            <a:ext cx="2036618" cy="872836"/>
          </a:xfrm>
          <a:prstGeom prst="borderCallout1">
            <a:avLst>
              <a:gd name="adj1" fmla="val 18750"/>
              <a:gd name="adj2" fmla="val -8333"/>
              <a:gd name="adj3" fmla="val -3247"/>
              <a:gd name="adj4" fmla="val -3809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2000" dirty="0">
                <a:sym typeface="Wingdings" panose="05000000000000000000" pitchFamily="2" charset="2"/>
              </a:rPr>
              <a:t>Funcția fitness</a:t>
            </a:r>
          </a:p>
          <a:p>
            <a:pPr algn="ctr"/>
            <a:r>
              <a:rPr lang="ro-RO" sz="2000" dirty="0">
                <a:sym typeface="Wingdings" panose="05000000000000000000" pitchFamily="2" charset="2"/>
              </a:rPr>
              <a:t>(de maxim)</a:t>
            </a:r>
          </a:p>
          <a:p>
            <a:pPr algn="ctr"/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155395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418" y="1012342"/>
            <a:ext cx="10515600" cy="4843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V. </a:t>
            </a:r>
            <a:r>
              <a:rPr lang="en-US" sz="2000" b="1" dirty="0" err="1"/>
              <a:t>Muta</a:t>
            </a:r>
            <a:r>
              <a:rPr lang="ro-RO" sz="2000" b="1" dirty="0"/>
              <a:t>ț</a:t>
            </a:r>
            <a:r>
              <a:rPr lang="en-US" sz="2000" b="1" dirty="0" err="1"/>
              <a:t>ia</a:t>
            </a:r>
            <a:endParaRPr lang="ro-RO" sz="2000" b="1" dirty="0"/>
          </a:p>
          <a:p>
            <a:pPr marL="0" indent="0">
              <a:buNone/>
            </a:pPr>
            <a:endParaRPr lang="en-US" sz="2000" b="1" dirty="0"/>
          </a:p>
          <a:p>
            <a:pPr>
              <a:buFontTx/>
              <a:buChar char="-"/>
            </a:pPr>
            <a:r>
              <a:rPr lang="en-US" sz="2000" dirty="0"/>
              <a:t>Cu </a:t>
            </a:r>
            <a:r>
              <a:rPr lang="en-US" sz="2000" dirty="0" err="1"/>
              <a:t>probabilitate</a:t>
            </a:r>
            <a:r>
              <a:rPr lang="en-US" sz="2000" dirty="0"/>
              <a:t> mic</a:t>
            </a:r>
            <a:r>
              <a:rPr lang="ro-RO" sz="2000" dirty="0"/>
              <a:t>ă</a:t>
            </a:r>
            <a:r>
              <a:rPr lang="en-US" sz="2000" dirty="0"/>
              <a:t>; pm = </a:t>
            </a:r>
            <a:r>
              <a:rPr lang="en-US" sz="2000" dirty="0" err="1"/>
              <a:t>probabilitatea</a:t>
            </a:r>
            <a:r>
              <a:rPr lang="en-US" sz="2000" dirty="0"/>
              <a:t> de </a:t>
            </a:r>
            <a:r>
              <a:rPr lang="en-US" sz="2000" dirty="0" err="1"/>
              <a:t>muta</a:t>
            </a:r>
            <a:r>
              <a:rPr lang="ro-RO" sz="2000" dirty="0"/>
              <a:t>ț</a:t>
            </a:r>
            <a:r>
              <a:rPr lang="en-US" sz="2000" dirty="0" err="1"/>
              <a:t>ie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 err="1">
                <a:sym typeface="Wingdings" panose="05000000000000000000" pitchFamily="2" charset="2"/>
              </a:rPr>
              <a:t>Problema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ro-RO" sz="2000" dirty="0">
                <a:sym typeface="Wingdings" panose="05000000000000000000" pitchFamily="2" charset="2"/>
              </a:rPr>
              <a:t>este </a:t>
            </a:r>
            <a:r>
              <a:rPr lang="en-US" sz="2000" dirty="0">
                <a:sym typeface="Wingdings" panose="05000000000000000000" pitchFamily="2" charset="2"/>
              </a:rPr>
              <a:t>cu </a:t>
            </a:r>
            <a:r>
              <a:rPr lang="en-US" sz="2000" dirty="0" err="1">
                <a:sym typeface="Wingdings" panose="05000000000000000000" pitchFamily="2" charset="2"/>
              </a:rPr>
              <a:t>reprezent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 err="1">
                <a:sym typeface="Wingdings" panose="05000000000000000000" pitchFamily="2" charset="2"/>
              </a:rPr>
              <a:t>ri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prin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permut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 err="1">
                <a:sym typeface="Wingdings" panose="05000000000000000000" pitchFamily="2" charset="2"/>
              </a:rPr>
              <a:t>ri</a:t>
            </a:r>
            <a:r>
              <a:rPr lang="en-US" sz="2000" dirty="0">
                <a:sym typeface="Wingdings" panose="05000000000000000000" pitchFamily="2" charset="2"/>
              </a:rPr>
              <a:t>  </a:t>
            </a:r>
            <a:r>
              <a:rPr lang="en-US" sz="2000" dirty="0" err="1">
                <a:sym typeface="Wingdings" panose="05000000000000000000" pitchFamily="2" charset="2"/>
              </a:rPr>
              <a:t>muta</a:t>
            </a:r>
            <a:r>
              <a:rPr lang="ro-RO" sz="2000" dirty="0">
                <a:sym typeface="Wingdings" panose="05000000000000000000" pitchFamily="2" charset="2"/>
              </a:rPr>
              <a:t>ț</a:t>
            </a:r>
            <a:r>
              <a:rPr lang="en-US" sz="2000" dirty="0" err="1">
                <a:sym typeface="Wingdings" panose="05000000000000000000" pitchFamily="2" charset="2"/>
              </a:rPr>
              <a:t>ia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este</a:t>
            </a:r>
            <a:r>
              <a:rPr lang="en-US" sz="2000" dirty="0">
                <a:sym typeface="Wingdings" panose="05000000000000000000" pitchFamily="2" charset="2"/>
              </a:rPr>
              <a:t> la </a:t>
            </a:r>
            <a:r>
              <a:rPr lang="en-US" sz="2000" dirty="0" err="1">
                <a:sym typeface="Wingdings" panose="05000000000000000000" pitchFamily="2" charset="2"/>
              </a:rPr>
              <a:t>nivel</a:t>
            </a:r>
            <a:r>
              <a:rPr lang="en-US" sz="2000" dirty="0">
                <a:sym typeface="Wingdings" panose="05000000000000000000" pitchFamily="2" charset="2"/>
              </a:rPr>
              <a:t> de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individ</a:t>
            </a:r>
            <a:endParaRPr lang="en-US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ro-RO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Pm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=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k/Dim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ro-RO" sz="2000" dirty="0">
                <a:sym typeface="Wingdings" panose="05000000000000000000" pitchFamily="2" charset="2"/>
              </a:rPr>
              <a:t>î</a:t>
            </a:r>
            <a:r>
              <a:rPr lang="en-US" sz="2000" dirty="0">
                <a:sym typeface="Wingdings" panose="05000000000000000000" pitchFamily="2" charset="2"/>
              </a:rPr>
              <a:t>n </a:t>
            </a:r>
            <a:r>
              <a:rPr lang="en-US" sz="2000" dirty="0" err="1">
                <a:sym typeface="Wingdings" panose="05000000000000000000" pitchFamily="2" charset="2"/>
              </a:rPr>
              <a:t>medie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dirty="0" err="1">
                <a:sym typeface="Wingdings" panose="05000000000000000000" pitchFamily="2" charset="2"/>
              </a:rPr>
              <a:t>num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 err="1">
                <a:sym typeface="Wingdings" panose="05000000000000000000" pitchFamily="2" charset="2"/>
              </a:rPr>
              <a:t>rul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indivizilor</a:t>
            </a:r>
            <a:r>
              <a:rPr lang="en-US" sz="2000" dirty="0">
                <a:sym typeface="Wingdings" panose="05000000000000000000" pitchFamily="2" charset="2"/>
              </a:rPr>
              <a:t> care </a:t>
            </a:r>
            <a:r>
              <a:rPr lang="en-US" sz="2000" dirty="0" err="1">
                <a:sym typeface="Wingdings" panose="05000000000000000000" pitchFamily="2" charset="2"/>
              </a:rPr>
              <a:t>sufer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muta</a:t>
            </a:r>
            <a:r>
              <a:rPr lang="ro-RO" sz="2000" dirty="0">
                <a:sym typeface="Wingdings" panose="05000000000000000000" pitchFamily="2" charset="2"/>
              </a:rPr>
              <a:t>ț</a:t>
            </a:r>
            <a:r>
              <a:rPr lang="en-US" sz="2000" dirty="0" err="1">
                <a:sym typeface="Wingdings" panose="05000000000000000000" pitchFamily="2" charset="2"/>
              </a:rPr>
              <a:t>ie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este</a:t>
            </a:r>
            <a:r>
              <a:rPr lang="en-US" sz="2000" dirty="0">
                <a:sym typeface="Wingdings" panose="05000000000000000000" pitchFamily="2" charset="2"/>
              </a:rPr>
              <a:t> k</a:t>
            </a:r>
          </a:p>
          <a:p>
            <a:pPr>
              <a:buFontTx/>
              <a:buChar char="-"/>
            </a:pPr>
            <a:endParaRPr lang="ro-RO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>
                <a:sym typeface="Wingdings" panose="05000000000000000000" pitchFamily="2" charset="2"/>
              </a:rPr>
              <a:t>La </a:t>
            </a:r>
            <a:r>
              <a:rPr lang="en-US" sz="2000" dirty="0" err="1">
                <a:sym typeface="Wingdings" panose="05000000000000000000" pitchFamily="2" charset="2"/>
              </a:rPr>
              <a:t>nivelul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popula</a:t>
            </a:r>
            <a:r>
              <a:rPr lang="ro-RO" sz="2000" dirty="0">
                <a:sym typeface="Wingdings" panose="05000000000000000000" pitchFamily="2" charset="2"/>
              </a:rPr>
              <a:t>ț</a:t>
            </a:r>
            <a:r>
              <a:rPr lang="en-US" sz="2000" dirty="0" err="1">
                <a:sym typeface="Wingdings" panose="05000000000000000000" pitchFamily="2" charset="2"/>
              </a:rPr>
              <a:t>iei</a:t>
            </a:r>
            <a:r>
              <a:rPr lang="en-US" sz="2000" dirty="0">
                <a:sym typeface="Wingdings" panose="05000000000000000000" pitchFamily="2" charset="2"/>
              </a:rPr>
              <a:t> –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schema general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ă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muta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ț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ie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pentru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probleme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f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ă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r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ă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constr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â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ngeri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ro-RO" sz="2000" dirty="0">
                <a:sym typeface="Wingdings" panose="05000000000000000000" pitchFamily="2" charset="2"/>
              </a:rPr>
              <a:t>reprezentarea prin </a:t>
            </a:r>
            <a:r>
              <a:rPr lang="en-US" sz="2000" dirty="0" err="1">
                <a:sym typeface="Wingdings" panose="05000000000000000000" pitchFamily="2" charset="2"/>
              </a:rPr>
              <a:t>permut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 err="1">
                <a:sym typeface="Wingdings" panose="05000000000000000000" pitchFamily="2" charset="2"/>
              </a:rPr>
              <a:t>ri</a:t>
            </a:r>
            <a:endParaRPr lang="en-US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>
                <a:sym typeface="Wingdings" panose="05000000000000000000" pitchFamily="2" charset="2"/>
              </a:rPr>
              <a:t>La </a:t>
            </a:r>
            <a:r>
              <a:rPr lang="en-US" sz="2000" dirty="0" err="1">
                <a:sym typeface="Wingdings" panose="05000000000000000000" pitchFamily="2" charset="2"/>
              </a:rPr>
              <a:t>nivel</a:t>
            </a:r>
            <a:r>
              <a:rPr lang="en-US" sz="2000" dirty="0">
                <a:sym typeface="Wingdings" panose="05000000000000000000" pitchFamily="2" charset="2"/>
              </a:rPr>
              <a:t> de </a:t>
            </a:r>
            <a:r>
              <a:rPr lang="en-US" sz="2000" dirty="0" err="1">
                <a:sym typeface="Wingdings" panose="05000000000000000000" pitchFamily="2" charset="2"/>
              </a:rPr>
              <a:t>individ</a:t>
            </a:r>
            <a:endParaRPr lang="en-US" sz="2000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Problema este </a:t>
            </a:r>
            <a:r>
              <a:rPr lang="ro-RO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u </a:t>
            </a:r>
            <a:r>
              <a:rPr lang="en-US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dependen</a:t>
            </a:r>
            <a:r>
              <a:rPr lang="ro-RO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ță</a:t>
            </a:r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 de </a:t>
            </a:r>
            <a:r>
              <a:rPr lang="en-US" sz="2000" b="1" dirty="0" err="1">
                <a:solidFill>
                  <a:srgbClr val="FF0000"/>
                </a:solidFill>
                <a:sym typeface="Wingdings" panose="05000000000000000000" pitchFamily="2" charset="2"/>
              </a:rPr>
              <a:t>adiacen</a:t>
            </a:r>
            <a:r>
              <a:rPr lang="ro-RO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ță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–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muta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ț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ia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prin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inversiune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PROBLEMA COMIS VOIAJORULUI - TSP</a:t>
            </a:r>
          </a:p>
        </p:txBody>
      </p:sp>
    </p:spTree>
    <p:extLst>
      <p:ext uri="{BB962C8B-B14F-4D97-AF65-F5344CB8AC3E}">
        <p14:creationId xmlns:p14="http://schemas.microsoft.com/office/powerpoint/2010/main" val="39369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963" y="868219"/>
            <a:ext cx="10515600" cy="554889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VI. </a:t>
            </a:r>
            <a:r>
              <a:rPr lang="en-US" sz="2000" b="1" dirty="0" err="1"/>
              <a:t>Recombinarea</a:t>
            </a:r>
            <a:endParaRPr lang="en-US" sz="2000" b="1" dirty="0"/>
          </a:p>
          <a:p>
            <a:pPr>
              <a:buFontTx/>
              <a:buChar char="-"/>
            </a:pPr>
            <a:endParaRPr lang="ro-RO" altLang="en-US" sz="2000" dirty="0"/>
          </a:p>
          <a:p>
            <a:pPr>
              <a:buFontTx/>
              <a:buChar char="-"/>
            </a:pPr>
            <a:r>
              <a:rPr lang="en-US" altLang="en-US" sz="2000" dirty="0"/>
              <a:t>Cu </a:t>
            </a:r>
            <a:r>
              <a:rPr lang="en-US" altLang="en-US" sz="2000" dirty="0" err="1"/>
              <a:t>probabilitate</a:t>
            </a:r>
            <a:r>
              <a:rPr lang="en-US" altLang="en-US" sz="2000" dirty="0"/>
              <a:t> </a:t>
            </a:r>
            <a:r>
              <a:rPr lang="ro-RO" altLang="en-US" sz="2000" dirty="0"/>
              <a:t>mare</a:t>
            </a:r>
            <a:r>
              <a:rPr lang="en-US" altLang="en-US" sz="2000" dirty="0"/>
              <a:t>;</a:t>
            </a:r>
            <a:r>
              <a:rPr lang="ro-RO" altLang="en-US" sz="2000" dirty="0"/>
              <a:t> p</a:t>
            </a:r>
            <a:r>
              <a:rPr lang="en-US" altLang="en-US" sz="2000" dirty="0"/>
              <a:t>c </a:t>
            </a:r>
            <a:r>
              <a:rPr lang="ro-RO" altLang="en-US" sz="2000" dirty="0"/>
              <a:t>=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probabilitatea</a:t>
            </a:r>
            <a:r>
              <a:rPr lang="en-US" altLang="en-US" sz="2000" dirty="0"/>
              <a:t> de crossover </a:t>
            </a:r>
            <a:r>
              <a:rPr lang="ro-RO" altLang="en-US" sz="2000" dirty="0"/>
              <a:t>(</a:t>
            </a:r>
            <a:r>
              <a:rPr lang="en-US" altLang="en-US" sz="2000" dirty="0"/>
              <a:t> 0.6,0.7…</a:t>
            </a:r>
            <a:r>
              <a:rPr lang="ro-RO" altLang="en-US" sz="2000" dirty="0"/>
              <a:t>)</a:t>
            </a:r>
          </a:p>
          <a:p>
            <a:pPr>
              <a:buFontTx/>
              <a:buChar char="-"/>
            </a:pPr>
            <a:r>
              <a:rPr lang="ro-RO" altLang="en-US" sz="2000" dirty="0"/>
              <a:t>Modelul generațional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ro-RO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trebuie asigurată generarea a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dim </a:t>
            </a:r>
            <a:r>
              <a:rPr lang="en-US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copii</a:t>
            </a:r>
            <a:endParaRPr lang="ro-RO" altLang="en-US" sz="20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en-US" sz="2000" dirty="0"/>
              <a:t>dim p</a:t>
            </a:r>
            <a:r>
              <a:rPr lang="ro-RO" altLang="en-US" sz="2000" dirty="0"/>
              <a:t>ă</a:t>
            </a:r>
            <a:r>
              <a:rPr lang="en-US" altLang="en-US" sz="2000" dirty="0" err="1"/>
              <a:t>rin</a:t>
            </a:r>
            <a:r>
              <a:rPr lang="ro-RO" altLang="en-US" sz="2000" dirty="0"/>
              <a:t>ț</a:t>
            </a:r>
            <a:r>
              <a:rPr lang="en-US" altLang="en-US" sz="2000" dirty="0" err="1"/>
              <a:t>i</a:t>
            </a:r>
            <a:r>
              <a:rPr lang="en-US" altLang="en-US" sz="2000" dirty="0" err="1">
                <a:sym typeface="Wingdings" panose="05000000000000000000" pitchFamily="2" charset="2"/>
              </a:rPr>
              <a:t>dim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copii</a:t>
            </a:r>
            <a:r>
              <a:rPr lang="en-US" altLang="en-US" sz="2000" dirty="0">
                <a:sym typeface="Wingdings" panose="05000000000000000000" pitchFamily="2" charset="2"/>
              </a:rPr>
              <a:t> (cu </a:t>
            </a:r>
            <a:r>
              <a:rPr lang="en-US" altLang="en-US" sz="2000" dirty="0" err="1">
                <a:sym typeface="Wingdings" panose="05000000000000000000" pitchFamily="2" charset="2"/>
              </a:rPr>
              <a:t>probabilitatea</a:t>
            </a:r>
            <a:r>
              <a:rPr lang="en-US" altLang="en-US" sz="2000" dirty="0">
                <a:sym typeface="Wingdings" panose="05000000000000000000" pitchFamily="2" charset="2"/>
              </a:rPr>
              <a:t> pc </a:t>
            </a:r>
            <a:r>
              <a:rPr lang="ro-RO" altLang="en-US" sz="2000" dirty="0">
                <a:sym typeface="Wingdings" panose="05000000000000000000" pitchFamily="2" charset="2"/>
              </a:rPr>
              <a:t>indivizii rezultați </a:t>
            </a:r>
            <a:r>
              <a:rPr lang="en-US" altLang="en-US" sz="2000" dirty="0" err="1">
                <a:sym typeface="Wingdings" panose="05000000000000000000" pitchFamily="2" charset="2"/>
              </a:rPr>
              <a:t>sunt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noi</a:t>
            </a:r>
            <a:r>
              <a:rPr lang="en-US" altLang="en-US" sz="2000" dirty="0">
                <a:sym typeface="Wingdings" panose="05000000000000000000" pitchFamily="2" charset="2"/>
              </a:rPr>
              <a:t>, </a:t>
            </a:r>
            <a:r>
              <a:rPr lang="en-US" altLang="en-US" sz="2000" dirty="0" err="1">
                <a:sym typeface="Wingdings" panose="05000000000000000000" pitchFamily="2" charset="2"/>
              </a:rPr>
              <a:t>restul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ro-RO" altLang="en-US" sz="2000" dirty="0">
                <a:sym typeface="Wingdings" panose="05000000000000000000" pitchFamily="2" charset="2"/>
              </a:rPr>
              <a:t>sunt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ro-RO" altLang="en-US" sz="2000" dirty="0">
                <a:sym typeface="Wingdings" panose="05000000000000000000" pitchFamily="2" charset="2"/>
              </a:rPr>
              <a:t>chiar din populația de părinți, prin recombinare asexuată</a:t>
            </a:r>
            <a:r>
              <a:rPr lang="en-US" altLang="en-US" sz="20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ro-RO" altLang="en-US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S</a:t>
            </a:r>
            <a:r>
              <a:rPr lang="en-US" altLang="en-US" sz="2000" dirty="0" err="1">
                <a:sym typeface="Wingdings" panose="05000000000000000000" pitchFamily="2" charset="2"/>
              </a:rPr>
              <a:t>chema</a:t>
            </a:r>
            <a:r>
              <a:rPr lang="en-US" altLang="en-US" sz="2000" dirty="0">
                <a:sym typeface="Wingdings" panose="05000000000000000000" pitchFamily="2" charset="2"/>
              </a:rPr>
              <a:t> general</a:t>
            </a:r>
            <a:r>
              <a:rPr lang="ro-RO" altLang="en-US" sz="2000" dirty="0">
                <a:sym typeface="Wingdings" panose="05000000000000000000" pitchFamily="2" charset="2"/>
              </a:rPr>
              <a:t>ă</a:t>
            </a:r>
            <a:r>
              <a:rPr lang="en-US" altLang="en-US" sz="2000" dirty="0">
                <a:sym typeface="Wingdings" panose="05000000000000000000" pitchFamily="2" charset="2"/>
              </a:rPr>
              <a:t> la </a:t>
            </a:r>
            <a:r>
              <a:rPr lang="en-US" altLang="en-US" sz="2000" dirty="0" err="1">
                <a:sym typeface="Wingdings" panose="05000000000000000000" pitchFamily="2" charset="2"/>
              </a:rPr>
              <a:t>nivel</a:t>
            </a:r>
            <a:r>
              <a:rPr lang="en-US" altLang="en-US" sz="2000" dirty="0">
                <a:sym typeface="Wingdings" panose="05000000000000000000" pitchFamily="2" charset="2"/>
              </a:rPr>
              <a:t> de </a:t>
            </a:r>
            <a:r>
              <a:rPr lang="en-US" altLang="en-US" sz="2000" dirty="0" err="1">
                <a:sym typeface="Wingdings" panose="05000000000000000000" pitchFamily="2" charset="2"/>
              </a:rPr>
              <a:t>populatie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ro-RO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pentru</a:t>
            </a:r>
            <a:r>
              <a:rPr lang="en-US" altLang="en-US" sz="2000" dirty="0">
                <a:sym typeface="Wingdings" panose="05000000000000000000" pitchFamily="2" charset="2"/>
              </a:rPr>
              <a:t> problem</a:t>
            </a:r>
            <a:r>
              <a:rPr lang="ro-RO" altLang="en-US" sz="2000" dirty="0">
                <a:sym typeface="Wingdings" panose="05000000000000000000" pitchFamily="2" charset="2"/>
              </a:rPr>
              <a:t>e</a:t>
            </a:r>
            <a:r>
              <a:rPr lang="en-US" altLang="en-US" sz="2000" dirty="0">
                <a:sym typeface="Wingdings" panose="05000000000000000000" pitchFamily="2" charset="2"/>
              </a:rPr>
              <a:t> f</a:t>
            </a:r>
            <a:r>
              <a:rPr lang="ro-RO" altLang="en-US" sz="2000" dirty="0">
                <a:sym typeface="Wingdings" panose="05000000000000000000" pitchFamily="2" charset="2"/>
              </a:rPr>
              <a:t>ă</a:t>
            </a:r>
            <a:r>
              <a:rPr lang="en-US" altLang="en-US" sz="2000" dirty="0">
                <a:sym typeface="Wingdings" panose="05000000000000000000" pitchFamily="2" charset="2"/>
              </a:rPr>
              <a:t>r</a:t>
            </a:r>
            <a:r>
              <a:rPr lang="ro-RO" altLang="en-US" sz="2000" dirty="0">
                <a:sym typeface="Wingdings" panose="05000000000000000000" pitchFamily="2" charset="2"/>
              </a:rPr>
              <a:t>ă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dirty="0" err="1">
                <a:sym typeface="Wingdings" panose="05000000000000000000" pitchFamily="2" charset="2"/>
              </a:rPr>
              <a:t>constr</a:t>
            </a:r>
            <a:r>
              <a:rPr lang="ro-RO" altLang="en-US" sz="2000" dirty="0">
                <a:sym typeface="Wingdings" panose="05000000000000000000" pitchFamily="2" charset="2"/>
              </a:rPr>
              <a:t>â</a:t>
            </a:r>
            <a:r>
              <a:rPr lang="en-US" altLang="en-US" sz="2000" dirty="0" err="1">
                <a:sym typeface="Wingdings" panose="05000000000000000000" pitchFamily="2" charset="2"/>
              </a:rPr>
              <a:t>ngeri</a:t>
            </a:r>
            <a:endParaRPr lang="en-US" altLang="en-US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altLang="en-US" sz="2000" dirty="0" err="1">
                <a:sym typeface="Wingdings" panose="05000000000000000000" pitchFamily="2" charset="2"/>
              </a:rPr>
              <a:t>Operatorul</a:t>
            </a:r>
            <a:r>
              <a:rPr lang="en-US" altLang="en-US" sz="2000" dirty="0">
                <a:sym typeface="Wingdings" panose="05000000000000000000" pitchFamily="2" charset="2"/>
              </a:rPr>
              <a:t> particular </a:t>
            </a:r>
            <a:r>
              <a:rPr lang="en-US" altLang="en-US" sz="2000" dirty="0" err="1">
                <a:sym typeface="Wingdings" panose="05000000000000000000" pitchFamily="2" charset="2"/>
              </a:rPr>
              <a:t>utilizat</a:t>
            </a:r>
            <a:r>
              <a:rPr lang="ro-RO" altLang="en-US" sz="2000" dirty="0">
                <a:sym typeface="Wingdings" panose="05000000000000000000" pitchFamily="2" charset="2"/>
              </a:rPr>
              <a:t>, ales pentru </a:t>
            </a:r>
            <a:r>
              <a:rPr lang="ro-RO" altLang="en-US" sz="2000" b="1" dirty="0">
                <a:sym typeface="Wingdings" panose="05000000000000000000" pitchFamily="2" charset="2"/>
              </a:rPr>
              <a:t>probleme </a:t>
            </a:r>
            <a:r>
              <a:rPr lang="en-US" altLang="en-US" sz="2000" b="1" dirty="0">
                <a:sym typeface="Wingdings" panose="05000000000000000000" pitchFamily="2" charset="2"/>
              </a:rPr>
              <a:t>cu </a:t>
            </a:r>
            <a:r>
              <a:rPr lang="en-US" altLang="en-US" sz="2000" b="1" dirty="0" err="1">
                <a:sym typeface="Wingdings" panose="05000000000000000000" pitchFamily="2" charset="2"/>
              </a:rPr>
              <a:t>dependen</a:t>
            </a:r>
            <a:r>
              <a:rPr lang="ro-RO" altLang="en-US" sz="2000" b="1" dirty="0">
                <a:sym typeface="Wingdings" panose="05000000000000000000" pitchFamily="2" charset="2"/>
              </a:rPr>
              <a:t>ță de adiacență</a:t>
            </a:r>
            <a:r>
              <a:rPr lang="en-US" altLang="en-US" sz="2000" dirty="0">
                <a:sym typeface="Wingdings" panose="05000000000000000000" pitchFamily="2" charset="2"/>
              </a:rPr>
              <a:t> – </a:t>
            </a:r>
            <a:r>
              <a:rPr lang="ro-RO" altLang="en-US" sz="2000" b="1" dirty="0">
                <a:sym typeface="Wingdings" panose="05000000000000000000" pitchFamily="2" charset="2"/>
              </a:rPr>
              <a:t>PMX</a:t>
            </a:r>
            <a:r>
              <a:rPr lang="en-US" altLang="en-US" sz="2000" b="1" dirty="0">
                <a:sym typeface="Wingdings" panose="05000000000000000000" pitchFamily="2" charset="2"/>
              </a:rPr>
              <a:t> </a:t>
            </a:r>
            <a:r>
              <a:rPr lang="en-US" altLang="en-US" sz="2000" dirty="0">
                <a:sym typeface="Wingdings" panose="05000000000000000000" pitchFamily="2" charset="2"/>
              </a:rPr>
              <a:t>(</a:t>
            </a:r>
            <a:r>
              <a:rPr lang="ro-RO" altLang="en-US" sz="2000" dirty="0">
                <a:sym typeface="Wingdings" panose="05000000000000000000" pitchFamily="2" charset="2"/>
              </a:rPr>
              <a:t>Partially Mapped Crossover</a:t>
            </a:r>
            <a:r>
              <a:rPr lang="en-US" altLang="en-US" sz="2000" dirty="0">
                <a:sym typeface="Wingdings" panose="05000000000000000000" pitchFamily="2" charset="2"/>
              </a:rPr>
              <a:t>)</a:t>
            </a:r>
            <a:endParaRPr lang="ro-RO" alt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PROBLEMA COMIS VOIAJORULUI - TSP</a:t>
            </a:r>
          </a:p>
        </p:txBody>
      </p:sp>
    </p:spTree>
    <p:extLst>
      <p:ext uri="{BB962C8B-B14F-4D97-AF65-F5344CB8AC3E}">
        <p14:creationId xmlns:p14="http://schemas.microsoft.com/office/powerpoint/2010/main" val="30741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8073"/>
            <a:ext cx="10515600" cy="55488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o-RO" sz="2000" dirty="0"/>
          </a:p>
          <a:p>
            <a:pPr marL="0" indent="0">
              <a:buNone/>
            </a:pPr>
            <a:r>
              <a:rPr lang="en-US" sz="2000" b="1" dirty="0"/>
              <a:t>V</a:t>
            </a:r>
            <a:r>
              <a:rPr lang="ro-RO" sz="2000" b="1" dirty="0"/>
              <a:t>I</a:t>
            </a:r>
            <a:r>
              <a:rPr lang="en-US" sz="2000" b="1" dirty="0"/>
              <a:t>I. </a:t>
            </a:r>
            <a:r>
              <a:rPr lang="ro-RO" sz="2000" b="1" dirty="0"/>
              <a:t>Selecția părinților  </a:t>
            </a:r>
            <a:endParaRPr lang="en-US" sz="2000" b="1" dirty="0"/>
          </a:p>
          <a:p>
            <a:pPr lvl="1" algn="just">
              <a:buFontTx/>
              <a:buChar char="-"/>
            </a:pPr>
            <a:r>
              <a:rPr lang="ro-RO" altLang="en-US" sz="2000" dirty="0"/>
              <a:t>Numărul părinților – bazat pe model (dim)</a:t>
            </a:r>
          </a:p>
          <a:p>
            <a:pPr lvl="1" algn="just">
              <a:buFontTx/>
              <a:buChar char="-"/>
            </a:pPr>
            <a:r>
              <a:rPr lang="ro-RO" sz="2000" dirty="0"/>
              <a:t>Funcția fitness este </a:t>
            </a:r>
            <a:r>
              <a:rPr lang="ro-RO" sz="2000" dirty="0">
                <a:solidFill>
                  <a:srgbClr val="FF0000"/>
                </a:solidFill>
              </a:rPr>
              <a:t>pozitivă</a:t>
            </a:r>
            <a:r>
              <a:rPr lang="ro-RO" sz="2000" dirty="0"/>
              <a:t> </a:t>
            </a:r>
            <a:r>
              <a:rPr lang="ro-RO" sz="20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poate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fi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utilizat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ă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orice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probabilitate de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selec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ție </a:t>
            </a:r>
            <a:r>
              <a:rPr lang="ro-RO" sz="2000" dirty="0">
                <a:sym typeface="Wingdings" panose="05000000000000000000" pitchFamily="2" charset="2"/>
              </a:rPr>
              <a:t>(de tip FPS sau rang) simulată cu mecanismul SUS (de preferat) sau ruletă</a:t>
            </a:r>
          </a:p>
          <a:p>
            <a:pPr lvl="1" algn="just"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Alegerile făcute – </a:t>
            </a:r>
            <a:r>
              <a:rPr lang="ro-RO" sz="2000" b="1" dirty="0">
                <a:sym typeface="Wingdings" panose="05000000000000000000" pitchFamily="2" charset="2"/>
              </a:rPr>
              <a:t>FPS cu sigma scalare și SUS</a:t>
            </a:r>
          </a:p>
          <a:p>
            <a:pPr lvl="1" algn="just">
              <a:buFontTx/>
              <a:buChar char="-"/>
            </a:pPr>
            <a:endParaRPr lang="ro-RO" sz="2000" b="1" dirty="0">
              <a:sym typeface="Wingdings" panose="05000000000000000000" pitchFamily="2" charset="2"/>
            </a:endParaRPr>
          </a:p>
          <a:p>
            <a:pPr lvl="1" algn="just">
              <a:buFontTx/>
              <a:buChar char="-"/>
            </a:pPr>
            <a:endParaRPr lang="ro-RO" sz="20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b="1" dirty="0"/>
              <a:t>V</a:t>
            </a:r>
            <a:r>
              <a:rPr lang="ro-RO" sz="2000" b="1" dirty="0"/>
              <a:t>II</a:t>
            </a:r>
            <a:r>
              <a:rPr lang="en-US" sz="2000" b="1" dirty="0"/>
              <a:t>I. </a:t>
            </a:r>
            <a:r>
              <a:rPr lang="ro-RO" sz="2000" b="1" dirty="0"/>
              <a:t>Înlocuirea populație curente (selecția generației următoare)</a:t>
            </a:r>
          </a:p>
          <a:p>
            <a:pPr lvl="1" algn="just">
              <a:buFontTx/>
              <a:buChar char="-"/>
            </a:pPr>
            <a:r>
              <a:rPr lang="ro-RO" altLang="en-US" sz="2000" dirty="0"/>
              <a:t>Mecanismul de înlocuire – bazat pe model </a:t>
            </a:r>
          </a:p>
          <a:p>
            <a:pPr lvl="1" algn="just">
              <a:buFontTx/>
              <a:buChar char="-"/>
            </a:pPr>
            <a:r>
              <a:rPr lang="ro-RO" altLang="en-US" sz="2000" dirty="0"/>
              <a:t>Sunt propagați toți copiii, cu excepția situației în care cel mai bun individ </a:t>
            </a:r>
            <a:r>
              <a:rPr lang="en-US" altLang="en-US" sz="2000" dirty="0"/>
              <a:t>“</a:t>
            </a:r>
            <a:r>
              <a:rPr lang="en-US" altLang="en-US" sz="2000" dirty="0" err="1"/>
              <a:t>vechi</a:t>
            </a:r>
            <a:r>
              <a:rPr lang="en-US" altLang="en-US" sz="2000" dirty="0"/>
              <a:t>” (</a:t>
            </a:r>
            <a:r>
              <a:rPr lang="ro-RO" altLang="en-US" sz="2000" dirty="0"/>
              <a:t>din generația curentă) este mai bun decât toți indivizii noi </a:t>
            </a:r>
            <a:r>
              <a:rPr lang="ro-RO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b="1" dirty="0">
                <a:sym typeface="Wingdings" panose="05000000000000000000" pitchFamily="2" charset="2"/>
              </a:rPr>
              <a:t>elitism</a:t>
            </a:r>
          </a:p>
          <a:p>
            <a:pPr marL="457200" lvl="1" indent="0" algn="just">
              <a:buNone/>
            </a:pPr>
            <a:endParaRPr lang="en-US" sz="2000" b="1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PROBLEMA COMIS VOIAJORULUI - TSP</a:t>
            </a:r>
          </a:p>
        </p:txBody>
      </p:sp>
    </p:spTree>
    <p:extLst>
      <p:ext uri="{BB962C8B-B14F-4D97-AF65-F5344CB8AC3E}">
        <p14:creationId xmlns:p14="http://schemas.microsoft.com/office/powerpoint/2010/main" val="37249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7527"/>
            <a:ext cx="10515600" cy="51794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IX. Condi</a:t>
            </a:r>
            <a:r>
              <a:rPr lang="ro-RO" sz="2000" b="1" dirty="0"/>
              <a:t>ția de continuare a căutării</a:t>
            </a:r>
          </a:p>
          <a:p>
            <a:pPr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Nu am depășit NMAX  cicluri evolutive (iterații)</a:t>
            </a:r>
          </a:p>
          <a:p>
            <a:pPr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Populația are măcar 2 indivizi cu calități diferite  (variabilitatea nu este nulă)</a:t>
            </a:r>
          </a:p>
          <a:p>
            <a:pPr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Pe parcursul ultimelor K cicluri evolutive s-a schimbat măcar o dată calitatea cea mai bună </a:t>
            </a:r>
          </a:p>
          <a:p>
            <a:pPr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În rezolvare, k =NMAX/3</a:t>
            </a:r>
            <a:endParaRPr lang="en-US" altLang="en-US" sz="2000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PROBLEMA COMIS VOIAJORULUI - TSP</a:t>
            </a:r>
          </a:p>
        </p:txBody>
      </p:sp>
    </p:spTree>
    <p:extLst>
      <p:ext uri="{BB962C8B-B14F-4D97-AF65-F5344CB8AC3E}">
        <p14:creationId xmlns:p14="http://schemas.microsoft.com/office/powerpoint/2010/main" val="2532451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DEB62945-5E55-8CEB-2596-89FC59570AFF}"/>
              </a:ext>
            </a:extLst>
          </p:cNvPr>
          <p:cNvSpPr/>
          <p:nvPr/>
        </p:nvSpPr>
        <p:spPr>
          <a:xfrm>
            <a:off x="3535920" y="2000250"/>
            <a:ext cx="7017780" cy="3897466"/>
          </a:xfrm>
          <a:prstGeom prst="flowChartProcess">
            <a:avLst/>
          </a:prstGeom>
          <a:solidFill>
            <a:schemeClr val="tx1">
              <a:alpha val="30000"/>
            </a:schemeClr>
          </a:solidFill>
          <a:ln>
            <a:solidFill>
              <a:srgbClr val="0000FF"/>
            </a:solidFill>
          </a:ln>
          <a:scene3d>
            <a:camera prst="orthographicFront"/>
            <a:lightRig rig="threePt" dir="t">
              <a:rot lat="0" lon="0" rev="2700000"/>
            </a:lightRig>
          </a:scene3d>
          <a:sp3d extrusionH="76200" contourW="76200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7200" b="1" dirty="0"/>
              <a:t>Cutie neagră</a:t>
            </a:r>
            <a:endParaRPr lang="en-US" sz="7200" b="1" dirty="0"/>
          </a:p>
        </p:txBody>
      </p:sp>
      <p:graphicFrame>
        <p:nvGraphicFramePr>
          <p:cNvPr id="6" name="Content Placeholder 1"/>
          <p:cNvGraphicFramePr>
            <a:graphicFrameLocks/>
          </p:cNvGraphicFramePr>
          <p:nvPr/>
        </p:nvGraphicFramePr>
        <p:xfrm>
          <a:off x="6438900" y="2457448"/>
          <a:ext cx="4229100" cy="348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7753350" y="2428876"/>
            <a:ext cx="228600" cy="14287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231606" y="2050256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05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Stabilire reprezentare și funcție obiectiv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10350" y="2057399"/>
            <a:ext cx="1143000" cy="742950"/>
            <a:chOff x="2209801" y="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Rounded Rectangle 10"/>
            <p:cNvSpPr/>
            <p:nvPr/>
          </p:nvSpPr>
          <p:spPr>
            <a:xfrm>
              <a:off x="2209801" y="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243404" y="3360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Generare populație inițială</a:t>
              </a:r>
            </a:p>
          </p:txBody>
        </p:sp>
      </p:grpSp>
      <p:cxnSp>
        <p:nvCxnSpPr>
          <p:cNvPr id="5" name="Straight Arrow Connector 4"/>
          <p:cNvCxnSpPr>
            <a:endCxn id="12" idx="1"/>
          </p:cNvCxnSpPr>
          <p:nvPr/>
        </p:nvCxnSpPr>
        <p:spPr>
          <a:xfrm>
            <a:off x="6374608" y="2428874"/>
            <a:ext cx="27201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60719" y="3486149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ounded Rectangle 19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Populație finală</a:t>
              </a:r>
            </a:p>
          </p:txBody>
        </p:sp>
      </p:grpSp>
      <p:cxnSp>
        <p:nvCxnSpPr>
          <p:cNvPr id="22" name="Straight Arrow Connector 21"/>
          <p:cNvCxnSpPr>
            <a:endCxn id="20" idx="3"/>
          </p:cNvCxnSpPr>
          <p:nvPr/>
        </p:nvCxnSpPr>
        <p:spPr>
          <a:xfrm flipH="1">
            <a:off x="6303718" y="3857624"/>
            <a:ext cx="20689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817694" y="3486149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1" name="Rounded Rectangle 30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500" b="1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Rezultat</a:t>
              </a:r>
              <a:endParaRPr lang="ro-RO" sz="825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4392491" y="4229101"/>
            <a:ext cx="0" cy="68579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752600" y="2046134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7" name="Rounded Rectangle 36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5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Problemă</a:t>
              </a:r>
              <a:endParaRPr lang="ro-RO" sz="82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" name="Straight Arrow Connector 39"/>
          <p:cNvCxnSpPr>
            <a:cxnSpLocks/>
            <a:stCxn id="37" idx="3"/>
            <a:endCxn id="8" idx="1"/>
          </p:cNvCxnSpPr>
          <p:nvPr/>
        </p:nvCxnSpPr>
        <p:spPr>
          <a:xfrm>
            <a:off x="2895601" y="2417609"/>
            <a:ext cx="2336006" cy="412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803406" y="4914898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7" name="Rounded Rectangle 26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Decodificare</a:t>
              </a:r>
              <a:endParaRPr lang="ro-RO" sz="7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Straight Arrow Connector 33"/>
          <p:cNvCxnSpPr>
            <a:cxnSpLocks/>
            <a:stCxn id="42" idx="3"/>
            <a:endCxn id="27" idx="1"/>
          </p:cNvCxnSpPr>
          <p:nvPr/>
        </p:nvCxnSpPr>
        <p:spPr>
          <a:xfrm flipV="1">
            <a:off x="2895600" y="5286374"/>
            <a:ext cx="907806" cy="1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3"/>
          </p:cNvCxnSpPr>
          <p:nvPr/>
        </p:nvCxnSpPr>
        <p:spPr>
          <a:xfrm flipH="1">
            <a:off x="4960695" y="3857624"/>
            <a:ext cx="20002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752600" y="4914899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2" name="Rounded Rectangle 41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5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Soluție</a:t>
              </a:r>
              <a:endParaRPr lang="ro-RO" sz="75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67E9905D-389F-982B-3217-07614704229A}"/>
              </a:ext>
            </a:extLst>
          </p:cNvPr>
          <p:cNvSpPr/>
          <p:nvPr/>
        </p:nvSpPr>
        <p:spPr>
          <a:xfrm>
            <a:off x="3547590" y="1939126"/>
            <a:ext cx="7017780" cy="3897466"/>
          </a:xfrm>
          <a:prstGeom prst="flowChartProcess">
            <a:avLst/>
          </a:prstGeom>
          <a:solidFill>
            <a:schemeClr val="tx1"/>
          </a:solidFill>
          <a:ln>
            <a:solidFill>
              <a:srgbClr val="0000FF"/>
            </a:solidFill>
          </a:ln>
          <a:scene3d>
            <a:camera prst="orthographicFront"/>
            <a:lightRig rig="threePt" dir="t">
              <a:rot lat="0" lon="0" rev="2700000"/>
            </a:lightRig>
          </a:scene3d>
          <a:sp3d extrusionH="76200" contourW="76200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Cutie </a:t>
            </a:r>
            <a:r>
              <a:rPr lang="en-US" sz="7200" b="1" dirty="0" err="1"/>
              <a:t>neagr</a:t>
            </a:r>
            <a:r>
              <a:rPr lang="ro-RO" sz="7200" b="1" dirty="0"/>
              <a:t>ă</a:t>
            </a:r>
            <a:endParaRPr lang="en-US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EEA369-911A-488C-AC87-798692F703A8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2895050" y="5286376"/>
            <a:ext cx="907806" cy="1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C0AEC7-9701-311A-A9D4-AF4FA2FC7382}"/>
              </a:ext>
            </a:extLst>
          </p:cNvPr>
          <p:cNvGrpSpPr/>
          <p:nvPr/>
        </p:nvGrpSpPr>
        <p:grpSpPr>
          <a:xfrm>
            <a:off x="1752050" y="4914900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6" name="Rounded Rectangle 41">
              <a:extLst>
                <a:ext uri="{FF2B5EF4-FFF2-40B4-BE49-F238E27FC236}">
                  <a16:creationId xmlns:a16="http://schemas.microsoft.com/office/drawing/2014/main" id="{7EC49441-5655-11F2-AA27-EF75FCA1096C}"/>
                </a:ext>
              </a:extLst>
            </p:cNvPr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5A99F973-3492-4E2B-21A9-3F27307ACA45}"/>
                </a:ext>
              </a:extLst>
            </p:cNvPr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5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Soluție</a:t>
              </a:r>
              <a:endParaRPr lang="ro-RO" sz="75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B87599-8E0D-BFCB-ACE1-EA4E4DD49351}"/>
              </a:ext>
            </a:extLst>
          </p:cNvPr>
          <p:cNvGrpSpPr/>
          <p:nvPr/>
        </p:nvGrpSpPr>
        <p:grpSpPr>
          <a:xfrm>
            <a:off x="1752600" y="2057400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0" name="Rounded Rectangle 36">
              <a:extLst>
                <a:ext uri="{FF2B5EF4-FFF2-40B4-BE49-F238E27FC236}">
                  <a16:creationId xmlns:a16="http://schemas.microsoft.com/office/drawing/2014/main" id="{1FC6D0F6-605B-2B4B-ECA3-ECDD68785D8E}"/>
                </a:ext>
              </a:extLst>
            </p:cNvPr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4">
              <a:extLst>
                <a:ext uri="{FF2B5EF4-FFF2-40B4-BE49-F238E27FC236}">
                  <a16:creationId xmlns:a16="http://schemas.microsoft.com/office/drawing/2014/main" id="{E5A9E758-E46D-B9A5-CDC6-7573D77CF83B}"/>
                </a:ext>
              </a:extLst>
            </p:cNvPr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5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Problemă</a:t>
              </a:r>
              <a:endParaRPr lang="ro-RO" sz="82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C9AA80-8A10-25D3-3019-1A6A7A35E4C8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895600" y="2428875"/>
            <a:ext cx="62865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7469E04-52F1-44A1-924D-FC90B0A9C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dgm id="{B7469E04-52F1-44A1-924D-FC90B0A9C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20A26A-99E2-4BCC-840B-C6187E17A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">
                                            <p:graphicEl>
                                              <a:dgm id="{2E20A26A-99E2-4BCC-840B-C6187E17A0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867E6F-2EC3-4834-BCBE-111548313F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">
                                            <p:graphicEl>
                                              <a:dgm id="{05867E6F-2EC3-4834-BCBE-111548313F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2D26E9-DE74-46A3-9524-7EFEBA4F7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">
                                            <p:graphicEl>
                                              <a:dgm id="{602D26E9-DE74-46A3-9524-7EFEBA4F7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3C8BB5-41E8-477A-A9C7-620B6E12E8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">
                                            <p:graphicEl>
                                              <a:dgm id="{D13C8BB5-41E8-477A-A9C7-620B6E12E8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81ECF-675A-4A90-86ED-43AACAF18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">
                                            <p:graphicEl>
                                              <a:dgm id="{5FE81ECF-675A-4A90-86ED-43AACAF18F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2805C2-4711-4E9C-AA2C-1379503679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">
                                            <p:graphicEl>
                                              <a:dgm id="{F82805C2-4711-4E9C-AA2C-1379503679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535DF8-0F5B-4BD6-BBB0-EA71AF586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7A535DF8-0F5B-4BD6-BBB0-EA71AF5862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5945B4-DC67-474B-BF5D-C5F107DCF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">
                                            <p:graphicEl>
                                              <a:dgm id="{865945B4-DC67-474B-BF5D-C5F107DCF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D66A81-CF7E-419A-82BA-10DDD9EEFF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">
                                            <p:graphicEl>
                                              <a:dgm id="{E3D66A81-CF7E-419A-82BA-10DDD9EEFF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6">
                                            <p:graphicEl>
                                              <a:dgm id="{B7469E04-52F1-44A1-924D-FC90B0A9C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6">
                                            <p:graphicEl>
                                              <a:dgm id="{B7469E04-52F1-44A1-924D-FC90B0A9C80B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6">
                                            <p:graphicEl>
                                              <a:dgm id="{2E20A26A-99E2-4BCC-840B-C6187E17A0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6">
                                            <p:graphicEl>
                                              <a:dgm id="{2E20A26A-99E2-4BCC-840B-C6187E17A044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6">
                                            <p:graphicEl>
                                              <a:dgm id="{05867E6F-2EC3-4834-BCBE-111548313F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6">
                                            <p:graphicEl>
                                              <a:dgm id="{05867E6F-2EC3-4834-BCBE-111548313FB4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6">
                                            <p:graphicEl>
                                              <a:dgm id="{602D26E9-DE74-46A3-9524-7EFEBA4F7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6">
                                            <p:graphicEl>
                                              <a:dgm id="{602D26E9-DE74-46A3-9524-7EFEBA4F70C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">
                                            <p:graphicEl>
                                              <a:dgm id="{D13C8BB5-41E8-477A-A9C7-620B6E12E8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">
                                            <p:graphicEl>
                                              <a:dgm id="{D13C8BB5-41E8-477A-A9C7-620B6E12E88F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6">
                                            <p:graphicEl>
                                              <a:dgm id="{5FE81ECF-675A-4A90-86ED-43AACAF18F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6">
                                            <p:graphicEl>
                                              <a:dgm id="{5FE81ECF-675A-4A90-86ED-43AACAF18F0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6">
                                            <p:graphicEl>
                                              <a:dgm id="{F82805C2-4711-4E9C-AA2C-1379503679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6">
                                            <p:graphicEl>
                                              <a:dgm id="{F82805C2-4711-4E9C-AA2C-1379503679B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6">
                                            <p:graphicEl>
                                              <a:dgm id="{7A535DF8-0F5B-4BD6-BBB0-EA71AF5862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6">
                                            <p:graphicEl>
                                              <a:dgm id="{7A535DF8-0F5B-4BD6-BBB0-EA71AF58628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6">
                                            <p:graphicEl>
                                              <a:dgm id="{865945B4-DC67-474B-BF5D-C5F107DCF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6">
                                            <p:graphicEl>
                                              <a:dgm id="{865945B4-DC67-474B-BF5D-C5F107DCFCC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">
                                            <p:graphicEl>
                                              <a:dgm id="{E3D66A81-CF7E-419A-82BA-10DDD9EEFF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">
                                            <p:graphicEl>
                                              <a:dgm id="{E3D66A81-CF7E-419A-82BA-10DDD9EEFF9F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Graphic spid="6" grpId="0" uiExpand="1">
        <p:bldSub>
          <a:bldDgm bld="one"/>
        </p:bldSub>
      </p:bldGraphic>
      <p:bldGraphic spid="6" grpId="1" uiExpand="1">
        <p:bldSub>
          <a:bldDgm bld="one"/>
        </p:bldSub>
      </p:bldGraphic>
      <p:bldP spid="24" grpId="0" animBg="1"/>
      <p:bldP spid="2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3636" y="212436"/>
            <a:ext cx="10326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PROBLEMA COMIS VOIAJORULUI - TSP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4691" y="637227"/>
            <a:ext cx="10515600" cy="53111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o-RO" sz="2000" b="1" dirty="0"/>
          </a:p>
          <a:p>
            <a:pPr marL="0" indent="0" algn="just">
              <a:buNone/>
            </a:pPr>
            <a:r>
              <a:rPr lang="en-US" sz="2000" b="1" dirty="0"/>
              <a:t>                         </a:t>
            </a:r>
            <a:r>
              <a:rPr lang="en-US" sz="2000" b="1" dirty="0" err="1"/>
              <a:t>Algoritmul</a:t>
            </a:r>
            <a:r>
              <a:rPr lang="en-US" sz="2000" b="1" dirty="0"/>
              <a:t> genetic (GA)</a:t>
            </a:r>
            <a:endParaRPr lang="ro-RO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33" y="1525526"/>
            <a:ext cx="8309568" cy="49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5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668</Words>
  <Application>Microsoft Office PowerPoint</Application>
  <PresentationFormat>Widescreen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</dc:creator>
  <cp:lastModifiedBy>Catalina</cp:lastModifiedBy>
  <cp:revision>26</cp:revision>
  <dcterms:created xsi:type="dcterms:W3CDTF">2020-03-19T11:04:16Z</dcterms:created>
  <dcterms:modified xsi:type="dcterms:W3CDTF">2025-04-16T07:37:38Z</dcterms:modified>
</cp:coreProperties>
</file>