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96" autoAdjust="0"/>
    <p:restoredTop sz="94660"/>
  </p:normalViewPr>
  <p:slideViewPr>
    <p:cSldViewPr snapToGrid="0">
      <p:cViewPr varScale="1">
        <p:scale>
          <a:sx n="67" d="100"/>
          <a:sy n="67" d="100"/>
        </p:scale>
        <p:origin x="59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1D4EB-1C97-4015-86B6-9F3D5DDA0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FEF323-0FA6-4E5C-A153-913DFA65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D8964-A01A-402F-AE7F-7C9C4E1C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A15C7-D7AA-4B65-990E-379E14DE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E4D5D-A3F1-45F5-9CC0-6908F9165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28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667D-EF17-4068-B1BD-E2892B871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1E3FA4-1CAD-4A94-BF86-CA5EBEAC7A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D4490-8BDF-45D7-8281-EADA026E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E9B8B3-E210-4256-AAE0-3FE469ED8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CD6A0-2E73-4F27-A16C-5F31A2ACB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0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1BCB53-34DD-4098-8A5F-492038753D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304C5C-3F0E-419F-9F13-A60159E25B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1EE4F-4FD7-4E31-935F-A1F45D925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BD469-8844-4CF7-9A58-32CCCAA48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96493-E043-41E8-9ADC-15D1E81DA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66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7BEF9-823E-4E62-AEBE-08F301E0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60D8D-90C8-47D5-9A59-828E533A1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FC4C8B-634D-48A3-8307-44CC3DAA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6FC396-3A5F-4A79-88A9-399F4976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D61CA-C35E-45FF-BC7B-832AE622D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46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F72A-109B-4B6B-AA52-A62C7E87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C4F41B-249C-4E23-88C0-E88E52D18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3A854-7560-415E-8482-D66876D8F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4B85C8-2DCC-4408-B2D8-ED35BC7D0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245B4-8855-461D-B7AF-9D8F6B6B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9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9D075-DFC2-4753-93E8-FCF35D95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3BDB7-0718-4883-B3CF-D2A0D031E9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0023D1-4311-4356-B0ED-E0EFD1A84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08E61-AEAC-4BCF-81E8-F9CE1A8E3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5AB575-46C3-4C07-A2EC-F86E83A8A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62F87-519C-46A2-87BA-E3FF26484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205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D78-B1FB-4676-8152-ECC025176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E275-2BA5-45AC-AE07-A1C2EBA63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43F6BB-BE45-4F0A-8B0D-B57E0B94A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442EDC-FC5E-4C8F-9A89-50CD460CC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DB9F0-38AB-454D-B93A-EF1A2C01D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9DAE4-43AB-49F8-8608-8FC7CB0CE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CE3CF6-EE78-41BC-93AB-3688FC5E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1BD953-05A5-4212-9473-79C177DE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9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E38A-069D-4327-8BE3-AE6C3D51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E53D72-1CA3-4E20-91CE-C61923EA2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742319-6FDC-4004-9111-5CC8C77B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D4DD90-3230-4328-896E-60FF87F5A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89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820F40-AA91-448A-BEE1-45A15509F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8EFD86-1758-49E0-88F9-2872B1CC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2C2F27-F1C0-4533-A352-727C46307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827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46581-6C4C-4F27-984E-735044249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543C-7273-4302-B700-EA8A9A8D3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3E6E60-7E38-4D50-B393-233B62F82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F1296B-F153-4905-98E3-F6193B11F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A9AE3-CC0D-4DAB-A361-F9A719874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9DE56-C371-4870-9CD1-251050DDF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31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1FBDC-D937-4B8E-8131-ADFD5BD1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DE9ED3-3BF0-41A9-8FC8-DA5BCEAF6A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E2EAD-0511-405E-90AA-D806647E3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70CB3-75FB-4967-85FC-CA02504C4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23D1F-F444-4346-8E68-337C4D413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1ADA6-3398-4C45-AD0C-DBD1B6E7D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805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1B576-745D-4A5C-9647-3F6F8464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17C7-72FC-448E-858D-82CCC76A2B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6D2B4-ED41-415F-B641-6C74077752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A6EC7-C468-477F-80B2-73E226AF951A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52E73-5F14-42A4-B75A-C74D844EE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370DF-753B-49E7-A97C-76406E045A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747BBF-EE50-45AA-8CF0-E016731B7C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063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26" Type="http://schemas.openxmlformats.org/officeDocument/2006/relationships/image" Target="../media/image24.svg"/><Relationship Id="rId39" Type="http://schemas.openxmlformats.org/officeDocument/2006/relationships/image" Target="../media/image37.png"/><Relationship Id="rId3" Type="http://schemas.openxmlformats.org/officeDocument/2006/relationships/image" Target="../media/image1.emf"/><Relationship Id="rId21" Type="http://schemas.openxmlformats.org/officeDocument/2006/relationships/image" Target="../media/image19.png"/><Relationship Id="rId34" Type="http://schemas.openxmlformats.org/officeDocument/2006/relationships/image" Target="../media/image32.svg"/><Relationship Id="rId42" Type="http://schemas.openxmlformats.org/officeDocument/2006/relationships/image" Target="../media/image40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2" Type="http://schemas.openxmlformats.org/officeDocument/2006/relationships/oleObject" Target="../embeddings/oleObject1.bin"/><Relationship Id="rId16" Type="http://schemas.openxmlformats.org/officeDocument/2006/relationships/image" Target="../media/image14.svg"/><Relationship Id="rId20" Type="http://schemas.openxmlformats.org/officeDocument/2006/relationships/image" Target="../media/image18.svg"/><Relationship Id="rId29" Type="http://schemas.openxmlformats.org/officeDocument/2006/relationships/image" Target="../media/image27.png"/><Relationship Id="rId41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24" Type="http://schemas.openxmlformats.org/officeDocument/2006/relationships/image" Target="../media/image22.svg"/><Relationship Id="rId32" Type="http://schemas.openxmlformats.org/officeDocument/2006/relationships/image" Target="../media/image30.svg"/><Relationship Id="rId37" Type="http://schemas.openxmlformats.org/officeDocument/2006/relationships/image" Target="../media/image35.png"/><Relationship Id="rId40" Type="http://schemas.openxmlformats.org/officeDocument/2006/relationships/image" Target="../media/image38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svg"/><Relationship Id="rId36" Type="http://schemas.openxmlformats.org/officeDocument/2006/relationships/image" Target="../media/image34.svg"/><Relationship Id="rId10" Type="http://schemas.openxmlformats.org/officeDocument/2006/relationships/image" Target="../media/image8.sv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gif"/><Relationship Id="rId9" Type="http://schemas.openxmlformats.org/officeDocument/2006/relationships/image" Target="../media/image7.png"/><Relationship Id="rId14" Type="http://schemas.openxmlformats.org/officeDocument/2006/relationships/image" Target="../media/image12.svg"/><Relationship Id="rId22" Type="http://schemas.openxmlformats.org/officeDocument/2006/relationships/image" Target="../media/image20.svg"/><Relationship Id="rId27" Type="http://schemas.openxmlformats.org/officeDocument/2006/relationships/image" Target="../media/image25.png"/><Relationship Id="rId30" Type="http://schemas.openxmlformats.org/officeDocument/2006/relationships/image" Target="../media/image28.svg"/><Relationship Id="rId35" Type="http://schemas.openxmlformats.org/officeDocument/2006/relationships/image" Target="../media/image33.png"/><Relationship Id="rId43" Type="http://schemas.openxmlformats.org/officeDocument/2006/relationships/image" Target="../media/image41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gif"/><Relationship Id="rId21" Type="http://schemas.openxmlformats.org/officeDocument/2006/relationships/image" Target="../media/image20.svg"/><Relationship Id="rId34" Type="http://schemas.openxmlformats.org/officeDocument/2006/relationships/image" Target="../media/image33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42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35" Type="http://schemas.openxmlformats.org/officeDocument/2006/relationships/image" Target="../media/image3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.gif"/><Relationship Id="rId7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5612068-7E29-4E6B-B77C-F064D530A83D}"/>
              </a:ext>
            </a:extLst>
          </p:cNvPr>
          <p:cNvSpPr txBox="1"/>
          <p:nvPr/>
        </p:nvSpPr>
        <p:spPr>
          <a:xfrm>
            <a:off x="728419" y="433953"/>
            <a:ext cx="42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Problema rucsacului (discretă / 0-1)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9FA241-F68A-4EFE-B556-3279640C8308}"/>
              </a:ext>
            </a:extLst>
          </p:cNvPr>
          <p:cNvSpPr txBox="1"/>
          <p:nvPr/>
        </p:nvSpPr>
        <p:spPr>
          <a:xfrm>
            <a:off x="728418" y="3516868"/>
            <a:ext cx="42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Problema comis-voiajorului (TSP)</a:t>
            </a:r>
            <a:endParaRPr lang="en-US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A090A5-F95A-4D4A-943E-5F9FE9A57D8D}"/>
              </a:ext>
            </a:extLst>
          </p:cNvPr>
          <p:cNvSpPr txBox="1"/>
          <p:nvPr/>
        </p:nvSpPr>
        <p:spPr>
          <a:xfrm>
            <a:off x="6659105" y="3516868"/>
            <a:ext cx="42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Problema celor 8 (n) regine</a:t>
            </a:r>
            <a:endParaRPr lang="en-US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E13E5C-3E44-40F3-B661-4FEA9F781C63}"/>
              </a:ext>
            </a:extLst>
          </p:cNvPr>
          <p:cNvSpPr txBox="1"/>
          <p:nvPr/>
        </p:nvSpPr>
        <p:spPr>
          <a:xfrm>
            <a:off x="6659106" y="433953"/>
            <a:ext cx="4246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b="1" dirty="0"/>
              <a:t>Problema rucsacului (continuă)</a:t>
            </a:r>
            <a:endParaRPr lang="en-US" b="1" dirty="0"/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4E8094A6-B078-43EE-BBD2-65809BBF61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1143437"/>
              </p:ext>
            </p:extLst>
          </p:nvPr>
        </p:nvGraphicFramePr>
        <p:xfrm>
          <a:off x="6659105" y="3886200"/>
          <a:ext cx="2968625" cy="297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248913" imgH="7258579" progId="Visio.Drawing.11">
                  <p:embed/>
                </p:oleObj>
              </mc:Choice>
              <mc:Fallback>
                <p:oleObj name="Visio" r:id="rId2" imgW="7248913" imgH="7258579" progId="Visio.Drawing.11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9105" y="3886200"/>
                        <a:ext cx="2968625" cy="297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1" name="Group 120">
            <a:extLst>
              <a:ext uri="{FF2B5EF4-FFF2-40B4-BE49-F238E27FC236}">
                <a16:creationId xmlns:a16="http://schemas.microsoft.com/office/drawing/2014/main" id="{EC460FD2-827A-449B-84C2-265F9E74A13F}"/>
              </a:ext>
            </a:extLst>
          </p:cNvPr>
          <p:cNvGrpSpPr/>
          <p:nvPr/>
        </p:nvGrpSpPr>
        <p:grpSpPr>
          <a:xfrm>
            <a:off x="728418" y="798495"/>
            <a:ext cx="5315710" cy="2543503"/>
            <a:chOff x="728418" y="798495"/>
            <a:chExt cx="5315710" cy="2543503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369FFB1-B5D2-4832-94D5-B0D1CCD2B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23" name="Graphic 22" descr="Video camera">
              <a:extLst>
                <a:ext uri="{FF2B5EF4-FFF2-40B4-BE49-F238E27FC236}">
                  <a16:creationId xmlns:a16="http://schemas.microsoft.com/office/drawing/2014/main" id="{6DAAA0C9-7F24-4842-8AA0-EF3A0714E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25" name="Graphic 24" descr="Saxophone">
              <a:extLst>
                <a:ext uri="{FF2B5EF4-FFF2-40B4-BE49-F238E27FC236}">
                  <a16:creationId xmlns:a16="http://schemas.microsoft.com/office/drawing/2014/main" id="{18DFB05C-CB98-4F16-9C82-6C110D105E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27" name="Graphic 26" descr="Violin">
              <a:extLst>
                <a:ext uri="{FF2B5EF4-FFF2-40B4-BE49-F238E27FC236}">
                  <a16:creationId xmlns:a16="http://schemas.microsoft.com/office/drawing/2014/main" id="{9B87C788-3654-4D24-9417-E704B1E2B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29" name="Graphic 28" descr="Electric guitar">
              <a:extLst>
                <a:ext uri="{FF2B5EF4-FFF2-40B4-BE49-F238E27FC236}">
                  <a16:creationId xmlns:a16="http://schemas.microsoft.com/office/drawing/2014/main" id="{4727FA72-D907-4BFF-9E69-7F77DCE1B8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31" name="Graphic 30" descr="Pants">
              <a:extLst>
                <a:ext uri="{FF2B5EF4-FFF2-40B4-BE49-F238E27FC236}">
                  <a16:creationId xmlns:a16="http://schemas.microsoft.com/office/drawing/2014/main" id="{AE7A1DC1-90F6-4D56-B79B-5EC5650CE62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33" name="Graphic 32" descr="Suit">
              <a:extLst>
                <a:ext uri="{FF2B5EF4-FFF2-40B4-BE49-F238E27FC236}">
                  <a16:creationId xmlns:a16="http://schemas.microsoft.com/office/drawing/2014/main" id="{91C92482-62D3-42AE-8809-D02A12EFA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35" name="Graphic 34" descr="Shoe">
              <a:extLst>
                <a:ext uri="{FF2B5EF4-FFF2-40B4-BE49-F238E27FC236}">
                  <a16:creationId xmlns:a16="http://schemas.microsoft.com/office/drawing/2014/main" id="{2B64D172-EE22-48AB-AC6B-C56FF30CF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37" name="Graphic 36" descr="Watch">
              <a:extLst>
                <a:ext uri="{FF2B5EF4-FFF2-40B4-BE49-F238E27FC236}">
                  <a16:creationId xmlns:a16="http://schemas.microsoft.com/office/drawing/2014/main" id="{E253B13E-4E61-42C6-9DA6-D67D42496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39" name="Graphic 38" descr="Crown">
              <a:extLst>
                <a:ext uri="{FF2B5EF4-FFF2-40B4-BE49-F238E27FC236}">
                  <a16:creationId xmlns:a16="http://schemas.microsoft.com/office/drawing/2014/main" id="{EC233065-6F20-44C9-8064-0CC267DBF0D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41" name="Graphic 40" descr="Suitcase">
              <a:extLst>
                <a:ext uri="{FF2B5EF4-FFF2-40B4-BE49-F238E27FC236}">
                  <a16:creationId xmlns:a16="http://schemas.microsoft.com/office/drawing/2014/main" id="{45F71DEC-8515-45B2-8A5F-FD83FE35B1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43" name="Graphic 42" descr="Shirt">
              <a:extLst>
                <a:ext uri="{FF2B5EF4-FFF2-40B4-BE49-F238E27FC236}">
                  <a16:creationId xmlns:a16="http://schemas.microsoft.com/office/drawing/2014/main" id="{99D0134E-3DCF-4478-BC8F-698D318095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45" name="Graphic 44" descr="Trophy">
              <a:extLst>
                <a:ext uri="{FF2B5EF4-FFF2-40B4-BE49-F238E27FC236}">
                  <a16:creationId xmlns:a16="http://schemas.microsoft.com/office/drawing/2014/main" id="{4A4B0B56-4911-4205-83AF-ACCFB1F9A3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47" name="Graphic 46" descr="Present">
              <a:extLst>
                <a:ext uri="{FF2B5EF4-FFF2-40B4-BE49-F238E27FC236}">
                  <a16:creationId xmlns:a16="http://schemas.microsoft.com/office/drawing/2014/main" id="{6BE50784-31EF-4C7C-8FFA-12AFC29617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49" name="Graphic 48" descr="Diamond">
              <a:extLst>
                <a:ext uri="{FF2B5EF4-FFF2-40B4-BE49-F238E27FC236}">
                  <a16:creationId xmlns:a16="http://schemas.microsoft.com/office/drawing/2014/main" id="{5FE8B50D-597D-4A4A-B673-142A37213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51" name="Graphic 50" descr="Brontosaurus">
              <a:extLst>
                <a:ext uri="{FF2B5EF4-FFF2-40B4-BE49-F238E27FC236}">
                  <a16:creationId xmlns:a16="http://schemas.microsoft.com/office/drawing/2014/main" id="{CC501294-92EB-4486-8E44-661BDE1499A3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4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53" name="Graphic 52" descr="Cooked turkey">
              <a:extLst>
                <a:ext uri="{FF2B5EF4-FFF2-40B4-BE49-F238E27FC236}">
                  <a16:creationId xmlns:a16="http://schemas.microsoft.com/office/drawing/2014/main" id="{43C32AFE-0533-47CA-A3C5-96CAFED6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6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55179B84-89A1-4B30-8BC9-E661388CE8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Left Brace 75">
              <a:extLst>
                <a:ext uri="{FF2B5EF4-FFF2-40B4-BE49-F238E27FC236}">
                  <a16:creationId xmlns:a16="http://schemas.microsoft.com/office/drawing/2014/main" id="{4D048C58-6541-4267-86AF-247234CD7619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E240D28A-84BA-4C43-AFB4-8C80C8C2AC74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2" name="TextBox 101">
            <a:extLst>
              <a:ext uri="{FF2B5EF4-FFF2-40B4-BE49-F238E27FC236}">
                <a16:creationId xmlns:a16="http://schemas.microsoft.com/office/drawing/2014/main" id="{78C0E68B-34C2-49C2-B693-154EAC6380CB}"/>
              </a:ext>
            </a:extLst>
          </p:cNvPr>
          <p:cNvSpPr txBox="1"/>
          <p:nvPr/>
        </p:nvSpPr>
        <p:spPr>
          <a:xfrm>
            <a:off x="9396736" y="580983"/>
            <a:ext cx="849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2400" b="1" dirty="0">
                <a:solidFill>
                  <a:srgbClr val="FF0000"/>
                </a:solidFill>
              </a:rPr>
              <a:t>%?</a:t>
            </a:r>
            <a:endParaRPr lang="en-US" sz="4000" b="1" dirty="0">
              <a:solidFill>
                <a:srgbClr val="FF0000"/>
              </a:solidFill>
            </a:endParaRPr>
          </a:p>
        </p:txBody>
      </p: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DA561D7C-C274-432B-99B4-B7361F79F646}"/>
              </a:ext>
            </a:extLst>
          </p:cNvPr>
          <p:cNvGrpSpPr/>
          <p:nvPr/>
        </p:nvGrpSpPr>
        <p:grpSpPr>
          <a:xfrm>
            <a:off x="6710043" y="667271"/>
            <a:ext cx="5414088" cy="2939045"/>
            <a:chOff x="6710043" y="667271"/>
            <a:chExt cx="5414088" cy="2939045"/>
          </a:xfrm>
        </p:grpSpPr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E47A6DF2-29B3-4462-8EB8-FCAFEA998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id="{245E9CAC-C352-430B-9FE3-38E3E193E5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C4D641FA-AD34-497C-BF94-5362BD292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97" name="Picture 96">
              <a:extLst>
                <a:ext uri="{FF2B5EF4-FFF2-40B4-BE49-F238E27FC236}">
                  <a16:creationId xmlns:a16="http://schemas.microsoft.com/office/drawing/2014/main" id="{F554DD72-8195-47CD-90A5-F11E99B19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99" name="Picture 98">
              <a:extLst>
                <a:ext uri="{FF2B5EF4-FFF2-40B4-BE49-F238E27FC236}">
                  <a16:creationId xmlns:a16="http://schemas.microsoft.com/office/drawing/2014/main" id="{F13B7CFB-7519-47C2-9275-946406898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101" name="Picture 100">
              <a:extLst>
                <a:ext uri="{FF2B5EF4-FFF2-40B4-BE49-F238E27FC236}">
                  <a16:creationId xmlns:a16="http://schemas.microsoft.com/office/drawing/2014/main" id="{0F829BF2-4434-4A02-A63C-80059045B3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103" name="Straight Arrow Connector 102">
              <a:extLst>
                <a:ext uri="{FF2B5EF4-FFF2-40B4-BE49-F238E27FC236}">
                  <a16:creationId xmlns:a16="http://schemas.microsoft.com/office/drawing/2014/main" id="{A7D46F55-64EA-470D-AF71-6A33D771B4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0A85235C-4FD4-4F47-91F4-053120F84B1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AE1973D5-74D0-4940-97CF-C820104A59CD}"/>
                </a:ext>
              </a:extLst>
            </p:cNvPr>
            <p:cNvSpPr txBox="1"/>
            <p:nvPr/>
          </p:nvSpPr>
          <p:spPr>
            <a:xfrm>
              <a:off x="10045152" y="1791592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97DD763A-39E6-402B-B998-A9A4C15894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92DEB4A1-E188-4748-A76F-B13A03AE1314}"/>
                </a:ext>
              </a:extLst>
            </p:cNvPr>
            <p:cNvSpPr txBox="1"/>
            <p:nvPr/>
          </p:nvSpPr>
          <p:spPr>
            <a:xfrm>
              <a:off x="9027829" y="1030724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5C658C45-BCB3-4EBD-B2CD-F7F1E50281F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11D2DF3F-0EC7-48D5-A805-A831D780FBE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4E6DA9AD-620A-414E-B9FD-992EF9D35AAB}"/>
                </a:ext>
              </a:extLst>
            </p:cNvPr>
            <p:cNvSpPr txBox="1"/>
            <p:nvPr/>
          </p:nvSpPr>
          <p:spPr>
            <a:xfrm>
              <a:off x="8886254" y="2161561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012B6E6-73BD-4570-A275-3E3CF886DA1C}"/>
                </a:ext>
              </a:extLst>
            </p:cNvPr>
            <p:cNvSpPr txBox="1"/>
            <p:nvPr/>
          </p:nvSpPr>
          <p:spPr>
            <a:xfrm>
              <a:off x="10422372" y="2398107"/>
              <a:ext cx="84915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2400" b="1" dirty="0">
                  <a:solidFill>
                    <a:srgbClr val="FF0000"/>
                  </a:solidFill>
                </a:rPr>
                <a:t>%?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7DEE4E92-9AD6-48F8-A366-D3FB78C89849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418" y="3886200"/>
            <a:ext cx="3812063" cy="2957968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A10E194F-A59F-4EC9-BEB4-09984323B3D1}"/>
              </a:ext>
            </a:extLst>
          </p:cNvPr>
          <p:cNvPicPr>
            <a:picLocks noChangeAspect="1"/>
          </p:cNvPicPr>
          <p:nvPr/>
        </p:nvPicPr>
        <p:blipFill>
          <a:blip r:embed="rId43"/>
          <a:stretch>
            <a:fillRect/>
          </a:stretch>
        </p:blipFill>
        <p:spPr>
          <a:xfrm>
            <a:off x="825731" y="4348162"/>
            <a:ext cx="3402330" cy="2595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70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5D39-AED2-4BBF-B344-25C7EDC7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18"/>
            <a:ext cx="10515600" cy="1325563"/>
          </a:xfrm>
        </p:spPr>
        <p:txBody>
          <a:bodyPr/>
          <a:lstStyle/>
          <a:p>
            <a:r>
              <a:rPr lang="ro-RO" b="1" dirty="0"/>
              <a:t>Problema rucsacului (discretă / 0-1)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</p:spPr>
            <p:txBody>
              <a:bodyPr/>
              <a:lstStyle/>
              <a:p>
                <a:r>
                  <a:rPr lang="ro-RO" sz="2000" dirty="0"/>
                  <a:t>Rucsac: capacitate maximă (volum / masă etc.) -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𝐶𝑚𝑎𝑥</m:t>
                    </m:r>
                  </m:oMath>
                </a14:m>
                <a:endParaRPr lang="ro-RO" sz="2000" dirty="0"/>
              </a:p>
              <a:p>
                <a:r>
                  <a:rPr lang="ro-RO" sz="2000" dirty="0"/>
                  <a:t>Obiecte: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o-RO" sz="2000" dirty="0"/>
                  <a:t>, indivizibile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o-RO" sz="2000" dirty="0"/>
              </a:p>
              <a:p>
                <a:pPr lvl="1"/>
                <a:r>
                  <a:rPr lang="ro-RO" sz="2000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70C0"/>
                    </a:solidFill>
                  </a:rPr>
                  <a:t> </a:t>
                </a:r>
                <a:r>
                  <a:rPr lang="ro-RO" sz="2000" dirty="0"/>
                  <a:t>– capacitate  ocupată (volum / masă etc.)</a:t>
                </a:r>
              </a:p>
              <a:p>
                <a:pPr lvl="1"/>
                <a:r>
                  <a:rPr lang="ro-RO" sz="2000" dirty="0"/>
                  <a:t>Profit: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/>
                  <a:t> –  valoare</a:t>
                </a:r>
              </a:p>
              <a:p>
                <a:r>
                  <a:rPr lang="ro-RO" sz="2000" dirty="0"/>
                  <a:t>Cerință: submulțime de obiecte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o-RO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ro-R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𝐶𝑚𝑎𝑥</m:t>
                    </m:r>
                  </m:oMath>
                </a14:m>
                <a:r>
                  <a:rPr lang="ro-RO" sz="2000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o-RO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ro-RO" sz="2000" dirty="0"/>
                  <a:t> maxim,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ro-RO" sz="2000" dirty="0"/>
              </a:p>
              <a:p>
                <a:endParaRPr lang="ro-RO" sz="2000" dirty="0"/>
              </a:p>
              <a:p>
                <a:r>
                  <a:rPr lang="ro-RO" sz="2000" dirty="0"/>
                  <a:t>Reprezentare: spațiul soluțiilor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2000" dirty="0">
                    <a:solidFill>
                      <a:srgbClr val="0070C0"/>
                    </a:solidFill>
                  </a:rPr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 fenotip, genotip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ro-RO" sz="2000" b="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ro-RO" sz="2000" dirty="0"/>
              </a:p>
              <a:p>
                <a:r>
                  <a:rPr lang="ro-RO" sz="2000" dirty="0"/>
                  <a:t>Constrângeri (restricții):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ro-RO" sz="2000" dirty="0"/>
                  <a:t> acceptabil (fezabil) dacă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ro-RO" sz="2000" dirty="0">
                  <a:solidFill>
                    <a:srgbClr val="0070C0"/>
                  </a:solidFill>
                </a:endParaRPr>
              </a:p>
              <a:p>
                <a:r>
                  <a:rPr lang="ro-RO" sz="2000" dirty="0"/>
                  <a:t>Funcție obiectiv (de evaluare):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𝐶𝑎𝑙𝑖𝑡𝑎𝑡𝑒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000" dirty="0"/>
              </a:p>
              <a:p>
                <a:r>
                  <a:rPr lang="ro-RO" sz="2000" dirty="0"/>
                  <a:t>Model de populație: dimensiune constantă, bazat pe generații, inițială = aleasă aleator</a:t>
                </a:r>
                <a:endParaRPr lang="en-US" sz="2000" dirty="0"/>
              </a:p>
              <a:p>
                <a:endParaRPr lang="en-US" sz="2000" dirty="0"/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  <a:blipFill>
                <a:blip r:embed="rId2"/>
                <a:stretch>
                  <a:fillRect l="-450" t="-1210" b="-11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848C821E-00B1-4BF4-9577-3303FBCADAE9}"/>
              </a:ext>
            </a:extLst>
          </p:cNvPr>
          <p:cNvGrpSpPr>
            <a:grpSpLocks noChangeAspect="1"/>
          </p:cNvGrpSpPr>
          <p:nvPr/>
        </p:nvGrpSpPr>
        <p:grpSpPr>
          <a:xfrm>
            <a:off x="9182521" y="0"/>
            <a:ext cx="3009479" cy="1440000"/>
            <a:chOff x="728418" y="798495"/>
            <a:chExt cx="5315710" cy="254350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EFCDD4-55E3-4B85-BE17-D4693AFECF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8418" y="902732"/>
              <a:ext cx="2076450" cy="2438400"/>
            </a:xfrm>
            <a:prstGeom prst="rect">
              <a:avLst/>
            </a:prstGeom>
          </p:spPr>
        </p:pic>
        <p:pic>
          <p:nvPicPr>
            <p:cNvPr id="6" name="Graphic 5" descr="Video camera">
              <a:extLst>
                <a:ext uri="{FF2B5EF4-FFF2-40B4-BE49-F238E27FC236}">
                  <a16:creationId xmlns:a16="http://schemas.microsoft.com/office/drawing/2014/main" id="{F55FD624-7D07-4386-B602-C06DEA19DE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578670" y="814348"/>
              <a:ext cx="551364" cy="551364"/>
            </a:xfrm>
            <a:prstGeom prst="rect">
              <a:avLst/>
            </a:prstGeom>
          </p:spPr>
        </p:pic>
        <p:pic>
          <p:nvPicPr>
            <p:cNvPr id="7" name="Graphic 6" descr="Saxophone">
              <a:extLst>
                <a:ext uri="{FF2B5EF4-FFF2-40B4-BE49-F238E27FC236}">
                  <a16:creationId xmlns:a16="http://schemas.microsoft.com/office/drawing/2014/main" id="{0608AA38-51E0-43F3-A0CB-8478220861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178190" y="814348"/>
              <a:ext cx="551364" cy="551364"/>
            </a:xfrm>
            <a:prstGeom prst="rect">
              <a:avLst/>
            </a:prstGeom>
          </p:spPr>
        </p:pic>
        <p:pic>
          <p:nvPicPr>
            <p:cNvPr id="8" name="Graphic 7" descr="Violin">
              <a:extLst>
                <a:ext uri="{FF2B5EF4-FFF2-40B4-BE49-F238E27FC236}">
                  <a16:creationId xmlns:a16="http://schemas.microsoft.com/office/drawing/2014/main" id="{8ECC555F-1D8D-4EA5-9E56-DE56DD697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870520" y="798495"/>
              <a:ext cx="551364" cy="551364"/>
            </a:xfrm>
            <a:prstGeom prst="rect">
              <a:avLst/>
            </a:prstGeom>
          </p:spPr>
        </p:pic>
        <p:pic>
          <p:nvPicPr>
            <p:cNvPr id="9" name="Graphic 8" descr="Electric guitar">
              <a:extLst>
                <a:ext uri="{FF2B5EF4-FFF2-40B4-BE49-F238E27FC236}">
                  <a16:creationId xmlns:a16="http://schemas.microsoft.com/office/drawing/2014/main" id="{9758FBA4-CB3E-4549-832D-FC24371158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5454428" y="834656"/>
              <a:ext cx="551364" cy="551364"/>
            </a:xfrm>
            <a:prstGeom prst="rect">
              <a:avLst/>
            </a:prstGeom>
          </p:spPr>
        </p:pic>
        <p:pic>
          <p:nvPicPr>
            <p:cNvPr id="10" name="Graphic 9" descr="Pants">
              <a:extLst>
                <a:ext uri="{FF2B5EF4-FFF2-40B4-BE49-F238E27FC236}">
                  <a16:creationId xmlns:a16="http://schemas.microsoft.com/office/drawing/2014/main" id="{68AA9F6D-89BA-4FC5-9ADB-5CF543BE6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454428" y="1476144"/>
              <a:ext cx="551364" cy="551364"/>
            </a:xfrm>
            <a:prstGeom prst="rect">
              <a:avLst/>
            </a:prstGeom>
          </p:spPr>
        </p:pic>
        <p:pic>
          <p:nvPicPr>
            <p:cNvPr id="11" name="Graphic 10" descr="Suit">
              <a:extLst>
                <a:ext uri="{FF2B5EF4-FFF2-40B4-BE49-F238E27FC236}">
                  <a16:creationId xmlns:a16="http://schemas.microsoft.com/office/drawing/2014/main" id="{82D0833E-0704-415A-843E-7D64DC3B2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851865" y="1476144"/>
              <a:ext cx="551364" cy="551364"/>
            </a:xfrm>
            <a:prstGeom prst="rect">
              <a:avLst/>
            </a:prstGeom>
          </p:spPr>
        </p:pic>
        <p:pic>
          <p:nvPicPr>
            <p:cNvPr id="12" name="Graphic 11" descr="Shoe">
              <a:extLst>
                <a:ext uri="{FF2B5EF4-FFF2-40B4-BE49-F238E27FC236}">
                  <a16:creationId xmlns:a16="http://schemas.microsoft.com/office/drawing/2014/main" id="{B2D6E052-8D32-4ED1-8529-686D325576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208325" y="1471589"/>
              <a:ext cx="551364" cy="551364"/>
            </a:xfrm>
            <a:prstGeom prst="rect">
              <a:avLst/>
            </a:prstGeom>
          </p:spPr>
        </p:pic>
        <p:pic>
          <p:nvPicPr>
            <p:cNvPr id="13" name="Graphic 12" descr="Watch">
              <a:extLst>
                <a:ext uri="{FF2B5EF4-FFF2-40B4-BE49-F238E27FC236}">
                  <a16:creationId xmlns:a16="http://schemas.microsoft.com/office/drawing/2014/main" id="{F5038610-D378-47F9-A067-AE9088A5D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3545603" y="1455372"/>
              <a:ext cx="551364" cy="551364"/>
            </a:xfrm>
            <a:prstGeom prst="rect">
              <a:avLst/>
            </a:prstGeom>
          </p:spPr>
        </p:pic>
        <p:pic>
          <p:nvPicPr>
            <p:cNvPr id="14" name="Graphic 13" descr="Crown">
              <a:extLst>
                <a:ext uri="{FF2B5EF4-FFF2-40B4-BE49-F238E27FC236}">
                  <a16:creationId xmlns:a16="http://schemas.microsoft.com/office/drawing/2014/main" id="{D6E1BF44-197E-4159-9CEE-0005B0FEF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5492764" y="2130294"/>
              <a:ext cx="551364" cy="551364"/>
            </a:xfrm>
            <a:prstGeom prst="rect">
              <a:avLst/>
            </a:prstGeom>
          </p:spPr>
        </p:pic>
        <p:pic>
          <p:nvPicPr>
            <p:cNvPr id="15" name="Graphic 14" descr="Suitcase">
              <a:extLst>
                <a:ext uri="{FF2B5EF4-FFF2-40B4-BE49-F238E27FC236}">
                  <a16:creationId xmlns:a16="http://schemas.microsoft.com/office/drawing/2014/main" id="{4C8929AE-726F-4106-A7B3-65D36343B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874169" y="2157249"/>
              <a:ext cx="551364" cy="551364"/>
            </a:xfrm>
            <a:prstGeom prst="rect">
              <a:avLst/>
            </a:prstGeom>
          </p:spPr>
        </p:pic>
        <p:pic>
          <p:nvPicPr>
            <p:cNvPr id="16" name="Graphic 15" descr="Shirt">
              <a:extLst>
                <a:ext uri="{FF2B5EF4-FFF2-40B4-BE49-F238E27FC236}">
                  <a16:creationId xmlns:a16="http://schemas.microsoft.com/office/drawing/2014/main" id="{BC067C8B-5469-4EDB-97E3-D167E16D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4208325" y="2154241"/>
              <a:ext cx="551364" cy="551364"/>
            </a:xfrm>
            <a:prstGeom prst="rect">
              <a:avLst/>
            </a:prstGeom>
          </p:spPr>
        </p:pic>
        <p:pic>
          <p:nvPicPr>
            <p:cNvPr id="17" name="Graphic 16" descr="Trophy">
              <a:extLst>
                <a:ext uri="{FF2B5EF4-FFF2-40B4-BE49-F238E27FC236}">
                  <a16:creationId xmlns:a16="http://schemas.microsoft.com/office/drawing/2014/main" id="{A91D6A88-C735-4FE6-9B76-55485D27B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tretch>
              <a:fillRect/>
            </a:stretch>
          </p:blipFill>
          <p:spPr>
            <a:xfrm>
              <a:off x="3583200" y="2161629"/>
              <a:ext cx="551364" cy="551364"/>
            </a:xfrm>
            <a:prstGeom prst="rect">
              <a:avLst/>
            </a:prstGeom>
          </p:spPr>
        </p:pic>
        <p:pic>
          <p:nvPicPr>
            <p:cNvPr id="18" name="Graphic 17" descr="Present">
              <a:extLst>
                <a:ext uri="{FF2B5EF4-FFF2-40B4-BE49-F238E27FC236}">
                  <a16:creationId xmlns:a16="http://schemas.microsoft.com/office/drawing/2014/main" id="{72729A4B-9097-4131-A349-EEC7A359EC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tretch>
              <a:fillRect/>
            </a:stretch>
          </p:blipFill>
          <p:spPr>
            <a:xfrm>
              <a:off x="5492764" y="2772595"/>
              <a:ext cx="551364" cy="551364"/>
            </a:xfrm>
            <a:prstGeom prst="rect">
              <a:avLst/>
            </a:prstGeom>
          </p:spPr>
        </p:pic>
        <p:pic>
          <p:nvPicPr>
            <p:cNvPr id="19" name="Graphic 18" descr="Diamond">
              <a:extLst>
                <a:ext uri="{FF2B5EF4-FFF2-40B4-BE49-F238E27FC236}">
                  <a16:creationId xmlns:a16="http://schemas.microsoft.com/office/drawing/2014/main" id="{8F9065D1-8557-4429-9B9B-103FC817D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4893369" y="2790634"/>
              <a:ext cx="551364" cy="551364"/>
            </a:xfrm>
            <a:prstGeom prst="rect">
              <a:avLst/>
            </a:prstGeom>
          </p:spPr>
        </p:pic>
        <p:pic>
          <p:nvPicPr>
            <p:cNvPr id="20" name="Graphic 19" descr="Brontosaurus">
              <a:extLst>
                <a:ext uri="{FF2B5EF4-FFF2-40B4-BE49-F238E27FC236}">
                  <a16:creationId xmlns:a16="http://schemas.microsoft.com/office/drawing/2014/main" id="{C9E1DB6D-24FA-412B-A410-97099232F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4223838" y="2762111"/>
              <a:ext cx="551364" cy="551364"/>
            </a:xfrm>
            <a:prstGeom prst="rect">
              <a:avLst/>
            </a:prstGeom>
          </p:spPr>
        </p:pic>
        <p:pic>
          <p:nvPicPr>
            <p:cNvPr id="21" name="Graphic 20" descr="Cooked turkey">
              <a:extLst>
                <a:ext uri="{FF2B5EF4-FFF2-40B4-BE49-F238E27FC236}">
                  <a16:creationId xmlns:a16="http://schemas.microsoft.com/office/drawing/2014/main" id="{7D34E785-2562-4430-8525-2179C2C5AE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3583200" y="2762111"/>
              <a:ext cx="551364" cy="551364"/>
            </a:xfrm>
            <a:prstGeom prst="rect">
              <a:avLst/>
            </a:prstGeom>
          </p:spPr>
        </p:pic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FB3031A-3FAC-4BE6-B429-162C71C125E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04868" y="1747271"/>
              <a:ext cx="434749" cy="341306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07C8DF0A-1322-4829-9459-368AFA135CFD}"/>
                </a:ext>
              </a:extLst>
            </p:cNvPr>
            <p:cNvSpPr/>
            <p:nvPr/>
          </p:nvSpPr>
          <p:spPr>
            <a:xfrm>
              <a:off x="3293283" y="835842"/>
              <a:ext cx="226304" cy="2496360"/>
            </a:xfrm>
            <a:prstGeom prst="lef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886FE09-54F3-47BD-A6B7-D7C61D1A3396}"/>
                </a:ext>
              </a:extLst>
            </p:cNvPr>
            <p:cNvSpPr txBox="1"/>
            <p:nvPr/>
          </p:nvSpPr>
          <p:spPr>
            <a:xfrm>
              <a:off x="2849380" y="1563981"/>
              <a:ext cx="30761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sz="4000" b="1" dirty="0">
                  <a:solidFill>
                    <a:srgbClr val="FF0000"/>
                  </a:solidFill>
                </a:rPr>
                <a:t>?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819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5D39-AED2-4BBF-B344-25C7EDC7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18"/>
            <a:ext cx="10515600" cy="1325563"/>
          </a:xfrm>
        </p:spPr>
        <p:txBody>
          <a:bodyPr/>
          <a:lstStyle/>
          <a:p>
            <a:r>
              <a:rPr lang="ro-RO" b="1" dirty="0"/>
              <a:t>Problema rucsacului (caz continuu)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</p:spPr>
            <p:txBody>
              <a:bodyPr/>
              <a:lstStyle/>
              <a:p>
                <a:r>
                  <a:rPr lang="ro-RO" sz="2000" dirty="0"/>
                  <a:t>Rucsac: capacitate maximă (volum / masă etc.) -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𝐶𝑚𝑎𝑥</m:t>
                    </m:r>
                  </m:oMath>
                </a14:m>
                <a:endParaRPr lang="ro-RO" sz="2000" dirty="0"/>
              </a:p>
              <a:p>
                <a:r>
                  <a:rPr lang="ro-RO" sz="2000" dirty="0"/>
                  <a:t>Obiecte: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o-RO" sz="2000" dirty="0"/>
                  <a:t>, fracționabile 	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=0, …, 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o-RO" sz="2000" dirty="0"/>
                  <a:t>	</a:t>
                </a:r>
              </a:p>
              <a:p>
                <a:pPr lvl="1"/>
                <a:r>
                  <a:rPr lang="ro-RO" sz="2000" dirty="0"/>
                  <a:t>Cost: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>
                    <a:solidFill>
                      <a:srgbClr val="0070C0"/>
                    </a:solidFill>
                  </a:rPr>
                  <a:t> </a:t>
                </a:r>
                <a:r>
                  <a:rPr lang="ro-RO" sz="2000" dirty="0"/>
                  <a:t>– capacitate  ocupată (volum / masă etc.), egal distribuit</a:t>
                </a:r>
              </a:p>
              <a:p>
                <a:pPr lvl="1"/>
                <a:r>
                  <a:rPr lang="ro-RO" sz="2000" dirty="0"/>
                  <a:t>Profit: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o-RO" sz="2000" dirty="0"/>
                  <a:t> –  valoare, egal distribuit</a:t>
                </a:r>
              </a:p>
              <a:p>
                <a:r>
                  <a:rPr lang="ro-RO" sz="2000" dirty="0"/>
                  <a:t>Cerință: fracționare obiecte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ro-RO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o-R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𝐶𝑚𝑎𝑥</m:t>
                    </m:r>
                  </m:oMath>
                </a14:m>
                <a:r>
                  <a:rPr lang="ro-RO" sz="2000" dirty="0"/>
                  <a:t>,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o-R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o-RO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ro-RO" sz="20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ro-RO" sz="2000" dirty="0"/>
                  <a:t> maxim</a:t>
                </a:r>
              </a:p>
              <a:p>
                <a:endParaRPr lang="ro-RO" sz="2000" dirty="0"/>
              </a:p>
              <a:p>
                <a:r>
                  <a:rPr lang="ro-RO" sz="2000" dirty="0"/>
                  <a:t>Reprezentare: spațiul soluțiilor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2000" dirty="0">
                    <a:solidFill>
                      <a:srgbClr val="0070C0"/>
                    </a:solidFill>
                  </a:rPr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 fenotip, genotip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=(</m:t>
                    </m:r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</m:oMath>
                </a14:m>
                <a:r>
                  <a:rPr lang="ro-RO" sz="2000" b="0" dirty="0">
                    <a:solidFill>
                      <a:srgbClr val="0070C0"/>
                    </a:solidFill>
                    <a:sym typeface="Wingdings" panose="05000000000000000000" pitchFamily="2" charset="2"/>
                  </a:rPr>
                  <a:t> ...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𝑥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ro-RO" sz="2000" dirty="0"/>
              </a:p>
              <a:p>
                <a:r>
                  <a:rPr lang="ro-RO" sz="2000" dirty="0"/>
                  <a:t>Constrângeri (restricții):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</m:oMath>
                </a14:m>
                <a:r>
                  <a:rPr lang="ro-RO" sz="2000" dirty="0"/>
                  <a:t> acceptabil (fezabil) dacă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𝐶𝑜𝑠𝑡</m:t>
                      </m:r>
                      <m:d>
                        <m:dPr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𝐶𝑚𝑎𝑥</m:t>
                      </m:r>
                    </m:oMath>
                  </m:oMathPara>
                </a14:m>
                <a:endParaRPr lang="ro-RO" sz="2000" dirty="0">
                  <a:solidFill>
                    <a:srgbClr val="0070C0"/>
                  </a:solidFill>
                </a:endParaRPr>
              </a:p>
              <a:p>
                <a:r>
                  <a:rPr lang="ro-RO" sz="2000" dirty="0"/>
                  <a:t>Funcție obiectiv (de evaluare):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𝐶𝑎𝑙𝑖𝑡𝑎𝑡𝑒</m:t>
                      </m:r>
                      <m:d>
                        <m:dPr>
                          <m:ctrl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o-RO" sz="20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o-RO" sz="2000" dirty="0"/>
              </a:p>
              <a:p>
                <a:r>
                  <a:rPr lang="ro-RO" sz="2000" dirty="0"/>
                  <a:t>Model de populație: dimensiune constantă, bazat pe generații, inițială = aleasă aleator</a:t>
                </a:r>
                <a:endParaRPr lang="en-US" sz="2000" dirty="0"/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  <a:blipFill>
                <a:blip r:embed="rId2"/>
                <a:stretch>
                  <a:fillRect l="-450" t="-121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1" name="Group 40">
            <a:extLst>
              <a:ext uri="{FF2B5EF4-FFF2-40B4-BE49-F238E27FC236}">
                <a16:creationId xmlns:a16="http://schemas.microsoft.com/office/drawing/2014/main" id="{4B3AFE66-0752-4D79-8D9A-CF4713B30C77}"/>
              </a:ext>
            </a:extLst>
          </p:cNvPr>
          <p:cNvGrpSpPr>
            <a:grpSpLocks noChangeAspect="1"/>
          </p:cNvGrpSpPr>
          <p:nvPr/>
        </p:nvGrpSpPr>
        <p:grpSpPr>
          <a:xfrm>
            <a:off x="8950408" y="0"/>
            <a:ext cx="3130384" cy="1800000"/>
            <a:chOff x="6710043" y="493164"/>
            <a:chExt cx="5414088" cy="3113152"/>
          </a:xfrm>
        </p:grpSpPr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45DEA883-C259-4103-AA93-E41883BDB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0043" y="893802"/>
              <a:ext cx="2076450" cy="2438400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F9C6DDC9-11FE-4FF3-8D9A-1D4992CDC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3582" y="2526316"/>
              <a:ext cx="1080000" cy="10800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737B12E6-EE27-4AB9-92E7-63BF3258C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96647" y="2489762"/>
              <a:ext cx="696660" cy="935156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86A328D7-1C19-4550-978F-99C4727ED6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71082" y="911263"/>
              <a:ext cx="1080000" cy="1080000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0BB7223-36FD-4EBC-86C4-12E18CE74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4" y="1784689"/>
              <a:ext cx="1610487" cy="71458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AB3D69D7-3E91-4C33-A83C-393E5182F3B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3645" y="667271"/>
              <a:ext cx="1522658" cy="846358"/>
            </a:xfrm>
            <a:prstGeom prst="rect">
              <a:avLst/>
            </a:prstGeom>
          </p:spPr>
        </p:pic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B3438C2-862A-4001-A8A9-09A1B31A5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420100" y="902732"/>
              <a:ext cx="2316747" cy="8521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752CCA7-0A42-4B9F-8DE1-D23928189A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782372" y="1691423"/>
              <a:ext cx="1731272" cy="570900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73D99D5-9CA1-4FC1-BCB3-FFC33A8E7C7B}"/>
                </a:ext>
              </a:extLst>
            </p:cNvPr>
            <p:cNvSpPr txBox="1"/>
            <p:nvPr/>
          </p:nvSpPr>
          <p:spPr>
            <a:xfrm>
              <a:off x="10045152" y="1791592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295EF94-4B15-4BC7-8BEB-D45846B042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68010" y="1320640"/>
              <a:ext cx="948717" cy="150949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93BEF74-35F4-452C-A76B-F4630B970355}"/>
                </a:ext>
              </a:extLst>
            </p:cNvPr>
            <p:cNvSpPr txBox="1"/>
            <p:nvPr/>
          </p:nvSpPr>
          <p:spPr>
            <a:xfrm>
              <a:off x="9027829" y="1030725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C609585D-FEAB-45CE-AA6E-CE53312EA95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15989" y="2027508"/>
              <a:ext cx="856507" cy="963547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71AAC6E-38F6-4B34-9667-FF4129C2B3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98136" y="1861721"/>
              <a:ext cx="2341339" cy="1155052"/>
            </a:xfrm>
            <a:prstGeom prst="straightConnector1">
              <a:avLst/>
            </a:prstGeom>
            <a:ln w="508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B9973B2-76BA-4CF7-8959-0D865596E034}"/>
                </a:ext>
              </a:extLst>
            </p:cNvPr>
            <p:cNvSpPr txBox="1"/>
            <p:nvPr/>
          </p:nvSpPr>
          <p:spPr>
            <a:xfrm>
              <a:off x="8886254" y="2161561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5162F6D6-AAD3-4B4D-A74E-9F0F936EF2E6}"/>
                </a:ext>
              </a:extLst>
            </p:cNvPr>
            <p:cNvSpPr txBox="1"/>
            <p:nvPr/>
          </p:nvSpPr>
          <p:spPr>
            <a:xfrm>
              <a:off x="10422373" y="2398107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18C7ED6-9B8A-423F-95C6-47F022CE8DA0}"/>
                </a:ext>
              </a:extLst>
            </p:cNvPr>
            <p:cNvSpPr txBox="1"/>
            <p:nvPr/>
          </p:nvSpPr>
          <p:spPr>
            <a:xfrm>
              <a:off x="9997794" y="493164"/>
              <a:ext cx="849156" cy="6718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o-RO" b="1" dirty="0">
                  <a:solidFill>
                    <a:srgbClr val="FF0000"/>
                  </a:solidFill>
                </a:rPr>
                <a:t>%?</a:t>
              </a:r>
              <a:endParaRPr lang="en-US" sz="32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2475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5D39-AED2-4BBF-B344-25C7EDC7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18"/>
            <a:ext cx="10515600" cy="1325563"/>
          </a:xfrm>
        </p:spPr>
        <p:txBody>
          <a:bodyPr/>
          <a:lstStyle/>
          <a:p>
            <a:r>
              <a:rPr lang="ro-RO" b="1" dirty="0"/>
              <a:t>Problema comis-voiajorului (TSP)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</p:spPr>
            <p:txBody>
              <a:bodyPr>
                <a:normAutofit/>
              </a:bodyPr>
              <a:lstStyle/>
              <a:p>
                <a:r>
                  <a:rPr lang="ro-RO" sz="2000" dirty="0"/>
                  <a:t>Hartă: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o-RO" sz="2000" dirty="0"/>
                  <a:t> orașe noduri interconectate</a:t>
                </a:r>
              </a:p>
              <a:p>
                <a:r>
                  <a:rPr lang="ro-RO" sz="2000" dirty="0"/>
                  <a:t>Matricea costurilor: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ro-RO" sz="20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o-RO" sz="2000" dirty="0"/>
                  <a:t>	</a:t>
                </a:r>
              </a:p>
              <a:p>
                <a:pPr lvl="1"/>
                <a:r>
                  <a:rPr lang="ro-RO" sz="2000" dirty="0"/>
                  <a:t>Cost deplasare între nodurile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sz="2000" dirty="0"/>
                  <a:t> și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o-RO" sz="2000" dirty="0"/>
                  <a:t>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o-RO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ro-RO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o-RO" sz="200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ro-RO" sz="2000" dirty="0"/>
              </a:p>
              <a:p>
                <a:pPr lvl="1"/>
                <a:r>
                  <a:rPr lang="ro-RO" sz="2000" dirty="0"/>
                  <a:t>Cost traseu: suma costurilor segmentelor traseului</a:t>
                </a:r>
              </a:p>
              <a:p>
                <a:r>
                  <a:rPr lang="ro-RO" sz="2000" dirty="0"/>
                  <a:t>Cerință: traseu care trece prin toate orașele (cîte o dată) și revine la orașul inițial, cu cost total minim</a:t>
                </a:r>
              </a:p>
              <a:p>
                <a:endParaRPr lang="ro-RO" sz="2000" dirty="0"/>
              </a:p>
              <a:p>
                <a:r>
                  <a:rPr lang="ro-RO" sz="2000" dirty="0"/>
                  <a:t>Reprezentare: ordine de vizitare </a:t>
                </a:r>
                <a:r>
                  <a:rPr lang="ro-RO" sz="2000" dirty="0">
                    <a:sym typeface="Wingdings" panose="05000000000000000000" pitchFamily="2" charset="2"/>
                  </a:rPr>
                  <a:t> s</a:t>
                </a:r>
                <a:r>
                  <a:rPr lang="ro-RO" sz="2000" dirty="0"/>
                  <a:t>pațiul soluțiilor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2000" dirty="0">
                    <a:sym typeface="Wingdings" panose="05000000000000000000" pitchFamily="2" charset="2"/>
                  </a:rPr>
                  <a:t>  fenotip, genotip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2, …, 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</m:oMath>
                </a14:m>
                <a:endParaRPr lang="ro-RO" sz="2000" dirty="0"/>
              </a:p>
              <a:p>
                <a:r>
                  <a:rPr lang="ro-RO" sz="2000" dirty="0"/>
                  <a:t>Constrângeri (restricții): nu există, orice permutare e considerată acceptabilă</a:t>
                </a:r>
                <a:endParaRPr lang="ro-RO" sz="2000" dirty="0">
                  <a:solidFill>
                    <a:srgbClr val="0070C0"/>
                  </a:solidFill>
                </a:endParaRPr>
              </a:p>
              <a:p>
                <a:r>
                  <a:rPr lang="ro-RO" sz="2000" dirty="0"/>
                  <a:t>Funcție obiectiv (de evaluare):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ro-RO" sz="20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𝑜𝑠𝑡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ro-RO" sz="20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ro-RO" sz="2000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en-US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  <m:e>
                          <m:r>
                            <a:rPr lang="ro-RO" sz="20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ro-RO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ro-RO" sz="2000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ro-RO" sz="2000" dirty="0"/>
              </a:p>
              <a:p>
                <a:pPr marL="0" indent="0">
                  <a:buNone/>
                </a:pPr>
                <a:endParaRPr lang="ro-RO" sz="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𝐶𝑎𝑙𝑖𝑡𝑎𝑡𝑒</m:t>
                      </m:r>
                      <m:d>
                        <m:dPr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ro-RO" sz="20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ro-RO" sz="20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ro-RO" sz="20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ro-RO" sz="20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𝑜𝑠𝑡</m:t>
                              </m:r>
                              <m:d>
                                <m:dPr>
                                  <m:ctrlPr>
                                    <a:rPr lang="en-US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o-RO" sz="2000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d>
                            </m:den>
                          </m:f>
                        </m:e>
                      </m:box>
                    </m:oMath>
                  </m:oMathPara>
                </a14:m>
                <a:endParaRPr lang="ro-RO" sz="2000" dirty="0"/>
              </a:p>
              <a:p>
                <a:r>
                  <a:rPr lang="ro-RO" sz="2000" dirty="0"/>
                  <a:t>Model de populație: dimensiune constantă, bazat pe generații, inițială = aleasă aleator</a:t>
                </a:r>
                <a:endParaRPr lang="en-US" sz="2000" dirty="0"/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  <a:blipFill>
                <a:blip r:embed="rId2"/>
                <a:stretch>
                  <a:fillRect l="-450" t="-1210" b="-88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13C5B23-D3D5-4215-83F4-90B1F195DF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686" y="0"/>
            <a:ext cx="2319739" cy="180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4E5C40F-6525-467C-BD0E-743A7117B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10361" y="252000"/>
            <a:ext cx="2076650" cy="15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51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5D39-AED2-4BBF-B344-25C7EDC73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218"/>
            <a:ext cx="10515600" cy="1325563"/>
          </a:xfrm>
        </p:spPr>
        <p:txBody>
          <a:bodyPr/>
          <a:lstStyle/>
          <a:p>
            <a:r>
              <a:rPr lang="ro-RO" b="1" dirty="0"/>
              <a:t>Problema celor 8 (n) regine</a:t>
            </a:r>
            <a:endParaRPr 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</p:spPr>
            <p:txBody>
              <a:bodyPr>
                <a:normAutofit/>
              </a:bodyPr>
              <a:lstStyle/>
              <a:p>
                <a:r>
                  <a:rPr lang="ro-RO" sz="2000" dirty="0"/>
                  <a:t>Dimensiune tablă / număr regine: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ro-RO" sz="2000" dirty="0"/>
              </a:p>
              <a:p>
                <a:r>
                  <a:rPr lang="ro-RO" sz="2000" dirty="0"/>
                  <a:t>Cerință: așezarea reginelor pe tablă </a:t>
                </a:r>
                <a:r>
                  <a:rPr lang="ro-RO" sz="2000" dirty="0" err="1"/>
                  <a:t>a.î</a:t>
                </a:r>
                <a:r>
                  <a:rPr lang="ro-RO" sz="2000" dirty="0"/>
                  <a:t>. nu există regine care se atacă</a:t>
                </a:r>
              </a:p>
              <a:p>
                <a:endParaRPr lang="ro-RO" sz="2000" dirty="0"/>
              </a:p>
              <a:p>
                <a:r>
                  <a:rPr lang="ro-RO" sz="2000" dirty="0"/>
                  <a:t>Reprezentare: poziție regină (lin, col)</a:t>
                </a:r>
                <a:r>
                  <a:rPr lang="en-US" sz="2000" dirty="0"/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</a:t>
                </a:r>
                <a:r>
                  <a:rPr lang="ro-RO" sz="2000" dirty="0"/>
                  <a:t> </a:t>
                </a:r>
                <a:r>
                  <a:rPr lang="ro-RO" sz="2000" dirty="0">
                    <a:sym typeface="Wingdings" panose="05000000000000000000" pitchFamily="2" charset="2"/>
                  </a:rPr>
                  <a:t>fenotip, genotip </a:t>
                </a:r>
                <a14:m>
                  <m:oMath xmlns:m="http://schemas.openxmlformats.org/officeDocument/2006/math"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o-RO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ro-RO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ro-RO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𝑝</m:t>
                        </m:r>
                      </m:e>
                      <m:sub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0, 2, …, 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−1</m:t>
                        </m:r>
                      </m:e>
                    </m:d>
                    <m:r>
                      <a:rPr lang="ro-RO" sz="20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</m:oMath>
                </a14:m>
                <a:r>
                  <a:rPr lang="ro-RO" sz="2000" dirty="0">
                    <a:sym typeface="Wingdings" panose="05000000000000000000" pitchFamily="2" charset="2"/>
                  </a:rPr>
                  <a:t>  s</a:t>
                </a:r>
                <a:r>
                  <a:rPr lang="ro-RO" sz="2000" dirty="0"/>
                  <a:t>pațiul soluțiilor: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en-US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o-RO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ro-RO" sz="2000" dirty="0"/>
                  <a:t>. Poziția reginei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o-RO" sz="2000" dirty="0"/>
                  <a:t> este </a:t>
                </a:r>
                <a14:m>
                  <m:oMath xmlns:m="http://schemas.openxmlformats.org/officeDocument/2006/math"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ro-RO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i="1" dirty="0" err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r>
                  <a:rPr lang="en-US" sz="2000" dirty="0"/>
                  <a:t>.</a:t>
                </a:r>
                <a:endParaRPr lang="ro-RO" sz="2000" dirty="0"/>
              </a:p>
              <a:p>
                <a:r>
                  <a:rPr lang="ro-RO" sz="2000" dirty="0"/>
                  <a:t>Constrîngeri (restricții): nu există, orice permutare e considerată acceptabilă</a:t>
                </a:r>
                <a:endParaRPr lang="ro-RO" sz="2000" dirty="0">
                  <a:solidFill>
                    <a:srgbClr val="0070C0"/>
                  </a:solidFill>
                </a:endParaRPr>
              </a:p>
              <a:p>
                <a:r>
                  <a:rPr lang="ro-RO" sz="2000" dirty="0"/>
                  <a:t>Funcție obiectiv (de evaluare): </a:t>
                </a:r>
              </a:p>
              <a:p>
                <a:pPr lvl="1"/>
                <a:r>
                  <a:rPr lang="ro-RO" sz="1600" dirty="0"/>
                  <a:t>penalizare pentru fiecare pereche de regine care se atacă: </a:t>
                </a:r>
                <a:r>
                  <a:rPr lang="ro-RO" sz="1600" dirty="0">
                    <a:solidFill>
                      <a:srgbClr val="0070C0"/>
                    </a:solidFill>
                  </a:rPr>
                  <a:t>1</a:t>
                </a:r>
              </a:p>
              <a:p>
                <a:pPr lvl="1"/>
                <a:r>
                  <a:rPr lang="ro-RO" sz="1600" dirty="0"/>
                  <a:t>număr total de perechi de regine: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ro-RO" sz="16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𝐶</m:t>
                        </m:r>
                      </m:e>
                      <m:sub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  <m:sup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bSup>
                    <m:r>
                      <a:rPr lang="ro-RO" sz="1600" b="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f>
                      <m:fPr>
                        <m:ctrlP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fPr>
                      <m:num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−</m:t>
                        </m:r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1)</m:t>
                        </m:r>
                      </m:num>
                      <m:den>
                        <m:r>
                          <a:rPr lang="ro-RO" sz="16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den>
                    </m:f>
                  </m:oMath>
                </a14:m>
                <a:endParaRPr lang="ro-RO" sz="1600" dirty="0"/>
              </a:p>
              <a:p>
                <a:pPr lvl="1"/>
                <a:r>
                  <a:rPr lang="ro-RO" sz="1600" dirty="0"/>
                  <a:t>din reprezentare: linii diferite, coloane diferite </a:t>
                </a:r>
                <a:r>
                  <a:rPr lang="ro-RO" sz="1600" dirty="0">
                    <a:sym typeface="Wingdings" panose="05000000000000000000" pitchFamily="2" charset="2"/>
                  </a:rPr>
                  <a:t> se pot ataca doar pe diagonală: </a:t>
                </a:r>
                <a14:m>
                  <m:oMath xmlns:m="http://schemas.openxmlformats.org/officeDocument/2006/math"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|=|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𝑖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)−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𝑗</m:t>
                    </m:r>
                    <m:r>
                      <a:rPr lang="ro-RO" sz="16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)|</m:t>
                    </m:r>
                  </m:oMath>
                </a14:m>
                <a:endParaRPr lang="ro-RO" sz="1600" dirty="0">
                  <a:sym typeface="Wingdings" panose="05000000000000000000" pitchFamily="2" charset="2"/>
                </a:endParaRPr>
              </a:p>
              <a:p>
                <a:pPr lvl="1"/>
                <a:endParaRPr lang="ro-RO" sz="1600" dirty="0"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𝑒𝑛𝑎𝑙𝑖𝑧𝑎𝑟𝑒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 =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𝐶𝑎𝑟𝑑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{</m:t>
                      </m:r>
                      <m:d>
                        <m:dPr>
                          <m:ctrlPr>
                            <a:rPr lang="ro-RO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ro-RO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𝑖</m:t>
                          </m:r>
                          <m:r>
                            <a:rPr lang="ro-RO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,</m:t>
                          </m:r>
                          <m:r>
                            <a:rPr lang="ro-RO" sz="16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𝑗</m:t>
                          </m:r>
                        </m:e>
                      </m:d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 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&lt;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, |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|≠|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𝑖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)−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𝑗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)|}</m:t>
                      </m:r>
                    </m:oMath>
                  </m:oMathPara>
                </a14:m>
                <a:endParaRPr lang="en-US" sz="16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:endParaRPr lang="en-US" sz="1600" dirty="0">
                  <a:solidFill>
                    <a:srgbClr val="0070C0"/>
                  </a:solidFill>
                  <a:sym typeface="Wingdings" panose="05000000000000000000" pitchFamily="2" charset="2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𝐶𝑎𝑙𝑖𝑡𝑎𝑡𝑒</m:t>
                      </m:r>
                      <m:d>
                        <m:dPr>
                          <m:ctrlP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dPr>
                        <m:e>
                          <m:r>
                            <a:rPr lang="en-US" sz="16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𝑝</m:t>
                          </m:r>
                        </m:e>
                      </m:d>
                      <m:r>
                        <a:rPr lang="en-US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=</m:t>
                      </m:r>
                      <m:f>
                        <m:fPr>
                          <m:ctrlP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</m:ctrlPr>
                        </m:fPr>
                        <m:num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(</m:t>
                          </m:r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𝑛</m:t>
                          </m:r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−</m:t>
                          </m:r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1)</m:t>
                          </m:r>
                        </m:num>
                        <m:den>
                          <m:r>
                            <a:rPr lang="ro-RO" sz="16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sym typeface="Wingdings" panose="05000000000000000000" pitchFamily="2" charset="2"/>
                            </a:rPr>
                            <m:t>2</m:t>
                          </m:r>
                        </m:den>
                      </m:f>
                      <m:r>
                        <a:rPr lang="en-US" sz="16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−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𝑃</m:t>
                      </m:r>
                      <m:r>
                        <a:rPr lang="ro-RO" sz="16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𝑒𝑛𝑎𝑙𝑖𝑧𝑎𝑟𝑒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𝑝</m:t>
                      </m:r>
                      <m:r>
                        <a:rPr lang="ro-RO" sz="16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ro-RO" sz="1600" dirty="0"/>
              </a:p>
              <a:p>
                <a:r>
                  <a:rPr lang="ro-RO" sz="2000" dirty="0"/>
                  <a:t>Model de populație: dimensiune constantă, bazat pe generații, inițială = aleasă aleator</a:t>
                </a:r>
                <a:endParaRPr lang="en-US" sz="2000" dirty="0"/>
              </a:p>
              <a:p>
                <a:endParaRPr lang="ro-RO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70D2F6-F2D9-437F-B4A2-EFDA11ACA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16519"/>
                <a:ext cx="12192000" cy="5541480"/>
              </a:xfrm>
              <a:blipFill>
                <a:blip r:embed="rId2"/>
                <a:stretch>
                  <a:fillRect l="-450" t="-1210"/>
                </a:stretch>
              </a:blipFill>
            </p:spPr>
            <p:txBody>
              <a:bodyPr/>
              <a:lstStyle/>
              <a:p>
                <a:r>
                  <a:rPr lang="ro-RO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C2990741-6EC9-4ED6-B843-FB8061EC63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62368999"/>
              </p:ext>
            </p:extLst>
          </p:nvPr>
        </p:nvGraphicFramePr>
        <p:xfrm>
          <a:off x="10393923" y="0"/>
          <a:ext cx="1798077" cy="180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3" imgW="7248913" imgH="7258579" progId="Visio.Drawing.11">
                  <p:embed/>
                </p:oleObj>
              </mc:Choice>
              <mc:Fallback>
                <p:oleObj name="Visio" r:id="rId3" imgW="7248913" imgH="7258579" progId="Visio.Drawing.11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4E8094A6-B078-43EE-BBD2-65809BBF61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93923" y="0"/>
                        <a:ext cx="1798077" cy="180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040665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611</Words>
  <Application>Microsoft Office PowerPoint</Application>
  <PresentationFormat>Widescreen</PresentationFormat>
  <Paragraphs>71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Wingdings</vt:lpstr>
      <vt:lpstr>Office Theme</vt:lpstr>
      <vt:lpstr>Visio</vt:lpstr>
      <vt:lpstr>PowerPoint Presentation</vt:lpstr>
      <vt:lpstr>Problema rucsacului (discretă / 0-1)</vt:lpstr>
      <vt:lpstr>Problema rucsacului (caz continuu)</vt:lpstr>
      <vt:lpstr>Problema comis-voiajorului (TSP)</vt:lpstr>
      <vt:lpstr>Problema celor 8 (n) regine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</dc:creator>
  <cp:lastModifiedBy>Catalina</cp:lastModifiedBy>
  <cp:revision>15</cp:revision>
  <dcterms:created xsi:type="dcterms:W3CDTF">2022-03-06T14:10:30Z</dcterms:created>
  <dcterms:modified xsi:type="dcterms:W3CDTF">2025-03-12T09:23:59Z</dcterms:modified>
</cp:coreProperties>
</file>