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9" r:id="rId3"/>
    <p:sldId id="258" r:id="rId4"/>
    <p:sldId id="256" r:id="rId5"/>
    <p:sldId id="268" r:id="rId6"/>
    <p:sldId id="260" r:id="rId7"/>
    <p:sldId id="269" r:id="rId8"/>
    <p:sldId id="261" r:id="rId9"/>
    <p:sldId id="262" r:id="rId10"/>
    <p:sldId id="266" r:id="rId11"/>
    <p:sldId id="263" r:id="rId12"/>
    <p:sldId id="264" r:id="rId13"/>
    <p:sldId id="265" r:id="rId14"/>
    <p:sldId id="257"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12"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ajd tytułow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828800" y="2780929"/>
            <a:ext cx="8255335" cy="1470025"/>
          </a:xfrm>
        </p:spPr>
        <p:txBody>
          <a:bodyPr>
            <a:normAutofit/>
          </a:bodyPr>
          <a:lstStyle>
            <a:lvl1pPr marL="0" algn="ctr" defTabSz="1072866" rtl="0" eaLnBrk="1" fontAlgn="base" latinLnBrk="0" hangingPunct="1">
              <a:spcBef>
                <a:spcPct val="0"/>
              </a:spcBef>
              <a:spcAft>
                <a:spcPct val="0"/>
              </a:spcAft>
              <a:defRPr lang="pl-PL" sz="4400" kern="1200" dirty="0">
                <a:solidFill>
                  <a:prstClr val="white"/>
                </a:solidFill>
                <a:latin typeface="Arial" pitchFamily="34" charset="0"/>
                <a:ea typeface="+mn-ea"/>
                <a:cs typeface="Arial" pitchFamily="34" charset="0"/>
              </a:defRPr>
            </a:lvl1pPr>
          </a:lstStyle>
          <a:p>
            <a:r>
              <a:rPr lang="pl-PL" smtClean="0"/>
              <a:t>Kliknij, aby edytować styl</a:t>
            </a:r>
            <a:endParaRPr lang="pl-PL" dirty="0"/>
          </a:p>
        </p:txBody>
      </p:sp>
      <p:sp>
        <p:nvSpPr>
          <p:cNvPr id="3" name="Podtytuł 2"/>
          <p:cNvSpPr>
            <a:spLocks noGrp="1"/>
          </p:cNvSpPr>
          <p:nvPr>
            <p:ph type="subTitle" idx="1"/>
          </p:nvPr>
        </p:nvSpPr>
        <p:spPr>
          <a:xfrm>
            <a:off x="1664738" y="1052736"/>
            <a:ext cx="8534400" cy="1296144"/>
          </a:xfrm>
        </p:spPr>
        <p:txBody>
          <a:bodyPr anchor="b">
            <a:normAutofit/>
          </a:bodyPr>
          <a:lstStyle>
            <a:lvl1pPr marL="0" indent="0" algn="ctr" defTabSz="1072866" rtl="0" eaLnBrk="0" fontAlgn="base" latinLnBrk="0" hangingPunct="0">
              <a:spcBef>
                <a:spcPct val="0"/>
              </a:spcBef>
              <a:spcAft>
                <a:spcPct val="0"/>
              </a:spcAft>
              <a:buNone/>
              <a:defRPr lang="pl-PL" sz="2400" b="1" kern="1200" dirty="0" smtClean="0">
                <a:solidFill>
                  <a:schemeClr val="tx2">
                    <a:lumMod val="75000"/>
                  </a:schemeClr>
                </a:solidFill>
                <a:latin typeface="Arial" pitchFamily="34" charset="0"/>
                <a:ea typeface="+mj-ea"/>
                <a:cs typeface="Arial" pitchFamily="34" charset="0"/>
              </a:defRPr>
            </a:lvl1pPr>
            <a:lvl2pPr marL="536433" indent="0" algn="ctr">
              <a:buNone/>
              <a:defRPr>
                <a:solidFill>
                  <a:schemeClr val="tx1">
                    <a:tint val="75000"/>
                  </a:schemeClr>
                </a:solidFill>
              </a:defRPr>
            </a:lvl2pPr>
            <a:lvl3pPr marL="1072866" indent="0" algn="ctr">
              <a:buNone/>
              <a:defRPr>
                <a:solidFill>
                  <a:schemeClr val="tx1">
                    <a:tint val="75000"/>
                  </a:schemeClr>
                </a:solidFill>
              </a:defRPr>
            </a:lvl3pPr>
            <a:lvl4pPr marL="1609298" indent="0" algn="ctr">
              <a:buNone/>
              <a:defRPr>
                <a:solidFill>
                  <a:schemeClr val="tx1">
                    <a:tint val="75000"/>
                  </a:schemeClr>
                </a:solidFill>
              </a:defRPr>
            </a:lvl4pPr>
            <a:lvl5pPr marL="2145731" indent="0" algn="ctr">
              <a:buNone/>
              <a:defRPr>
                <a:solidFill>
                  <a:schemeClr val="tx1">
                    <a:tint val="75000"/>
                  </a:schemeClr>
                </a:solidFill>
              </a:defRPr>
            </a:lvl5pPr>
            <a:lvl6pPr marL="2682164" indent="0" algn="ctr">
              <a:buNone/>
              <a:defRPr>
                <a:solidFill>
                  <a:schemeClr val="tx1">
                    <a:tint val="75000"/>
                  </a:schemeClr>
                </a:solidFill>
              </a:defRPr>
            </a:lvl6pPr>
            <a:lvl7pPr marL="3218597" indent="0" algn="ctr">
              <a:buNone/>
              <a:defRPr>
                <a:solidFill>
                  <a:schemeClr val="tx1">
                    <a:tint val="75000"/>
                  </a:schemeClr>
                </a:solidFill>
              </a:defRPr>
            </a:lvl7pPr>
            <a:lvl8pPr marL="3755029" indent="0" algn="ctr">
              <a:buNone/>
              <a:defRPr>
                <a:solidFill>
                  <a:schemeClr val="tx1">
                    <a:tint val="75000"/>
                  </a:schemeClr>
                </a:solidFill>
              </a:defRPr>
            </a:lvl8pPr>
            <a:lvl9pPr marL="4291462" indent="0" algn="ctr">
              <a:buNone/>
              <a:defRPr>
                <a:solidFill>
                  <a:schemeClr val="tx1">
                    <a:tint val="75000"/>
                  </a:schemeClr>
                </a:solidFill>
              </a:defRPr>
            </a:lvl9pPr>
          </a:lstStyle>
          <a:p>
            <a:r>
              <a:rPr lang="pl-PL" smtClean="0"/>
              <a:t>Kliknij, aby edytować styl wzorca podtytułu</a:t>
            </a:r>
            <a:endParaRPr lang="pl-PL" dirty="0"/>
          </a:p>
        </p:txBody>
      </p:sp>
      <p:sp>
        <p:nvSpPr>
          <p:cNvPr id="10" name="Symbol zastępczy tekstu 9"/>
          <p:cNvSpPr>
            <a:spLocks noGrp="1"/>
          </p:cNvSpPr>
          <p:nvPr>
            <p:ph type="body" sz="quarter" idx="10"/>
          </p:nvPr>
        </p:nvSpPr>
        <p:spPr>
          <a:xfrm>
            <a:off x="3437243" y="116632"/>
            <a:ext cx="8596647" cy="792162"/>
          </a:xfrm>
        </p:spPr>
        <p:txBody>
          <a:bodyPr>
            <a:noAutofit/>
          </a:bodyPr>
          <a:lstStyle>
            <a:lvl1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1pPr>
            <a:lvl2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2pPr>
            <a:lvl3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3pPr>
            <a:lvl4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4pPr>
            <a:lvl5pPr marL="0" indent="0" algn="r" defTabSz="1072866" rtl="0" eaLnBrk="1" latinLnBrk="0" hangingPunct="1">
              <a:spcBef>
                <a:spcPct val="20000"/>
              </a:spcBef>
              <a:buFont typeface="Arial" pitchFamily="34" charset="0"/>
              <a:buNone/>
              <a:defRPr lang="pl-PL" sz="1800" kern="1200" dirty="0" smtClean="0">
                <a:solidFill>
                  <a:srgbClr val="262D4E"/>
                </a:solidFill>
                <a:latin typeface="Arial" pitchFamily="34" charset="0"/>
                <a:ea typeface="+mn-ea"/>
                <a:cs typeface="Arial" pitchFamily="34" charset="0"/>
              </a:defRPr>
            </a:lvl5pPr>
          </a:lstStyle>
          <a:p>
            <a:pPr lvl="0"/>
            <a:r>
              <a:rPr lang="pl-PL" smtClean="0"/>
              <a:t>Kliknij, aby edytować style wzorca tekstu</a:t>
            </a:r>
          </a:p>
        </p:txBody>
      </p:sp>
    </p:spTree>
    <p:extLst>
      <p:ext uri="{BB962C8B-B14F-4D97-AF65-F5344CB8AC3E}">
        <p14:creationId xmlns:p14="http://schemas.microsoft.com/office/powerpoint/2010/main" val="10059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F98961F3-C57B-4A85-99BD-EB474E1E552E}" type="datetimeFigureOut">
              <a:rPr lang="pl-PL" smtClean="0"/>
              <a:t>2015-05-20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101636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latin typeface="Arial" pitchFamily="34" charset="0"/>
                <a:cs typeface="Arial" pitchFamily="34" charset="0"/>
              </a:defRPr>
            </a:lvl1pPr>
            <a:lvl2pPr>
              <a:defRPr sz="20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31306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smtClean="0"/>
              <a:t>Kliknij, aby edytować styl</a:t>
            </a:r>
            <a:endParaRPr lang="pl-PL"/>
          </a:p>
        </p:txBody>
      </p:sp>
      <p:sp>
        <p:nvSpPr>
          <p:cNvPr id="3" name="Symbol zastępczy zawartości 2"/>
          <p:cNvSpPr>
            <a:spLocks noGrp="1"/>
          </p:cNvSpPr>
          <p:nvPr>
            <p:ph sz="half" idx="1"/>
          </p:nvPr>
        </p:nvSpPr>
        <p:spPr>
          <a:xfrm>
            <a:off x="609600"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Symbol zastępczy zawartości 3"/>
          <p:cNvSpPr>
            <a:spLocks noGrp="1"/>
          </p:cNvSpPr>
          <p:nvPr>
            <p:ph sz="half" idx="2"/>
          </p:nvPr>
        </p:nvSpPr>
        <p:spPr>
          <a:xfrm>
            <a:off x="6189785" y="1600201"/>
            <a:ext cx="53926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379200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lvl1pPr>
              <a:defRPr sz="3200" b="1"/>
            </a:lvl1pPr>
          </a:lstStyle>
          <a:p>
            <a:r>
              <a:rPr lang="pl-PL" smtClean="0"/>
              <a:t>Kliknij, aby edytować styl</a:t>
            </a:r>
            <a:endParaRPr lang="pl-PL"/>
          </a:p>
        </p:txBody>
      </p:sp>
      <p:sp>
        <p:nvSpPr>
          <p:cNvPr id="3" name="Symbol zastępczy tekstu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Tree>
    <p:extLst>
      <p:ext uri="{BB962C8B-B14F-4D97-AF65-F5344CB8AC3E}">
        <p14:creationId xmlns:p14="http://schemas.microsoft.com/office/powerpoint/2010/main" val="2634308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ytuł i zawartość">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484784"/>
            <a:ext cx="10972800" cy="4464496"/>
          </a:xfrm>
        </p:spPr>
        <p:txBody>
          <a:bodyPr>
            <a:normAutofit/>
          </a:bodyPr>
          <a:lstStyle>
            <a:lvl1pPr>
              <a:defRPr sz="2400">
                <a:solidFill>
                  <a:schemeClr val="bg1"/>
                </a:solidFill>
                <a:latin typeface="Arial" pitchFamily="34" charset="0"/>
                <a:cs typeface="Arial" pitchFamily="34" charset="0"/>
              </a:defRPr>
            </a:lvl1pPr>
            <a:lvl2pPr>
              <a:defRPr sz="2000">
                <a:solidFill>
                  <a:schemeClr val="bg1"/>
                </a:solidFill>
                <a:latin typeface="Arial" pitchFamily="34" charset="0"/>
                <a:cs typeface="Arial" pitchFamily="34" charset="0"/>
              </a:defRPr>
            </a:lvl2pPr>
            <a:lvl3pPr>
              <a:defRPr sz="1600">
                <a:solidFill>
                  <a:schemeClr val="bg1"/>
                </a:solidFill>
                <a:latin typeface="Arial" pitchFamily="34" charset="0"/>
                <a:cs typeface="Arial" pitchFamily="34" charset="0"/>
              </a:defRPr>
            </a:lvl3pPr>
            <a:lvl4pPr>
              <a:defRPr sz="1400">
                <a:solidFill>
                  <a:schemeClr val="bg1"/>
                </a:solidFill>
                <a:latin typeface="Arial" pitchFamily="34" charset="0"/>
                <a:cs typeface="Arial" pitchFamily="34" charset="0"/>
              </a:defRPr>
            </a:lvl4pPr>
            <a:lvl5pPr>
              <a:defRPr sz="1400">
                <a:solidFill>
                  <a:schemeClr val="bg1"/>
                </a:solidFill>
                <a:latin typeface="Arial" pitchFamily="34" charset="0"/>
                <a:cs typeface="Arial" pitchFamily="34" charset="0"/>
              </a:defRPr>
            </a:lvl5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dirty="0"/>
          </a:p>
        </p:txBody>
      </p:sp>
      <p:sp>
        <p:nvSpPr>
          <p:cNvPr id="4"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chemeClr val="bg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90819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6" name="Tytuł 1"/>
          <p:cNvSpPr>
            <a:spLocks noGrp="1"/>
          </p:cNvSpPr>
          <p:nvPr>
            <p:ph type="title"/>
          </p:nvPr>
        </p:nvSpPr>
        <p:spPr>
          <a:xfrm>
            <a:off x="609600" y="274640"/>
            <a:ext cx="10972800" cy="994121"/>
          </a:xfrm>
        </p:spPr>
        <p:txBody>
          <a:bodyPr>
            <a:normAutofit/>
          </a:bodyPr>
          <a:lstStyle>
            <a:lvl1pPr algn="l" defTabSz="914400" rtl="0" eaLnBrk="1" latinLnBrk="0" hangingPunct="1">
              <a:spcBef>
                <a:spcPct val="0"/>
              </a:spcBef>
              <a:buNone/>
              <a:defRPr lang="pl-PL" sz="3200" b="1" kern="1200" dirty="0" smtClean="0">
                <a:solidFill>
                  <a:srgbClr val="052741"/>
                </a:solidFill>
                <a:latin typeface="Arial" panose="020B0604020202020204" pitchFamily="34" charset="0"/>
                <a:ea typeface="+mj-ea"/>
                <a:cs typeface="Arial" panose="020B0604020202020204" pitchFamily="34" charset="0"/>
              </a:defRPr>
            </a:lvl1pPr>
          </a:lstStyle>
          <a:p>
            <a:r>
              <a:rPr lang="pl-PL" smtClean="0"/>
              <a:t>Kliknij, aby edytować styl</a:t>
            </a:r>
            <a:endParaRPr lang="pl-PL" dirty="0"/>
          </a:p>
        </p:txBody>
      </p:sp>
    </p:spTree>
    <p:extLst>
      <p:ext uri="{BB962C8B-B14F-4D97-AF65-F5344CB8AC3E}">
        <p14:creationId xmlns:p14="http://schemas.microsoft.com/office/powerpoint/2010/main" val="327733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56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ytuł i zawartoś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609600" y="1052736"/>
            <a:ext cx="10972800" cy="4104456"/>
          </a:xfrm>
        </p:spPr>
        <p:txBody>
          <a:bodyPr>
            <a:noAutofit/>
          </a:bodyPr>
          <a:lstStyle>
            <a:lvl1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1pPr>
            <a:lvl2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2pPr>
            <a:lvl3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3pPr>
            <a:lvl4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4pPr>
            <a:lvl5pPr marL="342900" indent="-342900" algn="ctr" defTabSz="914400" rtl="0" eaLnBrk="0" latinLnBrk="0" hangingPunct="0">
              <a:spcBef>
                <a:spcPct val="20000"/>
              </a:spcBef>
              <a:buFont typeface="Arial" panose="020B0604020202020204" pitchFamily="34" charset="0"/>
              <a:buNone/>
              <a:defRPr lang="pl-PL" sz="4400" kern="1200" dirty="0" smtClean="0">
                <a:solidFill>
                  <a:srgbClr val="183962"/>
                </a:solidFill>
                <a:latin typeface="Arial" panose="020B0604020202020204" pitchFamily="34" charset="0"/>
                <a:ea typeface="+mn-ea"/>
                <a:cs typeface="Arial" panose="020B0604020202020204" pitchFamily="34" charset="0"/>
              </a:defRPr>
            </a:lvl5pPr>
          </a:lstStyle>
          <a:p>
            <a:pPr lvl="0"/>
            <a:r>
              <a:rPr lang="pl-PL" smtClean="0"/>
              <a:t>Kliknij, aby edytować style wzorca tekstu</a:t>
            </a:r>
          </a:p>
        </p:txBody>
      </p:sp>
    </p:spTree>
    <p:extLst>
      <p:ext uri="{BB962C8B-B14F-4D97-AF65-F5344CB8AC3E}">
        <p14:creationId xmlns:p14="http://schemas.microsoft.com/office/powerpoint/2010/main" val="381299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smtClean="0"/>
              <a:t>Kliknij, aby edytować styl</a:t>
            </a:r>
            <a:endParaRPr lang="pl-PL"/>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F98961F3-C57B-4A85-99BD-EB474E1E552E}" type="datetimeFigureOut">
              <a:rPr lang="pl-PL" smtClean="0"/>
              <a:t>2015-05-20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987EF88-2000-41ED-B919-FB9199033379}" type="slidenum">
              <a:rPr lang="pl-PL" smtClean="0"/>
              <a:t>‹#›</a:t>
            </a:fld>
            <a:endParaRPr lang="pl-PL"/>
          </a:p>
        </p:txBody>
      </p:sp>
    </p:spTree>
    <p:extLst>
      <p:ext uri="{BB962C8B-B14F-4D97-AF65-F5344CB8AC3E}">
        <p14:creationId xmlns:p14="http://schemas.microsoft.com/office/powerpoint/2010/main" val="61908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609600" y="274639"/>
            <a:ext cx="10972800" cy="1143000"/>
          </a:xfrm>
          <a:prstGeom prst="rect">
            <a:avLst/>
          </a:prstGeom>
        </p:spPr>
        <p:txBody>
          <a:bodyPr vert="horz" lIns="107287" tIns="53643" rIns="107287" bIns="53643" rtlCol="0" anchor="ctr">
            <a:normAutofit/>
          </a:bodyPr>
          <a:lstStyle/>
          <a:p>
            <a:r>
              <a:rPr lang="pl-PL" dirty="0" smtClean="0"/>
              <a:t>Kliknij, aby edytować styl</a:t>
            </a:r>
            <a:endParaRPr lang="pl-PL" dirty="0"/>
          </a:p>
        </p:txBody>
      </p:sp>
      <p:sp>
        <p:nvSpPr>
          <p:cNvPr id="3" name="Symbol zastępczy tekstu 2"/>
          <p:cNvSpPr>
            <a:spLocks noGrp="1"/>
          </p:cNvSpPr>
          <p:nvPr>
            <p:ph type="body" idx="1"/>
          </p:nvPr>
        </p:nvSpPr>
        <p:spPr>
          <a:xfrm>
            <a:off x="609600" y="1600202"/>
            <a:ext cx="10972800" cy="4525963"/>
          </a:xfrm>
          <a:prstGeom prst="rect">
            <a:avLst/>
          </a:prstGeom>
        </p:spPr>
        <p:txBody>
          <a:bodyPr vert="horz" lIns="107287" tIns="53643" rIns="107287" bIns="53643"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609600" y="6356352"/>
            <a:ext cx="2844800" cy="365125"/>
          </a:xfrm>
          <a:prstGeom prst="rect">
            <a:avLst/>
          </a:prstGeom>
        </p:spPr>
        <p:txBody>
          <a:bodyPr vert="horz" lIns="107287" tIns="53643" rIns="107287" bIns="53643" rtlCol="0" anchor="ctr"/>
          <a:lstStyle>
            <a:lvl1pPr algn="l">
              <a:defRPr sz="1100">
                <a:solidFill>
                  <a:schemeClr val="tx1">
                    <a:tint val="75000"/>
                  </a:schemeClr>
                </a:solidFill>
                <a:latin typeface="Arial" pitchFamily="34" charset="0"/>
                <a:cs typeface="Arial" pitchFamily="34" charset="0"/>
              </a:defRPr>
            </a:lvl1pPr>
          </a:lstStyle>
          <a:p>
            <a:fld id="{F98961F3-C57B-4A85-99BD-EB474E1E552E}" type="datetimeFigureOut">
              <a:rPr lang="pl-PL" smtClean="0"/>
              <a:t>2015-05-20</a:t>
            </a:fld>
            <a:endParaRPr lang="pl-PL"/>
          </a:p>
        </p:txBody>
      </p:sp>
      <p:sp>
        <p:nvSpPr>
          <p:cNvPr id="5" name="Symbol zastępczy stopki 4"/>
          <p:cNvSpPr>
            <a:spLocks noGrp="1"/>
          </p:cNvSpPr>
          <p:nvPr>
            <p:ph type="ftr" sz="quarter" idx="3"/>
          </p:nvPr>
        </p:nvSpPr>
        <p:spPr>
          <a:xfrm>
            <a:off x="4165600" y="6356352"/>
            <a:ext cx="3860800" cy="365125"/>
          </a:xfrm>
          <a:prstGeom prst="rect">
            <a:avLst/>
          </a:prstGeom>
        </p:spPr>
        <p:txBody>
          <a:bodyPr vert="horz" lIns="107287" tIns="53643" rIns="107287" bIns="53643" rtlCol="0" anchor="ctr"/>
          <a:lstStyle>
            <a:lvl1pPr algn="ctr">
              <a:defRPr sz="1100">
                <a:solidFill>
                  <a:schemeClr val="tx1">
                    <a:tint val="75000"/>
                  </a:schemeClr>
                </a:solidFill>
                <a:latin typeface="Arial" pitchFamily="34" charset="0"/>
                <a:cs typeface="Arial" pitchFamily="34" charset="0"/>
              </a:defRPr>
            </a:lvl1pPr>
          </a:lstStyle>
          <a:p>
            <a:endParaRPr lang="pl-PL"/>
          </a:p>
        </p:txBody>
      </p:sp>
      <p:sp>
        <p:nvSpPr>
          <p:cNvPr id="6" name="Symbol zastępczy numeru slajdu 5"/>
          <p:cNvSpPr>
            <a:spLocks noGrp="1"/>
          </p:cNvSpPr>
          <p:nvPr>
            <p:ph type="sldNum" sz="quarter" idx="4"/>
          </p:nvPr>
        </p:nvSpPr>
        <p:spPr>
          <a:xfrm>
            <a:off x="8737600" y="6356352"/>
            <a:ext cx="2844800" cy="365125"/>
          </a:xfrm>
          <a:prstGeom prst="rect">
            <a:avLst/>
          </a:prstGeom>
        </p:spPr>
        <p:txBody>
          <a:bodyPr vert="horz" lIns="107287" tIns="53643" rIns="107287" bIns="53643" rtlCol="0" anchor="ctr"/>
          <a:lstStyle>
            <a:lvl1pPr algn="r">
              <a:defRPr sz="1100">
                <a:solidFill>
                  <a:schemeClr val="tx1">
                    <a:tint val="75000"/>
                  </a:schemeClr>
                </a:solidFill>
                <a:latin typeface="Arial" pitchFamily="34" charset="0"/>
                <a:cs typeface="Arial" pitchFamily="34" charset="0"/>
              </a:defRPr>
            </a:lvl1pPr>
          </a:lstStyle>
          <a:p>
            <a:fld id="{D987EF88-2000-41ED-B919-FB9199033379}" type="slidenum">
              <a:rPr lang="pl-PL" smtClean="0"/>
              <a:t>‹#›</a:t>
            </a:fld>
            <a:endParaRPr lang="pl-PL"/>
          </a:p>
        </p:txBody>
      </p:sp>
    </p:spTree>
    <p:extLst>
      <p:ext uri="{BB962C8B-B14F-4D97-AF65-F5344CB8AC3E}">
        <p14:creationId xmlns:p14="http://schemas.microsoft.com/office/powerpoint/2010/main" val="2415323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1072866"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402325" indent="-402325" algn="l" defTabSz="1072866"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871703" indent="-335270" algn="l" defTabSz="1072866"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341082" indent="-268216" algn="l" defTabSz="1072866"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877515"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413947" indent="-268216" algn="l" defTabSz="1072866"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950380"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l-PL"/>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en-US" dirty="0"/>
              <a:t>Working with databases: </a:t>
            </a:r>
            <a:r>
              <a:rPr lang="pl-PL" dirty="0" smtClean="0"/>
              <a:t/>
            </a:r>
            <a:br>
              <a:rPr lang="pl-PL" dirty="0" smtClean="0"/>
            </a:br>
            <a:r>
              <a:rPr lang="en-US" dirty="0" smtClean="0"/>
              <a:t>SQL </a:t>
            </a:r>
            <a:r>
              <a:rPr lang="en-US" dirty="0" err="1"/>
              <a:t>querries</a:t>
            </a:r>
            <a:endParaRPr lang="en-US" dirty="0"/>
          </a:p>
        </p:txBody>
      </p:sp>
      <p:sp>
        <p:nvSpPr>
          <p:cNvPr id="3" name="Podtytuł 2"/>
          <p:cNvSpPr>
            <a:spLocks noGrp="1"/>
          </p:cNvSpPr>
          <p:nvPr>
            <p:ph type="subTitle" idx="1"/>
          </p:nvPr>
        </p:nvSpPr>
        <p:spPr/>
        <p:txBody>
          <a:bodyPr/>
          <a:lstStyle/>
          <a:p>
            <a:r>
              <a:rPr lang="pl-PL" dirty="0" err="1"/>
              <a:t>Introduction</a:t>
            </a:r>
            <a:r>
              <a:rPr lang="pl-PL" dirty="0"/>
              <a:t> to Programming for </a:t>
            </a:r>
            <a:r>
              <a:rPr lang="pl-PL" dirty="0" smtClean="0"/>
              <a:t>Business</a:t>
            </a:r>
            <a:endParaRPr lang="pl-PL" dirty="0"/>
          </a:p>
        </p:txBody>
      </p:sp>
      <p:sp>
        <p:nvSpPr>
          <p:cNvPr id="4" name="Symbol zastępczy tekstu 3"/>
          <p:cNvSpPr>
            <a:spLocks noGrp="1"/>
          </p:cNvSpPr>
          <p:nvPr>
            <p:ph type="body" sz="quarter" idx="10"/>
          </p:nvPr>
        </p:nvSpPr>
        <p:spPr/>
        <p:txBody>
          <a:bodyPr/>
          <a:lstStyle/>
          <a:p>
            <a:r>
              <a:rPr lang="pl-PL" dirty="0"/>
              <a:t>Marcin </a:t>
            </a:r>
            <a:r>
              <a:rPr lang="pl-PL" dirty="0" smtClean="0"/>
              <a:t>Skurczyński</a:t>
            </a:r>
            <a:endParaRPr lang="pl-PL" dirty="0"/>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96741"/>
            <a:ext cx="2438400" cy="2438400"/>
          </a:xfrm>
          <a:prstGeom prst="rect">
            <a:avLst/>
          </a:prstGeom>
        </p:spPr>
      </p:pic>
    </p:spTree>
    <p:extLst>
      <p:ext uri="{BB962C8B-B14F-4D97-AF65-F5344CB8AC3E}">
        <p14:creationId xmlns:p14="http://schemas.microsoft.com/office/powerpoint/2010/main" val="997610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Try</a:t>
            </a:r>
            <a:r>
              <a:rPr lang="pl-PL" dirty="0" smtClean="0"/>
              <a:t> </a:t>
            </a:r>
            <a:r>
              <a:rPr lang="pl-PL" dirty="0" err="1" smtClean="0"/>
              <a:t>it</a:t>
            </a:r>
            <a:r>
              <a:rPr lang="pl-PL" dirty="0" smtClean="0"/>
              <a:t>:</a:t>
            </a:r>
            <a:endParaRPr lang="pl-PL" dirty="0"/>
          </a:p>
        </p:txBody>
      </p:sp>
      <p:sp>
        <p:nvSpPr>
          <p:cNvPr id="3" name="Symbol zastępczy zawartości 2"/>
          <p:cNvSpPr>
            <a:spLocks noGrp="1"/>
          </p:cNvSpPr>
          <p:nvPr>
            <p:ph idx="1"/>
          </p:nvPr>
        </p:nvSpPr>
        <p:spPr>
          <a:xfrm>
            <a:off x="2518833" y="1583270"/>
            <a:ext cx="7154333" cy="787398"/>
          </a:xfrm>
        </p:spPr>
        <p:txBody>
          <a:bodyPr>
            <a:noAutofit/>
          </a:bodyPr>
          <a:lstStyle/>
          <a:p>
            <a:pPr marL="0" indent="0">
              <a:buNone/>
            </a:pPr>
            <a:r>
              <a:rPr lang="pl-PL" sz="4000" dirty="0" smtClean="0"/>
              <a:t>http://www.w3schools.com/sql/</a:t>
            </a:r>
            <a:endParaRPr lang="pl-PL" sz="4000" dirty="0"/>
          </a:p>
        </p:txBody>
      </p:sp>
      <p:pic>
        <p:nvPicPr>
          <p:cNvPr id="4" name="Obraz 3"/>
          <p:cNvPicPr>
            <a:picLocks noChangeAspect="1"/>
          </p:cNvPicPr>
          <p:nvPr/>
        </p:nvPicPr>
        <p:blipFill rotWithShape="1">
          <a:blip r:embed="rId2"/>
          <a:srcRect l="17917" t="35926" r="15521" b="35000"/>
          <a:stretch/>
        </p:blipFill>
        <p:spPr>
          <a:xfrm>
            <a:off x="1676400" y="2781300"/>
            <a:ext cx="9906000" cy="2433869"/>
          </a:xfrm>
          <a:prstGeom prst="rect">
            <a:avLst/>
          </a:prstGeom>
        </p:spPr>
      </p:pic>
    </p:spTree>
    <p:extLst>
      <p:ext uri="{BB962C8B-B14F-4D97-AF65-F5344CB8AC3E}">
        <p14:creationId xmlns:p14="http://schemas.microsoft.com/office/powerpoint/2010/main" val="34894193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Filtering</a:t>
            </a:r>
            <a:r>
              <a:rPr lang="pl-PL" dirty="0" smtClean="0"/>
              <a:t>: WHERE </a:t>
            </a:r>
            <a:r>
              <a:rPr lang="pl-PL" dirty="0" err="1" smtClean="0"/>
              <a:t>clause</a:t>
            </a:r>
            <a:endParaRPr lang="pl-PL" dirty="0"/>
          </a:p>
        </p:txBody>
      </p:sp>
      <p:sp>
        <p:nvSpPr>
          <p:cNvPr id="3" name="Symbol zastępczy zawartości 2"/>
          <p:cNvSpPr>
            <a:spLocks noGrp="1"/>
          </p:cNvSpPr>
          <p:nvPr>
            <p:ph idx="1"/>
          </p:nvPr>
        </p:nvSpPr>
        <p:spPr/>
        <p:txBody>
          <a:bodyPr/>
          <a:lstStyle/>
          <a:p>
            <a:pPr marL="0" indent="0">
              <a:buNone/>
            </a:pPr>
            <a:r>
              <a:rPr lang="pl-PL" dirty="0" smtClean="0"/>
              <a:t>SELECT … FROM … WHERE [</a:t>
            </a:r>
            <a:r>
              <a:rPr lang="pl-PL" dirty="0" err="1" smtClean="0"/>
              <a:t>here</a:t>
            </a:r>
            <a:r>
              <a:rPr lang="pl-PL" dirty="0" smtClean="0"/>
              <a:t> </a:t>
            </a:r>
            <a:r>
              <a:rPr lang="pl-PL" dirty="0" err="1" smtClean="0"/>
              <a:t>comes</a:t>
            </a:r>
            <a:r>
              <a:rPr lang="pl-PL" dirty="0" smtClean="0"/>
              <a:t> the </a:t>
            </a:r>
            <a:r>
              <a:rPr lang="pl-PL" dirty="0" err="1" smtClean="0"/>
              <a:t>logic</a:t>
            </a:r>
            <a:r>
              <a:rPr lang="pl-PL" dirty="0" smtClean="0"/>
              <a:t>…]</a:t>
            </a:r>
          </a:p>
          <a:p>
            <a:pPr marL="0" indent="0">
              <a:buNone/>
            </a:pPr>
            <a:endParaRPr lang="pl-PL" dirty="0"/>
          </a:p>
          <a:p>
            <a:pPr marL="0" indent="0">
              <a:buNone/>
            </a:pPr>
            <a:r>
              <a:rPr lang="pl-PL" dirty="0" smtClean="0"/>
              <a:t>WHERE </a:t>
            </a:r>
            <a:r>
              <a:rPr lang="pl-PL" dirty="0" err="1" smtClean="0"/>
              <a:t>examples</a:t>
            </a:r>
            <a:r>
              <a:rPr lang="pl-PL" dirty="0" smtClean="0"/>
              <a:t>:</a:t>
            </a:r>
          </a:p>
          <a:p>
            <a:pPr marL="0" indent="0">
              <a:buNone/>
            </a:pPr>
            <a:r>
              <a:rPr lang="pl-PL" dirty="0" smtClean="0"/>
              <a:t>… </a:t>
            </a:r>
            <a:r>
              <a:rPr lang="pl-PL" dirty="0" err="1" smtClean="0"/>
              <a:t>NameColumn</a:t>
            </a:r>
            <a:r>
              <a:rPr lang="pl-PL" dirty="0" smtClean="0"/>
              <a:t> = `Marcin`</a:t>
            </a:r>
          </a:p>
          <a:p>
            <a:pPr marL="0" indent="0">
              <a:buNone/>
            </a:pPr>
            <a:r>
              <a:rPr lang="pl-PL" dirty="0" smtClean="0"/>
              <a:t>… </a:t>
            </a:r>
            <a:r>
              <a:rPr lang="pl-PL" dirty="0" err="1" smtClean="0"/>
              <a:t>Name</a:t>
            </a:r>
            <a:r>
              <a:rPr lang="pl-PL" dirty="0" err="1" smtClean="0"/>
              <a:t>Column</a:t>
            </a:r>
            <a:r>
              <a:rPr lang="pl-PL" dirty="0" smtClean="0"/>
              <a:t> LIKE `%M%’</a:t>
            </a:r>
          </a:p>
          <a:p>
            <a:pPr marL="0" indent="0">
              <a:buNone/>
            </a:pPr>
            <a:r>
              <a:rPr lang="pl-PL" dirty="0" smtClean="0"/>
              <a:t>… </a:t>
            </a:r>
            <a:r>
              <a:rPr lang="pl-PL" dirty="0" err="1" smtClean="0"/>
              <a:t>IdNo</a:t>
            </a:r>
            <a:r>
              <a:rPr lang="pl-PL" dirty="0" smtClean="0"/>
              <a:t> &gt; 200</a:t>
            </a:r>
            <a:endParaRPr lang="pl-PL" dirty="0"/>
          </a:p>
        </p:txBody>
      </p:sp>
    </p:spTree>
    <p:extLst>
      <p:ext uri="{BB962C8B-B14F-4D97-AF65-F5344CB8AC3E}">
        <p14:creationId xmlns:p14="http://schemas.microsoft.com/office/powerpoint/2010/main" val="3731966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Grouping</a:t>
            </a:r>
            <a:r>
              <a:rPr lang="pl-PL" dirty="0" smtClean="0"/>
              <a:t> </a:t>
            </a:r>
            <a:r>
              <a:rPr lang="pl-PL" dirty="0" err="1" smtClean="0"/>
              <a:t>variables</a:t>
            </a:r>
            <a:endParaRPr lang="pl-PL" dirty="0"/>
          </a:p>
        </p:txBody>
      </p:sp>
      <p:sp>
        <p:nvSpPr>
          <p:cNvPr id="3" name="Symbol zastępczy zawartości 2"/>
          <p:cNvSpPr>
            <a:spLocks noGrp="1"/>
          </p:cNvSpPr>
          <p:nvPr>
            <p:ph idx="1"/>
          </p:nvPr>
        </p:nvSpPr>
        <p:spPr/>
        <p:txBody>
          <a:bodyPr>
            <a:normAutofit fontScale="92500" lnSpcReduction="20000"/>
          </a:bodyPr>
          <a:lstStyle/>
          <a:p>
            <a:pPr marL="0" indent="0">
              <a:buNone/>
            </a:pPr>
            <a:r>
              <a:rPr lang="pl-PL" dirty="0" err="1" smtClean="0"/>
              <a:t>Example</a:t>
            </a:r>
            <a:r>
              <a:rPr lang="pl-PL" dirty="0" smtClean="0"/>
              <a:t> </a:t>
            </a:r>
            <a:r>
              <a:rPr lang="pl-PL" dirty="0" err="1" smtClean="0"/>
              <a:t>Table</a:t>
            </a:r>
            <a:r>
              <a:rPr lang="pl-PL" dirty="0" smtClean="0"/>
              <a:t>:</a:t>
            </a:r>
          </a:p>
          <a:p>
            <a:pPr marL="0" indent="0">
              <a:buNone/>
            </a:pPr>
            <a:r>
              <a:rPr lang="pl-PL" dirty="0"/>
              <a:t> </a:t>
            </a:r>
            <a:r>
              <a:rPr lang="pl-PL" dirty="0" smtClean="0"/>
              <a:t> Col0: </a:t>
            </a:r>
            <a:r>
              <a:rPr lang="pl-PL" dirty="0" err="1" smtClean="0"/>
              <a:t>sale_id</a:t>
            </a:r>
            <a:endParaRPr lang="pl-PL" dirty="0" smtClean="0"/>
          </a:p>
          <a:p>
            <a:pPr marL="0" indent="0">
              <a:buNone/>
            </a:pPr>
            <a:r>
              <a:rPr lang="pl-PL" dirty="0" smtClean="0"/>
              <a:t>  Col1: </a:t>
            </a:r>
            <a:r>
              <a:rPr lang="pl-PL" dirty="0" err="1" smtClean="0"/>
              <a:t>salesman</a:t>
            </a:r>
            <a:endParaRPr lang="pl-PL" dirty="0" smtClean="0"/>
          </a:p>
          <a:p>
            <a:pPr marL="0" indent="0">
              <a:buNone/>
            </a:pPr>
            <a:r>
              <a:rPr lang="pl-PL" dirty="0" smtClean="0"/>
              <a:t>  Col2: </a:t>
            </a:r>
            <a:r>
              <a:rPr lang="pl-PL" dirty="0" err="1" smtClean="0"/>
              <a:t>sales</a:t>
            </a:r>
            <a:endParaRPr lang="pl-PL" dirty="0" smtClean="0"/>
          </a:p>
          <a:p>
            <a:pPr marL="0" indent="0">
              <a:buNone/>
            </a:pPr>
            <a:r>
              <a:rPr lang="pl-PL" dirty="0"/>
              <a:t> </a:t>
            </a:r>
            <a:r>
              <a:rPr lang="pl-PL" dirty="0" smtClean="0"/>
              <a:t> Col3: </a:t>
            </a:r>
            <a:r>
              <a:rPr lang="pl-PL" dirty="0" err="1" smtClean="0"/>
              <a:t>sales</a:t>
            </a:r>
            <a:endParaRPr lang="pl-PL" dirty="0" smtClean="0"/>
          </a:p>
          <a:p>
            <a:pPr marL="0" indent="0">
              <a:buNone/>
            </a:pPr>
            <a:endParaRPr lang="pl-PL" dirty="0" smtClean="0"/>
          </a:p>
          <a:p>
            <a:pPr marL="0" indent="0">
              <a:buNone/>
            </a:pPr>
            <a:r>
              <a:rPr lang="pl-PL" dirty="0" smtClean="0"/>
              <a:t>SELECT </a:t>
            </a:r>
            <a:r>
              <a:rPr lang="pl-PL" dirty="0" err="1" smtClean="0"/>
              <a:t>salesman</a:t>
            </a:r>
            <a:r>
              <a:rPr lang="pl-PL" dirty="0" smtClean="0"/>
              <a:t>, SUM(</a:t>
            </a:r>
            <a:r>
              <a:rPr lang="pl-PL" dirty="0" err="1" smtClean="0"/>
              <a:t>sales</a:t>
            </a:r>
            <a:r>
              <a:rPr lang="pl-PL" dirty="0" smtClean="0"/>
              <a:t>), COUNT(</a:t>
            </a:r>
            <a:r>
              <a:rPr lang="pl-PL" dirty="0" err="1" smtClean="0"/>
              <a:t>sales</a:t>
            </a:r>
            <a:r>
              <a:rPr lang="pl-PL" dirty="0" smtClean="0"/>
              <a:t>)</a:t>
            </a:r>
          </a:p>
          <a:p>
            <a:pPr marL="0" indent="0">
              <a:buNone/>
            </a:pPr>
            <a:r>
              <a:rPr lang="pl-PL" dirty="0" smtClean="0"/>
              <a:t>FROM </a:t>
            </a:r>
            <a:r>
              <a:rPr lang="pl-PL" dirty="0" err="1" smtClean="0"/>
              <a:t>SalesTable</a:t>
            </a:r>
            <a:endParaRPr lang="pl-PL" dirty="0" smtClean="0"/>
          </a:p>
          <a:p>
            <a:pPr marL="0" indent="0">
              <a:buNone/>
            </a:pPr>
            <a:r>
              <a:rPr lang="pl-PL" dirty="0" smtClean="0"/>
              <a:t>GROUP BY </a:t>
            </a:r>
            <a:r>
              <a:rPr lang="pl-PL" dirty="0" err="1" smtClean="0"/>
              <a:t>salesman</a:t>
            </a:r>
            <a:endParaRPr lang="pl-PL" dirty="0" smtClean="0"/>
          </a:p>
          <a:p>
            <a:pPr marL="0" indent="0">
              <a:buNone/>
            </a:pPr>
            <a:endParaRPr lang="pl-PL" dirty="0"/>
          </a:p>
        </p:txBody>
      </p:sp>
    </p:spTree>
    <p:extLst>
      <p:ext uri="{BB962C8B-B14F-4D97-AF65-F5344CB8AC3E}">
        <p14:creationId xmlns:p14="http://schemas.microsoft.com/office/powerpoint/2010/main" val="413412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Connecting</a:t>
            </a:r>
            <a:r>
              <a:rPr lang="pl-PL" dirty="0" smtClean="0"/>
              <a:t> </a:t>
            </a:r>
            <a:r>
              <a:rPr lang="pl-PL" dirty="0" err="1" smtClean="0"/>
              <a:t>multiple</a:t>
            </a:r>
            <a:r>
              <a:rPr lang="pl-PL" dirty="0" smtClean="0"/>
              <a:t> </a:t>
            </a:r>
            <a:r>
              <a:rPr lang="pl-PL" dirty="0" err="1" smtClean="0"/>
              <a:t>tables</a:t>
            </a:r>
            <a:endParaRPr lang="pl-PL" dirty="0"/>
          </a:p>
        </p:txBody>
      </p:sp>
      <p:sp>
        <p:nvSpPr>
          <p:cNvPr id="3" name="Symbol zastępczy zawartości 2"/>
          <p:cNvSpPr>
            <a:spLocks noGrp="1"/>
          </p:cNvSpPr>
          <p:nvPr>
            <p:ph idx="1"/>
          </p:nvPr>
        </p:nvSpPr>
        <p:spPr/>
        <p:txBody>
          <a:bodyPr/>
          <a:lstStyle/>
          <a:p>
            <a:pPr marL="0" indent="0">
              <a:buNone/>
            </a:pPr>
            <a:r>
              <a:rPr lang="en-US" dirty="0"/>
              <a:t>SELECT </a:t>
            </a:r>
            <a:r>
              <a:rPr lang="en-US" dirty="0" err="1"/>
              <a:t>A.ContactName</a:t>
            </a:r>
            <a:r>
              <a:rPr lang="en-US" dirty="0"/>
              <a:t>, B.* </a:t>
            </a:r>
          </a:p>
          <a:p>
            <a:pPr marL="0" indent="0">
              <a:buNone/>
            </a:pPr>
            <a:r>
              <a:rPr lang="en-US" dirty="0"/>
              <a:t>FROM Customers A, Orders B</a:t>
            </a:r>
          </a:p>
          <a:p>
            <a:pPr marL="0" indent="0">
              <a:buNone/>
            </a:pPr>
            <a:r>
              <a:rPr lang="en-US" dirty="0"/>
              <a:t>WHERE </a:t>
            </a:r>
            <a:r>
              <a:rPr lang="en-US" dirty="0" err="1"/>
              <a:t>A.CustomerID</a:t>
            </a:r>
            <a:r>
              <a:rPr lang="en-US" dirty="0"/>
              <a:t> = </a:t>
            </a:r>
            <a:r>
              <a:rPr lang="en-US" dirty="0" err="1"/>
              <a:t>B.CustomerID</a:t>
            </a:r>
            <a:endParaRPr lang="en-US" dirty="0"/>
          </a:p>
          <a:p>
            <a:pPr marL="0" indent="0">
              <a:buNone/>
            </a:pPr>
            <a:r>
              <a:rPr lang="en-US" dirty="0"/>
              <a:t>ORDER BY </a:t>
            </a:r>
            <a:r>
              <a:rPr lang="en-US" dirty="0" err="1"/>
              <a:t>A.ContactName</a:t>
            </a:r>
            <a:endParaRPr lang="pl-PL" dirty="0"/>
          </a:p>
        </p:txBody>
      </p:sp>
    </p:spTree>
    <p:extLst>
      <p:ext uri="{BB962C8B-B14F-4D97-AF65-F5344CB8AC3E}">
        <p14:creationId xmlns:p14="http://schemas.microsoft.com/office/powerpoint/2010/main" val="720791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Examples</a:t>
            </a:r>
            <a:r>
              <a:rPr lang="pl-PL" dirty="0" smtClean="0"/>
              <a:t> of </a:t>
            </a:r>
            <a:r>
              <a:rPr lang="pl-PL" dirty="0" err="1" smtClean="0"/>
              <a:t>databases</a:t>
            </a:r>
            <a:endParaRPr lang="pl-PL" dirty="0"/>
          </a:p>
        </p:txBody>
      </p:sp>
      <p:pic>
        <p:nvPicPr>
          <p:cNvPr id="2050" name="Picture 2" descr="http://www.homecomputerlab.com/wp-content/media/mysql_cheatsheet/mysql-500x3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417639"/>
            <a:ext cx="2511425" cy="154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liconangle.com/files/2014/08/oracle-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41763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objcsharp.files.wordpress.com/2013/10/sqlserver.png?w=510&amp;h=3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121" y="1417639"/>
            <a:ext cx="3264279" cy="20097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images.techhive.com/images/idge/imported/article/nww/2011/06/mongodb-100275964-ori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494088"/>
            <a:ext cx="30956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ericsaupe.com/wp-content/uploads/2014/07/install-postgresql-934-on-mac.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70760" y="3366205"/>
            <a:ext cx="2159000" cy="239888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upload.wikimedia.org/wikipedia/commons/thumb/3/38/SQLite370.svg/2000px-SQLite370.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27575" y="4440562"/>
            <a:ext cx="2715483" cy="1287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92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ostokąt zaokrąglony 4"/>
          <p:cNvSpPr/>
          <p:nvPr/>
        </p:nvSpPr>
        <p:spPr>
          <a:xfrm>
            <a:off x="4004733" y="1600200"/>
            <a:ext cx="3403600" cy="40301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pl-PL" dirty="0" smtClean="0">
                <a:solidFill>
                  <a:sysClr val="windowText" lastClr="000000"/>
                </a:solidFill>
              </a:rPr>
              <a:t>Hardware</a:t>
            </a:r>
            <a:endParaRPr lang="pl-PL" dirty="0">
              <a:solidFill>
                <a:sysClr val="windowText" lastClr="000000"/>
              </a:solidFill>
            </a:endParaRPr>
          </a:p>
        </p:txBody>
      </p:sp>
      <p:sp>
        <p:nvSpPr>
          <p:cNvPr id="2" name="Tytuł 1"/>
          <p:cNvSpPr>
            <a:spLocks noGrp="1"/>
          </p:cNvSpPr>
          <p:nvPr>
            <p:ph type="title"/>
          </p:nvPr>
        </p:nvSpPr>
        <p:spPr/>
        <p:txBody>
          <a:bodyPr/>
          <a:lstStyle/>
          <a:p>
            <a:r>
              <a:rPr lang="pl-PL" dirty="0" smtClean="0"/>
              <a:t>How the software </a:t>
            </a:r>
            <a:r>
              <a:rPr lang="pl-PL" dirty="0" err="1" smtClean="0"/>
              <a:t>works</a:t>
            </a:r>
            <a:r>
              <a:rPr lang="pl-PL" dirty="0" smtClean="0"/>
              <a:t> with data?</a:t>
            </a:r>
            <a:endParaRPr lang="pl-PL" dirty="0"/>
          </a:p>
        </p:txBody>
      </p:sp>
      <p:sp>
        <p:nvSpPr>
          <p:cNvPr id="4" name="Prostokąt zaokrąglony 3"/>
          <p:cNvSpPr/>
          <p:nvPr/>
        </p:nvSpPr>
        <p:spPr>
          <a:xfrm>
            <a:off x="4351866" y="1890858"/>
            <a:ext cx="2709333"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Software</a:t>
            </a:r>
            <a:endParaRPr lang="pl-PL" dirty="0"/>
          </a:p>
        </p:txBody>
      </p:sp>
      <p:sp>
        <p:nvSpPr>
          <p:cNvPr id="6" name="Strzałka w prawo 5"/>
          <p:cNvSpPr/>
          <p:nvPr/>
        </p:nvSpPr>
        <p:spPr>
          <a:xfrm>
            <a:off x="1331453" y="2168862"/>
            <a:ext cx="2863780" cy="663191"/>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User’s</a:t>
            </a:r>
            <a:r>
              <a:rPr lang="pl-PL" dirty="0" smtClean="0"/>
              <a:t> </a:t>
            </a:r>
            <a:r>
              <a:rPr lang="pl-PL" dirty="0" err="1" smtClean="0"/>
              <a:t>input</a:t>
            </a:r>
            <a:endParaRPr lang="pl-PL" dirty="0"/>
          </a:p>
        </p:txBody>
      </p:sp>
      <p:sp>
        <p:nvSpPr>
          <p:cNvPr id="7" name="Strzałka w prawo 6"/>
          <p:cNvSpPr/>
          <p:nvPr/>
        </p:nvSpPr>
        <p:spPr>
          <a:xfrm>
            <a:off x="7285565" y="2168861"/>
            <a:ext cx="2863780" cy="6631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Software’s</a:t>
            </a:r>
            <a:r>
              <a:rPr lang="pl-PL" dirty="0" smtClean="0"/>
              <a:t> </a:t>
            </a:r>
            <a:r>
              <a:rPr lang="pl-PL" dirty="0" err="1" smtClean="0"/>
              <a:t>response</a:t>
            </a:r>
            <a:endParaRPr lang="pl-PL" dirty="0"/>
          </a:p>
        </p:txBody>
      </p:sp>
      <p:sp>
        <p:nvSpPr>
          <p:cNvPr id="8" name="Prostokąt zaokrąglony 7"/>
          <p:cNvSpPr/>
          <p:nvPr/>
        </p:nvSpPr>
        <p:spPr>
          <a:xfrm>
            <a:off x="4351866" y="3651925"/>
            <a:ext cx="2709333" cy="394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Data</a:t>
            </a:r>
            <a:endParaRPr lang="pl-PL" dirty="0"/>
          </a:p>
        </p:txBody>
      </p:sp>
      <p:sp>
        <p:nvSpPr>
          <p:cNvPr id="9" name="Strzałka w górę 8"/>
          <p:cNvSpPr/>
          <p:nvPr/>
        </p:nvSpPr>
        <p:spPr>
          <a:xfrm>
            <a:off x="5329346" y="3175000"/>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górę 9"/>
          <p:cNvSpPr/>
          <p:nvPr/>
        </p:nvSpPr>
        <p:spPr>
          <a:xfrm flipV="1">
            <a:off x="5787896" y="3174999"/>
            <a:ext cx="321548" cy="41198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Prostokąt zaokrąglony 10"/>
          <p:cNvSpPr/>
          <p:nvPr/>
        </p:nvSpPr>
        <p:spPr>
          <a:xfrm>
            <a:off x="5540363" y="4149243"/>
            <a:ext cx="1520836" cy="9151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HDD</a:t>
            </a:r>
          </a:p>
          <a:p>
            <a:pPr algn="ctr"/>
            <a:r>
              <a:rPr lang="pl-PL" dirty="0" smtClean="0"/>
              <a:t>On-Line</a:t>
            </a:r>
          </a:p>
          <a:p>
            <a:pPr algn="ctr"/>
            <a:r>
              <a:rPr lang="pl-PL" dirty="0" smtClean="0"/>
              <a:t>…</a:t>
            </a:r>
            <a:endParaRPr lang="pl-PL" dirty="0"/>
          </a:p>
        </p:txBody>
      </p:sp>
      <p:sp>
        <p:nvSpPr>
          <p:cNvPr id="12" name="Strzałka wygięta w górę 11"/>
          <p:cNvSpPr/>
          <p:nvPr/>
        </p:nvSpPr>
        <p:spPr>
          <a:xfrm>
            <a:off x="3135086" y="4149243"/>
            <a:ext cx="1909187" cy="91512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pole tekstowe 12"/>
          <p:cNvSpPr txBox="1"/>
          <p:nvPr/>
        </p:nvSpPr>
        <p:spPr>
          <a:xfrm>
            <a:off x="1913107" y="4793353"/>
            <a:ext cx="1229054" cy="369332"/>
          </a:xfrm>
          <a:prstGeom prst="rect">
            <a:avLst/>
          </a:prstGeom>
          <a:noFill/>
        </p:spPr>
        <p:txBody>
          <a:bodyPr wrap="none" rtlCol="0">
            <a:spAutoFit/>
          </a:bodyPr>
          <a:lstStyle/>
          <a:p>
            <a:r>
              <a:rPr lang="pl-PL" dirty="0" err="1" smtClean="0"/>
              <a:t>User’s</a:t>
            </a:r>
            <a:r>
              <a:rPr lang="pl-PL" dirty="0" smtClean="0"/>
              <a:t> data</a:t>
            </a:r>
            <a:endParaRPr lang="pl-PL" dirty="0"/>
          </a:p>
        </p:txBody>
      </p:sp>
    </p:spTree>
    <p:extLst>
      <p:ext uri="{BB962C8B-B14F-4D97-AF65-F5344CB8AC3E}">
        <p14:creationId xmlns:p14="http://schemas.microsoft.com/office/powerpoint/2010/main" val="155376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to </a:t>
            </a:r>
            <a:r>
              <a:rPr lang="pl-PL" dirty="0" err="1" smtClean="0"/>
              <a:t>store</a:t>
            </a:r>
            <a:r>
              <a:rPr lang="pl-PL" dirty="0" smtClean="0"/>
              <a:t> data?</a:t>
            </a:r>
            <a:endParaRPr lang="pl-PL" dirty="0"/>
          </a:p>
        </p:txBody>
      </p:sp>
      <p:sp>
        <p:nvSpPr>
          <p:cNvPr id="3" name="Symbol zastępczy zawartości 2"/>
          <p:cNvSpPr>
            <a:spLocks noGrp="1"/>
          </p:cNvSpPr>
          <p:nvPr>
            <p:ph idx="1"/>
          </p:nvPr>
        </p:nvSpPr>
        <p:spPr/>
        <p:txBody>
          <a:bodyPr/>
          <a:lstStyle/>
          <a:p>
            <a:r>
              <a:rPr lang="pl-PL" dirty="0" smtClean="0"/>
              <a:t>Memory</a:t>
            </a:r>
          </a:p>
          <a:p>
            <a:endParaRPr lang="pl-PL" dirty="0" smtClean="0"/>
          </a:p>
          <a:p>
            <a:r>
              <a:rPr lang="pl-PL" dirty="0" err="1" smtClean="0"/>
              <a:t>Files</a:t>
            </a:r>
            <a:r>
              <a:rPr lang="pl-PL" smtClean="0"/>
              <a:t> (HDD, SSD, FTP…)</a:t>
            </a:r>
            <a:endParaRPr lang="pl-PL" dirty="0" smtClean="0"/>
          </a:p>
          <a:p>
            <a:endParaRPr lang="pl-PL" dirty="0" smtClean="0"/>
          </a:p>
          <a:p>
            <a:r>
              <a:rPr lang="pl-PL" dirty="0" smtClean="0"/>
              <a:t>Databases</a:t>
            </a:r>
            <a:endParaRPr lang="pl-PL" dirty="0"/>
          </a:p>
        </p:txBody>
      </p:sp>
      <p:pic>
        <p:nvPicPr>
          <p:cNvPr id="4" name="Obraz 3"/>
          <p:cNvPicPr>
            <a:picLocks noChangeAspect="1"/>
          </p:cNvPicPr>
          <p:nvPr/>
        </p:nvPicPr>
        <p:blipFill rotWithShape="1">
          <a:blip r:embed="rId2"/>
          <a:srcRect r="49793" b="31631"/>
          <a:stretch/>
        </p:blipFill>
        <p:spPr>
          <a:xfrm>
            <a:off x="6001099" y="1417639"/>
            <a:ext cx="5373634" cy="4116079"/>
          </a:xfrm>
          <a:prstGeom prst="rect">
            <a:avLst/>
          </a:prstGeom>
        </p:spPr>
      </p:pic>
    </p:spTree>
    <p:extLst>
      <p:ext uri="{BB962C8B-B14F-4D97-AF65-F5344CB8AC3E}">
        <p14:creationId xmlns:p14="http://schemas.microsoft.com/office/powerpoint/2010/main" val="244417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title"/>
          </p:nvPr>
        </p:nvSpPr>
        <p:spPr/>
        <p:txBody>
          <a:bodyPr/>
          <a:lstStyle/>
          <a:p>
            <a:r>
              <a:rPr lang="pl-PL" dirty="0" err="1" smtClean="0"/>
              <a:t>What</a:t>
            </a:r>
            <a:r>
              <a:rPr lang="pl-PL" dirty="0" smtClean="0"/>
              <a:t> </a:t>
            </a:r>
            <a:r>
              <a:rPr lang="pl-PL" dirty="0" err="1" smtClean="0"/>
              <a:t>is</a:t>
            </a:r>
            <a:r>
              <a:rPr lang="pl-PL" dirty="0" smtClean="0"/>
              <a:t> a </a:t>
            </a:r>
            <a:r>
              <a:rPr lang="pl-PL" dirty="0" err="1" smtClean="0"/>
              <a:t>database</a:t>
            </a:r>
            <a:r>
              <a:rPr lang="pl-PL" dirty="0" smtClean="0"/>
              <a:t>?</a:t>
            </a:r>
            <a:endParaRPr lang="pl-PL" dirty="0"/>
          </a:p>
        </p:txBody>
      </p:sp>
      <p:sp>
        <p:nvSpPr>
          <p:cNvPr id="5" name="Symbol zastępczy zawartości 4"/>
          <p:cNvSpPr>
            <a:spLocks noGrp="1"/>
          </p:cNvSpPr>
          <p:nvPr>
            <p:ph idx="1"/>
          </p:nvPr>
        </p:nvSpPr>
        <p:spPr>
          <a:xfrm>
            <a:off x="609600" y="1600203"/>
            <a:ext cx="10972800" cy="1168398"/>
          </a:xfrm>
        </p:spPr>
        <p:txBody>
          <a:bodyPr/>
          <a:lstStyle/>
          <a:p>
            <a:pPr marL="0" indent="0">
              <a:buNone/>
            </a:pPr>
            <a:r>
              <a:rPr lang="pl-PL" dirty="0" smtClean="0"/>
              <a:t>„A</a:t>
            </a:r>
            <a:r>
              <a:rPr lang="en-US" dirty="0" smtClean="0"/>
              <a:t> </a:t>
            </a:r>
            <a:r>
              <a:rPr lang="en-US" dirty="0"/>
              <a:t>collection of pieces of information that is organized and used on a </a:t>
            </a:r>
            <a:r>
              <a:rPr lang="en-US" dirty="0" smtClean="0"/>
              <a:t>computer</a:t>
            </a:r>
            <a:r>
              <a:rPr lang="pl-PL" dirty="0" smtClean="0"/>
              <a:t>.”</a:t>
            </a:r>
            <a:endParaRPr lang="pl-PL" dirty="0"/>
          </a:p>
        </p:txBody>
      </p:sp>
      <p:sp>
        <p:nvSpPr>
          <p:cNvPr id="2" name="Prostokąt 1"/>
          <p:cNvSpPr/>
          <p:nvPr/>
        </p:nvSpPr>
        <p:spPr>
          <a:xfrm>
            <a:off x="8062334" y="2399269"/>
            <a:ext cx="3520066" cy="369332"/>
          </a:xfrm>
          <a:prstGeom prst="rect">
            <a:avLst/>
          </a:prstGeom>
        </p:spPr>
        <p:txBody>
          <a:bodyPr wrap="none">
            <a:spAutoFit/>
          </a:bodyPr>
          <a:lstStyle/>
          <a:p>
            <a:r>
              <a:rPr lang="pl-PL" dirty="0"/>
              <a:t>http://www.merriam-webster.com/</a:t>
            </a:r>
          </a:p>
        </p:txBody>
      </p:sp>
      <p:sp>
        <p:nvSpPr>
          <p:cNvPr id="3" name="Prostokąt 2"/>
          <p:cNvSpPr/>
          <p:nvPr/>
        </p:nvSpPr>
        <p:spPr>
          <a:xfrm>
            <a:off x="609600" y="3209836"/>
            <a:ext cx="10972800" cy="2062103"/>
          </a:xfrm>
          <a:prstGeom prst="rect">
            <a:avLst/>
          </a:prstGeom>
        </p:spPr>
        <p:txBody>
          <a:bodyPr wrap="square">
            <a:spAutoFit/>
          </a:bodyPr>
          <a:lstStyle/>
          <a:p>
            <a:r>
              <a:rPr lang="pl-PL" sz="3200" dirty="0" smtClean="0">
                <a:latin typeface="Arial" pitchFamily="34" charset="0"/>
                <a:cs typeface="Arial" pitchFamily="34" charset="0"/>
              </a:rPr>
              <a:t>„</a:t>
            </a:r>
            <a:r>
              <a:rPr lang="en-US" sz="3200" dirty="0" smtClean="0">
                <a:latin typeface="Arial" pitchFamily="34" charset="0"/>
                <a:cs typeface="Arial" pitchFamily="34" charset="0"/>
              </a:rPr>
              <a:t>A </a:t>
            </a:r>
            <a:r>
              <a:rPr lang="en-US" sz="3200" dirty="0">
                <a:latin typeface="Arial" pitchFamily="34" charset="0"/>
                <a:cs typeface="Arial" pitchFamily="34" charset="0"/>
              </a:rPr>
              <a:t>database is a collection of information that is organized so that it can easily be accessed, managed, and updated. In one view, databases can be classified according to types of content: bibliographic, full-text, numeric, and images</a:t>
            </a:r>
            <a:r>
              <a:rPr lang="en-US" sz="3200" dirty="0" smtClean="0">
                <a:latin typeface="Arial" pitchFamily="34" charset="0"/>
                <a:cs typeface="Arial" pitchFamily="34" charset="0"/>
              </a:rPr>
              <a:t>.</a:t>
            </a:r>
            <a:r>
              <a:rPr lang="pl-PL" sz="3200" dirty="0" smtClean="0">
                <a:latin typeface="Arial" pitchFamily="34" charset="0"/>
                <a:cs typeface="Arial" pitchFamily="34" charset="0"/>
              </a:rPr>
              <a:t>”</a:t>
            </a:r>
            <a:endParaRPr lang="pl-PL" sz="3200" dirty="0">
              <a:latin typeface="Arial" pitchFamily="34" charset="0"/>
              <a:cs typeface="Arial" pitchFamily="34" charset="0"/>
            </a:endParaRPr>
          </a:p>
        </p:txBody>
      </p:sp>
      <p:sp>
        <p:nvSpPr>
          <p:cNvPr id="6" name="Prostokąt 5"/>
          <p:cNvSpPr/>
          <p:nvPr/>
        </p:nvSpPr>
        <p:spPr>
          <a:xfrm>
            <a:off x="7759943" y="5271939"/>
            <a:ext cx="3822457" cy="369332"/>
          </a:xfrm>
          <a:prstGeom prst="rect">
            <a:avLst/>
          </a:prstGeom>
        </p:spPr>
        <p:txBody>
          <a:bodyPr wrap="none">
            <a:spAutoFit/>
          </a:bodyPr>
          <a:lstStyle/>
          <a:p>
            <a:r>
              <a:rPr lang="pl-PL" dirty="0"/>
              <a:t>http://searchsqlserver.techtarget.com/</a:t>
            </a:r>
          </a:p>
        </p:txBody>
      </p:sp>
    </p:spTree>
    <p:extLst>
      <p:ext uri="{BB962C8B-B14F-4D97-AF65-F5344CB8AC3E}">
        <p14:creationId xmlns:p14="http://schemas.microsoft.com/office/powerpoint/2010/main" val="38324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How </a:t>
            </a:r>
            <a:r>
              <a:rPr lang="pl-PL" dirty="0" err="1" smtClean="0"/>
              <a:t>does</a:t>
            </a:r>
            <a:r>
              <a:rPr lang="pl-PL" dirty="0" smtClean="0"/>
              <a:t> </a:t>
            </a:r>
            <a:r>
              <a:rPr lang="pl-PL" dirty="0" err="1" smtClean="0"/>
              <a:t>it</a:t>
            </a:r>
            <a:r>
              <a:rPr lang="pl-PL" dirty="0" smtClean="0"/>
              <a:t> </a:t>
            </a:r>
            <a:r>
              <a:rPr lang="pl-PL" dirty="0" err="1" smtClean="0"/>
              <a:t>look</a:t>
            </a:r>
            <a:r>
              <a:rPr lang="pl-PL" dirty="0" smtClean="0"/>
              <a:t>?</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96" y="1239693"/>
            <a:ext cx="6484408" cy="4523461"/>
          </a:xfrm>
          <a:prstGeom prst="rect">
            <a:avLst/>
          </a:prstGeom>
        </p:spPr>
      </p:pic>
      <p:sp>
        <p:nvSpPr>
          <p:cNvPr id="5" name="Prostokąt 4"/>
          <p:cNvSpPr/>
          <p:nvPr/>
        </p:nvSpPr>
        <p:spPr>
          <a:xfrm>
            <a:off x="7818312" y="5763154"/>
            <a:ext cx="1681871" cy="276999"/>
          </a:xfrm>
          <a:prstGeom prst="rect">
            <a:avLst/>
          </a:prstGeom>
        </p:spPr>
        <p:txBody>
          <a:bodyPr wrap="none">
            <a:spAutoFit/>
          </a:bodyPr>
          <a:lstStyle/>
          <a:p>
            <a:r>
              <a:rPr lang="pl-PL" sz="1200" dirty="0"/>
              <a:t>http://docs.oracle.com/</a:t>
            </a:r>
          </a:p>
        </p:txBody>
      </p:sp>
    </p:spTree>
    <p:extLst>
      <p:ext uri="{BB962C8B-B14F-4D97-AF65-F5344CB8AC3E}">
        <p14:creationId xmlns:p14="http://schemas.microsoft.com/office/powerpoint/2010/main" val="137384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Tables</a:t>
            </a:r>
            <a:r>
              <a:rPr lang="pl-PL" dirty="0" smtClean="0"/>
              <a:t> and data </a:t>
            </a:r>
            <a:r>
              <a:rPr lang="pl-PL" dirty="0" err="1" smtClean="0"/>
              <a:t>types</a:t>
            </a:r>
            <a:endParaRPr lang="pl-PL" dirty="0"/>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356" y="1286316"/>
            <a:ext cx="7507288" cy="4518642"/>
          </a:xfrm>
          <a:prstGeom prst="rect">
            <a:avLst/>
          </a:prstGeom>
        </p:spPr>
      </p:pic>
      <p:sp>
        <p:nvSpPr>
          <p:cNvPr id="5" name="Prostokąt 4"/>
          <p:cNvSpPr/>
          <p:nvPr/>
        </p:nvSpPr>
        <p:spPr>
          <a:xfrm>
            <a:off x="7747658" y="5804958"/>
            <a:ext cx="2101986" cy="307777"/>
          </a:xfrm>
          <a:prstGeom prst="rect">
            <a:avLst/>
          </a:prstGeom>
        </p:spPr>
        <p:txBody>
          <a:bodyPr wrap="none">
            <a:spAutoFit/>
          </a:bodyPr>
          <a:lstStyle/>
          <a:p>
            <a:r>
              <a:rPr lang="pl-PL" sz="1400" dirty="0"/>
              <a:t>http://www.ece.cmu.edu/</a:t>
            </a:r>
          </a:p>
        </p:txBody>
      </p:sp>
    </p:spTree>
    <p:extLst>
      <p:ext uri="{BB962C8B-B14F-4D97-AF65-F5344CB8AC3E}">
        <p14:creationId xmlns:p14="http://schemas.microsoft.com/office/powerpoint/2010/main" val="1699836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Data </a:t>
            </a:r>
            <a:r>
              <a:rPr lang="pl-PL" dirty="0" err="1" smtClean="0"/>
              <a:t>types</a:t>
            </a:r>
            <a:endParaRPr lang="pl-PL" dirty="0"/>
          </a:p>
        </p:txBody>
      </p:sp>
      <p:graphicFrame>
        <p:nvGraphicFramePr>
          <p:cNvPr id="4" name="Tabela 3"/>
          <p:cNvGraphicFramePr>
            <a:graphicFrameLocks noGrp="1"/>
          </p:cNvGraphicFramePr>
          <p:nvPr>
            <p:extLst>
              <p:ext uri="{D42A27DB-BD31-4B8C-83A1-F6EECF244321}">
                <p14:modId xmlns:p14="http://schemas.microsoft.com/office/powerpoint/2010/main" val="2621894715"/>
              </p:ext>
            </p:extLst>
          </p:nvPr>
        </p:nvGraphicFramePr>
        <p:xfrm>
          <a:off x="692501" y="1417639"/>
          <a:ext cx="4558597" cy="4527984"/>
        </p:xfrm>
        <a:graphic>
          <a:graphicData uri="http://schemas.openxmlformats.org/drawingml/2006/table">
            <a:tbl>
              <a:tblPr/>
              <a:tblGrid>
                <a:gridCol w="910270"/>
                <a:gridCol w="3648327"/>
              </a:tblGrid>
              <a:tr h="224848">
                <a:tc>
                  <a:txBody>
                    <a:bodyPr/>
                    <a:lstStyle/>
                    <a:p>
                      <a:pPr algn="l" fontAlgn="t"/>
                      <a:r>
                        <a:rPr lang="pl-PL" sz="1000" dirty="0">
                          <a:effectLst/>
                        </a:rPr>
                        <a:t>Data </a:t>
                      </a:r>
                      <a:r>
                        <a:rPr lang="pl-PL" sz="1000" dirty="0" err="1">
                          <a:effectLst/>
                        </a:rPr>
                        <a:t>type</a:t>
                      </a:r>
                      <a:endParaRPr lang="pl-PL" sz="1000" dirty="0">
                        <a:effectLst/>
                      </a:endParaRP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9480">
                <a:tc>
                  <a:txBody>
                    <a:bodyPr/>
                    <a:lstStyle/>
                    <a:p>
                      <a:pPr fontAlgn="t"/>
                      <a:r>
                        <a:rPr lang="pl-PL" sz="1000">
                          <a:effectLst/>
                        </a:rPr>
                        <a:t>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Holds a fixed length string (can contain letters, numbers, and special characters). The fixed size is specified in parenthesis. Can store up to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681796">
                <a:tc>
                  <a:txBody>
                    <a:bodyPr/>
                    <a:lstStyle/>
                    <a:p>
                      <a:pPr fontAlgn="t"/>
                      <a:r>
                        <a:rPr lang="pl-PL" sz="1000">
                          <a:effectLst/>
                        </a:rPr>
                        <a:t>VARCHAR(size)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variable length string (can contain letters, numbers, and special characters). The maximum size is specified in parenthesis. Can store up to 255 characters. </a:t>
                      </a:r>
                      <a:r>
                        <a:rPr lang="en-US" sz="1000" b="1">
                          <a:effectLst/>
                        </a:rPr>
                        <a:t>Note:</a:t>
                      </a:r>
                      <a:r>
                        <a:rPr lang="en-US" sz="1000">
                          <a:effectLst/>
                        </a:rPr>
                        <a:t> If you put a greater value than 255 it will be converted to a TEXT type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4848">
                <a:tc>
                  <a:txBody>
                    <a:bodyPr/>
                    <a:lstStyle/>
                    <a:p>
                      <a:pPr fontAlgn="t"/>
                      <a:r>
                        <a:rPr lang="pl-PL" sz="1000">
                          <a:effectLst/>
                        </a:rPr>
                        <a:t>TINYTEXT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Holds a string with a maximum length of 255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65,535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4848">
                <a:tc>
                  <a:txBody>
                    <a:bodyPr/>
                    <a:lstStyle/>
                    <a:p>
                      <a:pPr fontAlgn="t"/>
                      <a:r>
                        <a:rPr lang="pl-PL" sz="1000">
                          <a:effectLst/>
                        </a:rPr>
                        <a:t>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65,535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MEDIUMTEXT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16,777,215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MEDIUMBLOB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16,777,215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224848">
                <a:tc>
                  <a:txBody>
                    <a:bodyPr/>
                    <a:lstStyle/>
                    <a:p>
                      <a:pPr fontAlgn="t"/>
                      <a:r>
                        <a:rPr lang="pl-PL" sz="1000">
                          <a:effectLst/>
                        </a:rPr>
                        <a:t>LONGTEXT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Holds a string with a maximum length of 4,294,967,295 characters</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LONGBLOB</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For BLOBs (Binary Large OBjects). Holds up to 4,294,967,295 bytes of data</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834112">
                <a:tc>
                  <a:txBody>
                    <a:bodyPr/>
                    <a:lstStyle/>
                    <a:p>
                      <a:pPr fontAlgn="t"/>
                      <a:r>
                        <a:rPr lang="pl-PL" sz="1000">
                          <a:effectLst/>
                        </a:rPr>
                        <a:t>ENUM(x,y,z,etc.)</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Let you enter a list of possible values. You can list up to 65535 values in an ENUM list. If a value is inserted that is not in the list, a blank value will be inserted.</a:t>
                      </a:r>
                      <a:r>
                        <a:rPr lang="en-US" sz="1000" b="1">
                          <a:effectLst/>
                        </a:rPr>
                        <a:t>Note:</a:t>
                      </a:r>
                      <a:r>
                        <a:rPr lang="en-US" sz="1000">
                          <a:effectLst/>
                        </a:rPr>
                        <a:t> The values are sorted in the order you enter them.</a:t>
                      </a:r>
                    </a:p>
                    <a:p>
                      <a:pPr fontAlgn="t"/>
                      <a:r>
                        <a:rPr lang="en-US" sz="1000">
                          <a:effectLst/>
                        </a:rPr>
                        <a:t>You enter the possible values in this format: ENUM('X','Y','Z')</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77164">
                <a:tc>
                  <a:txBody>
                    <a:bodyPr/>
                    <a:lstStyle/>
                    <a:p>
                      <a:pPr fontAlgn="t"/>
                      <a:r>
                        <a:rPr lang="pl-PL" sz="1000">
                          <a:effectLst/>
                        </a:rPr>
                        <a:t>SET</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dirty="0">
                          <a:effectLst/>
                        </a:rPr>
                        <a:t>Similar to ENUM except that SET may contain up to 64 list items and can store more than one choice</a:t>
                      </a:r>
                    </a:p>
                  </a:txBody>
                  <a:tcPr marL="36266" marR="36266" marT="36266" marB="3626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1"/>
          <p:cNvSpPr>
            <a:spLocks noChangeArrowheads="1"/>
          </p:cNvSpPr>
          <p:nvPr/>
        </p:nvSpPr>
        <p:spPr bwMode="auto">
          <a:xfrm>
            <a:off x="609600" y="1156029"/>
            <a:ext cx="1532467"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smtClean="0">
                <a:ln>
                  <a:noFill/>
                </a:ln>
                <a:solidFill>
                  <a:srgbClr val="333333"/>
                </a:solidFill>
                <a:effectLst/>
                <a:latin typeface="Verdana" panose="020B0604030504040204" pitchFamily="34" charset="0"/>
              </a:rPr>
              <a:t>Text</a:t>
            </a:r>
            <a:r>
              <a:rPr kumimoji="0" lang="pl-PL" altLang="pl-PL" sz="1100" b="1" i="0" u="none" strike="noStrike" cap="none" normalizeH="0" baseline="0" dirty="0" smtClean="0">
                <a:ln>
                  <a:noFill/>
                </a:ln>
                <a:solidFill>
                  <a:srgbClr val="333333"/>
                </a:solidFill>
                <a:effectLst/>
                <a:latin typeface="Verdana" panose="020B0604030504040204" pitchFamily="34" charset="0"/>
              </a:rPr>
              <a:t> </a:t>
            </a:r>
            <a:r>
              <a:rPr kumimoji="0" lang="pl-PL" altLang="pl-PL" sz="1100" b="1" i="0" u="none" strike="noStrike" cap="none" normalizeH="0" baseline="0" dirty="0" err="1" smtClean="0">
                <a:ln>
                  <a:noFill/>
                </a:ln>
                <a:solidFill>
                  <a:srgbClr val="333333"/>
                </a:solidFill>
                <a:effectLst/>
                <a:latin typeface="Verdana" panose="020B0604030504040204" pitchFamily="34" charset="0"/>
              </a:rPr>
              <a:t>types</a:t>
            </a:r>
            <a:r>
              <a:rPr kumimoji="0" lang="pl-PL" altLang="pl-PL" sz="1100" b="1" i="0" u="none" strike="noStrike" cap="none" normalizeH="0" baseline="0" dirty="0" smtClean="0">
                <a:ln>
                  <a:noFill/>
                </a:ln>
                <a:solidFill>
                  <a:srgbClr val="333333"/>
                </a:solidFill>
                <a:effectLst/>
                <a:latin typeface="Verdana" panose="020B0604030504040204" pitchFamily="34" charset="0"/>
              </a:rPr>
              <a:t>:</a:t>
            </a:r>
            <a:endParaRPr kumimoji="0" lang="pl-PL" altLang="pl-PL" sz="800" b="0" i="0" u="none" strike="noStrike" cap="none" normalizeH="0" baseline="0" dirty="0" smtClean="0">
              <a:ln>
                <a:noFill/>
              </a:ln>
              <a:solidFill>
                <a:schemeClr val="tx1"/>
              </a:solidFill>
              <a:effectLst/>
            </a:endParaRPr>
          </a:p>
        </p:txBody>
      </p:sp>
      <p:graphicFrame>
        <p:nvGraphicFramePr>
          <p:cNvPr id="6" name="Tabela 5"/>
          <p:cNvGraphicFramePr>
            <a:graphicFrameLocks noGrp="1"/>
          </p:cNvGraphicFramePr>
          <p:nvPr>
            <p:extLst>
              <p:ext uri="{D42A27DB-BD31-4B8C-83A1-F6EECF244321}">
                <p14:modId xmlns:p14="http://schemas.microsoft.com/office/powerpoint/2010/main" val="4241968292"/>
              </p:ext>
            </p:extLst>
          </p:nvPr>
        </p:nvGraphicFramePr>
        <p:xfrm>
          <a:off x="6529452" y="1417639"/>
          <a:ext cx="4788829" cy="4525962"/>
        </p:xfrm>
        <a:graphic>
          <a:graphicData uri="http://schemas.openxmlformats.org/drawingml/2006/table">
            <a:tbl>
              <a:tblPr/>
              <a:tblGrid>
                <a:gridCol w="956243"/>
                <a:gridCol w="3832586"/>
              </a:tblGrid>
              <a:tr h="236203">
                <a:tc>
                  <a:txBody>
                    <a:bodyPr/>
                    <a:lstStyle/>
                    <a:p>
                      <a:pPr algn="l" fontAlgn="t"/>
                      <a:r>
                        <a:rPr lang="pl-PL" sz="1000" dirty="0">
                          <a:effectLst/>
                        </a:rPr>
                        <a:t>Data </a:t>
                      </a:r>
                      <a:r>
                        <a:rPr lang="pl-PL" sz="1000" dirty="0" err="1">
                          <a:effectLst/>
                        </a:rPr>
                        <a:t>type</a:t>
                      </a:r>
                      <a:endParaRPr lang="pl-PL" sz="1000" dirty="0">
                        <a:effectLst/>
                      </a:endParaRP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pl-PL" sz="1000">
                          <a:effectLst/>
                        </a:rPr>
                        <a:t>Description</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6212">
                <a:tc>
                  <a:txBody>
                    <a:bodyPr/>
                    <a:lstStyle/>
                    <a:p>
                      <a:pPr fontAlgn="t"/>
                      <a:r>
                        <a:rPr lang="pl-PL" sz="1000">
                          <a:effectLst/>
                        </a:rPr>
                        <a:t>TINYINT(size)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-128 to 127 normal. 0 to 255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396212">
                <a:tc>
                  <a:txBody>
                    <a:bodyPr/>
                    <a:lstStyle/>
                    <a:p>
                      <a:pPr fontAlgn="t"/>
                      <a:r>
                        <a:rPr lang="pl-PL" sz="1000">
                          <a:effectLst/>
                        </a:rPr>
                        <a:t>SMALLINT(size)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-32768 to 32767 normal. 0 to 65535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96212">
                <a:tc>
                  <a:txBody>
                    <a:bodyPr/>
                    <a:lstStyle/>
                    <a:p>
                      <a:pPr fontAlgn="t"/>
                      <a:r>
                        <a:rPr lang="pl-PL" sz="1000">
                          <a:effectLst/>
                        </a:rPr>
                        <a:t>MEDIUMINT(size)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-8388608 to 8388607 normal. 0 to 16777215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396212">
                <a:tc>
                  <a:txBody>
                    <a:bodyPr/>
                    <a:lstStyle/>
                    <a:p>
                      <a:pPr fontAlgn="t"/>
                      <a:r>
                        <a:rPr lang="pl-PL" sz="1000">
                          <a:effectLst/>
                        </a:rPr>
                        <a:t>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-2147483648 to 2147483647 normal. 0 to 4294967295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56221">
                <a:tc>
                  <a:txBody>
                    <a:bodyPr/>
                    <a:lstStyle/>
                    <a:p>
                      <a:pPr fontAlgn="t"/>
                      <a:r>
                        <a:rPr lang="pl-PL" sz="1000">
                          <a:effectLst/>
                        </a:rPr>
                        <a:t>BIGINT(size)</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-9223372036854775808 to 9223372036854775807 normal. 0 to 18446744073709551615 UNSIGNED*. The maximum number of digits may be specified in parenthesis</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716230">
                <a:tc>
                  <a:txBody>
                    <a:bodyPr/>
                    <a:lstStyle/>
                    <a:p>
                      <a:pPr fontAlgn="t"/>
                      <a:r>
                        <a:rPr lang="pl-PL" sz="1000">
                          <a:effectLst/>
                        </a:rPr>
                        <a:t>FLOAT(size,d)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a:effectLst/>
                        </a:rPr>
                        <a:t>A small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716230">
                <a:tc>
                  <a:txBody>
                    <a:bodyPr/>
                    <a:lstStyle/>
                    <a:p>
                      <a:pPr fontAlgn="t"/>
                      <a:r>
                        <a:rPr lang="pl-PL" sz="1000">
                          <a:effectLst/>
                        </a:rPr>
                        <a:t>DOUBLE(size,d)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US" sz="1000">
                          <a:effectLst/>
                        </a:rPr>
                        <a:t>A large number with a floating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r h="716230">
                <a:tc>
                  <a:txBody>
                    <a:bodyPr/>
                    <a:lstStyle/>
                    <a:p>
                      <a:pPr fontAlgn="t"/>
                      <a:r>
                        <a:rPr lang="pl-PL" sz="1000">
                          <a:effectLst/>
                        </a:rPr>
                        <a:t>DECIMAL(size,d)</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0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38097" marR="38097" marT="38097" marB="380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6428316" y="1152224"/>
            <a:ext cx="1392464"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dirty="0" err="1" smtClean="0">
                <a:ln>
                  <a:noFill/>
                </a:ln>
                <a:solidFill>
                  <a:srgbClr val="333333"/>
                </a:solidFill>
                <a:effectLst/>
                <a:latin typeface="Verdana" panose="020B0604030504040204" pitchFamily="34" charset="0"/>
              </a:rPr>
              <a:t>Number</a:t>
            </a:r>
            <a:r>
              <a:rPr kumimoji="0" lang="pl-PL" altLang="pl-PL" sz="1100" b="1" i="0" u="none" strike="noStrike" cap="none" normalizeH="0" baseline="0" dirty="0" smtClean="0">
                <a:ln>
                  <a:noFill/>
                </a:ln>
                <a:solidFill>
                  <a:srgbClr val="333333"/>
                </a:solidFill>
                <a:effectLst/>
                <a:latin typeface="Verdana" panose="020B0604030504040204" pitchFamily="34" charset="0"/>
              </a:rPr>
              <a:t> </a:t>
            </a:r>
            <a:r>
              <a:rPr kumimoji="0" lang="pl-PL" altLang="pl-PL" sz="1100" b="1" i="0" u="none" strike="noStrike" cap="none" normalizeH="0" baseline="0" dirty="0" err="1" smtClean="0">
                <a:ln>
                  <a:noFill/>
                </a:ln>
                <a:solidFill>
                  <a:srgbClr val="333333"/>
                </a:solidFill>
                <a:effectLst/>
                <a:latin typeface="Verdana" panose="020B0604030504040204" pitchFamily="34" charset="0"/>
              </a:rPr>
              <a:t>types</a:t>
            </a:r>
            <a:r>
              <a:rPr kumimoji="0" lang="pl-PL" altLang="pl-PL" sz="1100" b="1" i="0" u="none" strike="noStrike" cap="none" normalizeH="0" baseline="0" dirty="0" smtClean="0">
                <a:ln>
                  <a:noFill/>
                </a:ln>
                <a:solidFill>
                  <a:srgbClr val="333333"/>
                </a:solidFill>
                <a:effectLst/>
                <a:latin typeface="Verdana" panose="020B0604030504040204" pitchFamily="34" charset="0"/>
              </a:rPr>
              <a:t>:</a:t>
            </a:r>
            <a:endParaRPr kumimoji="0" lang="pl-PL" altLang="pl-PL" sz="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70094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What</a:t>
            </a:r>
            <a:r>
              <a:rPr lang="pl-PL" dirty="0" smtClean="0"/>
              <a:t> </a:t>
            </a:r>
            <a:r>
              <a:rPr lang="pl-PL" dirty="0" err="1" smtClean="0"/>
              <a:t>can</a:t>
            </a:r>
            <a:r>
              <a:rPr lang="pl-PL" dirty="0" smtClean="0"/>
              <a:t> </a:t>
            </a:r>
            <a:r>
              <a:rPr lang="pl-PL" dirty="0" err="1" smtClean="0"/>
              <a:t>you</a:t>
            </a:r>
            <a:r>
              <a:rPr lang="pl-PL" dirty="0" smtClean="0"/>
              <a:t> </a:t>
            </a:r>
            <a:r>
              <a:rPr lang="pl-PL" dirty="0" err="1" smtClean="0"/>
              <a:t>ask</a:t>
            </a:r>
            <a:r>
              <a:rPr lang="pl-PL" dirty="0" smtClean="0"/>
              <a:t> </a:t>
            </a:r>
            <a:r>
              <a:rPr lang="pl-PL" dirty="0" err="1" smtClean="0"/>
              <a:t>about</a:t>
            </a:r>
            <a:r>
              <a:rPr lang="pl-PL" dirty="0" smtClean="0"/>
              <a:t>?</a:t>
            </a:r>
            <a:endParaRPr lang="pl-PL" dirty="0"/>
          </a:p>
        </p:txBody>
      </p:sp>
      <p:sp>
        <p:nvSpPr>
          <p:cNvPr id="3" name="Symbol zastępczy zawartości 2"/>
          <p:cNvSpPr>
            <a:spLocks noGrp="1"/>
          </p:cNvSpPr>
          <p:nvPr>
            <p:ph idx="1"/>
          </p:nvPr>
        </p:nvSpPr>
        <p:spPr/>
        <p:txBody>
          <a:bodyPr/>
          <a:lstStyle/>
          <a:p>
            <a:r>
              <a:rPr lang="pl-PL" dirty="0" smtClean="0"/>
              <a:t>How </a:t>
            </a:r>
            <a:r>
              <a:rPr lang="pl-PL" dirty="0" err="1" smtClean="0"/>
              <a:t>many</a:t>
            </a:r>
            <a:r>
              <a:rPr lang="pl-PL" dirty="0" smtClean="0"/>
              <a:t> </a:t>
            </a:r>
            <a:r>
              <a:rPr lang="pl-PL" dirty="0" err="1" smtClean="0"/>
              <a:t>customers</a:t>
            </a:r>
            <a:r>
              <a:rPr lang="pl-PL" dirty="0" smtClean="0"/>
              <a:t> do we </a:t>
            </a:r>
            <a:r>
              <a:rPr lang="pl-PL" dirty="0" err="1" smtClean="0"/>
              <a:t>have</a:t>
            </a:r>
            <a:r>
              <a:rPr lang="pl-PL" dirty="0" smtClean="0"/>
              <a:t> from Mexico?</a:t>
            </a:r>
          </a:p>
          <a:p>
            <a:r>
              <a:rPr lang="pl-PL" dirty="0" err="1" smtClean="0"/>
              <a:t>What</a:t>
            </a:r>
            <a:r>
              <a:rPr lang="pl-PL" dirty="0" smtClean="0"/>
              <a:t> </a:t>
            </a:r>
            <a:r>
              <a:rPr lang="pl-PL" dirty="0" err="1" smtClean="0"/>
              <a:t>is</a:t>
            </a:r>
            <a:r>
              <a:rPr lang="pl-PL" dirty="0" smtClean="0"/>
              <a:t> </a:t>
            </a:r>
            <a:r>
              <a:rPr lang="pl-PL" dirty="0" err="1" smtClean="0"/>
              <a:t>an</a:t>
            </a:r>
            <a:r>
              <a:rPr lang="pl-PL" dirty="0" smtClean="0"/>
              <a:t> </a:t>
            </a:r>
            <a:r>
              <a:rPr lang="pl-PL" dirty="0" err="1" smtClean="0"/>
              <a:t>avarage</a:t>
            </a:r>
            <a:r>
              <a:rPr lang="pl-PL" dirty="0" smtClean="0"/>
              <a:t> </a:t>
            </a:r>
            <a:r>
              <a:rPr lang="pl-PL" dirty="0" err="1" smtClean="0"/>
              <a:t>age</a:t>
            </a:r>
            <a:r>
              <a:rPr lang="pl-PL" dirty="0" smtClean="0"/>
              <a:t> of </a:t>
            </a:r>
            <a:r>
              <a:rPr lang="pl-PL" dirty="0" err="1" smtClean="0"/>
              <a:t>our</a:t>
            </a:r>
            <a:r>
              <a:rPr lang="pl-PL" dirty="0" smtClean="0"/>
              <a:t> </a:t>
            </a:r>
            <a:r>
              <a:rPr lang="pl-PL" dirty="0" err="1" smtClean="0"/>
              <a:t>employees</a:t>
            </a:r>
            <a:r>
              <a:rPr lang="pl-PL" dirty="0" smtClean="0"/>
              <a:t>?</a:t>
            </a:r>
          </a:p>
          <a:p>
            <a:r>
              <a:rPr lang="pl-PL" dirty="0" smtClean="0"/>
              <a:t>How </a:t>
            </a:r>
            <a:r>
              <a:rPr lang="pl-PL" dirty="0" err="1" smtClean="0"/>
              <a:t>many</a:t>
            </a:r>
            <a:r>
              <a:rPr lang="pl-PL" dirty="0" smtClean="0"/>
              <a:t> </a:t>
            </a:r>
            <a:r>
              <a:rPr lang="pl-PL" dirty="0" err="1" smtClean="0"/>
              <a:t>orders</a:t>
            </a:r>
            <a:r>
              <a:rPr lang="pl-PL" dirty="0" smtClean="0"/>
              <a:t> </a:t>
            </a:r>
            <a:r>
              <a:rPr lang="pl-PL" dirty="0" err="1" smtClean="0"/>
              <a:t>have</a:t>
            </a:r>
            <a:r>
              <a:rPr lang="pl-PL" dirty="0" smtClean="0"/>
              <a:t> we </a:t>
            </a:r>
            <a:r>
              <a:rPr lang="pl-PL" dirty="0" err="1" smtClean="0"/>
              <a:t>processed</a:t>
            </a:r>
            <a:r>
              <a:rPr lang="pl-PL" dirty="0" smtClean="0"/>
              <a:t> in 1997?</a:t>
            </a:r>
          </a:p>
          <a:p>
            <a:r>
              <a:rPr lang="pl-PL" dirty="0" err="1" smtClean="0"/>
              <a:t>Which</a:t>
            </a:r>
            <a:r>
              <a:rPr lang="pl-PL" dirty="0" smtClean="0"/>
              <a:t> of </a:t>
            </a:r>
            <a:r>
              <a:rPr lang="pl-PL" dirty="0" err="1" smtClean="0"/>
              <a:t>our</a:t>
            </a:r>
            <a:r>
              <a:rPr lang="pl-PL" dirty="0" smtClean="0"/>
              <a:t> </a:t>
            </a:r>
            <a:r>
              <a:rPr lang="pl-PL" dirty="0" err="1" smtClean="0"/>
              <a:t>suppliers</a:t>
            </a:r>
            <a:r>
              <a:rPr lang="pl-PL" dirty="0" smtClean="0"/>
              <a:t> </a:t>
            </a:r>
            <a:r>
              <a:rPr lang="pl-PL" dirty="0" err="1" smtClean="0"/>
              <a:t>come</a:t>
            </a:r>
            <a:r>
              <a:rPr lang="pl-PL" dirty="0" smtClean="0"/>
              <a:t> from Germany?</a:t>
            </a:r>
          </a:p>
          <a:p>
            <a:r>
              <a:rPr lang="pl-PL" dirty="0" err="1" smtClean="0"/>
              <a:t>Which</a:t>
            </a:r>
            <a:r>
              <a:rPr lang="pl-PL" dirty="0" smtClean="0"/>
              <a:t> </a:t>
            </a:r>
            <a:r>
              <a:rPr lang="pl-PL" dirty="0" err="1" smtClean="0"/>
              <a:t>customer</a:t>
            </a:r>
            <a:r>
              <a:rPr lang="pl-PL" dirty="0" smtClean="0"/>
              <a:t> </a:t>
            </a:r>
            <a:r>
              <a:rPr lang="pl-PL" dirty="0" err="1" smtClean="0"/>
              <a:t>placed</a:t>
            </a:r>
            <a:r>
              <a:rPr lang="pl-PL" dirty="0" smtClean="0"/>
              <a:t> the most </a:t>
            </a:r>
            <a:r>
              <a:rPr lang="pl-PL" dirty="0" err="1" smtClean="0"/>
              <a:t>orders</a:t>
            </a:r>
            <a:r>
              <a:rPr lang="pl-PL" dirty="0" smtClean="0"/>
              <a:t>?</a:t>
            </a:r>
          </a:p>
          <a:p>
            <a:r>
              <a:rPr lang="pl-PL" dirty="0" err="1" smtClean="0"/>
              <a:t>What</a:t>
            </a:r>
            <a:r>
              <a:rPr lang="pl-PL" dirty="0" smtClean="0"/>
              <a:t> </a:t>
            </a:r>
            <a:r>
              <a:rPr lang="pl-PL" dirty="0" err="1" smtClean="0"/>
              <a:t>is</a:t>
            </a:r>
            <a:r>
              <a:rPr lang="pl-PL" dirty="0" smtClean="0"/>
              <a:t> the </a:t>
            </a:r>
            <a:r>
              <a:rPr lang="pl-PL" dirty="0" err="1" smtClean="0"/>
              <a:t>date</a:t>
            </a:r>
            <a:r>
              <a:rPr lang="pl-PL" dirty="0" smtClean="0"/>
              <a:t> of the </a:t>
            </a:r>
            <a:r>
              <a:rPr lang="pl-PL" dirty="0" err="1" smtClean="0"/>
              <a:t>last</a:t>
            </a:r>
            <a:r>
              <a:rPr lang="pl-PL" dirty="0" smtClean="0"/>
              <a:t> order?</a:t>
            </a:r>
            <a:endParaRPr lang="pl-PL" dirty="0"/>
          </a:p>
        </p:txBody>
      </p:sp>
    </p:spTree>
    <p:extLst>
      <p:ext uri="{BB962C8B-B14F-4D97-AF65-F5344CB8AC3E}">
        <p14:creationId xmlns:p14="http://schemas.microsoft.com/office/powerpoint/2010/main" val="271432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Basic </a:t>
            </a:r>
            <a:r>
              <a:rPr lang="pl-PL" dirty="0" err="1" smtClean="0"/>
              <a:t>syntax</a:t>
            </a:r>
            <a:endParaRPr lang="pl-PL" dirty="0"/>
          </a:p>
        </p:txBody>
      </p:sp>
      <p:sp>
        <p:nvSpPr>
          <p:cNvPr id="3" name="Symbol zastępczy zawartości 2"/>
          <p:cNvSpPr>
            <a:spLocks noGrp="1"/>
          </p:cNvSpPr>
          <p:nvPr>
            <p:ph idx="1"/>
          </p:nvPr>
        </p:nvSpPr>
        <p:spPr>
          <a:xfrm>
            <a:off x="3522133" y="3107270"/>
            <a:ext cx="6460067" cy="761998"/>
          </a:xfrm>
        </p:spPr>
        <p:txBody>
          <a:bodyPr>
            <a:noAutofit/>
          </a:bodyPr>
          <a:lstStyle/>
          <a:p>
            <a:pPr marL="0" indent="0">
              <a:buNone/>
            </a:pPr>
            <a:r>
              <a:rPr lang="pl-PL" sz="4400" dirty="0" smtClean="0"/>
              <a:t>SELECT … FROM …</a:t>
            </a:r>
            <a:endParaRPr lang="pl-PL" sz="4400" dirty="0"/>
          </a:p>
        </p:txBody>
      </p:sp>
      <p:sp>
        <p:nvSpPr>
          <p:cNvPr id="4" name="Objaśnienie prostokątne 3"/>
          <p:cNvSpPr/>
          <p:nvPr/>
        </p:nvSpPr>
        <p:spPr>
          <a:xfrm>
            <a:off x="3759200" y="2125132"/>
            <a:ext cx="2861733" cy="810421"/>
          </a:xfrm>
          <a:prstGeom prst="wedgeRectCallout">
            <a:avLst>
              <a:gd name="adj1" fmla="val -21129"/>
              <a:gd name="adj2" fmla="val 73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Function</a:t>
            </a:r>
            <a:r>
              <a:rPr lang="pl-PL" dirty="0" smtClean="0"/>
              <a:t> </a:t>
            </a:r>
            <a:r>
              <a:rPr lang="pl-PL" dirty="0" err="1" smtClean="0"/>
              <a:t>saying</a:t>
            </a:r>
            <a:r>
              <a:rPr lang="pl-PL" dirty="0" smtClean="0"/>
              <a:t> </a:t>
            </a:r>
            <a:r>
              <a:rPr lang="pl-PL" dirty="0" err="1" smtClean="0"/>
              <a:t>what</a:t>
            </a:r>
            <a:r>
              <a:rPr lang="pl-PL" dirty="0" smtClean="0"/>
              <a:t> to do.</a:t>
            </a:r>
          </a:p>
          <a:p>
            <a:pPr algn="ctr"/>
            <a:r>
              <a:rPr lang="pl-PL" dirty="0" err="1" smtClean="0"/>
              <a:t>Also</a:t>
            </a:r>
            <a:r>
              <a:rPr lang="pl-PL" dirty="0" smtClean="0"/>
              <a:t>: DELETE, UPDATE, INSERT</a:t>
            </a:r>
            <a:endParaRPr lang="pl-PL" dirty="0"/>
          </a:p>
        </p:txBody>
      </p:sp>
      <p:sp>
        <p:nvSpPr>
          <p:cNvPr id="5" name="Objaśnienie prostokątne 4"/>
          <p:cNvSpPr/>
          <p:nvPr/>
        </p:nvSpPr>
        <p:spPr>
          <a:xfrm>
            <a:off x="7027333" y="2125132"/>
            <a:ext cx="2861733" cy="810421"/>
          </a:xfrm>
          <a:prstGeom prst="wedgeRectCallout">
            <a:avLst>
              <a:gd name="adj1" fmla="val -21129"/>
              <a:gd name="adj2" fmla="val 73992"/>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err="1" smtClean="0"/>
              <a:t>Function</a:t>
            </a:r>
            <a:r>
              <a:rPr lang="pl-PL" dirty="0" smtClean="0"/>
              <a:t> </a:t>
            </a:r>
            <a:r>
              <a:rPr lang="pl-PL" dirty="0" err="1" smtClean="0"/>
              <a:t>saying</a:t>
            </a:r>
            <a:r>
              <a:rPr lang="pl-PL" dirty="0" smtClean="0"/>
              <a:t> </a:t>
            </a:r>
            <a:r>
              <a:rPr lang="pl-PL" dirty="0" err="1" smtClean="0"/>
              <a:t>where</a:t>
            </a:r>
            <a:r>
              <a:rPr lang="pl-PL" dirty="0" smtClean="0"/>
              <a:t> to </a:t>
            </a:r>
            <a:r>
              <a:rPr lang="pl-PL" dirty="0" err="1" smtClean="0"/>
              <a:t>search</a:t>
            </a:r>
            <a:r>
              <a:rPr lang="pl-PL" dirty="0" smtClean="0"/>
              <a:t> for data.</a:t>
            </a:r>
          </a:p>
        </p:txBody>
      </p:sp>
      <p:sp>
        <p:nvSpPr>
          <p:cNvPr id="6" name="Objaśnienie prostokątne 5"/>
          <p:cNvSpPr/>
          <p:nvPr/>
        </p:nvSpPr>
        <p:spPr>
          <a:xfrm>
            <a:off x="7941733" y="4131731"/>
            <a:ext cx="2861733" cy="810421"/>
          </a:xfrm>
          <a:prstGeom prst="wedgeRectCallout">
            <a:avLst>
              <a:gd name="adj1" fmla="val -22016"/>
              <a:gd name="adj2" fmla="val -8376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Here </a:t>
            </a:r>
            <a:r>
              <a:rPr lang="pl-PL" dirty="0" err="1" smtClean="0"/>
              <a:t>goes</a:t>
            </a:r>
            <a:r>
              <a:rPr lang="pl-PL" dirty="0" smtClean="0"/>
              <a:t> </a:t>
            </a:r>
            <a:r>
              <a:rPr lang="pl-PL" dirty="0" err="1" smtClean="0"/>
              <a:t>table</a:t>
            </a:r>
            <a:r>
              <a:rPr lang="pl-PL" dirty="0" smtClean="0"/>
              <a:t> </a:t>
            </a:r>
            <a:r>
              <a:rPr lang="pl-PL" dirty="0" err="1" smtClean="0"/>
              <a:t>name</a:t>
            </a:r>
            <a:endParaRPr lang="pl-PL" dirty="0"/>
          </a:p>
        </p:txBody>
      </p:sp>
      <p:sp>
        <p:nvSpPr>
          <p:cNvPr id="7" name="Objaśnienie prostokątne 6"/>
          <p:cNvSpPr/>
          <p:nvPr/>
        </p:nvSpPr>
        <p:spPr>
          <a:xfrm>
            <a:off x="4165600" y="4131732"/>
            <a:ext cx="2861733" cy="810421"/>
          </a:xfrm>
          <a:prstGeom prst="wedgeRectCallout">
            <a:avLst>
              <a:gd name="adj1" fmla="val 21475"/>
              <a:gd name="adj2" fmla="val -83761"/>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smtClean="0"/>
              <a:t>Here go </a:t>
            </a:r>
            <a:r>
              <a:rPr lang="pl-PL" dirty="0" err="1" smtClean="0"/>
              <a:t>fields</a:t>
            </a:r>
            <a:r>
              <a:rPr lang="pl-PL" dirty="0" smtClean="0"/>
              <a:t> to </a:t>
            </a:r>
            <a:r>
              <a:rPr lang="pl-PL" dirty="0" err="1" smtClean="0"/>
              <a:t>retrieve</a:t>
            </a:r>
            <a:endParaRPr lang="pl-PL" dirty="0"/>
          </a:p>
        </p:txBody>
      </p:sp>
    </p:spTree>
    <p:extLst>
      <p:ext uri="{BB962C8B-B14F-4D97-AF65-F5344CB8AC3E}">
        <p14:creationId xmlns:p14="http://schemas.microsoft.com/office/powerpoint/2010/main" val="3967646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zablonWEUG_jasny_eng">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IPB (9-10) tkinter and OOL</Template>
  <TotalTime>133</TotalTime>
  <Words>807</Words>
  <Application>Microsoft Office PowerPoint</Application>
  <PresentationFormat>Panoramiczny</PresentationFormat>
  <Paragraphs>113</Paragraphs>
  <Slides>14</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14</vt:i4>
      </vt:variant>
    </vt:vector>
  </HeadingPairs>
  <TitlesOfParts>
    <vt:vector size="18" baseType="lpstr">
      <vt:lpstr>Arial</vt:lpstr>
      <vt:lpstr>Calibri</vt:lpstr>
      <vt:lpstr>Verdana</vt:lpstr>
      <vt:lpstr>szablonWEUG_jasny_eng</vt:lpstr>
      <vt:lpstr>Working with databases:  SQL querries</vt:lpstr>
      <vt:lpstr>How the software works with data?</vt:lpstr>
      <vt:lpstr>How to store data?</vt:lpstr>
      <vt:lpstr>What is a database?</vt:lpstr>
      <vt:lpstr>How does it look?</vt:lpstr>
      <vt:lpstr>Tables and data types</vt:lpstr>
      <vt:lpstr>Data types</vt:lpstr>
      <vt:lpstr>What can you ask about?</vt:lpstr>
      <vt:lpstr>Basic syntax</vt:lpstr>
      <vt:lpstr>Try it:</vt:lpstr>
      <vt:lpstr>Filtering: WHERE clause</vt:lpstr>
      <vt:lpstr>Grouping variables</vt:lpstr>
      <vt:lpstr>Connecting multiple tables</vt:lpstr>
      <vt:lpstr>Examples of databases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databases:  SQL querries</dc:title>
  <dc:creator>Marcin Skurczynski</dc:creator>
  <cp:lastModifiedBy>Marcin Skurczynski</cp:lastModifiedBy>
  <cp:revision>11</cp:revision>
  <dcterms:created xsi:type="dcterms:W3CDTF">2015-05-19T19:49:45Z</dcterms:created>
  <dcterms:modified xsi:type="dcterms:W3CDTF">2015-05-20T09:27:28Z</dcterms:modified>
</cp:coreProperties>
</file>