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0" r:id="rId5"/>
    <p:sldId id="273" r:id="rId6"/>
    <p:sldId id="274" r:id="rId7"/>
    <p:sldId id="275" r:id="rId8"/>
    <p:sldId id="277" r:id="rId9"/>
    <p:sldId id="262" r:id="rId10"/>
    <p:sldId id="263" r:id="rId11"/>
    <p:sldId id="259" r:id="rId12"/>
    <p:sldId id="267" r:id="rId13"/>
    <p:sldId id="278" r:id="rId14"/>
    <p:sldId id="279" r:id="rId15"/>
    <p:sldId id="280" r:id="rId16"/>
    <p:sldId id="281" r:id="rId17"/>
    <p:sldId id="282" r:id="rId18"/>
    <p:sldId id="283" r:id="rId19"/>
    <p:sldId id="284" r:id="rId20"/>
    <p:sldId id="285" r:id="rId21"/>
    <p:sldId id="28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64727" y="1098550"/>
            <a:ext cx="10943167" cy="1082675"/>
          </a:xfrm>
        </p:spPr>
        <p:txBody>
          <a:bodyPr/>
          <a:lstStyle/>
          <a:p>
            <a:r>
              <a:rPr lang="en-US" altLang="zh-CN" sz="4400" b="1">
                <a:solidFill>
                  <a:srgbClr val="C00000"/>
                </a:solidFill>
                <a:latin typeface="Roboto" charset="0"/>
                <a:ea typeface="SimSun" panose="02010600030101010101" pitchFamily="2" charset="-122"/>
                <a:cs typeface="Lucida Sans"/>
                <a:sym typeface="+mn-ea"/>
              </a:rPr>
              <a:t>COLLEGE MANAGEMENT SYSTEM</a:t>
            </a:r>
            <a:br>
              <a:rPr lang="en-US" altLang="zh-CN" sz="4400" b="1">
                <a:solidFill>
                  <a:schemeClr val="tx1"/>
                </a:solidFill>
                <a:latin typeface="Roboto" charset="0"/>
                <a:ea typeface="SimSun" panose="02010600030101010101" pitchFamily="2" charset="-122"/>
                <a:cs typeface="Lucida Sans"/>
                <a:sym typeface="+mn-ea"/>
              </a:rPr>
            </a:br>
            <a:r>
              <a:rPr lang="en-US" altLang="zh-CN" sz="4400" b="1" dirty="0">
                <a:solidFill>
                  <a:schemeClr val="tx1"/>
                </a:solidFill>
                <a:latin typeface="Arial Black" panose="020B0A04020102020204" charset="0"/>
                <a:ea typeface="SimSun" panose="02010600030101010101" pitchFamily="2" charset="-122"/>
                <a:cs typeface="Arial Black" panose="020B0A04020102020204" charset="0"/>
                <a:sym typeface="+mn-ea"/>
              </a:rPr>
              <a:t>(</a:t>
            </a:r>
            <a:r>
              <a:rPr lang="en-US" altLang="zh-CN" sz="4400" b="1" dirty="0">
                <a:solidFill>
                  <a:schemeClr val="tx1"/>
                </a:solidFill>
                <a:latin typeface="Times New Roman" panose="02020603050405020304" charset="0"/>
                <a:ea typeface="SimSun" panose="02010600030101010101" pitchFamily="2" charset="-122"/>
                <a:cs typeface="Times New Roman" panose="02020603050405020304" charset="0"/>
                <a:sym typeface="+mn-ea"/>
              </a:rPr>
              <a:t>CMS</a:t>
            </a:r>
            <a:r>
              <a:rPr lang="en-US" altLang="zh-CN" sz="4400" b="1" dirty="0">
                <a:solidFill>
                  <a:schemeClr val="tx1"/>
                </a:solidFill>
                <a:latin typeface="Arial Black" panose="020B0A04020102020204" charset="0"/>
                <a:ea typeface="SimSun" panose="02010600030101010101" pitchFamily="2" charset="-122"/>
                <a:cs typeface="Arial Black" panose="020B0A04020102020204" charset="0"/>
                <a:sym typeface="+mn-ea"/>
              </a:rPr>
              <a:t>)</a:t>
            </a:r>
            <a:endParaRPr lang="en-US" altLang="zh-CN" sz="4400" b="1" dirty="0">
              <a:solidFill>
                <a:schemeClr val="tx1"/>
              </a:solidFill>
              <a:latin typeface="Arial Black" panose="020B0A04020102020204" charset="0"/>
              <a:ea typeface="SimSun" panose="02010600030101010101" pitchFamily="2" charset="-122"/>
              <a:cs typeface="Arial Black" panose="020B0A04020102020204" charset="0"/>
              <a:sym typeface="+mn-ea"/>
            </a:endParaRPr>
          </a:p>
        </p:txBody>
      </p:sp>
      <p:sp>
        <p:nvSpPr>
          <p:cNvPr id="4" name="Text Box 3"/>
          <p:cNvSpPr txBox="1"/>
          <p:nvPr/>
        </p:nvSpPr>
        <p:spPr>
          <a:xfrm>
            <a:off x="8213090" y="4395470"/>
            <a:ext cx="3819525" cy="2286000"/>
          </a:xfrm>
          <a:prstGeom prst="rect">
            <a:avLst/>
          </a:prstGeom>
          <a:noFill/>
        </p:spPr>
        <p:txBody>
          <a:bodyPr wrap="square" rtlCol="0">
            <a:noAutofit/>
          </a:bodyPr>
          <a:p>
            <a:pPr algn="ctr"/>
            <a:r>
              <a:rPr lang="en-US" altLang="en-US" sz="2000" b="1" u="sng">
                <a:latin typeface="Times New Roman" panose="02020603050405020304" charset="0"/>
                <a:cs typeface="Times New Roman" panose="02020603050405020304" charset="0"/>
              </a:rPr>
              <a:t>PRESENTED BY:</a:t>
            </a:r>
            <a:endParaRPr lang="en-US" altLang="en-US" sz="2000">
              <a:latin typeface="Times New Roman" panose="02020603050405020304" charset="0"/>
              <a:cs typeface="Times New Roman" panose="02020603050405020304" charset="0"/>
            </a:endParaRPr>
          </a:p>
          <a:p>
            <a:pPr algn="ctr"/>
            <a:r>
              <a:rPr lang="en-US" altLang="en-US" sz="2000">
                <a:latin typeface="Times New Roman" panose="02020603050405020304" charset="0"/>
                <a:cs typeface="Times New Roman" panose="02020603050405020304" charset="0"/>
              </a:rPr>
              <a:t>Team 04: CSE-A</a:t>
            </a: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rPr>
              <a:t>B. RAKESH            [22C31A0523]</a:t>
            </a: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rPr>
              <a:t>A. NAVYA              [22C31A0503]</a:t>
            </a: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rPr>
              <a:t>A. SAI VARDHAN [22C31A0504]</a:t>
            </a: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rPr>
              <a:t>A. ABHINAYA        [22C31A0514]</a:t>
            </a: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rPr>
              <a:t>G. KARTHIK          [22C31A0553]</a:t>
            </a:r>
            <a:endParaRPr lang="en-US" sz="2000">
              <a:latin typeface="Times New Roman" panose="02020603050405020304" charset="0"/>
              <a:cs typeface="Times New Roman" panose="02020603050405020304" charset="0"/>
            </a:endParaRPr>
          </a:p>
        </p:txBody>
      </p:sp>
      <p:sp>
        <p:nvSpPr>
          <p:cNvPr id="5" name="Text Box 4"/>
          <p:cNvSpPr txBox="1"/>
          <p:nvPr/>
        </p:nvSpPr>
        <p:spPr>
          <a:xfrm>
            <a:off x="279400" y="5262245"/>
            <a:ext cx="3463290" cy="1000760"/>
          </a:xfrm>
          <a:prstGeom prst="rect">
            <a:avLst/>
          </a:prstGeom>
          <a:noFill/>
        </p:spPr>
        <p:txBody>
          <a:bodyPr wrap="square" rtlCol="0">
            <a:noAutofit/>
          </a:bodyPr>
          <a:p>
            <a:pPr>
              <a:lnSpc>
                <a:spcPct val="120000"/>
              </a:lnSpc>
            </a:pPr>
            <a:r>
              <a:rPr lang="en-US" altLang="en-US" b="1"/>
              <a:t>          </a:t>
            </a:r>
            <a:r>
              <a:rPr lang="en-US" altLang="en-US" b="1" u="sng"/>
              <a:t>Guided By :</a:t>
            </a:r>
            <a:endParaRPr lang="en-US" altLang="en-US" b="1" u="sng"/>
          </a:p>
          <a:p>
            <a:pPr>
              <a:lnSpc>
                <a:spcPct val="120000"/>
              </a:lnSpc>
            </a:pPr>
            <a:r>
              <a:rPr lang="en-US" altLang="en-US" sz="2000" b="1"/>
              <a:t>    Dr. Raziya Begum</a:t>
            </a:r>
            <a:endParaRPr lang="en-US" altLang="en-US" sz="2000" b="1"/>
          </a:p>
          <a:p>
            <a:pPr>
              <a:lnSpc>
                <a:spcPct val="120000"/>
              </a:lnSpc>
            </a:pPr>
            <a:r>
              <a:rPr lang="en-US" altLang="en-US" sz="2000" b="1"/>
              <a:t>Associate Professor, CSE</a:t>
            </a:r>
            <a:endParaRPr lang="en-US" altLang="en-US" sz="20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b="1">
                <a:latin typeface="Times New Roman" panose="02020603050405020304" charset="0"/>
                <a:cs typeface="Times New Roman" panose="02020603050405020304" charset="0"/>
              </a:rPr>
              <a:t>MODULES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774065"/>
            <a:ext cx="10972800" cy="5997575"/>
          </a:xfrm>
        </p:spPr>
        <p:txBody>
          <a:bodyPr/>
          <a:p>
            <a:pPr marL="0" indent="0">
              <a:buNone/>
            </a:pPr>
            <a:r>
              <a:rPr lang="en-US" altLang="en-US" sz="2400" b="1"/>
              <a:t>Admin:</a:t>
            </a:r>
            <a:r>
              <a:rPr lang="en-IN" altLang="en-US" sz="2400" b="1"/>
              <a:t>(HOD)</a:t>
            </a:r>
            <a:endParaRPr lang="en-US" altLang="en-US" sz="2400" b="1"/>
          </a:p>
          <a:p>
            <a:r>
              <a:rPr lang="en-US" altLang="en-US" sz="2400"/>
              <a:t>Login</a:t>
            </a:r>
            <a:endParaRPr lang="en-US" altLang="en-US" sz="2400"/>
          </a:p>
          <a:p>
            <a:r>
              <a:rPr lang="en-IN" altLang="en-US" sz="2400"/>
              <a:t>Update profile</a:t>
            </a:r>
            <a:endParaRPr lang="en-IN" altLang="en-US" sz="2400"/>
          </a:p>
          <a:p>
            <a:r>
              <a:rPr lang="en-IN" altLang="en-US" sz="2400"/>
              <a:t>Course add/update</a:t>
            </a:r>
            <a:endParaRPr lang="en-IN" altLang="en-US" sz="2400"/>
          </a:p>
          <a:p>
            <a:r>
              <a:rPr lang="en-IN" altLang="en-US" sz="2400"/>
              <a:t>Subject add/update</a:t>
            </a:r>
            <a:endParaRPr lang="en-IN" altLang="en-US" sz="2400"/>
          </a:p>
          <a:p>
            <a:r>
              <a:rPr lang="en-IN" altLang="en-US" sz="2400"/>
              <a:t>Staff add/manage</a:t>
            </a:r>
            <a:endParaRPr lang="en-IN" altLang="en-US" sz="2400"/>
          </a:p>
          <a:p>
            <a:r>
              <a:rPr lang="en-IN" altLang="en-US" sz="2400"/>
              <a:t>Student add/manage</a:t>
            </a:r>
            <a:endParaRPr lang="en-IN" altLang="en-US" sz="2400"/>
          </a:p>
          <a:p>
            <a:r>
              <a:rPr lang="en-IN" altLang="en-US" sz="2400"/>
              <a:t>Faculty leave</a:t>
            </a:r>
            <a:endParaRPr lang="en-US" altLang="en-US" sz="2400"/>
          </a:p>
          <a:p>
            <a:r>
              <a:rPr lang="en-IN" altLang="en-US" sz="2400"/>
              <a:t>Feedback </a:t>
            </a:r>
            <a:r>
              <a:rPr lang="en-US" altLang="en-IN" sz="2400"/>
              <a:t>of Staff/Student</a:t>
            </a:r>
            <a:endParaRPr lang="en-US" altLang="en-US" sz="2400"/>
          </a:p>
          <a:p>
            <a:pPr marL="0" indent="0">
              <a:buNone/>
            </a:pPr>
            <a:endParaRPr lang="en-US" altLang="en-US" sz="2400"/>
          </a:p>
        </p:txBody>
      </p:sp>
      <p:sp>
        <p:nvSpPr>
          <p:cNvPr id="4" name="Text Box 3"/>
          <p:cNvSpPr txBox="1"/>
          <p:nvPr/>
        </p:nvSpPr>
        <p:spPr>
          <a:xfrm>
            <a:off x="5752465" y="758825"/>
            <a:ext cx="5090160" cy="4697730"/>
          </a:xfrm>
          <a:prstGeom prst="rect">
            <a:avLst/>
          </a:prstGeom>
          <a:noFill/>
        </p:spPr>
        <p:txBody>
          <a:bodyPr wrap="square" rtlCol="0">
            <a:noAutofit/>
          </a:bodyPr>
          <a:p>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09600" y="531495"/>
            <a:ext cx="5273040" cy="4904105"/>
          </a:xfrm>
        </p:spPr>
        <p:txBody>
          <a:bodyPr/>
          <a:p>
            <a:pPr marL="0" indent="0">
              <a:buNone/>
            </a:pPr>
            <a:r>
              <a:rPr lang="en-US" altLang="en-US" sz="2400" b="1">
                <a:latin typeface="Times New Roman" panose="02020603050405020304" charset="0"/>
                <a:cs typeface="Times New Roman" panose="02020603050405020304" charset="0"/>
                <a:sym typeface="+mn-ea"/>
              </a:rPr>
              <a:t>Staff/ Faculty:  </a:t>
            </a:r>
            <a:r>
              <a:rPr lang="en-US" altLang="en-US" sz="2400" b="1">
                <a:sym typeface="+mn-ea"/>
              </a:rPr>
              <a:t>                                        </a:t>
            </a:r>
            <a:endParaRPr lang="en-US" altLang="en-US" sz="2400" b="1"/>
          </a:p>
          <a:p>
            <a:r>
              <a:rPr lang="en-US" altLang="en-US" sz="2400">
                <a:latin typeface="Times New Roman" panose="02020603050405020304" charset="0"/>
                <a:cs typeface="Times New Roman" panose="02020603050405020304" charset="0"/>
                <a:sym typeface="+mn-ea"/>
              </a:rPr>
              <a:t>Login                                                    </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sym typeface="+mn-ea"/>
              </a:rPr>
              <a:t>Update staff details                                </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sym typeface="+mn-ea"/>
              </a:rPr>
              <a:t>Add student details                                </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sym typeface="+mn-ea"/>
              </a:rPr>
              <a:t>Update attendance details                     </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sym typeface="+mn-ea"/>
              </a:rPr>
              <a:t>Share file                                                </a:t>
            </a:r>
            <a:endParaRPr lang="en-US"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sym typeface="+mn-ea"/>
              </a:rPr>
              <a:t>Apply for leave </a:t>
            </a:r>
            <a:r>
              <a:rPr lang="en-US" altLang="en-IN" sz="2400">
                <a:latin typeface="Times New Roman" panose="02020603050405020304" charset="0"/>
                <a:cs typeface="Times New Roman" panose="02020603050405020304" charset="0"/>
                <a:sym typeface="+mn-ea"/>
              </a:rPr>
              <a:t>                                       </a:t>
            </a:r>
            <a:endParaRPr lang="en-IN" altLang="en-US" sz="2400">
              <a:latin typeface="Times New Roman" panose="02020603050405020304" charset="0"/>
              <a:cs typeface="Times New Roman" panose="02020603050405020304" charset="0"/>
            </a:endParaRPr>
          </a:p>
          <a:p>
            <a:r>
              <a:rPr lang="en-IN" altLang="en-US" sz="2400">
                <a:latin typeface="Times New Roman" panose="02020603050405020304" charset="0"/>
                <a:cs typeface="Times New Roman" panose="02020603050405020304" charset="0"/>
                <a:sym typeface="+mn-ea"/>
              </a:rPr>
              <a:t>Notifications</a:t>
            </a:r>
            <a:endParaRPr lang="en-US" altLang="en-US" sz="24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IN" altLang="en-US" sz="2400">
                <a:latin typeface="Times New Roman" panose="02020603050405020304" charset="0"/>
                <a:cs typeface="Times New Roman" panose="02020603050405020304" charset="0"/>
                <a:sym typeface="+mn-ea"/>
              </a:rPr>
              <a:t>Feedback</a:t>
            </a:r>
            <a:endParaRPr lang="en-US" sz="2400">
              <a:latin typeface="Times New Roman" panose="02020603050405020304" charset="0"/>
              <a:cs typeface="Times New Roman" panose="02020603050405020304" charset="0"/>
            </a:endParaRPr>
          </a:p>
          <a:p>
            <a:pPr marL="0" indent="0">
              <a:buNone/>
            </a:pPr>
            <a:r>
              <a:rPr lang="en-US" altLang="en-US" sz="2400" b="1">
                <a:latin typeface="Times New Roman" panose="02020603050405020304" charset="0"/>
                <a:cs typeface="Times New Roman" panose="02020603050405020304" charset="0"/>
                <a:sym typeface="+mn-ea"/>
              </a:rPr>
              <a:t>      </a:t>
            </a:r>
            <a:endParaRPr lang="en-US" altLang="en-US" sz="2400">
              <a:latin typeface="Times New Roman" panose="02020603050405020304" charset="0"/>
              <a:cs typeface="Times New Roman" panose="02020603050405020304" charset="0"/>
            </a:endParaRPr>
          </a:p>
          <a:p>
            <a:pPr marL="0" indent="0">
              <a:buNone/>
            </a:pPr>
            <a:endParaRPr lang="en-US" altLang="en-US" sz="2400"/>
          </a:p>
          <a:p>
            <a:pPr marL="0" indent="0">
              <a:buNone/>
            </a:pPr>
            <a:endParaRPr lang="en-IN" altLang="en-US" sz="2400"/>
          </a:p>
        </p:txBody>
      </p:sp>
      <p:sp>
        <p:nvSpPr>
          <p:cNvPr id="4" name="Text Box 3"/>
          <p:cNvSpPr txBox="1"/>
          <p:nvPr/>
        </p:nvSpPr>
        <p:spPr>
          <a:xfrm>
            <a:off x="6096635" y="590550"/>
            <a:ext cx="5916295" cy="4180205"/>
          </a:xfrm>
          <a:prstGeom prst="rect">
            <a:avLst/>
          </a:prstGeom>
          <a:noFill/>
        </p:spPr>
        <p:txBody>
          <a:bodyPr wrap="square" rtlCol="0">
            <a:noAutofit/>
          </a:bodyPr>
          <a:p>
            <a:pPr marL="0" indent="0">
              <a:buNone/>
            </a:pPr>
            <a:r>
              <a:rPr lang="en-US" altLang="en-US" sz="2400" b="1">
                <a:latin typeface="Times New Roman" panose="02020603050405020304" charset="0"/>
                <a:cs typeface="Times New Roman" panose="02020603050405020304" charset="0"/>
                <a:sym typeface="+mn-ea"/>
              </a:rPr>
              <a:t>Student:</a:t>
            </a:r>
            <a:endParaRPr lang="en-US" altLang="en-US" sz="2400" b="1">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altLang="en-US" sz="2400">
                <a:latin typeface="Times New Roman" panose="02020603050405020304" charset="0"/>
                <a:cs typeface="Times New Roman" panose="02020603050405020304" charset="0"/>
                <a:sym typeface="+mn-ea"/>
              </a:rPr>
              <a:t>Login                                                      </a:t>
            </a:r>
            <a:endParaRPr lang="en-US" alt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altLang="en-US" sz="2400">
                <a:latin typeface="Times New Roman" panose="02020603050405020304" charset="0"/>
                <a:cs typeface="Times New Roman" panose="02020603050405020304" charset="0"/>
                <a:sym typeface="+mn-ea"/>
              </a:rPr>
              <a:t>Update staff details                               </a:t>
            </a:r>
            <a:endParaRPr lang="en-US" altLang="en-US" sz="24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IN" altLang="en-US" sz="2400">
                <a:latin typeface="Times New Roman" panose="02020603050405020304" charset="0"/>
                <a:cs typeface="Times New Roman" panose="02020603050405020304" charset="0"/>
                <a:sym typeface="+mn-ea"/>
              </a:rPr>
              <a:t>Update Profile</a:t>
            </a:r>
            <a:endParaRPr lang="en-US" alt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altLang="en-US" sz="2400">
                <a:latin typeface="Times New Roman" panose="02020603050405020304" charset="0"/>
                <a:cs typeface="Times New Roman" panose="02020603050405020304" charset="0"/>
                <a:sym typeface="+mn-ea"/>
              </a:rPr>
              <a:t>Add student details                               </a:t>
            </a:r>
            <a:endParaRPr lang="en-US" altLang="en-US" sz="24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altLang="en-US" sz="2400">
                <a:latin typeface="Times New Roman" panose="02020603050405020304" charset="0"/>
                <a:cs typeface="Times New Roman" panose="02020603050405020304" charset="0"/>
                <a:sym typeface="+mn-ea"/>
              </a:rPr>
              <a:t>View notification</a:t>
            </a:r>
            <a:endParaRPr lang="en-US" alt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altLang="en-US" sz="2400">
                <a:latin typeface="Times New Roman" panose="02020603050405020304" charset="0"/>
                <a:cs typeface="Times New Roman" panose="02020603050405020304" charset="0"/>
                <a:sym typeface="+mn-ea"/>
              </a:rPr>
              <a:t>Update attendance details                    </a:t>
            </a:r>
            <a:endParaRPr lang="en-US" altLang="en-US" sz="24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US" altLang="en-US" sz="2400">
                <a:latin typeface="Times New Roman" panose="02020603050405020304" charset="0"/>
                <a:cs typeface="Times New Roman" panose="02020603050405020304" charset="0"/>
                <a:sym typeface="+mn-ea"/>
              </a:rPr>
              <a:t>View attendance</a:t>
            </a:r>
            <a:endParaRPr lang="en-US" alt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US" altLang="en-US" sz="2400">
                <a:latin typeface="Times New Roman" panose="02020603050405020304" charset="0"/>
                <a:cs typeface="Times New Roman" panose="02020603050405020304" charset="0"/>
                <a:sym typeface="+mn-ea"/>
              </a:rPr>
              <a:t>Share file                                               </a:t>
            </a:r>
            <a:endParaRPr lang="en-US" altLang="en-US" sz="2400">
              <a:latin typeface="Times New Roman" panose="02020603050405020304" charset="0"/>
              <a:cs typeface="Times New Roman" panose="02020603050405020304" charset="0"/>
            </a:endParaRPr>
          </a:p>
          <a:p>
            <a:pPr marL="342900" indent="-342900">
              <a:buFont typeface="Arial" panose="020B0604020202020204" pitchFamily="34" charset="0"/>
              <a:buChar char="•"/>
            </a:pPr>
            <a:r>
              <a:rPr lang="en-IN" altLang="en-US" sz="2400">
                <a:latin typeface="Times New Roman" panose="02020603050405020304" charset="0"/>
                <a:cs typeface="Times New Roman" panose="02020603050405020304" charset="0"/>
                <a:sym typeface="+mn-ea"/>
              </a:rPr>
              <a:t>Apply for leave </a:t>
            </a:r>
            <a:r>
              <a:rPr lang="en-US" altLang="en-IN" sz="2400">
                <a:latin typeface="Times New Roman" panose="02020603050405020304" charset="0"/>
                <a:cs typeface="Times New Roman" panose="02020603050405020304" charset="0"/>
                <a:sym typeface="+mn-ea"/>
              </a:rPr>
              <a:t>                                       </a:t>
            </a:r>
            <a:endParaRPr lang="en-US" altLang="en-IN" sz="2400">
              <a:latin typeface="Times New Roman" panose="02020603050405020304" charset="0"/>
              <a:cs typeface="Times New Roman" panose="02020603050405020304" charset="0"/>
              <a:sym typeface="+mn-ea"/>
            </a:endParaRPr>
          </a:p>
          <a:p>
            <a:pPr marL="342900" indent="-342900">
              <a:buFont typeface="Arial" panose="020B0604020202020204" pitchFamily="34" charset="0"/>
              <a:buChar char="•"/>
            </a:pPr>
            <a:r>
              <a:rPr lang="en-IN" altLang="en-US" sz="2400">
                <a:latin typeface="Times New Roman" panose="02020603050405020304" charset="0"/>
                <a:cs typeface="Times New Roman" panose="02020603050405020304" charset="0"/>
                <a:sym typeface="+mn-ea"/>
              </a:rPr>
              <a:t>Feedback</a:t>
            </a:r>
            <a:endParaRPr lang="en-IN" altLang="en-US" sz="2400">
              <a:latin typeface="Times New Roman" panose="02020603050405020304" charset="0"/>
              <a:cs typeface="Times New Roman" panose="02020603050405020304" charset="0"/>
              <a:sym typeface="+mn-ea"/>
            </a:endParaRPr>
          </a:p>
          <a:p>
            <a:endParaRPr lang="en-US"/>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UML DIAGRAMS</a:t>
            </a:r>
            <a:endParaRPr lang="en-US"/>
          </a:p>
        </p:txBody>
      </p:sp>
      <p:pic>
        <p:nvPicPr>
          <p:cNvPr id="4" name="Picture 2" descr="adminusecase"/>
          <p:cNvPicPr>
            <a:picLocks noChangeAspect="1"/>
          </p:cNvPicPr>
          <p:nvPr>
            <p:ph idx="1"/>
          </p:nvPr>
        </p:nvPicPr>
        <p:blipFill>
          <a:blip r:embed="rId1"/>
          <a:stretch>
            <a:fillRect/>
          </a:stretch>
        </p:blipFill>
        <p:spPr>
          <a:xfrm>
            <a:off x="2120265" y="952500"/>
            <a:ext cx="7366635" cy="4953000"/>
          </a:xfrm>
          <a:prstGeom prst="rect">
            <a:avLst/>
          </a:prstGeom>
        </p:spPr>
      </p:pic>
      <p:sp>
        <p:nvSpPr>
          <p:cNvPr id="5" name="Text Box 4"/>
          <p:cNvSpPr txBox="1"/>
          <p:nvPr/>
        </p:nvSpPr>
        <p:spPr>
          <a:xfrm>
            <a:off x="4505325" y="6223635"/>
            <a:ext cx="4064000" cy="368300"/>
          </a:xfrm>
          <a:prstGeom prst="rect">
            <a:avLst/>
          </a:prstGeom>
          <a:noFill/>
        </p:spPr>
        <p:txBody>
          <a:bodyPr wrap="square" rtlCol="0">
            <a:spAutoFit/>
          </a:bodyPr>
          <a:p>
            <a:r>
              <a:rPr lang="en-US"/>
              <a:t>Fig 1: Usecase diagram for Admin</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84810" y="323215"/>
            <a:ext cx="10972800" cy="6253480"/>
          </a:xfrm>
        </p:spPr>
        <p:txBody>
          <a:bodyPr/>
          <a:p>
            <a:pPr marL="0" indent="0">
              <a:buNone/>
            </a:pPr>
            <a:r>
              <a:rPr lang="en-US"/>
              <a:t> </a:t>
            </a:r>
            <a:endParaRPr lang="en-US"/>
          </a:p>
        </p:txBody>
      </p:sp>
      <p:pic>
        <p:nvPicPr>
          <p:cNvPr id="4" name="Picture 3" descr="UseCaseDiagramstaff"/>
          <p:cNvPicPr>
            <a:picLocks noChangeAspect="1"/>
          </p:cNvPicPr>
          <p:nvPr/>
        </p:nvPicPr>
        <p:blipFill>
          <a:blip r:embed="rId1"/>
          <a:stretch>
            <a:fillRect/>
          </a:stretch>
        </p:blipFill>
        <p:spPr>
          <a:xfrm>
            <a:off x="2028190" y="388620"/>
            <a:ext cx="8046720" cy="5356225"/>
          </a:xfrm>
          <a:prstGeom prst="rect">
            <a:avLst/>
          </a:prstGeom>
        </p:spPr>
      </p:pic>
      <p:sp>
        <p:nvSpPr>
          <p:cNvPr id="6" name="Text Box 5"/>
          <p:cNvSpPr txBox="1"/>
          <p:nvPr/>
        </p:nvSpPr>
        <p:spPr>
          <a:xfrm>
            <a:off x="4465320" y="6075045"/>
            <a:ext cx="4064000" cy="368300"/>
          </a:xfrm>
          <a:prstGeom prst="rect">
            <a:avLst/>
          </a:prstGeom>
          <a:noFill/>
        </p:spPr>
        <p:txBody>
          <a:bodyPr wrap="square" rtlCol="0">
            <a:spAutoFit/>
          </a:bodyPr>
          <a:p>
            <a:r>
              <a:rPr lang="en-US"/>
              <a:t>Fig2: Usecase diagram for Staff</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Picture 7" descr="C:/RAKESH/Tan/studentusecase.jpgstudentusecase"/>
          <p:cNvPicPr>
            <a:picLocks noChangeAspect="1"/>
          </p:cNvPicPr>
          <p:nvPr>
            <p:ph idx="1"/>
          </p:nvPr>
        </p:nvPicPr>
        <p:blipFill>
          <a:blip r:embed="rId1"/>
          <a:srcRect l="2156" r="4815"/>
          <a:stretch>
            <a:fillRect/>
          </a:stretch>
        </p:blipFill>
        <p:spPr>
          <a:xfrm>
            <a:off x="2383790" y="398145"/>
            <a:ext cx="7541895" cy="5338445"/>
          </a:xfrm>
          <a:prstGeom prst="rect">
            <a:avLst/>
          </a:prstGeom>
        </p:spPr>
      </p:pic>
      <p:sp>
        <p:nvSpPr>
          <p:cNvPr id="4" name="Text Box 3"/>
          <p:cNvSpPr txBox="1"/>
          <p:nvPr/>
        </p:nvSpPr>
        <p:spPr>
          <a:xfrm>
            <a:off x="4752340" y="6154420"/>
            <a:ext cx="4064000" cy="368300"/>
          </a:xfrm>
          <a:prstGeom prst="rect">
            <a:avLst/>
          </a:prstGeom>
          <a:noFill/>
        </p:spPr>
        <p:txBody>
          <a:bodyPr wrap="square" rtlCol="0">
            <a:spAutoFit/>
          </a:bodyPr>
          <a:p>
            <a:r>
              <a:rPr lang="en-US"/>
              <a:t>Fig 3: Usecase diagram for Student</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 name="Picture 22" descr="classstar"/>
          <p:cNvPicPr>
            <a:picLocks noChangeAspect="1"/>
          </p:cNvPicPr>
          <p:nvPr>
            <p:ph idx="1"/>
          </p:nvPr>
        </p:nvPicPr>
        <p:blipFill>
          <a:blip r:embed="rId1"/>
          <a:stretch>
            <a:fillRect/>
          </a:stretch>
        </p:blipFill>
        <p:spPr>
          <a:xfrm>
            <a:off x="477520" y="303530"/>
            <a:ext cx="10977245" cy="5861685"/>
          </a:xfrm>
          <a:prstGeom prst="rect">
            <a:avLst/>
          </a:prstGeom>
        </p:spPr>
      </p:pic>
      <p:sp>
        <p:nvSpPr>
          <p:cNvPr id="4" name="Text Box 3"/>
          <p:cNvSpPr txBox="1"/>
          <p:nvPr/>
        </p:nvSpPr>
        <p:spPr>
          <a:xfrm>
            <a:off x="4040505" y="6372225"/>
            <a:ext cx="4064000" cy="368300"/>
          </a:xfrm>
          <a:prstGeom prst="rect">
            <a:avLst/>
          </a:prstGeom>
          <a:noFill/>
        </p:spPr>
        <p:txBody>
          <a:bodyPr wrap="square" rtlCol="0">
            <a:spAutoFit/>
          </a:bodyPr>
          <a:p>
            <a:r>
              <a:rPr lang="en-US"/>
              <a:t>Fig 4: Class Diagram </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8" name="Picture 8" descr="ActivityDiagram1"/>
          <p:cNvPicPr>
            <a:picLocks noChangeAspect="1"/>
          </p:cNvPicPr>
          <p:nvPr>
            <p:ph idx="1"/>
          </p:nvPr>
        </p:nvPicPr>
        <p:blipFill>
          <a:blip r:embed="rId1"/>
          <a:stretch>
            <a:fillRect/>
          </a:stretch>
        </p:blipFill>
        <p:spPr>
          <a:xfrm>
            <a:off x="3440430" y="460375"/>
            <a:ext cx="6104255" cy="5694045"/>
          </a:xfrm>
          <a:prstGeom prst="rect">
            <a:avLst/>
          </a:prstGeom>
        </p:spPr>
      </p:pic>
      <p:sp>
        <p:nvSpPr>
          <p:cNvPr id="4" name="Text Box 3"/>
          <p:cNvSpPr txBox="1"/>
          <p:nvPr/>
        </p:nvSpPr>
        <p:spPr>
          <a:xfrm>
            <a:off x="4950460" y="6332220"/>
            <a:ext cx="4064000" cy="368300"/>
          </a:xfrm>
          <a:prstGeom prst="rect">
            <a:avLst/>
          </a:prstGeom>
          <a:noFill/>
        </p:spPr>
        <p:txBody>
          <a:bodyPr wrap="square" rtlCol="0">
            <a:spAutoFit/>
          </a:bodyPr>
          <a:p>
            <a:r>
              <a:rPr lang="en-US"/>
              <a:t>Fig 5: Activity Diagram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DESIGN</a:t>
            </a:r>
            <a:endParaRPr lang="en-US"/>
          </a:p>
        </p:txBody>
      </p:sp>
      <p:sp>
        <p:nvSpPr>
          <p:cNvPr id="3" name="Content Placeholder 2"/>
          <p:cNvSpPr>
            <a:spLocks noGrp="1"/>
          </p:cNvSpPr>
          <p:nvPr>
            <p:ph idx="1"/>
          </p:nvPr>
        </p:nvSpPr>
        <p:spPr>
          <a:xfrm>
            <a:off x="332740" y="773430"/>
            <a:ext cx="10972800" cy="5763895"/>
          </a:xfrm>
        </p:spPr>
        <p:txBody>
          <a:bodyPr/>
          <a:p>
            <a:pPr marL="0" indent="0">
              <a:buNone/>
            </a:pPr>
            <a:r>
              <a:rPr lang="en-US" altLang="en-US" sz="2400" b="1">
                <a:latin typeface="Times New Roman" panose="02020603050405020304" charset="0"/>
                <a:cs typeface="Times New Roman" panose="02020603050405020304" charset="0"/>
              </a:rPr>
              <a:t>1. System Design</a:t>
            </a:r>
            <a:endParaRPr lang="en-US" altLang="en-US" sz="2400" b="1">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System design defines the architecture and components of the College Management System. It includes how different modules interact, how data flows, and how the user interface is structured.</a:t>
            </a:r>
            <a:endParaRPr lang="en-US" altLang="en-US" sz="2400">
              <a:latin typeface="Times New Roman" panose="02020603050405020304" charset="0"/>
              <a:cs typeface="Times New Roman" panose="02020603050405020304" charset="0"/>
            </a:endParaRPr>
          </a:p>
          <a:p>
            <a:pPr marL="0" indent="0">
              <a:buNone/>
            </a:pPr>
            <a:r>
              <a:rPr lang="en-US" altLang="en-US" sz="2400" b="1">
                <a:latin typeface="Times New Roman" panose="02020603050405020304" charset="0"/>
                <a:cs typeface="Times New Roman" panose="02020603050405020304" charset="0"/>
              </a:rPr>
              <a:t>a. Architecture Design</a:t>
            </a:r>
            <a:endParaRPr lang="en-US" altLang="en-US" sz="2400" b="1">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Three-tier architecture:</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Presentation Layer (UI): Interface for users (students, faculty, admin)</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Business Logic Layer: Processes user inputs, applies rules (attendance, fees, results)</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Database Layer: Stores and manages data (MySQL, PostgreSQL, etc.)</a:t>
            </a:r>
            <a:endParaRPr lang="en-US" altLang="en-US" sz="2400">
              <a:latin typeface="Times New Roman" panose="02020603050405020304" charset="0"/>
              <a:cs typeface="Times New Roman" panose="02020603050405020304" charset="0"/>
            </a:endParaRPr>
          </a:p>
          <a:p>
            <a:pPr marL="0" indent="0">
              <a:buNone/>
            </a:pPr>
            <a:r>
              <a:rPr lang="en-US" altLang="en-US" sz="2400" b="1">
                <a:latin typeface="Times New Roman" panose="02020603050405020304" charset="0"/>
                <a:cs typeface="Times New Roman" panose="02020603050405020304" charset="0"/>
              </a:rPr>
              <a:t>b. Module Design</a:t>
            </a:r>
            <a:endParaRPr lang="en-US" altLang="en-US" sz="2400" b="1">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Admin Module – Manage users, courses, fees, and reports</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Faculty Module – Mark attendance, input grades, manage schedules</a:t>
            </a:r>
            <a:endParaRPr lang="en-US" altLang="en-US" sz="2400">
              <a:latin typeface="Times New Roman" panose="02020603050405020304" charset="0"/>
              <a:cs typeface="Times New Roman" panose="02020603050405020304" charset="0"/>
            </a:endParaRPr>
          </a:p>
          <a:p>
            <a:pPr marL="0" indent="0">
              <a:buNone/>
            </a:pPr>
            <a:r>
              <a:rPr lang="en-US" altLang="en-US" sz="2400">
                <a:latin typeface="Times New Roman" panose="02020603050405020304" charset="0"/>
                <a:cs typeface="Times New Roman" panose="02020603050405020304" charset="0"/>
              </a:rPr>
              <a:t>Student Module – View profile, attendance, results, fees, and receive updates</a:t>
            </a:r>
            <a:endParaRPr lang="en-US" altLang="en-US" sz="2400">
              <a:latin typeface="Times New Roman" panose="02020603050405020304" charset="0"/>
              <a:cs typeface="Times New Roman" panose="02020603050405020304" charset="0"/>
            </a:endParaRPr>
          </a:p>
          <a:p>
            <a:pPr marL="0" indent="0">
              <a:buNone/>
            </a:pP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IMPLEMENTATION</a:t>
            </a:r>
            <a:endParaRPr lang="en-US"/>
          </a:p>
        </p:txBody>
      </p:sp>
      <p:sp>
        <p:nvSpPr>
          <p:cNvPr id="3" name="Content Placeholder 2"/>
          <p:cNvSpPr>
            <a:spLocks noGrp="1"/>
          </p:cNvSpPr>
          <p:nvPr>
            <p:ph idx="1"/>
          </p:nvPr>
        </p:nvSpPr>
        <p:spPr>
          <a:xfrm>
            <a:off x="609600" y="1174750"/>
            <a:ext cx="10972800" cy="5602605"/>
          </a:xfrm>
        </p:spPr>
        <p:txBody>
          <a:bodyPr/>
          <a:p>
            <a:r>
              <a:rPr lang="en-US" altLang="en-US" sz="2400">
                <a:latin typeface="Times New Roman" panose="02020603050405020304" charset="0"/>
                <a:cs typeface="Times New Roman" panose="02020603050405020304" charset="0"/>
              </a:rPr>
              <a:t>The implementation phase involves coding and configuring the actual system based on the design.</a:t>
            </a:r>
            <a:endParaRPr lang="en-US" altLang="en-US" sz="2400">
              <a:latin typeface="Times New Roman" panose="02020603050405020304" charset="0"/>
              <a:cs typeface="Times New Roman" panose="02020603050405020304" charset="0"/>
            </a:endParaRPr>
          </a:p>
          <a:p>
            <a:pPr marL="0" indent="0">
              <a:buNone/>
            </a:pPr>
            <a:r>
              <a:rPr lang="en-US" altLang="en-US" sz="2400" b="1">
                <a:latin typeface="Times New Roman" panose="02020603050405020304" charset="0"/>
                <a:cs typeface="Times New Roman" panose="02020603050405020304" charset="0"/>
              </a:rPr>
              <a:t>a. Technologies Used</a:t>
            </a:r>
            <a:endParaRPr lang="en-US" altLang="en-US" sz="2400" b="1">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Frontend: HTML, CSS, JavaScript</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Backend: Python </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Database: MySQL </a:t>
            </a:r>
            <a:endParaRPr lang="en-US" altLang="en-US" sz="2400">
              <a:latin typeface="Times New Roman" panose="02020603050405020304" charset="0"/>
              <a:cs typeface="Times New Roman" panose="02020603050405020304" charset="0"/>
            </a:endParaRPr>
          </a:p>
          <a:p>
            <a:pPr marL="0" indent="0">
              <a:buNone/>
            </a:pPr>
            <a:r>
              <a:rPr lang="en-US" altLang="en-US" sz="2400" b="1">
                <a:latin typeface="Times New Roman" panose="02020603050405020304" charset="0"/>
                <a:cs typeface="Times New Roman" panose="02020603050405020304" charset="0"/>
              </a:rPr>
              <a:t>b. Development Process</a:t>
            </a:r>
            <a:endParaRPr lang="en-US" altLang="en-US" sz="2400" b="1">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Setup of database schema</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Creation of dynamic web pages for login, registration, dashboards</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Backend logic to handle CRUD operations (Create, Read, Update, Delete)</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User authentication and role-based access control</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Integration of modules for attendance, marks, fees, and reports</a:t>
            </a: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43230" y="313690"/>
            <a:ext cx="10972800" cy="4953000"/>
          </a:xfrm>
        </p:spPr>
        <p:txBody>
          <a:bodyPr/>
          <a:p>
            <a:r>
              <a:rPr lang="en-US" altLang="en-US" sz="2400" b="1">
                <a:latin typeface="Times New Roman" panose="02020603050405020304" charset="0"/>
                <a:cs typeface="Times New Roman" panose="02020603050405020304" charset="0"/>
              </a:rPr>
              <a:t>c</a:t>
            </a:r>
            <a:r>
              <a:rPr lang="en-US" altLang="en-US" b="1"/>
              <a:t>.</a:t>
            </a:r>
            <a:r>
              <a:rPr lang="en-US" altLang="en-US" sz="2400" b="1">
                <a:latin typeface="Times New Roman" panose="02020603050405020304" charset="0"/>
                <a:cs typeface="Times New Roman" panose="02020603050405020304" charset="0"/>
              </a:rPr>
              <a:t> Testing</a:t>
            </a:r>
            <a:endParaRPr lang="en-US" altLang="en-US" sz="2400" b="1">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Unit testing for each module</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Integration testing for module interactions</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User Acceptance Testing (UAT) with sample data</a:t>
            </a: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10260"/>
          </a:xfrm>
        </p:spPr>
        <p:txBody>
          <a:bodyPr/>
          <a:p>
            <a:pPr algn="ctr"/>
            <a:r>
              <a:rPr lang="en-US" altLang="en-US" b="1"/>
              <a:t>  ABSTRACT</a:t>
            </a:r>
            <a:endParaRPr lang="en-US" altLang="en-US" sz="2800" b="1"/>
          </a:p>
        </p:txBody>
      </p:sp>
      <p:sp>
        <p:nvSpPr>
          <p:cNvPr id="3" name="Content Placeholder 2"/>
          <p:cNvSpPr>
            <a:spLocks noGrp="1"/>
          </p:cNvSpPr>
          <p:nvPr>
            <p:ph idx="1"/>
          </p:nvPr>
        </p:nvSpPr>
        <p:spPr>
          <a:xfrm>
            <a:off x="609600" y="1200150"/>
            <a:ext cx="10972800" cy="4927600"/>
          </a:xfrm>
        </p:spPr>
        <p:txBody>
          <a:bodyPr/>
          <a:p>
            <a:pPr algn="just"/>
            <a:r>
              <a:rPr lang="en-US" altLang="en-US" sz="2400">
                <a:latin typeface="Times New Roman" panose="02020603050405020304" charset="0"/>
                <a:cs typeface="Times New Roman" panose="02020603050405020304" charset="0"/>
              </a:rPr>
              <a:t>The College Management System is a comprehensive software application designed to automate and streamline the administrative and academic processes of a college or educational institution.</a:t>
            </a:r>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rPr>
              <a:t>This system integrates various functions such as student enrollment, faculty management, course allocation, fee processing, attendance tracking, and academic performance monitoring into a centralized platform.</a:t>
            </a:r>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rPr>
              <a:t>Developed using Python - Django, the system offers user-friendly interfaces for administrators, faculty members, and students, ensuring secure access to relevant modules based on user roles. </a:t>
            </a:r>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rPr>
              <a:t>The main goal of the project is to reduce manual workload, minimize errors, and improve overall efficiency in managing college operations.</a:t>
            </a: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CONCLUSION</a:t>
            </a:r>
            <a:endParaRPr lang="en-US"/>
          </a:p>
        </p:txBody>
      </p:sp>
      <p:sp>
        <p:nvSpPr>
          <p:cNvPr id="3" name="Content Placeholder 2"/>
          <p:cNvSpPr>
            <a:spLocks noGrp="1"/>
          </p:cNvSpPr>
          <p:nvPr>
            <p:ph idx="1"/>
          </p:nvPr>
        </p:nvSpPr>
        <p:spPr/>
        <p:txBody>
          <a:bodyPr/>
          <a:p>
            <a:pPr marL="0" indent="0">
              <a:buNone/>
            </a:pPr>
            <a:r>
              <a:rPr lang="en-US" altLang="en-US" sz="2400">
                <a:latin typeface="Times New Roman" panose="02020603050405020304" charset="0"/>
                <a:cs typeface="Times New Roman" panose="02020603050405020304" charset="0"/>
              </a:rPr>
              <a:t>In conclusion, College Management System that was developed with Django addresses the inefficiencies of  traditional college institutions and is comprised of a student panel for student to manage their academic responsibilities, attendance, grades, schedules, and leave requests, staff panel to mange the inefficient processes of administrative staff so they can put more focus on teaching and improving student experience,and the Admin panel to manage the centralized skills of attendance tracking, result management, timetabling, and leave request processing. This system reduces drawbacks of manual systems for various reasons, including data loss, delays, and workload increase, improves communication between college community members, and leads to increased efficiency throughout the college. Finally it lays the foundation for future  potential improvements in technology - including mobile application ability, insights from artificial intelligence on student experience. Overall, this College Management System represents a real step forward in creating organizational efficiencies of academic instituitions.</a:t>
            </a:r>
            <a:r>
              <a:rPr lang="en-US" altLang="en-US"/>
              <a:t> </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582613"/>
          </a:xfrm>
        </p:spPr>
        <p:txBody>
          <a:bodyPr/>
          <a:p>
            <a:pPr algn="ctr"/>
            <a:r>
              <a:rPr lang="en-US" altLang="en-US" b="1">
                <a:sym typeface="+mn-ea"/>
              </a:rPr>
              <a:t>LITERATURE SURVEY</a:t>
            </a:r>
            <a:endParaRPr lang="en-US" b="1"/>
          </a:p>
        </p:txBody>
      </p:sp>
      <p:sp>
        <p:nvSpPr>
          <p:cNvPr id="3" name="Content Placeholder 2"/>
          <p:cNvSpPr>
            <a:spLocks noGrp="1"/>
          </p:cNvSpPr>
          <p:nvPr>
            <p:ph idx="1"/>
          </p:nvPr>
        </p:nvSpPr>
        <p:spPr>
          <a:xfrm>
            <a:off x="609600" y="952500"/>
            <a:ext cx="10972800" cy="5467350"/>
          </a:xfrm>
        </p:spPr>
        <p:txBody>
          <a:bodyPr/>
          <a:p>
            <a:pPr algn="just"/>
            <a:r>
              <a:rPr lang="en-US" altLang="en-US" sz="2400">
                <a:latin typeface="Times New Roman" panose="02020603050405020304" charset="0"/>
                <a:cs typeface="Times New Roman" panose="02020603050405020304" charset="0"/>
              </a:rPr>
              <a:t>Tang, Y.F., &amp; Zhang, Y.S(2009, August). [1] Design and Implementation of College Student Information Management System  Based on Web Services. Tang and Zhang designed a student information management system using web services with Role-Based Access Control(RBAC). The system ensures high security while providing functionalities such as database management, role-specific access, and efficient handling of student records .</a:t>
            </a:r>
            <a:endParaRPr lang="en-US" altLang="en-US" sz="2400">
              <a:latin typeface="Times New Roman" panose="02020603050405020304" charset="0"/>
              <a:cs typeface="Times New Roman" panose="02020603050405020304" charset="0"/>
            </a:endParaRPr>
          </a:p>
          <a:p>
            <a:pPr algn="just"/>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rPr>
              <a:t>Hashim N. M. Z., &amp; Mohamed, S. N. K,. S.(2013).[2] Development of Student Information System. Hashim and Mohamed created a student information system tailored for the Faculty of Electronics &amp; Computer Engineering at universiti Teknikal Malaysia Melaka (UTeM). Using Rapid Application Design (RAD) methodology, the system focuses on recording and updating student data efficiently while providing reports for faculty use.</a:t>
            </a:r>
            <a:endParaRPr lang="en-US" altLang="en-US" sz="2400">
              <a:latin typeface="Times New Roman" panose="02020603050405020304" charset="0"/>
              <a:cs typeface="Times New Roman" panose="02020603050405020304" charset="0"/>
            </a:endParaRPr>
          </a:p>
          <a:p>
            <a:pPr algn="just"/>
            <a:endParaRPr lang="en-US" altLang="en-US" sz="2400">
              <a:latin typeface="Times New Roman" panose="02020603050405020304" charset="0"/>
              <a:cs typeface="Times New Roman" panose="02020603050405020304" charset="0"/>
            </a:endParaRPr>
          </a:p>
          <a:p>
            <a:pPr algn="just"/>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2735" y="145415"/>
            <a:ext cx="10972800" cy="4953000"/>
          </a:xfrm>
        </p:spPr>
        <p:txBody>
          <a:bodyPr/>
          <a:p>
            <a:pPr algn="just"/>
            <a:r>
              <a:rPr lang="en-US" altLang="en-US" sz="2400">
                <a:latin typeface="Times New Roman" panose="02020603050405020304" charset="0"/>
                <a:cs typeface="Times New Roman" panose="02020603050405020304" charset="0"/>
                <a:sym typeface="+mn-ea"/>
              </a:rPr>
              <a:t>Patnaik, S., Kumari Singh, K., R., &amp; Kumari, n. (2016).[3] College Management System. Patnail et al. Developed an automated college management system to replace traditional  paperwork with digital solutions. The system they made categorizes users based on roles I.e., Students or Faculty and provide functionality such as attendance tracking, fee management, and academic record maintenance.</a:t>
            </a:r>
            <a:endParaRPr lang="en-US" altLang="en-US" sz="2400">
              <a:latin typeface="Times New Roman" panose="02020603050405020304" charset="0"/>
              <a:cs typeface="Times New Roman" panose="02020603050405020304" charset="0"/>
            </a:endParaRPr>
          </a:p>
          <a:p>
            <a:pPr algn="just"/>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sym typeface="+mn-ea"/>
              </a:rPr>
              <a:t>D B Heras, D. Otero, and F. Arguello,[4] developed an eco-feedback system to enhance the sustainability in universities. The system integrates virtual environments and human-computer interfaces to monitor ecological practices. It provides real-time feedback to users. It encourages sustainable behaviour and improving environmental performance metrics with academic institutions.</a:t>
            </a:r>
            <a:endParaRPr lang="en-US" altLang="en-US" sz="2400">
              <a:latin typeface="Times New Roman" panose="02020603050405020304" charset="0"/>
              <a:cs typeface="Times New Roman" panose="02020603050405020304" charset="0"/>
            </a:endParaRPr>
          </a:p>
          <a:p>
            <a:pPr algn="just"/>
            <a:endParaRPr lang="en-US" altLang="en-US" sz="2400">
              <a:latin typeface="Times New Roman" panose="02020603050405020304" charset="0"/>
              <a:cs typeface="Times New Roman" panose="02020603050405020304" charset="0"/>
            </a:endParaRPr>
          </a:p>
          <a:p>
            <a:pPr algn="just"/>
            <a:r>
              <a:rPr lang="en-US" altLang="en-US" sz="2400">
                <a:latin typeface="Times New Roman" panose="02020603050405020304" charset="0"/>
                <a:cs typeface="Times New Roman" panose="02020603050405020304" charset="0"/>
                <a:sym typeface="+mn-ea"/>
              </a:rPr>
              <a:t>Y Wang, B Y Sun, and F Cheng,[5] developed a model for managing image archives using electronic documentation. This process improves efficiency in storing,retrieving,  and managing visual data in universities. The model focuses on digitization to streamline archival workflows, ensuring better organization.</a:t>
            </a:r>
            <a:endParaRPr lang="en-US" altLang="en-US" sz="2400">
              <a:latin typeface="Times New Roman" panose="02020603050405020304" charset="0"/>
              <a:cs typeface="Times New Roman" panose="02020603050405020304" charset="0"/>
            </a:endParaRPr>
          </a:p>
          <a:p>
            <a:pPr algn="just"/>
            <a:endParaRPr lang="en-US" altLang="en-US">
              <a:latin typeface="Times New Roman" panose="02020603050405020304" charset="0"/>
              <a:cs typeface="Times New Roman" panose="02020603050405020304" charset="0"/>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t>PROBLEM STATEMENT</a:t>
            </a:r>
            <a:endParaRPr lang="en-US"/>
          </a:p>
        </p:txBody>
      </p:sp>
      <p:sp>
        <p:nvSpPr>
          <p:cNvPr id="3" name="Content Placeholder 2"/>
          <p:cNvSpPr>
            <a:spLocks noGrp="1"/>
          </p:cNvSpPr>
          <p:nvPr>
            <p:ph idx="1"/>
          </p:nvPr>
        </p:nvSpPr>
        <p:spPr/>
        <p:txBody>
          <a:bodyPr/>
          <a:p>
            <a:pPr marL="0" indent="0" algn="just">
              <a:buNone/>
            </a:pPr>
            <a:r>
              <a:rPr lang="en-US" altLang="en-US" sz="2400">
                <a:latin typeface="Times New Roman" panose="02020603050405020304" charset="0"/>
                <a:cs typeface="Times New Roman" panose="02020603050405020304" charset="0"/>
              </a:rPr>
              <a:t>Colleges often rely on manual methods to handle essential tasks like student registration, attendance tracking, fee management, and academic record-keeping. These processes are time-consuming, error-prone, and inefficient, especially as the institution grows. Manual systems lack real-time data access, lead to miscommunication, and slow down decision-making. There is a need for an automated College Management System to streamline operations, reduce errors, and centralize information. By providing secure, role-based access to students, faculty, and administrators, the system can improve efficiency, data accuracy, and communication across departments, ultimately enhancing the overall management and academic experience.</a:t>
            </a:r>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81280"/>
            <a:ext cx="10972800" cy="582613"/>
          </a:xfrm>
        </p:spPr>
        <p:txBody>
          <a:bodyPr/>
          <a:p>
            <a:pPr algn="ctr"/>
            <a:r>
              <a:rPr lang="en-US"/>
              <a:t>METHODOLOGY</a:t>
            </a:r>
            <a:endParaRPr lang="en-US"/>
          </a:p>
        </p:txBody>
      </p:sp>
      <p:sp>
        <p:nvSpPr>
          <p:cNvPr id="3" name="Content Placeholder 2"/>
          <p:cNvSpPr>
            <a:spLocks noGrp="1"/>
          </p:cNvSpPr>
          <p:nvPr>
            <p:ph idx="1"/>
          </p:nvPr>
        </p:nvSpPr>
        <p:spPr>
          <a:xfrm>
            <a:off x="391795" y="773430"/>
            <a:ext cx="10972800" cy="4953000"/>
          </a:xfrm>
        </p:spPr>
        <p:txBody>
          <a:bodyPr/>
          <a:p>
            <a:r>
              <a:rPr lang="en-US" altLang="en-US" sz="2400" b="1">
                <a:latin typeface="Times New Roman" panose="02020603050405020304" charset="0"/>
                <a:cs typeface="Times New Roman" panose="02020603050405020304" charset="0"/>
              </a:rPr>
              <a:t>The methodology includes :</a:t>
            </a:r>
            <a:endParaRPr lang="en-US" altLang="en-US" sz="2400" b="1">
              <a:latin typeface="Times New Roman" panose="02020603050405020304" charset="0"/>
              <a:cs typeface="Times New Roman" panose="02020603050405020304" charset="0"/>
            </a:endParaRPr>
          </a:p>
          <a:p>
            <a:r>
              <a:rPr lang="en-US" altLang="en-US" sz="2400" b="1">
                <a:latin typeface="Times New Roman" panose="02020603050405020304" charset="0"/>
                <a:cs typeface="Times New Roman" panose="02020603050405020304" charset="0"/>
              </a:rPr>
              <a:t>Requirements Gathering :</a:t>
            </a:r>
            <a:endParaRPr lang="en-US" altLang="en-US" sz="2400" b="1">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       Identifying key features such as admin , faculty and student credentials (gmail , password).</a:t>
            </a:r>
            <a:endParaRPr lang="en-US" altLang="en-US" sz="2400">
              <a:latin typeface="Times New Roman" panose="02020603050405020304" charset="0"/>
              <a:cs typeface="Times New Roman" panose="02020603050405020304" charset="0"/>
            </a:endParaRPr>
          </a:p>
          <a:p>
            <a:r>
              <a:rPr lang="en-US" altLang="en-US" sz="2400" b="1">
                <a:latin typeface="Times New Roman" panose="02020603050405020304" charset="0"/>
                <a:cs typeface="Times New Roman" panose="02020603050405020304" charset="0"/>
              </a:rPr>
              <a:t>System Design :</a:t>
            </a:r>
            <a:endParaRPr lang="en-US" altLang="en-US" sz="2400" b="1">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        Designing the user friendly interface using HTML ,CSS, JavaScript and implementing Django as the Backend realtime data handling authentication.</a:t>
            </a:r>
            <a:endParaRPr lang="en-US" altLang="en-US" sz="2400">
              <a:latin typeface="Times New Roman" panose="02020603050405020304" charset="0"/>
              <a:cs typeface="Times New Roman" panose="02020603050405020304" charset="0"/>
            </a:endParaRPr>
          </a:p>
          <a:p>
            <a:r>
              <a:rPr lang="en-US" altLang="en-US" sz="2400" b="1">
                <a:latin typeface="Times New Roman" panose="02020603050405020304" charset="0"/>
                <a:cs typeface="Times New Roman" panose="02020603050405020304" charset="0"/>
              </a:rPr>
              <a:t>Implementation :</a:t>
            </a:r>
            <a:endParaRPr lang="en-US" altLang="en-US" sz="2400" b="1">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Frontend Development : HTML, CSS ,JavaScript allows easy User Interface creation and also provides real-time data validation.</a:t>
            </a:r>
            <a:endParaRPr lang="en-US" altLang="en-US" sz="2400">
              <a:latin typeface="Times New Roman" panose="02020603050405020304" charset="0"/>
              <a:cs typeface="Times New Roman" panose="02020603050405020304" charset="0"/>
            </a:endParaRPr>
          </a:p>
          <a:p>
            <a:r>
              <a:rPr lang="en-US" altLang="en-US" sz="2400">
                <a:latin typeface="Times New Roman" panose="02020603050405020304" charset="0"/>
                <a:cs typeface="Times New Roman" panose="02020603050405020304" charset="0"/>
              </a:rPr>
              <a:t>Backend Development : Using Django which is a pyhton backend web Framework provides inbuilt database (sqlllite3) and also managing of the files (templates, views , models) are very easy in Django.</a:t>
            </a:r>
            <a:endParaRPr lang="en-US" altLang="en-US" sz="2400">
              <a:latin typeface="Times New Roman" panose="02020603050405020304" charset="0"/>
              <a:cs typeface="Times New Roman" panose="02020603050405020304" charset="0"/>
            </a:endParaRPr>
          </a:p>
          <a:p>
            <a:endParaRPr lang="en-US" altLang="en-US" sz="24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
        <p:nvSpPr>
          <p:cNvPr id="2" name="Title 1"/>
          <p:cNvSpPr>
            <a:spLocks noGrp="1"/>
          </p:cNvSpPr>
          <p:nvPr>
            <p:ph type="title"/>
          </p:nvPr>
        </p:nvSpPr>
        <p:spPr/>
        <p:txBody>
          <a:bodyPr/>
          <a:p>
            <a:r>
              <a:rPr lang="en-US" b="1" u="sng">
                <a:latin typeface="Times New Roman" panose="02020603050405020304" charset="0"/>
                <a:cs typeface="Times New Roman" panose="02020603050405020304" charset="0"/>
              </a:rPr>
              <a:t>Flow Diagram</a:t>
            </a:r>
            <a:r>
              <a:rPr lang="en-US"/>
              <a:t>:</a:t>
            </a:r>
            <a:endParaRPr lang="en-US"/>
          </a:p>
        </p:txBody>
      </p:sp>
      <p:pic>
        <p:nvPicPr>
          <p:cNvPr id="4" name="Picture 3" descr="data flow"/>
          <p:cNvPicPr>
            <a:picLocks noChangeAspect="1"/>
          </p:cNvPicPr>
          <p:nvPr/>
        </p:nvPicPr>
        <p:blipFill>
          <a:blip r:embed="rId1"/>
          <a:stretch>
            <a:fillRect/>
          </a:stretch>
        </p:blipFill>
        <p:spPr>
          <a:xfrm>
            <a:off x="844550" y="902335"/>
            <a:ext cx="9473565" cy="56045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Existing System </a:t>
            </a:r>
            <a:endParaRPr lang="en-US" b="1"/>
          </a:p>
        </p:txBody>
      </p:sp>
      <p:sp>
        <p:nvSpPr>
          <p:cNvPr id="3" name="Content Placeholder 2"/>
          <p:cNvSpPr>
            <a:spLocks noGrp="1"/>
          </p:cNvSpPr>
          <p:nvPr>
            <p:ph idx="1"/>
          </p:nvPr>
        </p:nvSpPr>
        <p:spPr/>
        <p:txBody>
          <a:bodyPr/>
          <a:p>
            <a:pPr marL="0" indent="0">
              <a:buNone/>
            </a:pPr>
            <a:r>
              <a:rPr lang="en-US" altLang="en-US" sz="2000"/>
              <a:t>The existing system for college management is often manual, which can lead to errors, time wastage, and increased paperwork. A college management system (CMS) can help improve the efficiency of a college's operations by automating and centralizing administrative tasks. </a:t>
            </a:r>
            <a:endParaRPr lang="en-US" altLang="en-US" sz="2000"/>
          </a:p>
          <a:p>
            <a:pPr marL="0" indent="0">
              <a:buNone/>
            </a:pPr>
            <a:r>
              <a:rPr lang="en-US" altLang="en-US" sz="2000" b="1"/>
              <a:t>Less accurate</a:t>
            </a:r>
            <a:endParaRPr lang="en-US" altLang="en-US" sz="2000" b="1"/>
          </a:p>
          <a:p>
            <a:pPr marL="0" indent="0">
              <a:buNone/>
            </a:pPr>
            <a:r>
              <a:rPr lang="en-US" altLang="en-US" sz="2000"/>
              <a:t>The system may be less accurate and efficient, and it may be more prone to mistakes in calculations.</a:t>
            </a:r>
            <a:endParaRPr lang="en-US" altLang="en-US" sz="2000"/>
          </a:p>
          <a:p>
            <a:pPr marL="0" indent="0">
              <a:buNone/>
            </a:pPr>
            <a:r>
              <a:rPr lang="en-US" altLang="en-US" sz="2000" b="1"/>
              <a:t>Time consuming</a:t>
            </a:r>
            <a:endParaRPr lang="en-US" altLang="en-US" sz="2000" b="1"/>
          </a:p>
          <a:p>
            <a:pPr marL="0" indent="0">
              <a:buNone/>
            </a:pPr>
            <a:r>
              <a:rPr lang="en-US" altLang="en-US" sz="2000"/>
              <a:t>The system may be time consuming, and it may involve a lot of paperwork.</a:t>
            </a:r>
            <a:endParaRPr lang="en-US" altLang="en-US" sz="2000"/>
          </a:p>
          <a:p>
            <a:pPr marL="0" indent="0">
              <a:buNone/>
            </a:pPr>
            <a:r>
              <a:rPr lang="en-US" altLang="en-US" sz="2000" b="1"/>
              <a:t>Maintenance problems</a:t>
            </a:r>
            <a:endParaRPr lang="en-US" altLang="en-US" sz="2000" b="1"/>
          </a:p>
          <a:p>
            <a:pPr marL="0" indent="0">
              <a:buNone/>
            </a:pPr>
            <a:r>
              <a:rPr lang="en-US" altLang="en-US" sz="2000"/>
              <a:t>The system may have maintenance problems due to the manual work and paperwork.</a:t>
            </a:r>
            <a:endParaRPr lang="en-US" altLang="en-US" sz="2000"/>
          </a:p>
          <a:p>
            <a:pPr marL="0" indent="0">
              <a:buNone/>
            </a:pPr>
            <a:r>
              <a:rPr lang="en-US" altLang="en-US" sz="2000" b="1">
                <a:sym typeface="+mn-ea"/>
              </a:rPr>
              <a:t>No Online communication</a:t>
            </a:r>
            <a:endParaRPr lang="en-US" altLang="en-US" sz="2000" b="1"/>
          </a:p>
          <a:p>
            <a:pPr marL="0" indent="0">
              <a:buNone/>
            </a:pPr>
            <a:r>
              <a:rPr lang="en-US" altLang="en-US" sz="2000">
                <a:sym typeface="+mn-ea"/>
              </a:rPr>
              <a:t>Their is no online communication for leave applying, feedback and other to their higher authorities.</a:t>
            </a:r>
            <a:endParaRPr lang="en-US" altLang="en-US" sz="2000" b="1"/>
          </a:p>
          <a:p>
            <a:pPr marL="0" indent="0">
              <a:buNone/>
            </a:pPr>
            <a:endParaRPr lang="en-US" altLang="en-US" sz="2000" b="1"/>
          </a:p>
        </p:txBody>
      </p:sp>
      <p:sp>
        <p:nvSpPr>
          <p:cNvPr id="5" name="Text Box 4"/>
          <p:cNvSpPr txBox="1"/>
          <p:nvPr/>
        </p:nvSpPr>
        <p:spPr>
          <a:xfrm>
            <a:off x="7887335" y="454660"/>
            <a:ext cx="4064000" cy="368300"/>
          </a:xfrm>
          <a:prstGeom prst="rect">
            <a:avLst/>
          </a:prstGeom>
          <a:noFill/>
        </p:spPr>
        <p:txBody>
          <a:bodyPr wrap="square" rtlCol="0">
            <a:spAutoFit/>
          </a:bodyPr>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t> Proposed </a:t>
            </a:r>
            <a:r>
              <a:rPr lang="en-IN" altLang="en-US" b="1"/>
              <a:t>System</a:t>
            </a:r>
            <a:endParaRPr lang="en-IN" altLang="en-US" b="1"/>
          </a:p>
        </p:txBody>
      </p:sp>
      <p:sp>
        <p:nvSpPr>
          <p:cNvPr id="3" name="Content Placeholder 2"/>
          <p:cNvSpPr>
            <a:spLocks noGrp="1"/>
          </p:cNvSpPr>
          <p:nvPr>
            <p:ph idx="1"/>
          </p:nvPr>
        </p:nvSpPr>
        <p:spPr>
          <a:xfrm>
            <a:off x="609600" y="1174750"/>
            <a:ext cx="10972800" cy="5195570"/>
          </a:xfrm>
        </p:spPr>
        <p:txBody>
          <a:bodyPr/>
          <a:p>
            <a:pPr algn="just">
              <a:lnSpc>
                <a:spcPct val="110000"/>
              </a:lnSpc>
            </a:pPr>
            <a:r>
              <a:rPr lang="en-US" altLang="en-US" sz="2000" b="1"/>
              <a:t>User-Friendly Interfaces:</a:t>
            </a:r>
            <a:r>
              <a:rPr lang="en-US" altLang="en-US" sz="2000"/>
              <a:t> The system provides distinct interfaces for different user roles—Head of Department (HOD), staff, and students—making navigation intuitive for each group. This separation enhances user experience by catering to specific needs and functionalities for each role</a:t>
            </a:r>
            <a:endParaRPr lang="en-US" altLang="en-US"/>
          </a:p>
          <a:p>
            <a:r>
              <a:rPr lang="en-US" altLang="en-US" sz="2000" b="1"/>
              <a:t>Digital Connectivity:</a:t>
            </a:r>
            <a:r>
              <a:rPr lang="en-US" altLang="en-US" sz="2000"/>
              <a:t> In the context of increased digital education due to events like the COVID-19 pandemic, this system facilitates seamless communication between students, staff, and administration. It helps in managing registrations, attendance, feedback, and leave applications efficiently</a:t>
            </a:r>
            <a:endParaRPr lang="en-US" altLang="en-US"/>
          </a:p>
          <a:p>
            <a:r>
              <a:rPr lang="en-US" altLang="en-US" sz="2000" b="1"/>
              <a:t>Comprehensive Features: </a:t>
            </a:r>
            <a:r>
              <a:rPr lang="en-US" altLang="en-US" sz="2000"/>
              <a:t>The project includes a wide range of functionalities such as user registration, attendance tracking, leave management, feedback systems, and profile management. This comprehensive approach addresses various administrative needs within a college environment</a:t>
            </a:r>
            <a:endParaRPr lang="en-US" altLang="en-US"/>
          </a:p>
          <a:p>
            <a:r>
              <a:rPr lang="en-US" altLang="en-US" sz="2000" b="1"/>
              <a:t>Utilization of Modern Technologies: </a:t>
            </a:r>
            <a:r>
              <a:rPr lang="en-US" altLang="en-US" sz="2000"/>
              <a:t>By leveraging Django as a web framework along with HTML, CSS, JavaScript, and Bootstrap for front-end development, the project ensures a modern and responsive design that can be easily maintained and scaled</a:t>
            </a:r>
            <a:endParaRPr lang="en-US" altLang="en-US"/>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9705</Words>
  <Application>WPS Presentation</Application>
  <PresentationFormat>Widescreen</PresentationFormat>
  <Paragraphs>167</Paragraphs>
  <Slides>20</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SimSun</vt:lpstr>
      <vt:lpstr>Wingdings</vt:lpstr>
      <vt:lpstr>Roboto</vt:lpstr>
      <vt:lpstr>Times New Roman</vt:lpstr>
      <vt:lpstr>Lucida Sans</vt:lpstr>
      <vt:lpstr>Arial Black</vt:lpstr>
      <vt:lpstr>Microsoft YaHei</vt:lpstr>
      <vt:lpstr>Arial Unicode MS</vt:lpstr>
      <vt:lpstr>Calibri</vt:lpstr>
      <vt:lpstr>Lucida Sans Unicode</vt:lpstr>
      <vt:lpstr>Blue Waves</vt:lpstr>
      <vt:lpstr>COLLEGE MANAGEMENT SYSTEM (CMS)</vt:lpstr>
      <vt:lpstr>  ABSTRACT</vt:lpstr>
      <vt:lpstr>LITERATURE SURVEY</vt:lpstr>
      <vt:lpstr>PowerPoint 演示文稿</vt:lpstr>
      <vt:lpstr>PROBLEM STATEMENT</vt:lpstr>
      <vt:lpstr>METHODOLOGY</vt:lpstr>
      <vt:lpstr>Flow Diagram:</vt:lpstr>
      <vt:lpstr>Existing System </vt:lpstr>
      <vt:lpstr> Proposed System</vt:lpstr>
      <vt:lpstr>MODULES</vt:lpstr>
      <vt:lpstr>PowerPoint 演示文稿</vt:lpstr>
      <vt:lpstr>UML DIAGRAMS</vt:lpstr>
      <vt:lpstr>PowerPoint 演示文稿</vt:lpstr>
      <vt:lpstr>PowerPoint 演示文稿</vt:lpstr>
      <vt:lpstr>PowerPoint 演示文稿</vt:lpstr>
      <vt:lpstr>PowerPoint 演示文稿</vt:lpstr>
      <vt:lpstr>DESIGN</vt:lpstr>
      <vt:lpstr>IMPLEMENTATION</vt:lpstr>
      <vt:lpstr>PowerPoint 演示文稿</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COLLEGE MANAGEMENT SYSTEM (CMS)</dc:title>
  <dc:creator/>
  <cp:lastModifiedBy>Rakesh Bejjenki</cp:lastModifiedBy>
  <cp:revision>16</cp:revision>
  <dcterms:created xsi:type="dcterms:W3CDTF">2025-01-16T14:33:00Z</dcterms:created>
  <dcterms:modified xsi:type="dcterms:W3CDTF">2025-05-28T17:21:22Z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0DCFA471896A4EEFB29A090A03413B04_13</vt:lpwstr>
  </property>
  <property fmtid="{D5CDD505-2E9C-101B-9397-08002B2CF9AE}" pid="3" name="KSOProductBuildVer">
    <vt:lpwstr>1033-12.2.0.21179</vt:lpwstr>
  </property>
</Properties>
</file>