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571" r:id="rId3"/>
    <p:sldId id="572" r:id="rId4"/>
    <p:sldId id="573" r:id="rId5"/>
    <p:sldId id="585" r:id="rId6"/>
    <p:sldId id="586" r:id="rId7"/>
    <p:sldId id="574" r:id="rId8"/>
    <p:sldId id="584" r:id="rId9"/>
    <p:sldId id="575" r:id="rId10"/>
    <p:sldId id="576" r:id="rId11"/>
    <p:sldId id="577" r:id="rId12"/>
    <p:sldId id="579" r:id="rId13"/>
    <p:sldId id="578" r:id="rId14"/>
    <p:sldId id="570"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1DA99-9F20-477F-874F-9C4A145007D6}" type="datetimeFigureOut">
              <a:rPr lang="en-IN" smtClean="0"/>
              <a:t>15-06-2025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3D2E4-C736-45D3-B8D5-8F1AEDDB680B}" type="slidenum">
              <a:rPr lang="en-IN" smtClean="0"/>
              <a:t>‹#›</a:t>
            </a:fld>
            <a:endParaRPr lang="en-IN"/>
          </a:p>
        </p:txBody>
      </p:sp>
    </p:spTree>
    <p:extLst>
      <p:ext uri="{BB962C8B-B14F-4D97-AF65-F5344CB8AC3E}">
        <p14:creationId xmlns:p14="http://schemas.microsoft.com/office/powerpoint/2010/main" val="1752179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33D2E4-C736-45D3-B8D5-8F1AEDDB680B}" type="slidenum">
              <a:rPr lang="en-IN" smtClean="0"/>
              <a:t>1</a:t>
            </a:fld>
            <a:endParaRPr lang="en-IN"/>
          </a:p>
        </p:txBody>
      </p:sp>
    </p:spTree>
    <p:extLst>
      <p:ext uri="{BB962C8B-B14F-4D97-AF65-F5344CB8AC3E}">
        <p14:creationId xmlns:p14="http://schemas.microsoft.com/office/powerpoint/2010/main" val="209203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ypi.org/project/gT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br>
              <a:rPr lang="en-US" sz="2000" b="1" dirty="0"/>
            </a:br>
            <a:br>
              <a:rPr lang="en-US" sz="5100" b="1" dirty="0"/>
            </a:br>
            <a:r>
              <a:rPr lang="en-US" sz="5100" b="1" dirty="0"/>
              <a:t>STUDY BUDDY-AI</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406910" y="3201555"/>
            <a:ext cx="5143500" cy="2732477"/>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a:t>
            </a:r>
            <a:r>
              <a:rPr lang="en-US" sz="1600" cap="all" dirty="0"/>
              <a:t>BEJJIPARAPU SHRAVANI</a:t>
            </a:r>
          </a:p>
          <a:p>
            <a:pPr algn="l">
              <a:spcAft>
                <a:spcPts val="600"/>
              </a:spcAft>
            </a:pPr>
            <a:r>
              <a:rPr lang="en-US" sz="1600" b="1" cap="all" dirty="0"/>
              <a:t>College Name: </a:t>
            </a:r>
            <a:r>
              <a:rPr lang="en-US" sz="1600" cap="all" dirty="0"/>
              <a:t>Malla REDDY ENGINEERING            	                COLLEGE FOR WOMEN</a:t>
            </a:r>
          </a:p>
          <a:p>
            <a:pPr algn="l">
              <a:spcAft>
                <a:spcPts val="600"/>
              </a:spcAft>
            </a:pPr>
            <a:r>
              <a:rPr lang="en-US" sz="1600" b="1" cap="all" dirty="0"/>
              <a:t>Department: </a:t>
            </a:r>
            <a:r>
              <a:rPr lang="en-US" sz="1600" cap="all" dirty="0" err="1"/>
              <a:t>B.Tech</a:t>
            </a:r>
            <a:r>
              <a:rPr lang="en-US" sz="1600" cap="all" dirty="0"/>
              <a:t> </a:t>
            </a:r>
            <a:r>
              <a:rPr lang="en-US" sz="1600" b="1" cap="all" dirty="0"/>
              <a:t>- </a:t>
            </a:r>
            <a:r>
              <a:rPr lang="en-US" sz="1600" cap="all" dirty="0"/>
              <a:t>INFORMATION TECHNOLOGY</a:t>
            </a:r>
          </a:p>
          <a:p>
            <a:pPr algn="l">
              <a:spcAft>
                <a:spcPts val="600"/>
              </a:spcAft>
            </a:pPr>
            <a:r>
              <a:rPr lang="en-US" sz="1600" b="1" cap="all" dirty="0"/>
              <a:t>Email ID: </a:t>
            </a:r>
            <a:r>
              <a:rPr lang="en-US" sz="1600" dirty="0"/>
              <a:t>bejjiparapushravani@gmail.com</a:t>
            </a:r>
            <a:endParaRPr lang="en-US" sz="1600" cap="all" dirty="0"/>
          </a:p>
          <a:p>
            <a:pPr algn="l">
              <a:spcAft>
                <a:spcPts val="600"/>
              </a:spcAft>
            </a:pPr>
            <a:r>
              <a:rPr lang="en-US" sz="1600" b="1" cap="all" dirty="0"/>
              <a:t>AICTE Student ID: </a:t>
            </a:r>
            <a:r>
              <a:rPr lang="en-IN" sz="1600" dirty="0"/>
              <a:t>STU67e2bad44fad81742912212</a:t>
            </a:r>
            <a:endParaRPr lang="en-US" sz="1600" cap="all"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D031E4A-4BB1-5D88-898E-74E3891D77BA}"/>
              </a:ext>
            </a:extLst>
          </p:cNvPr>
          <p:cNvPicPr>
            <a:picLocks noChangeAspect="1"/>
          </p:cNvPicPr>
          <p:nvPr/>
        </p:nvPicPr>
        <p:blipFill>
          <a:blip r:embed="rId3">
            <a:extLst>
              <a:ext uri="{28A0092B-C50C-407E-A947-70E740481C1C}">
                <a14:useLocalDpi xmlns:a14="http://schemas.microsoft.com/office/drawing/2010/main" val="0"/>
              </a:ext>
            </a:extLst>
          </a:blip>
          <a:srcRect l="5908" t="7847" r="6378" b="7135"/>
          <a:stretch>
            <a:fillRect/>
          </a:stretch>
        </p:blipFill>
        <p:spPr>
          <a:xfrm>
            <a:off x="6775704" y="1325880"/>
            <a:ext cx="3675888" cy="460815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1BD74EAD-6550-2602-5819-1A09AAF12DA4}"/>
              </a:ext>
            </a:extLst>
          </p:cNvPr>
          <p:cNvSpPr>
            <a:spLocks noGrp="1" noChangeArrowheads="1"/>
          </p:cNvSpPr>
          <p:nvPr>
            <p:ph idx="1"/>
          </p:nvPr>
        </p:nvSpPr>
        <p:spPr bwMode="auto">
          <a:xfrm>
            <a:off x="838200" y="1695034"/>
            <a:ext cx="53190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can predicts the </a:t>
            </a:r>
            <a:r>
              <a:rPr lang="en-US" altLang="en-US" sz="2400" dirty="0">
                <a:latin typeface="Times New Roman" panose="02020603050405020304" pitchFamily="18" charset="0"/>
                <a:cs typeface="Times New Roman" panose="02020603050405020304" pitchFamily="18" charset="0"/>
              </a:rPr>
              <a:t>mood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Screenshots of project are given below.</a:t>
            </a:r>
          </a:p>
        </p:txBody>
      </p:sp>
      <p:sp>
        <p:nvSpPr>
          <p:cNvPr id="21" name="TextBox 20">
            <a:extLst>
              <a:ext uri="{FF2B5EF4-FFF2-40B4-BE49-F238E27FC236}">
                <a16:creationId xmlns:a16="http://schemas.microsoft.com/office/drawing/2014/main" id="{1C238CC2-4B12-284C-EA8F-F638F9902FD6}"/>
              </a:ext>
            </a:extLst>
          </p:cNvPr>
          <p:cNvSpPr txBox="1"/>
          <p:nvPr/>
        </p:nvSpPr>
        <p:spPr>
          <a:xfrm>
            <a:off x="996681" y="6081723"/>
            <a:ext cx="427121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1.Speak your mood</a:t>
            </a:r>
            <a:endParaRPr lang="en-IN" sz="24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0B52D5F6-7F3A-EBB5-568D-76776674337C}"/>
              </a:ext>
            </a:extLst>
          </p:cNvPr>
          <p:cNvSpPr txBox="1"/>
          <p:nvPr/>
        </p:nvSpPr>
        <p:spPr>
          <a:xfrm>
            <a:off x="6264573" y="6073542"/>
            <a:ext cx="6093994"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2.After that it plays music relate to  mood</a:t>
            </a:r>
          </a:p>
        </p:txBody>
      </p:sp>
      <p:pic>
        <p:nvPicPr>
          <p:cNvPr id="5" name="Picture 4">
            <a:extLst>
              <a:ext uri="{FF2B5EF4-FFF2-40B4-BE49-F238E27FC236}">
                <a16:creationId xmlns:a16="http://schemas.microsoft.com/office/drawing/2014/main" id="{8F3297BF-DE31-5BD0-83E8-EC25FDFD5A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832" y="2920584"/>
            <a:ext cx="4271211" cy="2674401"/>
          </a:xfrm>
          <a:prstGeom prst="rect">
            <a:avLst/>
          </a:prstGeom>
        </p:spPr>
      </p:pic>
      <p:pic>
        <p:nvPicPr>
          <p:cNvPr id="9" name="Picture 8">
            <a:extLst>
              <a:ext uri="{FF2B5EF4-FFF2-40B4-BE49-F238E27FC236}">
                <a16:creationId xmlns:a16="http://schemas.microsoft.com/office/drawing/2014/main" id="{03534880-34E9-899B-D8C1-A95A56A86D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5977" y="2876005"/>
            <a:ext cx="4588040" cy="2656112"/>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9036DB3-117A-72DC-772A-E12C1932CDCA}"/>
              </a:ext>
            </a:extLst>
          </p:cNvPr>
          <p:cNvSpPr>
            <a:spLocks noGrp="1" noChangeArrowheads="1"/>
          </p:cNvSpPr>
          <p:nvPr>
            <p:ph idx="1"/>
          </p:nvPr>
        </p:nvSpPr>
        <p:spPr bwMode="auto">
          <a:xfrm>
            <a:off x="667512" y="1777162"/>
            <a:ext cx="10853928" cy="286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StudyBuddy</a:t>
            </a:r>
            <a:r>
              <a:rPr lang="en-US" sz="2000" dirty="0">
                <a:latin typeface="Times New Roman" panose="02020603050405020304" pitchFamily="18" charset="0"/>
                <a:cs typeface="Times New Roman" panose="02020603050405020304" pitchFamily="18" charset="0"/>
              </a:rPr>
              <a:t> AI project successfully demonstrates how mood-based interaction can enhance the learning experience. By using voice recognition and rule-based mood detection, the system provides personalized support through motivational quotes, break reminders, and calming music. This solution promotes better focus, reduces stress, and improves study habits—making it a valuable companion for students in their academic journey.</a:t>
            </a:r>
          </a:p>
          <a:p>
            <a:pPr algn="just"/>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30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700542" y="351810"/>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3E51F210-4F45-9672-2325-394FFFD17223}"/>
              </a:ext>
            </a:extLst>
          </p:cNvPr>
          <p:cNvSpPr>
            <a:spLocks noChangeArrowheads="1"/>
          </p:cNvSpPr>
          <p:nvPr/>
        </p:nvSpPr>
        <p:spPr bwMode="auto">
          <a:xfrm flipV="1">
            <a:off x="1099009" y="5308093"/>
            <a:ext cx="815945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ED2D399E-9315-9B53-DE98-7B703744941D}"/>
              </a:ext>
            </a:extLst>
          </p:cNvPr>
          <p:cNvSpPr>
            <a:spLocks noChangeArrowheads="1"/>
          </p:cNvSpPr>
          <p:nvPr/>
        </p:nvSpPr>
        <p:spPr bwMode="auto">
          <a:xfrm>
            <a:off x="669036" y="1997839"/>
            <a:ext cx="1085392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Mood Detection: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machine learning or facial emotion recognition for more accurate and real-time mood analysis.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Multi-Language Support: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Expand accessibility by supporting regional languages for voice input and responses.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mobile version for easier access and on-the-go usage for students.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Study Plans: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AI to suggest personalized study schedules and productivity tips.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Deployment: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Shift to cloud platforms for broader accessibility and real-time data synchronization.</a:t>
            </a:r>
          </a:p>
        </p:txBody>
      </p:sp>
    </p:spTree>
    <p:extLst>
      <p:ext uri="{BB962C8B-B14F-4D97-AF65-F5344CB8AC3E}">
        <p14:creationId xmlns:p14="http://schemas.microsoft.com/office/powerpoint/2010/main" val="374419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1038242" cy="4251960"/>
          </a:xfrm>
        </p:spPr>
        <p:txBody>
          <a:bodyPr vert="horz" lIns="91440" tIns="45720" rIns="91440" bIns="45720" rtlCol="0" anchor="t">
            <a:normAutofit/>
          </a:bodyPr>
          <a:lstStyle/>
          <a:p>
            <a:r>
              <a:rPr lang="en-IN" sz="2000" b="1" dirty="0">
                <a:latin typeface="Times New Roman" panose="02020603050405020304" pitchFamily="18" charset="0"/>
                <a:cs typeface="Times New Roman" panose="02020603050405020304" pitchFamily="18" charset="0"/>
              </a:rPr>
              <a:t>Kaggle: Emotion Detection Dataset</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Maintained By: Independent contributors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Access: https://www.kaggle.com/datasets/praveengovi/emotions-dataset-for-nlp</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Used for training emotion recognition models</a:t>
            </a:r>
          </a:p>
          <a:p>
            <a:r>
              <a:rPr lang="en-IN" sz="2000" b="1" dirty="0">
                <a:latin typeface="Times New Roman" panose="02020603050405020304" pitchFamily="18" charset="0"/>
                <a:cs typeface="Times New Roman" panose="02020603050405020304" pitchFamily="18" charset="0"/>
              </a:rPr>
              <a:t>Poria, S., Cambria, E., &amp; </a:t>
            </a:r>
            <a:r>
              <a:rPr lang="en-IN" sz="2000" b="1" dirty="0" err="1">
                <a:latin typeface="Times New Roman" panose="02020603050405020304" pitchFamily="18" charset="0"/>
                <a:cs typeface="Times New Roman" panose="02020603050405020304" pitchFamily="18" charset="0"/>
              </a:rPr>
              <a:t>Gelbukh</a:t>
            </a:r>
            <a:r>
              <a:rPr lang="en-IN" sz="2000" b="1" dirty="0">
                <a:latin typeface="Times New Roman" panose="02020603050405020304" pitchFamily="18" charset="0"/>
                <a:cs typeface="Times New Roman" panose="02020603050405020304" pitchFamily="18" charset="0"/>
              </a:rPr>
              <a:t>, A. (2015)</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Title: Deep Convolutional Neural Network Text Representation for Emotion Recognition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Demonstrates CNN-based models for emotion classification from voice/text input</a:t>
            </a:r>
          </a:p>
          <a:p>
            <a:r>
              <a:rPr lang="en-IN" sz="2000" b="1" dirty="0">
                <a:latin typeface="Times New Roman" panose="02020603050405020304" pitchFamily="18" charset="0"/>
                <a:cs typeface="Times New Roman" panose="02020603050405020304" pitchFamily="18" charset="0"/>
              </a:rPr>
              <a:t>Google Text-to-Speech (</a:t>
            </a:r>
            <a:r>
              <a:rPr lang="en-IN" sz="2000" b="1" dirty="0" err="1">
                <a:latin typeface="Times New Roman" panose="02020603050405020304" pitchFamily="18" charset="0"/>
                <a:cs typeface="Times New Roman" panose="02020603050405020304" pitchFamily="18" charset="0"/>
              </a:rPr>
              <a:t>gTTS</a:t>
            </a:r>
            <a:r>
              <a:rPr lang="en-IN" sz="2000" b="1" dirty="0">
                <a:latin typeface="Times New Roman" panose="02020603050405020304" pitchFamily="18" charset="0"/>
                <a:cs typeface="Times New Roman" panose="02020603050405020304" pitchFamily="18" charset="0"/>
              </a:rPr>
              <a:t>) Documentation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Link: </a:t>
            </a:r>
            <a:r>
              <a:rPr lang="en-IN" sz="2000" dirty="0">
                <a:latin typeface="Times New Roman" panose="02020603050405020304" pitchFamily="18" charset="0"/>
                <a:cs typeface="Times New Roman" panose="02020603050405020304" pitchFamily="18" charset="0"/>
                <a:hlinkClick r:id="rId2"/>
              </a:rPr>
              <a:t>https://pypi.org/project/gTTS/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Used for converting motivational messages into voice output</a:t>
            </a:r>
          </a:p>
          <a:p>
            <a:pPr marL="0" indent="0">
              <a:buNone/>
            </a:pPr>
            <a:r>
              <a:rPr lang="en-IN" sz="2000" b="1" dirty="0">
                <a:latin typeface="Times New Roman" panose="02020603050405020304" pitchFamily="18" charset="0"/>
                <a:cs typeface="Times New Roman" panose="02020603050405020304" pitchFamily="18" charset="0"/>
              </a:rPr>
              <a:t>GitHub Link</a:t>
            </a:r>
            <a:r>
              <a:rPr lang="en-IN" sz="2000" dirty="0">
                <a:latin typeface="Times New Roman" panose="02020603050405020304" pitchFamily="18" charset="0"/>
                <a:cs typeface="Times New Roman" panose="02020603050405020304" pitchFamily="18" charset="0"/>
              </a:rPr>
              <a:t>:</a:t>
            </a:r>
            <a:r>
              <a:rPr lang="en-IN" sz="2000" dirty="0">
                <a:solidFill>
                  <a:srgbClr val="0070C0"/>
                </a:solidFill>
                <a:latin typeface="Times New Roman" panose="02020603050405020304" pitchFamily="18" charset="0"/>
                <a:cs typeface="Times New Roman" panose="02020603050405020304" pitchFamily="18" charset="0"/>
              </a:rPr>
              <a:t> https://github.com/BejjiparapuShravani/StudyBuddy-AI</a:t>
            </a:r>
            <a:endParaRPr lang="en-IN" sz="2000" u="sng" dirty="0">
              <a:solidFill>
                <a:srgbClr val="0070C0"/>
              </a:solidFill>
              <a:latin typeface="Times New Roman" panose="02020603050405020304" pitchFamily="18" charset="0"/>
              <a:cs typeface="Times New Roman" panose="02020603050405020304" pitchFamily="18" charset="0"/>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Students often experience difficulty maintaining concentration and motivation during prolonged study sessions. Emotional states such as stress, fatigue, and frustration can negatively impact their ability to focus and retain information. Despite the availability of various study aids and productivity tools, most fail to consider the emotional and mental well-being of the user. There is a lack of systems that can recognize a student's current mood and adapt the study environment accordingly. This gap affects both academic performance and mental health, especially during high-pressure periods like exams.</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6676" y="321414"/>
            <a:ext cx="10515600" cy="1239097"/>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algn="just">
              <a:lnSpc>
                <a:spcPct val="110000"/>
              </a:lnSpc>
            </a:pPr>
            <a:r>
              <a:rPr lang="en-US" sz="2000" dirty="0">
                <a:latin typeface="Times New Roman" panose="02020603050405020304" pitchFamily="18" charset="0"/>
                <a:cs typeface="Times New Roman" panose="02020603050405020304" pitchFamily="18" charset="0"/>
              </a:rPr>
              <a:t>The proposed solution is an AI-powered study assistant called </a:t>
            </a:r>
            <a:r>
              <a:rPr lang="en-US" sz="2000" b="1" dirty="0">
                <a:latin typeface="Times New Roman" panose="02020603050405020304" pitchFamily="18" charset="0"/>
                <a:cs typeface="Times New Roman" panose="02020603050405020304" pitchFamily="18" charset="0"/>
              </a:rPr>
              <a:t>Study Buddy AI</a:t>
            </a:r>
            <a:r>
              <a:rPr lang="en-US" sz="2000" dirty="0">
                <a:latin typeface="Times New Roman" panose="02020603050405020304" pitchFamily="18" charset="0"/>
                <a:cs typeface="Times New Roman" panose="02020603050405020304" pitchFamily="18" charset="0"/>
              </a:rPr>
              <a:t> that detects a student’s mood through voice input and provides real-time support. Based on the emotional state, it plays relaxing music, displays motivational quotes, or suggests breaks. The system aims to improve focus and well-being during study sessions by offering personalized and mood-aware assistance through a simple GUI.</a:t>
            </a:r>
          </a:p>
          <a:p>
            <a:pPr marL="0" indent="0" algn="just">
              <a:buNone/>
            </a:pPr>
            <a:r>
              <a:rPr lang="en-US" sz="2400" b="1" dirty="0">
                <a:latin typeface="Times New Roman" panose="02020603050405020304" pitchFamily="18" charset="0"/>
                <a:cs typeface="Times New Roman" panose="02020603050405020304" pitchFamily="18" charset="0"/>
              </a:rPr>
              <a:t>   Objectives of the Proposed System:</a:t>
            </a:r>
            <a:endParaRPr lang="en-US" sz="2400" dirty="0">
              <a:latin typeface="Times New Roman" panose="02020603050405020304" pitchFamily="18" charset="0"/>
              <a:cs typeface="Times New Roman" panose="02020603050405020304" pitchFamily="18" charset="0"/>
            </a:endParaRPr>
          </a:p>
          <a:p>
            <a:pPr marL="629920" lvl="1" indent="-305435" algn="just">
              <a:spcBef>
                <a:spcPct val="20000"/>
              </a:spcBef>
              <a:spcAft>
                <a:spcPts val="600"/>
              </a:spcAft>
              <a:buFont typeface="Arial"/>
              <a:buChar char="•"/>
            </a:pPr>
            <a:endParaRPr lang="en-GB" dirty="0">
              <a:latin typeface="Times New Roman" panose="02020603050405020304" pitchFamily="18" charset="0"/>
              <a:cs typeface="Times New Roman" panose="02020603050405020304" pitchFamily="18" charset="0"/>
            </a:endParaRPr>
          </a:p>
        </p:txBody>
      </p:sp>
      <p:sp>
        <p:nvSpPr>
          <p:cNvPr id="15" name="Rectangle 8">
            <a:extLst>
              <a:ext uri="{FF2B5EF4-FFF2-40B4-BE49-F238E27FC236}">
                <a16:creationId xmlns:a16="http://schemas.microsoft.com/office/drawing/2014/main" id="{AC88699B-DD5F-4567-4AF6-6244638E1175}"/>
              </a:ext>
            </a:extLst>
          </p:cNvPr>
          <p:cNvSpPr>
            <a:spLocks noChangeArrowheads="1"/>
          </p:cNvSpPr>
          <p:nvPr/>
        </p:nvSpPr>
        <p:spPr bwMode="auto">
          <a:xfrm>
            <a:off x="7132149" y="5566463"/>
            <a:ext cx="2920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2">
            <a:extLst>
              <a:ext uri="{FF2B5EF4-FFF2-40B4-BE49-F238E27FC236}">
                <a16:creationId xmlns:a16="http://schemas.microsoft.com/office/drawing/2014/main" id="{F3EDE838-A11E-1F37-7B3E-D3D7B5FDDED2}"/>
              </a:ext>
            </a:extLst>
          </p:cNvPr>
          <p:cNvSpPr>
            <a:spLocks noChangeArrowheads="1"/>
          </p:cNvSpPr>
          <p:nvPr/>
        </p:nvSpPr>
        <p:spPr bwMode="auto">
          <a:xfrm>
            <a:off x="1024128" y="4247936"/>
            <a:ext cx="1032814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the user's mood through voice input and basic natural language processing.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provide personalized support like music, motivational quotes, or break suggestions based on mood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improve focus and well-being during study sessions through an interactive and user-friendly interface.</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B22690-4057-FA1D-AC35-319FFF2577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82C890-819B-8800-3098-DA780FA8D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92A03809-36A9-2C93-735F-518BBDC60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18781A-6F2A-C859-7B3A-F807CF440BDF}"/>
              </a:ext>
            </a:extLst>
          </p:cNvPr>
          <p:cNvSpPr>
            <a:spLocks noGrp="1"/>
          </p:cNvSpPr>
          <p:nvPr>
            <p:ph idx="1"/>
          </p:nvPr>
        </p:nvSpPr>
        <p:spPr>
          <a:xfrm>
            <a:off x="752139" y="1800292"/>
            <a:ext cx="10515600" cy="4251960"/>
          </a:xfrm>
        </p:spPr>
        <p:txBody>
          <a:bodyPr vert="horz" lIns="91440" tIns="45720" rIns="91440" bIns="45720" rtlCol="0">
            <a:noAutofit/>
          </a:bodyPr>
          <a:lstStyle/>
          <a:p>
            <a:pPr algn="just">
              <a:lnSpc>
                <a:spcPct val="100000"/>
              </a:lnSpc>
            </a:pPr>
            <a:r>
              <a:rPr lang="en-US" sz="2400" b="1" dirty="0">
                <a:latin typeface="Times New Roman" panose="02020603050405020304" pitchFamily="18" charset="0"/>
                <a:cs typeface="Times New Roman" panose="02020603050405020304" pitchFamily="18" charset="0"/>
              </a:rPr>
              <a:t>Data Collection</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Voice samples expressing different moods (e.g., stress, tiredness, motivation) were recorded.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Keyword-based mood mapping and supportive content (quotes, music) were manually curated.</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algn="just">
              <a:lnSpc>
                <a:spcPct val="100000"/>
              </a:lnSpc>
            </a:pPr>
            <a:r>
              <a:rPr lang="en-US" sz="2400" b="1" dirty="0">
                <a:latin typeface="Times New Roman" panose="02020603050405020304" pitchFamily="18" charset="0"/>
                <a:cs typeface="Times New Roman" panose="02020603050405020304" pitchFamily="18" charset="0"/>
              </a:rPr>
              <a:t>Preprocessing</a:t>
            </a:r>
          </a:p>
          <a:p>
            <a:pPr marL="0" indent="0" eaLnBrk="0" fontAlgn="base" hangingPunct="0">
              <a:lnSpc>
                <a:spcPct val="100000"/>
              </a:lnSpc>
              <a:spcBef>
                <a:spcPct val="0"/>
              </a:spcBef>
              <a:spcAft>
                <a:spcPct val="0"/>
              </a:spcAft>
              <a:buNone/>
            </a:pPr>
            <a:r>
              <a:rPr lang="en-US" sz="2000" dirty="0">
                <a:latin typeface="Times New Roman" panose="02020603050405020304" pitchFamily="18" charset="0"/>
                <a:cs typeface="Times New Roman" panose="02020603050405020304" pitchFamily="18" charset="0"/>
              </a:rPr>
              <a:t>Voice input was converted to text using Speech Recognition. The text was cleaned and keywords were extracted for mood classification.</a:t>
            </a:r>
          </a:p>
          <a:p>
            <a:pPr marL="0" indent="0" eaLnBrk="0" fontAlgn="base" hangingPunct="0">
              <a:lnSpc>
                <a:spcPct val="100000"/>
              </a:lnSpc>
              <a:spcBef>
                <a:spcPct val="0"/>
              </a:spcBef>
              <a:spcAft>
                <a:spcPct val="0"/>
              </a:spcAft>
              <a:buNone/>
            </a:pPr>
            <a:endParaRPr lang="en-US" sz="2000" dirty="0">
              <a:latin typeface="Times New Roman" panose="02020603050405020304" pitchFamily="18" charset="0"/>
              <a:cs typeface="Times New Roman" panose="02020603050405020304" pitchFamily="18" charset="0"/>
            </a:endParaRPr>
          </a:p>
          <a:p>
            <a:pPr marL="342900" lvl="0" indent="-342900" algn="just" eaLnBrk="0" fontAlgn="base" hangingPunct="0">
              <a:lnSpc>
                <a:spcPct val="100000"/>
              </a:lnSpc>
              <a:spcBef>
                <a:spcPct val="0"/>
              </a:spcBef>
              <a:spcAft>
                <a:spcPct val="0"/>
              </a:spcAft>
            </a:pPr>
            <a:r>
              <a:rPr lang="en-US" altLang="en-US" sz="2400" b="1" dirty="0">
                <a:latin typeface="Times New Roman" panose="02020603050405020304" pitchFamily="18" charset="0"/>
                <a:cs typeface="Times New Roman" panose="02020603050405020304" pitchFamily="18" charset="0"/>
              </a:rPr>
              <a:t>AI &amp; ML Algorithm</a:t>
            </a:r>
            <a:endParaRPr lang="en-US" sz="2000"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None/>
            </a:pPr>
            <a:r>
              <a:rPr lang="en-US" sz="2000" dirty="0">
                <a:latin typeface="Times New Roman" panose="02020603050405020304" pitchFamily="18" charset="0"/>
                <a:cs typeface="Times New Roman" panose="02020603050405020304" pitchFamily="18" charset="0"/>
              </a:rPr>
              <a:t>A simple rule-based logic was implemented to classify mood from keywords.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Based on the detected mood, the system responds with quotes, music, or break reminders.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15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27769F-95C3-9A97-D735-F3FBA2E4C00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59C5D0-42E1-7BD4-9DB3-C06FCBFBF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09C73012-BD5C-DD19-2B83-69CA5AB15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39D5A1-FE6D-2A64-C81D-BCC0E3917C90}"/>
              </a:ext>
            </a:extLst>
          </p:cNvPr>
          <p:cNvSpPr>
            <a:spLocks noGrp="1"/>
          </p:cNvSpPr>
          <p:nvPr>
            <p:ph idx="1"/>
          </p:nvPr>
        </p:nvSpPr>
        <p:spPr>
          <a:xfrm>
            <a:off x="642410" y="1946596"/>
            <a:ext cx="10853927" cy="4251960"/>
          </a:xfrm>
        </p:spPr>
        <p:txBody>
          <a:bodyPr vert="horz" lIns="91440" tIns="45720" rIns="91440" bIns="45720" rtlCol="0">
            <a:noAutofit/>
          </a:bodyPr>
          <a:lstStyle/>
          <a:p>
            <a:pPr marL="0" lvl="0" indent="0" eaLnBrk="0" fontAlgn="base" hangingPunct="0">
              <a:lnSpc>
                <a:spcPct val="100000"/>
              </a:lnSpc>
              <a:spcBef>
                <a:spcPct val="0"/>
              </a:spcBef>
              <a:spcAft>
                <a:spcPct val="0"/>
              </a:spcAft>
              <a:buNone/>
            </a:pPr>
            <a:r>
              <a:rPr lang="en-US" altLang="en-US" sz="2400" b="1" dirty="0">
                <a:latin typeface="Times New Roman" panose="02020603050405020304" pitchFamily="18" charset="0"/>
                <a:cs typeface="Times New Roman" panose="02020603050405020304" pitchFamily="18" charset="0"/>
              </a:rPr>
              <a:t>Deployment</a:t>
            </a:r>
          </a:p>
          <a:p>
            <a:pPr marL="0" lvl="0" indent="0" eaLnBrk="0" fontAlgn="base" hangingPunct="0">
              <a:lnSpc>
                <a:spcPct val="100000"/>
              </a:lnSpc>
              <a:spcBef>
                <a:spcPct val="0"/>
              </a:spcBef>
              <a:spcAft>
                <a:spcPct val="0"/>
              </a:spcAft>
              <a:buNone/>
            </a:pPr>
            <a:endParaRPr lang="en-US" altLang="en-US" sz="2400" b="1"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Evaluation</a:t>
            </a:r>
          </a:p>
          <a:p>
            <a:pPr marL="0" indent="0">
              <a:lnSpc>
                <a:spcPct val="100000"/>
              </a:lnSpc>
              <a:buNone/>
            </a:pPr>
            <a:r>
              <a:rPr lang="en-US" sz="2000" dirty="0">
                <a:latin typeface="Times New Roman" panose="02020603050405020304" pitchFamily="18" charset="0"/>
                <a:cs typeface="Times New Roman" panose="02020603050405020304" pitchFamily="18" charset="0"/>
              </a:rPr>
              <a:t>Future enhancements include adding machine learning-based sentiment analysis for more accurate mood detection.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system can also be evolved into a cross-platform web or mobile app for wider accessibility and smarter features.</a:t>
            </a:r>
            <a:endParaRPr lang="en-GB"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5D0C29C-2BE9-BEF4-744B-A51B20D7DBA3}"/>
              </a:ext>
            </a:extLst>
          </p:cNvPr>
          <p:cNvSpPr>
            <a:spLocks noChangeArrowheads="1"/>
          </p:cNvSpPr>
          <p:nvPr/>
        </p:nvSpPr>
        <p:spPr bwMode="auto">
          <a:xfrm>
            <a:off x="642411" y="2345333"/>
            <a:ext cx="11054629" cy="96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StudyBuddy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application was deployed locally using Python, with a GUI built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integrates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SpeechRecognition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voice input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gTTS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audio output, allowing real-time interaction.</a:t>
            </a:r>
          </a:p>
        </p:txBody>
      </p:sp>
    </p:spTree>
    <p:extLst>
      <p:ext uri="{BB962C8B-B14F-4D97-AF65-F5344CB8AC3E}">
        <p14:creationId xmlns:p14="http://schemas.microsoft.com/office/powerpoint/2010/main" val="116646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15A9C92-37A1-8F7F-F7A3-6A28B60F804E}"/>
              </a:ext>
            </a:extLst>
          </p:cNvPr>
          <p:cNvSpPr>
            <a:spLocks noGrp="1" noChangeArrowheads="1"/>
          </p:cNvSpPr>
          <p:nvPr>
            <p:ph idx="1"/>
          </p:nvPr>
        </p:nvSpPr>
        <p:spPr bwMode="auto">
          <a:xfrm>
            <a:off x="470108" y="2587774"/>
            <a:ext cx="7081760" cy="409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b="1" dirty="0">
                <a:latin typeface="Times New Roman" panose="02020603050405020304" pitchFamily="18" charset="0"/>
                <a:cs typeface="Times New Roman" panose="02020603050405020304" pitchFamily="18" charset="0"/>
              </a:rPr>
              <a:t>Programming Language:</a:t>
            </a:r>
            <a:r>
              <a:rPr lang="en-IN" sz="2000" dirty="0">
                <a:latin typeface="Times New Roman" panose="02020603050405020304" pitchFamily="18" charset="0"/>
                <a:cs typeface="Times New Roman" panose="02020603050405020304" pitchFamily="18" charset="0"/>
              </a:rPr>
              <a:t> Python 3.10</a:t>
            </a:r>
          </a:p>
          <a:p>
            <a:r>
              <a:rPr lang="en-IN" sz="2000" b="1" dirty="0">
                <a:latin typeface="Times New Roman" panose="02020603050405020304" pitchFamily="18" charset="0"/>
                <a:cs typeface="Times New Roman" panose="02020603050405020304" pitchFamily="18" charset="0"/>
              </a:rPr>
              <a:t>GUI Framework:</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Tkinter</a:t>
            </a:r>
            <a:r>
              <a:rPr lang="en-IN" sz="2000" dirty="0">
                <a:latin typeface="Times New Roman" panose="02020603050405020304" pitchFamily="18" charset="0"/>
                <a:cs typeface="Times New Roman" panose="02020603050405020304" pitchFamily="18" charset="0"/>
              </a:rPr>
              <a:t> (for desktop application interface)</a:t>
            </a:r>
          </a:p>
          <a:p>
            <a:r>
              <a:rPr lang="en-IN" sz="2000" b="1" dirty="0">
                <a:latin typeface="Times New Roman" panose="02020603050405020304" pitchFamily="18" charset="0"/>
                <a:cs typeface="Times New Roman" panose="02020603050405020304" pitchFamily="18" charset="0"/>
              </a:rPr>
              <a:t>Speech Processing:</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SpeechRecognition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PyAudio</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Text-to-Speech Engine: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gTTS</a:t>
            </a:r>
            <a:r>
              <a:rPr lang="en-IN" sz="2000" dirty="0">
                <a:latin typeface="Times New Roman" panose="02020603050405020304" pitchFamily="18" charset="0"/>
                <a:cs typeface="Times New Roman" panose="02020603050405020304" pitchFamily="18" charset="0"/>
              </a:rPr>
              <a:t> (Google Text-to-Speech)</a:t>
            </a:r>
          </a:p>
          <a:p>
            <a:r>
              <a:rPr lang="en-IN" sz="2000" b="1" dirty="0">
                <a:latin typeface="Times New Roman" panose="02020603050405020304" pitchFamily="18" charset="0"/>
                <a:cs typeface="Times New Roman" panose="02020603050405020304" pitchFamily="18" charset="0"/>
              </a:rPr>
              <a:t>Voice Playback:</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playsound</a:t>
            </a: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Mood Logic:</a:t>
            </a:r>
            <a:r>
              <a:rPr lang="en-IN" sz="2000" dirty="0">
                <a:latin typeface="Times New Roman" panose="02020603050405020304" pitchFamily="18" charset="0"/>
                <a:cs typeface="Times New Roman" panose="02020603050405020304" pitchFamily="18" charset="0"/>
              </a:rPr>
              <a:t> Rule-based classification using keyword mapping</a:t>
            </a:r>
          </a:p>
          <a:p>
            <a:r>
              <a:rPr lang="en-IN" sz="2000" b="1" dirty="0">
                <a:latin typeface="Times New Roman" panose="02020603050405020304" pitchFamily="18" charset="0"/>
                <a:cs typeface="Times New Roman" panose="02020603050405020304" pitchFamily="18" charset="0"/>
              </a:rPr>
              <a:t>Deployment:</a:t>
            </a:r>
            <a:r>
              <a:rPr lang="en-IN" sz="2000" dirty="0">
                <a:latin typeface="Times New Roman" panose="02020603050405020304" pitchFamily="18" charset="0"/>
                <a:cs typeface="Times New Roman" panose="02020603050405020304" pitchFamily="18" charset="0"/>
              </a:rPr>
              <a:t> Local system using Python interpreter</a:t>
            </a:r>
          </a:p>
          <a:p>
            <a:pPr marL="0" indent="0">
              <a:buNone/>
            </a:pPr>
            <a:endParaRPr lang="en-IN" sz="2400" dirty="0"/>
          </a:p>
          <a:p>
            <a:endParaRPr lang="en-IN"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8AB99972-3D31-BAC1-D8FC-3745F35D7397}"/>
              </a:ext>
            </a:extLst>
          </p:cNvPr>
          <p:cNvSpPr>
            <a:spLocks noChangeArrowheads="1"/>
          </p:cNvSpPr>
          <p:nvPr/>
        </p:nvSpPr>
        <p:spPr bwMode="auto">
          <a:xfrm>
            <a:off x="8021976" y="2587774"/>
            <a:ext cx="3728332"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SpeechRecognition</a:t>
            </a:r>
            <a:r>
              <a:rPr lang="en-US" sz="2000" dirty="0">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PyAudio</a:t>
            </a:r>
            <a:r>
              <a:rPr lang="en-US" sz="2000" dirty="0">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gTTS</a:t>
            </a:r>
            <a:r>
              <a:rPr lang="en-US" sz="2000" dirty="0">
                <a:latin typeface="Times New Roman" panose="02020603050405020304" pitchFamily="18" charset="0"/>
                <a:cs typeface="Times New Roman" panose="02020603050405020304" pitchFamily="18" charset="0"/>
              </a:rPr>
              <a:t> (Google Text-to-Speech) </a:t>
            </a:r>
          </a:p>
          <a:p>
            <a:pPr marL="342900"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playsound</a:t>
            </a:r>
            <a:r>
              <a:rPr lang="en-US" sz="2000" dirty="0">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a:t>
            </a:r>
          </a:p>
          <a:p>
            <a:endParaRPr lang="en-US" sz="2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12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9E4F6E-40A1-A0F2-4CA1-233CEAD262C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D29A1A-F4D4-CACA-44FE-B71138123A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A5C3C54F-56BC-C987-C26D-1CAC6BF17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28924534-EA29-BB12-C247-5C7204E7EDF6}"/>
              </a:ext>
            </a:extLst>
          </p:cNvPr>
          <p:cNvSpPr>
            <a:spLocks noChangeArrowheads="1"/>
          </p:cNvSpPr>
          <p:nvPr/>
        </p:nvSpPr>
        <p:spPr bwMode="auto">
          <a:xfrm>
            <a:off x="542113" y="1574646"/>
            <a:ext cx="11043980"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Dataset Used</a:t>
            </a:r>
          </a:p>
          <a:p>
            <a:pPr algn="just">
              <a:lnSpc>
                <a:spcPct val="150000"/>
              </a:lnSpc>
            </a:pPr>
            <a:r>
              <a:rPr lang="en-US" sz="2000" b="1" dirty="0">
                <a:latin typeface="Times New Roman" panose="02020603050405020304" pitchFamily="18" charset="0"/>
                <a:cs typeface="Times New Roman" panose="02020603050405020304" pitchFamily="18" charset="0"/>
              </a:rPr>
              <a:t>Source: </a:t>
            </a:r>
            <a:r>
              <a:rPr lang="en-US" sz="2000" dirty="0">
                <a:latin typeface="Times New Roman" panose="02020603050405020304" pitchFamily="18" charset="0"/>
                <a:cs typeface="Times New Roman" panose="02020603050405020304" pitchFamily="18" charset="0"/>
              </a:rPr>
              <a:t>Custom voice samples and text corpora collected manually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Includes keywords representing emotional states like tired, emotional, stressed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Additional datasets for motivational quotes, relaxing music, and break reminders.</a:t>
            </a:r>
          </a:p>
          <a:p>
            <a:pPr lvl="0" eaLnBrk="0" fontAlgn="base" hangingPunct="0">
              <a:lnSpc>
                <a:spcPct val="150000"/>
              </a:lnSpc>
              <a:spcBef>
                <a:spcPts val="1000"/>
              </a:spcBef>
              <a:spcAft>
                <a:spcPct val="0"/>
              </a:spcAft>
            </a:pPr>
            <a:r>
              <a:rPr lang="en-US" altLang="en-US" sz="2400" b="1" dirty="0">
                <a:latin typeface="Times New Roman" panose="02020603050405020304" pitchFamily="18" charset="0"/>
                <a:cs typeface="Times New Roman" panose="02020603050405020304" pitchFamily="18" charset="0"/>
              </a:rPr>
              <a:t>Implementation Details</a:t>
            </a:r>
          </a:p>
          <a:p>
            <a:pPr lvl="0" eaLnBrk="0" fontAlgn="base" hangingPunct="0">
              <a:spcBef>
                <a:spcPts val="1000"/>
              </a:spcBef>
              <a:spcAft>
                <a:spcPct val="0"/>
              </a:spcAft>
            </a:pPr>
            <a:endParaRPr lang="en-US" altLang="en-US" sz="2400" dirty="0">
              <a:latin typeface="Times New Roman" panose="02020603050405020304" pitchFamily="18" charset="0"/>
              <a:cs typeface="Times New Roman" panose="02020603050405020304" pitchFamily="18" charset="0"/>
            </a:endParaRPr>
          </a:p>
          <a:p>
            <a:pPr lvl="0" eaLnBrk="0" fontAlgn="base" hangingPunct="0">
              <a:spcBef>
                <a:spcPts val="1000"/>
              </a:spcBef>
              <a:spcAft>
                <a:spcPct val="0"/>
              </a:spcAf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EBF5D02-BA67-3A6C-0B95-ED6CD18A2423}"/>
              </a:ext>
            </a:extLst>
          </p:cNvPr>
          <p:cNvSpPr>
            <a:spLocks noChangeArrowheads="1"/>
          </p:cNvSpPr>
          <p:nvPr/>
        </p:nvSpPr>
        <p:spPr bwMode="auto">
          <a:xfrm>
            <a:off x="605907" y="4230119"/>
            <a:ext cx="10790133" cy="142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 built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allow user interaction</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input processed via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SpeechRecognition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converted to text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Mood detected by keyword matching; output includes quotes, music, or alerts via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gTTS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playsound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7308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3EEF321E-4B77-6D1F-16CE-260DEE5B2F28}"/>
              </a:ext>
            </a:extLst>
          </p:cNvPr>
          <p:cNvSpPr>
            <a:spLocks noChangeArrowheads="1"/>
          </p:cNvSpPr>
          <p:nvPr/>
        </p:nvSpPr>
        <p:spPr bwMode="auto">
          <a:xfrm>
            <a:off x="838200" y="1892712"/>
            <a:ext cx="10684764" cy="354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Used: Rule-Based + Voice Recognition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StudyBuddy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uses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rule-based approach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interprets voice input using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recognition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identifies mood by matching keywords.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method is effective for real-time emotional feedback and personalization.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Input:</a:t>
            </a:r>
            <a:r>
              <a:rPr kumimoji="0" lang="en-US" altLang="en-US" sz="1800" b="0" i="0" u="none" strike="noStrike" cap="none" normalizeH="0" baseline="0" dirty="0">
                <a:ln>
                  <a:noFill/>
                </a:ln>
                <a:solidFill>
                  <a:schemeClr val="tx1"/>
                </a:solidFill>
                <a:effectLst/>
                <a:latin typeface="Arial" panose="020B0604020202020204" pitchFamily="34" charset="0"/>
              </a:rPr>
              <a:t> Voice Command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Output:</a:t>
            </a:r>
            <a:r>
              <a:rPr kumimoji="0" lang="en-US" altLang="en-US" sz="1800" b="0" i="0" u="none" strike="noStrike" cap="none" normalizeH="0" baseline="0" dirty="0">
                <a:ln>
                  <a:noFill/>
                </a:ln>
                <a:solidFill>
                  <a:schemeClr val="tx1"/>
                </a:solidFill>
                <a:effectLst/>
                <a:latin typeface="Arial" panose="020B0604020202020204" pitchFamily="34" charset="0"/>
              </a:rPr>
              <a:t> Mood Classification → Motivational Quote, Break Reminder, or Music</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Voice Tools: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SpeechRecognition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gTTS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playsound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3D97FF77-12AF-D405-C297-07892B5BD14C}"/>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5">
            <a:extLst>
              <a:ext uri="{FF2B5EF4-FFF2-40B4-BE49-F238E27FC236}">
                <a16:creationId xmlns:a16="http://schemas.microsoft.com/office/drawing/2014/main" id="{232309E1-9371-6310-D526-80F8E89FA42B}"/>
              </a:ext>
            </a:extLst>
          </p:cNvPr>
          <p:cNvSpPr>
            <a:spLocks noChangeArrowheads="1"/>
          </p:cNvSpPr>
          <p:nvPr/>
        </p:nvSpPr>
        <p:spPr bwMode="auto">
          <a:xfrm>
            <a:off x="835152" y="5071141"/>
            <a:ext cx="7940187" cy="1329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Deployed using a local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server</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Runs on http://127.0.0.1:5000 with a simple front-end or GUI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084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725</TotalTime>
  <Words>978</Words>
  <Application>Microsoft Office PowerPoint</Application>
  <PresentationFormat>Widescreen</PresentationFormat>
  <Paragraphs>83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Franklin Gothic Book</vt:lpstr>
      <vt:lpstr>Times New Roman</vt:lpstr>
      <vt:lpstr>office theme</vt:lpstr>
      <vt:lpstr>  STUDY BUDDY-AI </vt:lpstr>
      <vt:lpstr>OUTLINE</vt:lpstr>
      <vt:lpstr>Problem Statement</vt:lpstr>
      <vt:lpstr>Proposed Solution</vt:lpstr>
      <vt:lpstr>PowerPoint Presentation</vt:lpstr>
      <vt:lpstr>PowerPoint Presentation</vt:lpstr>
      <vt:lpstr>System  Approach</vt:lpstr>
      <vt:lpstr>PowerPoint Presentation</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Bejjiparapu shravani</cp:lastModifiedBy>
  <cp:revision>25</cp:revision>
  <dcterms:created xsi:type="dcterms:W3CDTF">2013-07-15T20:26:40Z</dcterms:created>
  <dcterms:modified xsi:type="dcterms:W3CDTF">2025-06-14T19:27:02Z</dcterms:modified>
</cp:coreProperties>
</file>