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69" r:id="rId5"/>
    <p:sldId id="270" r:id="rId6"/>
    <p:sldId id="292" r:id="rId7"/>
    <p:sldId id="362" r:id="rId8"/>
    <p:sldId id="272" r:id="rId9"/>
    <p:sldId id="273" r:id="rId10"/>
    <p:sldId id="274" r:id="rId11"/>
    <p:sldId id="275" r:id="rId12"/>
    <p:sldId id="276" r:id="rId13"/>
    <p:sldId id="382" r:id="rId14"/>
    <p:sldId id="384" r:id="rId15"/>
    <p:sldId id="385" r:id="rId16"/>
    <p:sldId id="277" r:id="rId17"/>
    <p:sldId id="278" r:id="rId18"/>
    <p:sldId id="350" r:id="rId19"/>
    <p:sldId id="279" r:id="rId20"/>
    <p:sldId id="386" r:id="rId21"/>
    <p:sldId id="387" r:id="rId22"/>
    <p:sldId id="280" r:id="rId23"/>
    <p:sldId id="388" r:id="rId24"/>
    <p:sldId id="288" r:id="rId25"/>
    <p:sldId id="28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67"/>
      </p:cViewPr>
      <p:guideLst>
        <p:guide orient="horz" pos="22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527-A36D-42BE-8B2B-02BC343DC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9D03-9992-4952-99E5-E70D612AB8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3527-A36D-42BE-8B2B-02BC343DC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49D03-9992-4952-99E5-E70D612AB8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Box 3"/>
          <p:cNvSpPr txBox="1"/>
          <p:nvPr/>
        </p:nvSpPr>
        <p:spPr>
          <a:xfrm>
            <a:off x="540040" y="333037"/>
            <a:ext cx="8143932" cy="6431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/>
              <a:t>第七章：非线性方程、方程组数值解法</a:t>
            </a:r>
            <a:endParaRPr lang="en-US" altLang="zh-CN" sz="3200" dirty="0" smtClean="0"/>
          </a:p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基本问题</a:t>
            </a:r>
            <a:endParaRPr lang="en-US" altLang="zh-CN" sz="2000" dirty="0" smtClean="0"/>
          </a:p>
          <a:p>
            <a:r>
              <a:rPr lang="zh-CN" altLang="en-US" sz="2000" dirty="0" smtClean="0"/>
              <a:t>（一）问题描述与动机（方程求根、极值等）：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（二）求根的基本步骤：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）根的存在性，有几个根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）根的隔离：把某个根的大致区间找出来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）根的精确化：设计算法求近似根，满足一定精度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TextBox 3"/>
              <p:cNvSpPr txBox="1"/>
              <p:nvPr/>
            </p:nvSpPr>
            <p:spPr>
              <a:xfrm>
                <a:off x="251750" y="116183"/>
                <a:ext cx="8143932" cy="533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dirty="0" smtClean="0"/>
                  <a:t>（五）收敛阶：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（定义）：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是第</a:t>
                </a:r>
                <a:r>
                  <a:rPr lang="en-US" altLang="zh-CN" sz="2000" dirty="0" smtClean="0">
                    <a:latin typeface="Cambria Math" panose="02040503050406030204" charset="0"/>
                    <a:cs typeface="Cambria Math" panose="02040503050406030204" charset="0"/>
                  </a:rPr>
                  <a:t>k</a:t>
                </a:r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次迭代的误差，若</a:t>
                </a:r>
                <a:endParaRPr lang="zh-CN" altLang="en-US" sz="2000" dirty="0" smtClean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          </m:t>
                      </m:r>
                      <m:func>
                        <m:funcPr>
                          <m:ctrlPr>
                            <a:rPr lang="en-US" altLang="zh-CN" sz="2000" i="1" dirty="0" smtClean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dirty="0" smtClean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dirty="0" smtClean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 dirty="0" smtClean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2000" i="1" dirty="0" smtClean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 dirty="0" smtClean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 smtClean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i="1" dirty="0" smtClean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 smtClean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i="1" dirty="0" smtClean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  <m:r>
                                    <a:rPr lang="en-US" altLang="zh-CN" sz="2000" i="1" dirty="0" smtClean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sz="2000" i="1" dirty="0" smtClean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 dirty="0" smtClean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|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 smtClean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 smtClean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 dirty="0" smtClean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 smtClean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000" i="1" dirty="0" smtClean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zh-CN" sz="2000" i="1" dirty="0" smtClean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,  (</m:t>
                      </m:r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时</m:t>
                      </m:r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000" i="1" dirty="0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则称迭代法是</a:t>
                </a:r>
                <a:r>
                  <a:rPr lang="en-US" altLang="zh-CN" sz="2000" dirty="0" smtClean="0"/>
                  <a:t>p</a:t>
                </a:r>
                <a:r>
                  <a:rPr lang="zh-CN" altLang="en-US" sz="2000" dirty="0" smtClean="0"/>
                  <a:t>阶收敛的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en-US" altLang="zh-CN" sz="2000" dirty="0" smtClean="0"/>
                  <a:t>p=1</a:t>
                </a:r>
                <a:r>
                  <a:rPr lang="zh-CN" altLang="en-US" sz="2000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 sz="2000" dirty="0" smtClean="0"/>
                  <a:t>）时称为线性收敛</a:t>
                </a:r>
                <a:endParaRPr lang="zh-CN" altLang="en-US" sz="2000" dirty="0" smtClean="0"/>
              </a:p>
              <a:p>
                <a:r>
                  <a:rPr lang="en-US" altLang="zh-CN" sz="2000" dirty="0" smtClean="0"/>
                  <a:t>p=2</a:t>
                </a:r>
                <a:r>
                  <a:rPr lang="zh-CN" altLang="en-US" sz="2000" dirty="0" smtClean="0"/>
                  <a:t>时平方收敛</a:t>
                </a:r>
                <a:endParaRPr lang="zh-CN" altLang="en-US" sz="2000" dirty="0" smtClean="0"/>
              </a:p>
              <a:p>
                <a:r>
                  <a:rPr lang="en-US" altLang="zh-CN" sz="2000" dirty="0" smtClean="0"/>
                  <a:t>p&gt;1</a:t>
                </a:r>
                <a:r>
                  <a:rPr lang="zh-CN" altLang="en-US" sz="2000" dirty="0" smtClean="0"/>
                  <a:t>时超线性收敛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线性收敛和超线性收敛的直观解释：</a:t>
                </a:r>
                <a:endParaRPr lang="zh-CN" altLang="en-US" sz="2000" dirty="0" smtClean="0"/>
              </a:p>
              <a:p>
                <a:endParaRPr lang="zh-CN" altLang="en-US" sz="2000" dirty="0" smtClean="0"/>
              </a:p>
              <a:p>
                <a:endParaRPr lang="zh-CN" altLang="en-US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</p:txBody>
          </p:sp>
        </mc:Choice>
        <mc:Fallback>
          <p:sp>
            <p:nvSpPr>
              <p:cNvPr id="348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50" y="116183"/>
                <a:ext cx="8143932" cy="5339715"/>
              </a:xfrm>
              <a:prstGeom prst="rect">
                <a:avLst/>
              </a:prstGeom>
              <a:blipFill rotWithShape="1">
                <a:blip r:embed="rId1"/>
                <a:stretch>
                  <a:fillRect l="-4" t="-11" r="4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0" name="TextBox 3"/>
              <p:cNvSpPr txBox="1"/>
              <p:nvPr/>
            </p:nvSpPr>
            <p:spPr>
              <a:xfrm>
                <a:off x="179995" y="116183"/>
                <a:ext cx="8143932" cy="5688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dirty="0" smtClean="0"/>
                  <a:t>（五）收敛阶：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（定理：</a:t>
                </a:r>
                <a:r>
                  <a:rPr lang="en-US" altLang="zh-CN" sz="2000" dirty="0" smtClean="0"/>
                  <a:t>P</a:t>
                </a:r>
                <a:r>
                  <a:rPr lang="zh-CN" altLang="en-US" sz="2000" dirty="0" smtClean="0"/>
                  <a:t>阶收敛）：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邻域连续，且</a:t>
                </a:r>
                <a:endParaRPr lang="zh-CN" altLang="en-US" sz="2000" dirty="0" smtClean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2000" dirty="0" smtClean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                        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)≠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zh-CN" altLang="en-US" sz="2000" dirty="0" smtClean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则迭代法在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邻域是</a:t>
                </a:r>
                <a:r>
                  <a:rPr lang="en-US" altLang="zh-CN" sz="2000" dirty="0" smtClean="0">
                    <a:latin typeface="Cambria Math" panose="02040503050406030204" charset="0"/>
                    <a:cs typeface="Cambria Math" panose="02040503050406030204" charset="0"/>
                  </a:rPr>
                  <a:t>p</a:t>
                </a:r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阶收敛的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</p:txBody>
          </p:sp>
        </mc:Choice>
        <mc:Fallback>
          <p:sp>
            <p:nvSpPr>
              <p:cNvPr id="420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5" y="116183"/>
                <a:ext cx="8143932" cy="5688965"/>
              </a:xfrm>
              <a:prstGeom prst="rect">
                <a:avLst/>
              </a:prstGeom>
              <a:blipFill rotWithShape="1">
                <a:blip r:embed="rId1"/>
                <a:stretch>
                  <a:fillRect l="-4" t="-11" r="4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"/>
          <p:cNvSpPr txBox="1"/>
          <p:nvPr/>
        </p:nvSpPr>
        <p:spPr>
          <a:xfrm>
            <a:off x="251750" y="188573"/>
            <a:ext cx="8143932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迭代加速法</a:t>
            </a:r>
            <a:endParaRPr lang="en-US" altLang="zh-CN" sz="2000" dirty="0" smtClean="0"/>
          </a:p>
          <a:p>
            <a:r>
              <a:rPr lang="zh-CN" altLang="en-US" sz="2000" dirty="0" smtClean="0"/>
              <a:t>（一）线性收敛的埃特金（</a:t>
            </a:r>
            <a:r>
              <a:rPr lang="en-US" altLang="zh-CN" sz="2000" dirty="0" err="1" smtClean="0"/>
              <a:t>Aitken</a:t>
            </a:r>
            <a:r>
              <a:rPr lang="zh-CN" altLang="en-US" sz="2000" dirty="0" smtClean="0"/>
              <a:t>）加速：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Box 3"/>
          <p:cNvSpPr txBox="1"/>
          <p:nvPr/>
        </p:nvSpPr>
        <p:spPr>
          <a:xfrm>
            <a:off x="251750" y="116183"/>
            <a:ext cx="8143932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迭代加速法</a:t>
            </a:r>
            <a:endParaRPr lang="en-US" altLang="zh-CN" sz="2000" dirty="0" smtClean="0"/>
          </a:p>
          <a:p>
            <a:r>
              <a:rPr lang="zh-CN" altLang="en-US" sz="2000" dirty="0" smtClean="0"/>
              <a:t>（二）</a:t>
            </a:r>
            <a:r>
              <a:rPr lang="en-US" altLang="zh-CN" sz="2000" dirty="0" err="1" smtClean="0"/>
              <a:t>Steffensen</a:t>
            </a:r>
            <a:r>
              <a:rPr lang="zh-CN" altLang="en-US" sz="2000" dirty="0" smtClean="0"/>
              <a:t>加速：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把不收敛的迭代法加速为收敛：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Box 3"/>
          <p:cNvSpPr txBox="1"/>
          <p:nvPr/>
        </p:nvSpPr>
        <p:spPr>
          <a:xfrm>
            <a:off x="324140" y="188573"/>
            <a:ext cx="8143932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迭代加速法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Steffensen</a:t>
            </a:r>
            <a:r>
              <a:rPr lang="zh-CN" altLang="en-US" sz="2000" dirty="0" smtClean="0"/>
              <a:t>加速外推解释：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Box 3"/>
          <p:cNvSpPr txBox="1"/>
          <p:nvPr/>
        </p:nvSpPr>
        <p:spPr>
          <a:xfrm>
            <a:off x="324140" y="188573"/>
            <a:ext cx="8143932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/>
              <a:t>4. </a:t>
            </a:r>
            <a:r>
              <a:rPr lang="zh-CN" altLang="en-US" sz="2000" dirty="0" smtClean="0"/>
              <a:t>牛顿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Newton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zh-CN" altLang="en-US" sz="2000" dirty="0" smtClean="0"/>
              <a:t>迭代法</a:t>
            </a:r>
            <a:r>
              <a:rPr lang="zh-CN" altLang="en-US" sz="2000" dirty="0" smtClean="0">
                <a:sym typeface="+mn-ea"/>
              </a:rPr>
              <a:t>（切线法）</a:t>
            </a:r>
            <a:endParaRPr lang="en-US" altLang="zh-CN" sz="2000" dirty="0" smtClean="0"/>
          </a:p>
          <a:p>
            <a:r>
              <a:rPr lang="zh-CN" altLang="en-US" sz="2000" dirty="0" smtClean="0"/>
              <a:t>（一）算法与构造：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（二）直观解释：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3"/>
          <p:cNvSpPr txBox="1"/>
          <p:nvPr/>
        </p:nvSpPr>
        <p:spPr>
          <a:xfrm>
            <a:off x="179995" y="116183"/>
            <a:ext cx="814393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/>
              <a:t>（三）收敛阶分析：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TextBox 3"/>
              <p:cNvSpPr txBox="1"/>
              <p:nvPr/>
            </p:nvSpPr>
            <p:spPr>
              <a:xfrm>
                <a:off x="251750" y="116183"/>
                <a:ext cx="8143932" cy="502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dirty="0" smtClean="0"/>
                  <a:t>（例）给出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𝑥𝑒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的牛顿迭代法</a:t>
                </a:r>
                <a:endParaRPr lang="en-US" altLang="zh-CN" sz="2000" dirty="0" smtClean="0"/>
              </a:p>
              <a:p>
                <a:endParaRPr lang="zh-CN" altLang="en-US" sz="2000" dirty="0" smtClean="0"/>
              </a:p>
              <a:p>
                <a:endParaRPr lang="zh-CN" altLang="en-US" sz="2000" dirty="0" smtClean="0"/>
              </a:p>
              <a:p>
                <a:r>
                  <a:rPr lang="zh-CN" altLang="en-US" sz="2000" dirty="0" smtClean="0"/>
                  <a:t>（例）任给正数</a:t>
                </a:r>
                <a:r>
                  <a:rPr lang="en-US" altLang="zh-CN" sz="2000" dirty="0" smtClean="0"/>
                  <a:t>C</a:t>
                </a:r>
                <a:r>
                  <a:rPr lang="zh-CN" altLang="en-US" sz="2000" dirty="0" smtClean="0"/>
                  <a:t>，应用牛顿法解方程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导出无理数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</m:rad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的迭代计算程序，并证明对任意初值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，该牛顿迭代格式都是收敛的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</p:txBody>
          </p:sp>
        </mc:Choice>
        <mc:Fallback>
          <p:sp>
            <p:nvSpPr>
              <p:cNvPr id="35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50" y="116183"/>
                <a:ext cx="8143932" cy="5029200"/>
              </a:xfrm>
              <a:prstGeom prst="rect">
                <a:avLst/>
              </a:prstGeom>
              <a:blipFill rotWithShape="1">
                <a:blip r:embed="rId1"/>
                <a:stretch>
                  <a:fillRect l="-4" t="-12" r="4" b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Box 3"/>
          <p:cNvSpPr txBox="1"/>
          <p:nvPr/>
        </p:nvSpPr>
        <p:spPr>
          <a:xfrm>
            <a:off x="108240" y="116183"/>
            <a:ext cx="8143932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/>
              <a:t>（四）简化的牛顿法（平行线法）</a:t>
            </a:r>
            <a:r>
              <a:rPr lang="zh-CN" altLang="en-US" sz="2000" dirty="0" smtClean="0">
                <a:sym typeface="+mn-ea"/>
              </a:rPr>
              <a:t>（直观解释）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（五）牛顿下山法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3"/>
          <p:cNvSpPr txBox="1"/>
          <p:nvPr/>
        </p:nvSpPr>
        <p:spPr>
          <a:xfrm>
            <a:off x="324140" y="116183"/>
            <a:ext cx="8143932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/>
              <a:t>（六）重根迭代法</a:t>
            </a:r>
            <a:endParaRPr lang="en-US" altLang="zh-CN" sz="2000" dirty="0" smtClean="0"/>
          </a:p>
          <a:p>
            <a:r>
              <a:rPr lang="en-US" altLang="zh-CN" sz="2000" dirty="0" smtClean="0"/>
              <a:t>m</a:t>
            </a:r>
            <a:r>
              <a:rPr lang="zh-CN" altLang="en-US" sz="2000" dirty="0" smtClean="0"/>
              <a:t>重根及等价定义：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m(m&gt;1)</a:t>
            </a:r>
            <a:r>
              <a:rPr lang="zh-CN" altLang="en-US" sz="2000" dirty="0" smtClean="0"/>
              <a:t>重根牛顿法的线性收敛性：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>
                <a:sym typeface="+mn-ea"/>
              </a:rPr>
              <a:t>重数</a:t>
            </a:r>
            <a:r>
              <a:rPr lang="en-US" altLang="zh-CN" sz="2000" dirty="0" smtClean="0">
                <a:sym typeface="+mn-ea"/>
              </a:rPr>
              <a:t>m</a:t>
            </a:r>
            <a:r>
              <a:rPr lang="zh-CN" altLang="en-US" sz="2000" dirty="0" smtClean="0">
                <a:sym typeface="+mn-ea"/>
              </a:rPr>
              <a:t>已知时修改的牛顿法：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750" y="188573"/>
            <a:ext cx="8143932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/>
              <a:t>（三）单重根的二分法：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误差与停止原则：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smtClean="0"/>
              <a:t>缺点：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3"/>
          <p:cNvSpPr txBox="1"/>
          <p:nvPr/>
        </p:nvSpPr>
        <p:spPr>
          <a:xfrm>
            <a:off x="179995" y="188573"/>
            <a:ext cx="8143932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/>
              <a:t>（六）重根迭代法</a:t>
            </a:r>
            <a:endParaRPr lang="en-US" altLang="zh-CN" sz="2000" dirty="0" smtClean="0"/>
          </a:p>
          <a:p>
            <a:endParaRPr lang="zh-CN" altLang="en-US" sz="2000" dirty="0" smtClean="0">
              <a:sym typeface="+mn-ea"/>
            </a:endParaRPr>
          </a:p>
          <a:p>
            <a:r>
              <a:rPr lang="zh-CN" altLang="en-US" sz="2000" dirty="0" smtClean="0">
                <a:sym typeface="+mn-ea"/>
              </a:rPr>
              <a:t>重数</a:t>
            </a:r>
            <a:r>
              <a:rPr lang="en-US" altLang="zh-CN" sz="2000" dirty="0" smtClean="0">
                <a:sym typeface="+mn-ea"/>
              </a:rPr>
              <a:t>m</a:t>
            </a:r>
            <a:r>
              <a:rPr lang="zh-CN" altLang="en-US" sz="2000" dirty="0" smtClean="0">
                <a:sym typeface="+mn-ea"/>
              </a:rPr>
              <a:t>未知时修改的牛顿法：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Box 3"/>
          <p:cNvSpPr txBox="1"/>
          <p:nvPr/>
        </p:nvSpPr>
        <p:spPr>
          <a:xfrm>
            <a:off x="324140" y="188573"/>
            <a:ext cx="8143932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/>
              <a:t>5. </a:t>
            </a:r>
            <a:r>
              <a:rPr lang="zh-CN" altLang="en-US" sz="2000" dirty="0" smtClean="0"/>
              <a:t>弦截法与抛物线法</a:t>
            </a:r>
            <a:endParaRPr lang="en-US" altLang="zh-CN" sz="2000" dirty="0" smtClean="0"/>
          </a:p>
          <a:p>
            <a:r>
              <a:rPr lang="zh-CN" altLang="en-US" sz="2000" dirty="0" smtClean="0"/>
              <a:t>（一）</a:t>
            </a:r>
            <a:r>
              <a:rPr lang="zh-CN" altLang="en-US" sz="2000" dirty="0" smtClean="0">
                <a:sym typeface="+mn-ea"/>
              </a:rPr>
              <a:t>弦截法（</a:t>
            </a:r>
            <a:r>
              <a:rPr lang="zh-CN" altLang="en-US" sz="2000" dirty="0" smtClean="0"/>
              <a:t>割线法）：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Box 3"/>
          <p:cNvSpPr txBox="1"/>
          <p:nvPr/>
        </p:nvSpPr>
        <p:spPr>
          <a:xfrm>
            <a:off x="324140" y="188573"/>
            <a:ext cx="8143932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/>
              <a:t>5. </a:t>
            </a:r>
            <a:r>
              <a:rPr lang="zh-CN" altLang="en-US" sz="2000" dirty="0" smtClean="0"/>
              <a:t>弦截法与抛物线法</a:t>
            </a:r>
            <a:endParaRPr lang="en-US" altLang="zh-CN" sz="2000" dirty="0" smtClean="0"/>
          </a:p>
          <a:p>
            <a:r>
              <a:rPr lang="zh-CN" altLang="en-US" sz="2000" dirty="0" smtClean="0"/>
              <a:t>（二）抛物线</a:t>
            </a:r>
            <a:r>
              <a:rPr lang="zh-CN" altLang="en-US" sz="2000" dirty="0" smtClean="0">
                <a:sym typeface="+mn-ea"/>
              </a:rPr>
              <a:t>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750" y="116183"/>
            <a:ext cx="81439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7. </a:t>
            </a:r>
            <a:r>
              <a:rPr lang="zh-CN" altLang="en-US" sz="2000" dirty="0" smtClean="0"/>
              <a:t>非线性方程组迭代法</a:t>
            </a:r>
            <a:endParaRPr lang="en-US" altLang="zh-CN" sz="2000" dirty="0" smtClean="0"/>
          </a:p>
          <a:p>
            <a:r>
              <a:rPr lang="zh-CN" altLang="en-US" sz="2000" dirty="0" smtClean="0"/>
              <a:t>（一）非线性方程组及其牛顿法：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计算公式：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750" y="116183"/>
            <a:ext cx="8143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7. </a:t>
            </a:r>
            <a:r>
              <a:rPr lang="zh-CN" altLang="en-US" sz="2000" dirty="0" smtClean="0"/>
              <a:t>非线性方程组迭代法</a:t>
            </a:r>
            <a:endParaRPr lang="en-US" altLang="zh-CN" sz="2000" dirty="0" smtClean="0"/>
          </a:p>
          <a:p>
            <a:r>
              <a:rPr lang="zh-CN" altLang="en-US" sz="2000" dirty="0" smtClean="0"/>
              <a:t>（二）非线性方程组的拟牛顿法：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Box 3"/>
          <p:cNvSpPr txBox="1"/>
          <p:nvPr/>
        </p:nvSpPr>
        <p:spPr>
          <a:xfrm>
            <a:off x="251750" y="116183"/>
            <a:ext cx="8143932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迭代法</a:t>
            </a:r>
            <a:endParaRPr lang="en-US" altLang="zh-CN" sz="2000" dirty="0" smtClean="0"/>
          </a:p>
          <a:p>
            <a:r>
              <a:rPr lang="zh-CN" altLang="en-US" sz="2000" dirty="0" smtClean="0"/>
              <a:t>（一）问题描述：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（定义）：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（二）几何意义：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3"/>
              <p:cNvSpPr txBox="1"/>
              <p:nvPr/>
            </p:nvSpPr>
            <p:spPr>
              <a:xfrm>
                <a:off x="251750" y="116183"/>
                <a:ext cx="8143932" cy="347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dirty="0" smtClean="0"/>
                  <a:t>（三）不动点存在性与迭代法的收敛性：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（定理：存在性）：若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∈[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)∈[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满足</a:t>
                </a:r>
                <a:endParaRPr lang="zh-CN" altLang="en-US" sz="2000" dirty="0" smtClean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 dirty="0" smtClean="0">
                    <a:latin typeface="Cambria Math" panose="02040503050406030204" charset="0"/>
                    <a:cs typeface="Cambria Math" panose="02040503050406030204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)|≤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|,  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      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en-US" altLang="zh-CN" sz="2000" dirty="0" smtClean="0"/>
                  <a:t>[a,b],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 sz="2000" dirty="0" smtClean="0">
                    <a:latin typeface="Cambria Math" panose="02040503050406030204" charset="0"/>
                    <a:cs typeface="Cambria Math" panose="02040503050406030204" charset="0"/>
                  </a:rPr>
                  <a:t>[a,b]</a:t>
                </a:r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内存在唯一的不动点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</p:txBody>
          </p:sp>
        </mc:Choice>
        <mc:Fallback>
          <p:sp>
            <p:nvSpPr>
              <p:cNvPr id="28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50" y="116183"/>
                <a:ext cx="8143932" cy="3476625"/>
              </a:xfrm>
              <a:prstGeom prst="rect">
                <a:avLst/>
              </a:prstGeom>
              <a:blipFill rotWithShape="1">
                <a:blip r:embed="rId1"/>
                <a:stretch>
                  <a:fillRect l="-4" t="-18" r="4" b="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2" name="TextBox 3"/>
              <p:cNvSpPr txBox="1"/>
              <p:nvPr/>
            </p:nvSpPr>
            <p:spPr>
              <a:xfrm>
                <a:off x="324140" y="116183"/>
                <a:ext cx="8143932" cy="459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dirty="0" smtClean="0"/>
                  <a:t>（三）不动点存在性与迭代法的收敛性（续）：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（定理：收敛性）：若</a:t>
                </a:r>
                <a:r>
                  <a:rPr lang="en-US" altLang="zh-CN" sz="2000" dirty="0" smtClean="0"/>
                  <a:t>(1)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∈[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)∈[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满足</a:t>
                </a:r>
                <a:endParaRPr lang="zh-CN" altLang="en-US" sz="2000" dirty="0" smtClean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 dirty="0" smtClean="0">
                    <a:latin typeface="Cambria Math" panose="02040503050406030204" charset="0"/>
                    <a:cs typeface="Cambria Math" panose="02040503050406030204" charset="0"/>
                  </a:rPr>
                  <a:t>   (2)   </a:t>
                </a:r>
                <a:r>
                  <a:rPr lang="en-US" altLang="zh-CN" sz="2000" dirty="0" smtClean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)|≤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|,  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      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en-US" altLang="zh-CN" sz="2000" dirty="0" smtClean="0">
                    <a:sym typeface="+mn-ea"/>
                  </a:rPr>
                  <a:t>[a,b]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则对任何初值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   迭代法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都收敛于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不动点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并且</a:t>
                </a:r>
                <a:endParaRPr lang="zh-CN" altLang="en-US" sz="2000" dirty="0" smtClean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                  |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2000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|≤</m:t>
                    </m:r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den>
                    </m:f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en-US" altLang="zh-CN" sz="2000" dirty="0" smtClean="0"/>
                  <a:t>,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2000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|≤</m:t>
                    </m:r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dirty="0" smtClean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 smtClean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000" i="1" dirty="0" smtClean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den>
                    </m:f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</p:txBody>
          </p:sp>
        </mc:Choice>
        <mc:Fallback>
          <p:sp>
            <p:nvSpPr>
              <p:cNvPr id="44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0" y="116183"/>
                <a:ext cx="8143932" cy="4594225"/>
              </a:xfrm>
              <a:prstGeom prst="rect">
                <a:avLst/>
              </a:prstGeom>
              <a:blipFill rotWithShape="1">
                <a:blip r:embed="rId1"/>
                <a:stretch>
                  <a:fillRect l="-4" t="-13" r="4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3"/>
              <p:cNvSpPr txBox="1"/>
              <p:nvPr/>
            </p:nvSpPr>
            <p:spPr>
              <a:xfrm>
                <a:off x="251750" y="188573"/>
                <a:ext cx="8143932" cy="624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dirty="0" smtClean="0"/>
                  <a:t>（三）不动点存在性与迭代法的收敛性（续）：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（推论：收敛性）：前面定理中，条件</a:t>
                </a:r>
                <a:endParaRPr lang="zh-CN" altLang="en-US" sz="2000" dirty="0" smtClean="0"/>
              </a:p>
              <a:p>
                <a:r>
                  <a:rPr lang="en-US" altLang="zh-CN" sz="2000" dirty="0" smtClean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)|≤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|,  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      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en-US" altLang="zh-CN" sz="2000" dirty="0" smtClean="0">
                    <a:sym typeface="+mn-ea"/>
                  </a:rPr>
                  <a:t>[a,b]</a:t>
                </a:r>
                <a:endParaRPr lang="en-US" altLang="zh-CN" sz="2000" dirty="0" smtClean="0">
                  <a:sym typeface="+mn-ea"/>
                </a:endParaRPr>
              </a:p>
              <a:p>
                <a:r>
                  <a:rPr lang="zh-CN" altLang="en-US" sz="2000" dirty="0" smtClean="0">
                    <a:sym typeface="+mn-ea"/>
                  </a:rPr>
                  <a:t>可换成</a:t>
                </a:r>
                <a:r>
                  <a:rPr lang="en-US" altLang="zh-CN" sz="2000" dirty="0" smtClean="0">
                    <a:sym typeface="+mn-ea"/>
                  </a:rPr>
                  <a:t> |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’(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ym typeface="+mn-ea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𝐿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&lt;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∈[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（例）：求方程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中的根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</p:txBody>
          </p:sp>
        </mc:Choice>
        <mc:Fallback>
          <p:sp>
            <p:nvSpPr>
              <p:cNvPr id="261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50" y="188573"/>
                <a:ext cx="8143932" cy="6247130"/>
              </a:xfrm>
              <a:prstGeom prst="rect">
                <a:avLst/>
              </a:prstGeom>
              <a:blipFill rotWithShape="1">
                <a:blip r:embed="rId1"/>
                <a:stretch>
                  <a:fillRect l="-4" t="-10" r="4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3"/>
          <p:cNvSpPr txBox="1"/>
          <p:nvPr/>
        </p:nvSpPr>
        <p:spPr>
          <a:xfrm>
            <a:off x="251750" y="116183"/>
            <a:ext cx="8143932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/>
              <a:t>（例）：</a:t>
            </a:r>
            <a:endParaRPr lang="zh-CN" altLang="en-US" sz="2000" dirty="0" smtClean="0"/>
          </a:p>
          <a:p>
            <a:endParaRPr lang="zh-CN" altLang="en-US" sz="2000" dirty="0" smtClean="0">
              <a:sym typeface="+mn-ea"/>
            </a:endParaRPr>
          </a:p>
          <a:p>
            <a:endParaRPr lang="zh-CN" altLang="en-US" sz="2000" dirty="0" smtClean="0">
              <a:sym typeface="+mn-ea"/>
            </a:endParaRPr>
          </a:p>
          <a:p>
            <a:endParaRPr lang="zh-CN" altLang="en-US" sz="2000" dirty="0" smtClean="0">
              <a:sym typeface="+mn-ea"/>
            </a:endParaRP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3"/>
              <p:cNvSpPr txBox="1"/>
              <p:nvPr/>
            </p:nvSpPr>
            <p:spPr>
              <a:xfrm>
                <a:off x="324140" y="188573"/>
                <a:ext cx="8143932" cy="5026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dirty="0" smtClean="0"/>
                  <a:t>（四）局部收敛性：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（定义）：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有不动点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如果存在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的某邻域</a:t>
                </a:r>
                <a:r>
                  <a:rPr lang="en-US" altLang="zh-CN" sz="2000" dirty="0" smtClean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: |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|&lt;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𝛿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，任意初值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迭代法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收敛于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，则称该迭代法是局部收敛的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（定理：局部收敛性）：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的不动点为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某邻域内具有连续的一阶导数，且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’(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)|</m:t>
                    </m:r>
                  </m:oMath>
                </a14:m>
                <a:r>
                  <a:rPr lang="en-US" altLang="zh-CN" sz="2000" dirty="0" smtClean="0"/>
                  <a:t>&lt;1</a:t>
                </a:r>
                <a:r>
                  <a:rPr lang="zh-CN" altLang="en-US" sz="2000" dirty="0" smtClean="0"/>
                  <a:t>，则迭代法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局部收敛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</p:txBody>
          </p:sp>
        </mc:Choice>
        <mc:Fallback>
          <p:sp>
            <p:nvSpPr>
              <p:cNvPr id="25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0" y="188573"/>
                <a:ext cx="8143932" cy="5026025"/>
              </a:xfrm>
              <a:prstGeom prst="rect">
                <a:avLst/>
              </a:prstGeom>
              <a:blipFill rotWithShape="1">
                <a:blip r:embed="rId1"/>
                <a:stretch>
                  <a:fillRect l="-4" t="-12" r="4" b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3"/>
              <p:cNvSpPr txBox="1"/>
              <p:nvPr/>
            </p:nvSpPr>
            <p:spPr>
              <a:xfrm>
                <a:off x="251750" y="116183"/>
                <a:ext cx="8143932" cy="472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dirty="0" smtClean="0"/>
                  <a:t>（四）局部收敛性：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（例）：求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charset="0"/>
                    <a:cs typeface="Cambria Math" panose="02040503050406030204" charset="0"/>
                  </a:rPr>
                  <a:t>的根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</p:txBody>
          </p:sp>
        </mc:Choice>
        <mc:Fallback>
          <p:sp>
            <p:nvSpPr>
              <p:cNvPr id="14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50" y="116183"/>
                <a:ext cx="8143932" cy="4721225"/>
              </a:xfrm>
              <a:prstGeom prst="rect">
                <a:avLst/>
              </a:prstGeom>
              <a:blipFill rotWithShape="1">
                <a:blip r:embed="rId1"/>
                <a:stretch>
                  <a:fillRect l="-4" t="-13" r="4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1833</Words>
  <Application>WPS Presentation</Application>
  <PresentationFormat>全屏显示(4:3)</PresentationFormat>
  <Paragraphs>396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zhqh2008</dc:creator>
  <cp:lastModifiedBy>zhqh2008</cp:lastModifiedBy>
  <cp:revision>50</cp:revision>
  <dcterms:created xsi:type="dcterms:W3CDTF">2022-03-09T02:28:00Z</dcterms:created>
  <dcterms:modified xsi:type="dcterms:W3CDTF">2022-04-20T05:15:15Z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DE50808D09CD4DA1BC5B67B2EB216A3D</vt:lpwstr>
  </property>
  <property fmtid="{D5CDD505-2E9C-101B-9397-08002B2CF9AE}" pid="3" name="KSOProductBuildVer">
    <vt:lpwstr>1033-11.2.0.11074</vt:lpwstr>
  </property>
</Properties>
</file>