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70" r:id="rId7"/>
    <p:sldId id="269" r:id="rId8"/>
    <p:sldId id="271" r:id="rId9"/>
    <p:sldId id="272" r:id="rId10"/>
    <p:sldId id="273" r:id="rId11"/>
    <p:sldId id="274" r:id="rId12"/>
    <p:sldId id="275" r:id="rId13"/>
    <p:sldId id="276" r:id="rId14"/>
    <p:sldId id="278" r:id="rId15"/>
    <p:sldId id="342" r:id="rId16"/>
    <p:sldId id="343" r:id="rId17"/>
    <p:sldId id="344" r:id="rId18"/>
    <p:sldId id="345" r:id="rId19"/>
    <p:sldId id="286" r:id="rId20"/>
    <p:sldId id="400" r:id="rId21"/>
    <p:sldId id="401" r:id="rId22"/>
    <p:sldId id="260" r:id="rId23"/>
    <p:sldId id="265" r:id="rId24"/>
    <p:sldId id="266" r:id="rId25"/>
    <p:sldId id="261" r:id="rId26"/>
    <p:sldId id="267" r:id="rId27"/>
    <p:sldId id="262" r:id="rId28"/>
    <p:sldId id="263" r:id="rId29"/>
    <p:sldId id="264" r:id="rId30"/>
    <p:sldId id="40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07"/>
    <p:restoredTop sz="94656"/>
  </p:normalViewPr>
  <p:slideViewPr>
    <p:cSldViewPr snapToGrid="0" snapToObjects="1">
      <p:cViewPr varScale="1">
        <p:scale>
          <a:sx n="64" d="100"/>
          <a:sy n="64" d="100"/>
        </p:scale>
        <p:origin x="1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2110-1FA3-464B-B0AA-0275E2758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3D9F9-519A-CB42-AB9E-A9A563B5E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9B30F4-737F-A242-82F2-E9ACD358302B}"/>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6FC91EC6-098B-D04A-8F7D-096ABFCF71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EE579C-F38D-6B46-BFE7-1AEABEC52E1C}"/>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3181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3F43F-4379-AE43-A0FF-D180FA04C5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671E7-376D-624A-913C-3B197FD08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DB4D46-106E-9D48-A93A-7FE06F678397}"/>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7BD6BC9D-FAFC-B146-88A8-FE756AC6AF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A719D3-E0A4-D649-AF37-D6F3B8200B4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7832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AD6CFE-CFCA-694C-A0E8-61BED6032F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86883D-4CA7-5246-BD49-F2B505CB848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5CC78D-EFA9-9143-B831-1551BD6DE5C9}"/>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A390CDE5-46FB-D745-9450-8DF626C300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A57BD-158F-E743-BB0B-E7608A44FC3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85423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65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99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6E1-DE4E-B244-BC15-BDF82BD08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EBB91B-2B0F-F942-A327-0870A1DBAD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F3C0B0-42A1-0443-B458-9CD09BAFEE65}"/>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265CFA3D-A4D2-AB41-BF6C-0997CE5B27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C87ADD-323D-3146-8329-DEB24711166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3682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3D87-B34E-2E41-BF65-376DCA9013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8E9710-E65D-604A-93F5-B43835C8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66BFE2-4D95-A44C-8E8E-E343983F79DA}"/>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716489AC-FF7D-2147-B0E3-F8295F89DF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33A9F2-82F7-FC46-A534-6F1FEEB7B437}"/>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8313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9F89-5582-2443-A332-F408ED73C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F8C2937-BC07-C449-8A01-63D046357A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2CBE863-7A0F-164E-AA1A-6887A029D80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D27D82-9F9F-FB45-9123-5106061E0D92}"/>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246A792D-D14B-E14C-9BFC-C0B29E110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366F5-FE33-E548-A7D4-FB5B2123BA3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267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B6-E2CB-374C-A3F1-8E86B6DD8A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42D195-AD07-AC41-AC81-8F813BE7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B9A258-ABFA-CB43-BD5A-FF7ED9FD8A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AC64E88-BD88-574E-8F0E-B0B3C037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F0029F-583B-4B46-8E78-68E86B17B9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9DA2AF-4E75-E942-A0FD-517169C07A4B}"/>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8" name="页脚占位符 7">
            <a:extLst>
              <a:ext uri="{FF2B5EF4-FFF2-40B4-BE49-F238E27FC236}">
                <a16:creationId xmlns:a16="http://schemas.microsoft.com/office/drawing/2014/main" id="{8DE3A569-60FF-8242-A540-347E4618C1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AF5A7BA-D823-A54D-860C-014498C90C9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544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58F1E-9CEE-0347-8D9E-41844049EBD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00D6CB-A3AC-7246-BF20-D6D1BF043DDE}"/>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4" name="页脚占位符 3">
            <a:extLst>
              <a:ext uri="{FF2B5EF4-FFF2-40B4-BE49-F238E27FC236}">
                <a16:creationId xmlns:a16="http://schemas.microsoft.com/office/drawing/2014/main" id="{4203C410-9CAE-4F4B-953C-0FCC39C2DC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835781-06BD-984E-B5D7-D63E66770A0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5411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B860BD-988E-E34F-969E-2162820328AC}"/>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3" name="页脚占位符 2">
            <a:extLst>
              <a:ext uri="{FF2B5EF4-FFF2-40B4-BE49-F238E27FC236}">
                <a16:creationId xmlns:a16="http://schemas.microsoft.com/office/drawing/2014/main" id="{6E036278-CAAA-6540-B1D0-679009AD0E4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9AC45F-D435-8B4C-B052-2E589BE2C3F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623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FAE4-918C-BC41-B072-7AF4A3733F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37DA08-7EA5-194D-A0A7-D7C031D64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F26EC8-C408-A841-ACAC-27F257C1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584FCF-06A6-F64C-990D-B0A557841246}"/>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1441651C-9C6F-FA4B-B909-3470FC2A8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31DAC2-9035-2548-BBF1-208B8895B85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96151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D998-ED10-3A4C-BC05-5605848971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5F574F0-C409-DF47-BD05-754019A7F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7FA188-F2A4-AA47-BD25-FFA78EE5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191170-B86D-A541-8875-14DB1A1DEE70}"/>
              </a:ext>
            </a:extLst>
          </p:cNvPr>
          <p:cNvSpPr>
            <a:spLocks noGrp="1"/>
          </p:cNvSpPr>
          <p:nvPr>
            <p:ph type="dt" sz="half" idx="10"/>
          </p:nvPr>
        </p:nvSpPr>
        <p:spPr/>
        <p:txBody>
          <a:bodyPr/>
          <a:lstStyle/>
          <a:p>
            <a:fld id="{E450A072-3D6A-964A-815D-8250D611277C}" type="datetimeFigureOut">
              <a:rPr kumimoji="1" lang="zh-CN" altLang="en-US" smtClean="0"/>
              <a:t>2021/3/24</a:t>
            </a:fld>
            <a:endParaRPr kumimoji="1" lang="zh-CN" altLang="en-US"/>
          </a:p>
        </p:txBody>
      </p:sp>
      <p:sp>
        <p:nvSpPr>
          <p:cNvPr id="6" name="页脚占位符 5">
            <a:extLst>
              <a:ext uri="{FF2B5EF4-FFF2-40B4-BE49-F238E27FC236}">
                <a16:creationId xmlns:a16="http://schemas.microsoft.com/office/drawing/2014/main" id="{E15C7C33-5E4F-D141-A728-E1E788F90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E09DE-48A1-2643-8185-CFEB48E19EB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47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48999-73D1-6C44-85D0-3F785673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F556-8AF2-D640-824B-E1F7C6BEA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D854F8-01FA-D248-B345-08ECB9F2B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0A072-3D6A-964A-815D-8250D611277C}" type="datetimeFigureOut">
              <a:rPr kumimoji="1" lang="zh-CN" altLang="en-US" smtClean="0"/>
              <a:t>2021/3/24</a:t>
            </a:fld>
            <a:endParaRPr kumimoji="1" lang="zh-CN" altLang="en-US"/>
          </a:p>
        </p:txBody>
      </p:sp>
      <p:sp>
        <p:nvSpPr>
          <p:cNvPr id="5" name="页脚占位符 4">
            <a:extLst>
              <a:ext uri="{FF2B5EF4-FFF2-40B4-BE49-F238E27FC236}">
                <a16:creationId xmlns:a16="http://schemas.microsoft.com/office/drawing/2014/main" id="{E81360F7-4CB1-E941-A198-1FA525AD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3A1E0-6DDB-5E4B-B996-6700D9EA2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58431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0D8F64-393B-BB4D-B8DF-CC2257C9316C}"/>
              </a:ext>
            </a:extLst>
          </p:cNvPr>
          <p:cNvSpPr/>
          <p:nvPr/>
        </p:nvSpPr>
        <p:spPr>
          <a:xfrm>
            <a:off x="614815" y="5859779"/>
            <a:ext cx="9479211" cy="707886"/>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）插入和删除操作是数据结构中最基本的两种操作，所以这两种操作在数组中</a:t>
            </a:r>
            <a:endParaRPr lang="en-US" altLang="zh-CN" sz="2000" kern="100" dirty="0">
              <a:solidFill>
                <a:srgbClr val="000000"/>
              </a:solidFill>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solidFill>
                  <a:srgbClr val="000000"/>
                </a:solidFill>
                <a:latin typeface="SimHei" panose="02010609060101010101" pitchFamily="49" charset="-122"/>
                <a:ea typeface="SimHei" panose="02010609060101010101" pitchFamily="49" charset="-122"/>
              </a:rPr>
              <a:t>     </a:t>
            </a:r>
            <a:r>
              <a:rPr lang="zh-CN" altLang="zh-CN" sz="2000" kern="100" dirty="0">
                <a:solidFill>
                  <a:srgbClr val="000000"/>
                </a:solidFill>
                <a:latin typeface="SimHei" panose="02010609060101010101" pitchFamily="49" charset="-122"/>
                <a:ea typeface="SimHei" panose="02010609060101010101" pitchFamily="49" charset="-122"/>
              </a:rPr>
              <a:t>也经常使用。</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3CF44769-475C-8546-B875-79DF4881CC4D}"/>
              </a:ext>
            </a:extLst>
          </p:cNvPr>
          <p:cNvSpPr/>
          <p:nvPr/>
        </p:nvSpPr>
        <p:spPr>
          <a:xfrm>
            <a:off x="614816" y="5490798"/>
            <a:ext cx="8018545"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9</a:t>
            </a:r>
            <a:r>
              <a:rPr lang="zh-CN" altLang="zh-CN" sz="2000" kern="100" dirty="0">
                <a:latin typeface="SimHei" panose="02010609060101010101" pitchFamily="49" charset="-122"/>
                <a:ea typeface="SimHei" panose="02010609060101010101" pitchFamily="49" charset="-122"/>
              </a:rPr>
              <a:t>）顺序表结构适宜于进行顺序存取，而链表适宜于进行随机存取。 </a:t>
            </a:r>
          </a:p>
        </p:txBody>
      </p:sp>
      <p:sp>
        <p:nvSpPr>
          <p:cNvPr id="7" name="矩形 6">
            <a:extLst>
              <a:ext uri="{FF2B5EF4-FFF2-40B4-BE49-F238E27FC236}">
                <a16:creationId xmlns:a16="http://schemas.microsoft.com/office/drawing/2014/main" id="{74AF57B3-AAC2-F74B-B9F4-6F1C8B0CD85D}"/>
              </a:ext>
            </a:extLst>
          </p:cNvPr>
          <p:cNvSpPr/>
          <p:nvPr/>
        </p:nvSpPr>
        <p:spPr>
          <a:xfrm>
            <a:off x="614816" y="5038692"/>
            <a:ext cx="6996090" cy="323165"/>
          </a:xfrm>
          <a:prstGeom prst="rect">
            <a:avLst/>
          </a:prstGeom>
        </p:spPr>
        <p:txBody>
          <a:bodyPr wrap="square">
            <a:spAutoFit/>
          </a:bodyPr>
          <a:lstStyle/>
          <a:p>
            <a:pPr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）线性表采用顺序存储，必须占用一片连续的存储单元。</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51779261-A92C-FD48-B214-FC93BBC19D73}"/>
              </a:ext>
            </a:extLst>
          </p:cNvPr>
          <p:cNvSpPr/>
          <p:nvPr/>
        </p:nvSpPr>
        <p:spPr>
          <a:xfrm>
            <a:off x="614816" y="4559727"/>
            <a:ext cx="922982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）线性表链式存储的特点是可以用一组任意的存储单元存储表中的数据元素。</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61F48DC-6B50-DA4A-8935-6F9521B59251}"/>
              </a:ext>
            </a:extLst>
          </p:cNvPr>
          <p:cNvSpPr/>
          <p:nvPr/>
        </p:nvSpPr>
        <p:spPr>
          <a:xfrm>
            <a:off x="614816" y="4084444"/>
            <a:ext cx="9980593"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）顺序表的每个结点只能是一个简单类型，而链表的每个结点可以是一个复杂类型。</a:t>
            </a:r>
          </a:p>
        </p:txBody>
      </p:sp>
      <p:sp>
        <p:nvSpPr>
          <p:cNvPr id="10" name="矩形 9">
            <a:extLst>
              <a:ext uri="{FF2B5EF4-FFF2-40B4-BE49-F238E27FC236}">
                <a16:creationId xmlns:a16="http://schemas.microsoft.com/office/drawing/2014/main" id="{919E4E29-ECC9-CB4D-B215-1EE781A68E40}"/>
              </a:ext>
            </a:extLst>
          </p:cNvPr>
          <p:cNvSpPr/>
          <p:nvPr/>
        </p:nvSpPr>
        <p:spPr>
          <a:xfrm>
            <a:off x="614816" y="3283220"/>
            <a:ext cx="9800340" cy="707886"/>
          </a:xfrm>
          <a:prstGeom prst="rect">
            <a:avLst/>
          </a:prstGeom>
        </p:spPr>
        <p:txBody>
          <a:bodyPr wrap="square">
            <a:spAutoFit/>
          </a:bodyPr>
          <a:lstStyle/>
          <a:p>
            <a:pPr algn="just">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）线性链表的删除算法简单，因为当删除链中某个结点后，计算机会自动地将后续</a:t>
            </a:r>
            <a:endParaRPr lang="en-US" altLang="zh-CN" sz="2000" kern="100" dirty="0">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latin typeface="SimHei" panose="02010609060101010101" pitchFamily="49" charset="-122"/>
                <a:ea typeface="SimHei" panose="02010609060101010101" pitchFamily="49" charset="-122"/>
              </a:rPr>
              <a:t>     </a:t>
            </a:r>
            <a:r>
              <a:rPr lang="zh-CN" altLang="zh-CN" sz="2000" kern="100" dirty="0">
                <a:latin typeface="SimHei" panose="02010609060101010101" pitchFamily="49" charset="-122"/>
                <a:ea typeface="SimHei" panose="02010609060101010101" pitchFamily="49" charset="-122"/>
              </a:rPr>
              <a:t>的各个单元向前移动。</a:t>
            </a:r>
          </a:p>
        </p:txBody>
      </p:sp>
      <p:sp>
        <p:nvSpPr>
          <p:cNvPr id="11" name="矩形 10">
            <a:extLst>
              <a:ext uri="{FF2B5EF4-FFF2-40B4-BE49-F238E27FC236}">
                <a16:creationId xmlns:a16="http://schemas.microsoft.com/office/drawing/2014/main" id="{90C18A0A-59B8-ED46-AFC0-8421A218D010}"/>
              </a:ext>
            </a:extLst>
          </p:cNvPr>
          <p:cNvSpPr/>
          <p:nvPr/>
        </p:nvSpPr>
        <p:spPr>
          <a:xfrm>
            <a:off x="614816" y="2837849"/>
            <a:ext cx="716352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4</a:t>
            </a:r>
            <a:r>
              <a:rPr lang="zh-CN" altLang="zh-CN" sz="2000" kern="100" dirty="0">
                <a:latin typeface="SimHei" panose="02010609060101010101" pitchFamily="49" charset="-122"/>
                <a:ea typeface="SimHei" panose="02010609060101010101" pitchFamily="49" charset="-122"/>
              </a:rPr>
              <a:t>）顺序存储方式的优点是存储密度大，插入、删除效率高。</a:t>
            </a:r>
          </a:p>
        </p:txBody>
      </p:sp>
      <p:sp>
        <p:nvSpPr>
          <p:cNvPr id="12" name="矩形 11">
            <a:extLst>
              <a:ext uri="{FF2B5EF4-FFF2-40B4-BE49-F238E27FC236}">
                <a16:creationId xmlns:a16="http://schemas.microsoft.com/office/drawing/2014/main" id="{B5036C1A-A2CF-8B4A-AC92-D917A22CA5C6}"/>
              </a:ext>
            </a:extLst>
          </p:cNvPr>
          <p:cNvSpPr/>
          <p:nvPr/>
        </p:nvSpPr>
        <p:spPr>
          <a:xfrm>
            <a:off x="614817" y="2380567"/>
            <a:ext cx="998059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）在线性表的链式存储结构中，逻辑上相邻的两个元素在物理位置上并不一定紧邻。</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0650D1DA-7CF8-6441-A8BA-EC578C5FAE1D}"/>
              </a:ext>
            </a:extLst>
          </p:cNvPr>
          <p:cNvSpPr/>
          <p:nvPr/>
        </p:nvSpPr>
        <p:spPr>
          <a:xfrm>
            <a:off x="619527" y="1960142"/>
            <a:ext cx="5442516"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2</a:t>
            </a:r>
            <a:r>
              <a:rPr lang="zh-CN" altLang="zh-CN" sz="2000" kern="100" dirty="0">
                <a:latin typeface="SimHei" panose="02010609060101010101" pitchFamily="49" charset="-122"/>
                <a:ea typeface="SimHei" panose="02010609060101010101" pitchFamily="49" charset="-122"/>
              </a:rPr>
              <a:t>）链表的每个结点都恰好包含一个指针域。</a:t>
            </a:r>
          </a:p>
        </p:txBody>
      </p:sp>
      <p:sp>
        <p:nvSpPr>
          <p:cNvPr id="14" name="矩形 13">
            <a:extLst>
              <a:ext uri="{FF2B5EF4-FFF2-40B4-BE49-F238E27FC236}">
                <a16:creationId xmlns:a16="http://schemas.microsoft.com/office/drawing/2014/main" id="{5C1530CE-73FE-014D-BA7B-4768A810AA46}"/>
              </a:ext>
            </a:extLst>
          </p:cNvPr>
          <p:cNvSpPr/>
          <p:nvPr/>
        </p:nvSpPr>
        <p:spPr>
          <a:xfrm>
            <a:off x="631404" y="1500068"/>
            <a:ext cx="5186035" cy="323165"/>
          </a:xfrm>
          <a:prstGeom prst="rect">
            <a:avLst/>
          </a:prstGeom>
        </p:spPr>
        <p:txBody>
          <a:bodyPr wrap="non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）线性表的链式存储结构优于顺序存储。</a:t>
            </a:r>
          </a:p>
        </p:txBody>
      </p:sp>
      <p:sp>
        <p:nvSpPr>
          <p:cNvPr id="15" name="矩形 14">
            <a:extLst>
              <a:ext uri="{FF2B5EF4-FFF2-40B4-BE49-F238E27FC236}">
                <a16:creationId xmlns:a16="http://schemas.microsoft.com/office/drawing/2014/main" id="{03020C92-A72B-0A42-A733-E4977B3F1A3B}"/>
              </a:ext>
            </a:extLst>
          </p:cNvPr>
          <p:cNvSpPr/>
          <p:nvPr/>
        </p:nvSpPr>
        <p:spPr>
          <a:xfrm>
            <a:off x="5512266" y="133965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6" name="矩形 15">
            <a:extLst>
              <a:ext uri="{FF2B5EF4-FFF2-40B4-BE49-F238E27FC236}">
                <a16:creationId xmlns:a16="http://schemas.microsoft.com/office/drawing/2014/main" id="{8BA970DD-3D44-7D4C-8E82-7FA0B21BFE32}"/>
              </a:ext>
            </a:extLst>
          </p:cNvPr>
          <p:cNvSpPr/>
          <p:nvPr/>
        </p:nvSpPr>
        <p:spPr>
          <a:xfrm>
            <a:off x="5831416" y="1824218"/>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457671C2-1EC3-894F-8536-C81EC64A1C01}"/>
              </a:ext>
            </a:extLst>
          </p:cNvPr>
          <p:cNvSpPr/>
          <p:nvPr/>
        </p:nvSpPr>
        <p:spPr>
          <a:xfrm>
            <a:off x="10237017" y="223946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858F9D36-D546-9E40-96AD-6EAFC8D65612}"/>
              </a:ext>
            </a:extLst>
          </p:cNvPr>
          <p:cNvSpPr/>
          <p:nvPr/>
        </p:nvSpPr>
        <p:spPr>
          <a:xfrm>
            <a:off x="7671658" y="2677232"/>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99203C7D-AA58-6840-8F5E-B564F6676765}"/>
              </a:ext>
            </a:extLst>
          </p:cNvPr>
          <p:cNvSpPr/>
          <p:nvPr/>
        </p:nvSpPr>
        <p:spPr>
          <a:xfrm>
            <a:off x="10160073" y="327219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BC4EFC8-7D8C-174D-9C75-090A6B1CA07A}"/>
              </a:ext>
            </a:extLst>
          </p:cNvPr>
          <p:cNvSpPr/>
          <p:nvPr/>
        </p:nvSpPr>
        <p:spPr>
          <a:xfrm>
            <a:off x="10210834" y="3986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90DF09D8-207F-EA43-BD90-60D0A3CAFBDE}"/>
              </a:ext>
            </a:extLst>
          </p:cNvPr>
          <p:cNvSpPr/>
          <p:nvPr/>
        </p:nvSpPr>
        <p:spPr>
          <a:xfrm>
            <a:off x="9599277" y="446468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9B603AE3-D56A-934B-96CF-ACC00FD4E3C9}"/>
              </a:ext>
            </a:extLst>
          </p:cNvPr>
          <p:cNvSpPr/>
          <p:nvPr/>
        </p:nvSpPr>
        <p:spPr>
          <a:xfrm>
            <a:off x="7225828" y="4947912"/>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4775F437-742D-224E-8EED-A4AF411CDE55}"/>
              </a:ext>
            </a:extLst>
          </p:cNvPr>
          <p:cNvSpPr/>
          <p:nvPr/>
        </p:nvSpPr>
        <p:spPr>
          <a:xfrm>
            <a:off x="8297483" y="538688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6B39C43A-4FAA-B64D-86FF-26E84483EC0D}"/>
              </a:ext>
            </a:extLst>
          </p:cNvPr>
          <p:cNvSpPr/>
          <p:nvPr/>
        </p:nvSpPr>
        <p:spPr>
          <a:xfrm>
            <a:off x="9785702" y="5819430"/>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2398B563-AA8E-AC46-8A21-43063642FCFE}"/>
              </a:ext>
            </a:extLst>
          </p:cNvPr>
          <p:cNvSpPr/>
          <p:nvPr/>
        </p:nvSpPr>
        <p:spPr>
          <a:xfrm>
            <a:off x="788638" y="865543"/>
            <a:ext cx="4673074"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1-1</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（线性表基本概念）</a:t>
            </a:r>
            <a:endParaRPr lang="en-US" altLang="zh-CN" sz="2400" b="1" kern="100" dirty="0">
              <a:latin typeface="SimHei" panose="02010609060101010101" pitchFamily="49" charset="-122"/>
              <a:ea typeface="SimHei" panose="02010609060101010101" pitchFamily="49" charset="-122"/>
            </a:endParaRPr>
          </a:p>
        </p:txBody>
      </p:sp>
      <p:sp>
        <p:nvSpPr>
          <p:cNvPr id="2" name="文本框 1">
            <a:extLst>
              <a:ext uri="{FF2B5EF4-FFF2-40B4-BE49-F238E27FC236}">
                <a16:creationId xmlns:a16="http://schemas.microsoft.com/office/drawing/2014/main" id="{282C3D49-C3DB-AE48-98E6-CBA6CCDDEC97}"/>
              </a:ext>
            </a:extLst>
          </p:cNvPr>
          <p:cNvSpPr txBox="1"/>
          <p:nvPr/>
        </p:nvSpPr>
        <p:spPr>
          <a:xfrm>
            <a:off x="4265771" y="281672"/>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2</a:t>
            </a:r>
            <a:r>
              <a:rPr kumimoji="1" lang="zh-CN" altLang="en-US" sz="2400" dirty="0">
                <a:latin typeface="SimHei" panose="02010609060101010101" pitchFamily="49" charset="-122"/>
                <a:ea typeface="SimHei" panose="02010609060101010101" pitchFamily="49" charset="-122"/>
              </a:rPr>
              <a:t>章  课堂习题</a:t>
            </a:r>
          </a:p>
        </p:txBody>
      </p:sp>
    </p:spTree>
    <p:extLst>
      <p:ext uri="{BB962C8B-B14F-4D97-AF65-F5344CB8AC3E}">
        <p14:creationId xmlns:p14="http://schemas.microsoft.com/office/powerpoint/2010/main" val="6874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CB7EDE-491F-774B-9F61-4D9BBC21AAD0}"/>
              </a:ext>
            </a:extLst>
          </p:cNvPr>
          <p:cNvSpPr/>
          <p:nvPr/>
        </p:nvSpPr>
        <p:spPr>
          <a:xfrm>
            <a:off x="584200" y="529039"/>
            <a:ext cx="11023600" cy="707886"/>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a:t>
            </a:r>
            <a:r>
              <a:rPr lang="zh-CN" altLang="en-US" sz="2000" dirty="0" smtClean="0">
                <a:latin typeface="Times New Roman" panose="02020603050405020304" pitchFamily="18" charset="0"/>
                <a:ea typeface="SimHei" panose="02010609060101010101" pitchFamily="49" charset="-122"/>
                <a:cs typeface="Times New Roman" panose="02020603050405020304" pitchFamily="18" charset="0"/>
              </a:rPr>
              <a:t>实现</a:t>
            </a:r>
            <a:endParaRPr lang="en-US" altLang="zh-CN" sz="2000" dirty="0" smtClean="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smtClean="0">
                <a:latin typeface="Times New Roman" panose="02020603050405020304" pitchFamily="18" charset="0"/>
                <a:ea typeface="SimHei" panose="02010609060101010101" pitchFamily="49" charset="-122"/>
                <a:cs typeface="Times New Roman" panose="02020603050405020304" pitchFamily="18" charset="0"/>
              </a:rPr>
              <a:t>作业完成</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132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6888010C-5341-4524-8C56-666C8CE86143}"/>
              </a:ext>
            </a:extLst>
          </p:cNvPr>
          <p:cNvSpPr>
            <a:spLocks noChangeArrowheads="1"/>
          </p:cNvSpPr>
          <p:nvPr/>
        </p:nvSpPr>
        <p:spPr bwMode="auto">
          <a:xfrm>
            <a:off x="1100286" y="1386284"/>
            <a:ext cx="1007453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个指针</a:t>
            </a:r>
            <a:r>
              <a:rPr lang="en-US" altLang="zh-CN" sz="2000" b="0" dirty="0">
                <a:solidFill>
                  <a:schemeClr val="tx1"/>
                </a:solidFill>
                <a:latin typeface="黑体" panose="02010609060101010101" pitchFamily="49" charset="-122"/>
                <a:ea typeface="黑体" panose="02010609060101010101" pitchFamily="49" charset="-122"/>
              </a:rPr>
              <a:t>p, q</a:t>
            </a:r>
            <a:r>
              <a:rPr lang="zh-CN" altLang="en-US" sz="2000" b="0" dirty="0">
                <a:solidFill>
                  <a:schemeClr val="tx1"/>
                </a:solidFill>
                <a:latin typeface="黑体" panose="02010609060101010101" pitchFamily="49" charset="-122"/>
                <a:ea typeface="黑体" panose="02010609060101010101" pitchFamily="49" charset="-122"/>
              </a:rPr>
              <a:t>初始化指向头结点。</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先跑到</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结点处</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然后</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再开始跑</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跑到最后跑到尾巴时</a:t>
            </a:r>
            <a:r>
              <a:rPr lang="en-US" altLang="zh-CN" sz="2000" b="0" dirty="0">
                <a:solidFill>
                  <a:schemeClr val="tx1"/>
                </a:solidFill>
                <a:latin typeface="黑体" panose="02010609060101010101" pitchFamily="49" charset="-122"/>
                <a:ea typeface="黑体" panose="02010609060101010101" pitchFamily="49" charset="-122"/>
              </a:rPr>
              <a:t>, q</a:t>
            </a:r>
            <a:r>
              <a:rPr lang="zh-CN" altLang="en-US" sz="2000" b="0" dirty="0">
                <a:solidFill>
                  <a:schemeClr val="tx1"/>
                </a:solidFill>
                <a:latin typeface="黑体" panose="02010609060101010101" pitchFamily="49" charset="-122"/>
                <a:ea typeface="黑体" panose="02010609060101010101" pitchFamily="49" charset="-122"/>
              </a:rPr>
              <a:t>正好到达倒数第</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个</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O(n)</a:t>
            </a:r>
            <a:r>
              <a:rPr lang="zh-CN" altLang="en-US" sz="2000" b="0" dirty="0">
                <a:solidFill>
                  <a:schemeClr val="tx1"/>
                </a:solidFill>
                <a:latin typeface="黑体" panose="02010609060101010101" pitchFamily="49" charset="-122"/>
                <a:ea typeface="黑体" panose="02010609060101010101" pitchFamily="49" charset="-122"/>
              </a:rPr>
              <a:t>。</a:t>
            </a:r>
          </a:p>
        </p:txBody>
      </p:sp>
      <p:sp>
        <p:nvSpPr>
          <p:cNvPr id="5" name="矩形 4">
            <a:extLst>
              <a:ext uri="{FF2B5EF4-FFF2-40B4-BE49-F238E27FC236}">
                <a16:creationId xmlns:a16="http://schemas.microsoft.com/office/drawing/2014/main" id="{B1520E74-0CB8-47D2-8CEB-DBF49A44D8B2}"/>
              </a:ext>
            </a:extLst>
          </p:cNvPr>
          <p:cNvSpPr/>
          <p:nvPr/>
        </p:nvSpPr>
        <p:spPr>
          <a:xfrm>
            <a:off x="2354743" y="2627923"/>
            <a:ext cx="6565974" cy="3416320"/>
          </a:xfrm>
          <a:prstGeom prst="rect">
            <a:avLst/>
          </a:prstGeom>
          <a:ln>
            <a:solidFill>
              <a:schemeClr val="accent1"/>
            </a:solidFill>
          </a:ln>
        </p:spPr>
        <p:txBody>
          <a:bodyPr wrap="square">
            <a:spAutoFit/>
          </a:bodyPr>
          <a:lstStyle/>
          <a:p>
            <a:pPr>
              <a:defRPr/>
            </a:pP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*_kth(</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*head,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k)</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0;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 = head, *q = head;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 &amp;&amp;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p = p-&gt;next,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return 0;</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p-&gt;next; p = p-&gt;next, q = q-&gt;next);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return q;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421CAA54-7AE9-45EE-A023-0EDB838645DD}"/>
              </a:ext>
            </a:extLst>
          </p:cNvPr>
          <p:cNvSpPr/>
          <p:nvPr/>
        </p:nvSpPr>
        <p:spPr>
          <a:xfrm>
            <a:off x="1022609" y="791310"/>
            <a:ext cx="8291512" cy="461665"/>
          </a:xfrm>
          <a:prstGeom prst="rect">
            <a:avLst/>
          </a:prstGeom>
        </p:spPr>
        <p:txBody>
          <a:bodyPr wrap="square">
            <a:spAutoFit/>
          </a:bodyPr>
          <a:lstStyle/>
          <a:p>
            <a:pPr>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算法设计</a:t>
            </a:r>
            <a:r>
              <a:rPr lang="en-US" altLang="zh-CN" sz="2400" dirty="0">
                <a:solidFill>
                  <a:srgbClr val="0000CC"/>
                </a:solidFill>
                <a:latin typeface="黑体" panose="02010609060101010101" pitchFamily="49" charset="-122"/>
                <a:ea typeface="黑体" panose="02010609060101010101" pitchFamily="49" charset="-122"/>
              </a:rPr>
              <a:t>3】</a:t>
            </a:r>
            <a:r>
              <a:rPr lang="zh-CN" altLang="en-US" sz="2400" dirty="0">
                <a:solidFill>
                  <a:srgbClr val="0000CC"/>
                </a:solidFill>
                <a:latin typeface="黑体" panose="02010609060101010101" pitchFamily="49" charset="-122"/>
                <a:ea typeface="黑体" panose="02010609060101010101" pitchFamily="49" charset="-122"/>
              </a:rPr>
              <a:t>查找倒数第</a:t>
            </a:r>
            <a:r>
              <a:rPr lang="en-US" altLang="zh-CN" sz="2400" dirty="0">
                <a:solidFill>
                  <a:srgbClr val="0000CC"/>
                </a:solidFill>
                <a:latin typeface="黑体" panose="02010609060101010101" pitchFamily="49" charset="-122"/>
                <a:ea typeface="黑体" panose="02010609060101010101" pitchFamily="49" charset="-122"/>
              </a:rPr>
              <a:t>k</a:t>
            </a:r>
            <a:r>
              <a:rPr lang="zh-CN" altLang="en-US" sz="2400" dirty="0">
                <a:solidFill>
                  <a:srgbClr val="0000CC"/>
                </a:solidFill>
                <a:latin typeface="黑体" panose="02010609060101010101" pitchFamily="49" charset="-122"/>
                <a:ea typeface="黑体" panose="02010609060101010101" pitchFamily="49" charset="-122"/>
              </a:rPr>
              <a:t>个元素</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尾结点记为倒数第</a:t>
            </a:r>
            <a:r>
              <a:rPr lang="en-US" altLang="zh-CN" sz="2400" dirty="0">
                <a:solidFill>
                  <a:srgbClr val="0000CC"/>
                </a:solidFill>
                <a:latin typeface="黑体" panose="02010609060101010101" pitchFamily="49" charset="-122"/>
                <a:ea typeface="黑体" panose="02010609060101010101" pitchFamily="49" charset="-122"/>
              </a:rPr>
              <a:t>0</a:t>
            </a:r>
            <a:r>
              <a:rPr lang="zh-CN" altLang="en-US" sz="2400" dirty="0">
                <a:solidFill>
                  <a:srgbClr val="0000CC"/>
                </a:solidFill>
                <a:latin typeface="黑体" panose="02010609060101010101" pitchFamily="49" charset="-122"/>
                <a:ea typeface="黑体" panose="02010609060101010101" pitchFamily="49" charset="-122"/>
              </a:rPr>
              <a:t>个</a:t>
            </a:r>
            <a:r>
              <a:rPr lang="en-US" altLang="zh-CN" sz="2400" dirty="0">
                <a:solidFill>
                  <a:srgbClr val="0000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786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9D8246F3-923E-46E6-A701-E0EC15AE3D68}"/>
              </a:ext>
            </a:extLst>
          </p:cNvPr>
          <p:cNvSpPr>
            <a:spLocks noChangeArrowheads="1"/>
          </p:cNvSpPr>
          <p:nvPr/>
        </p:nvSpPr>
        <p:spPr bwMode="auto">
          <a:xfrm>
            <a:off x="1853997" y="2511896"/>
            <a:ext cx="8810459"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*middle(</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*head)</a:t>
            </a:r>
          </a:p>
          <a:p>
            <a:pPr>
              <a:defRPr/>
            </a:pPr>
            <a:r>
              <a:rPr lang="en-US" altLang="zh-CN" b="0" dirty="0">
                <a:solidFill>
                  <a:schemeClr val="tx1"/>
                </a:solidFill>
                <a:ea typeface="黑体" panose="02010609060101010101" pitchFamily="49" charset="-122"/>
                <a:cs typeface="Times New Roman" panose="02020603050405020304" pitchFamily="18" charset="0"/>
              </a:rPr>
              <a:t>{</a:t>
            </a:r>
          </a:p>
          <a:p>
            <a:pPr>
              <a:defRPr/>
            </a:pPr>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*p, *q; </a:t>
            </a:r>
          </a:p>
          <a:p>
            <a:pPr>
              <a:defRPr/>
            </a:pPr>
            <a:r>
              <a:rPr lang="en-US" altLang="zh-CN" b="0" dirty="0">
                <a:solidFill>
                  <a:schemeClr val="tx1"/>
                </a:solidFill>
                <a:ea typeface="黑体" panose="02010609060101010101" pitchFamily="49" charset="-122"/>
                <a:cs typeface="Times New Roman" panose="02020603050405020304" pitchFamily="18" charset="0"/>
              </a:rPr>
              <a:t>       for (p = q = head; p-&gt;next; p = p-&gt;next, q = q-&gt;next)</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p = p-&gt;next; </a:t>
            </a:r>
          </a:p>
          <a:p>
            <a:pPr>
              <a:defRPr/>
            </a:pPr>
            <a:r>
              <a:rPr lang="en-US" altLang="zh-CN" b="0" dirty="0">
                <a:solidFill>
                  <a:schemeClr val="tx1"/>
                </a:solidFill>
                <a:ea typeface="黑体" panose="02010609060101010101" pitchFamily="49" charset="-122"/>
                <a:cs typeface="Times New Roman" panose="02020603050405020304" pitchFamily="18" charset="0"/>
              </a:rPr>
              <a:t>           if (!(p-&gt;next)) break; </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return q; </a:t>
            </a:r>
          </a:p>
          <a:p>
            <a:pPr>
              <a:defRPr/>
            </a:pPr>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4">
            <a:extLst>
              <a:ext uri="{FF2B5EF4-FFF2-40B4-BE49-F238E27FC236}">
                <a16:creationId xmlns:a16="http://schemas.microsoft.com/office/drawing/2014/main" id="{AA005739-4CB3-4AA9-9E8B-0D2E4A3DB06B}"/>
              </a:ext>
            </a:extLst>
          </p:cNvPr>
          <p:cNvSpPr/>
          <p:nvPr/>
        </p:nvSpPr>
        <p:spPr>
          <a:xfrm>
            <a:off x="827088" y="765175"/>
            <a:ext cx="4669945" cy="461665"/>
          </a:xfrm>
          <a:prstGeom prst="rect">
            <a:avLst/>
          </a:prstGeom>
        </p:spPr>
        <p:txBody>
          <a:bodyPr wrap="square">
            <a:spAutoFit/>
          </a:bodyPr>
          <a:lstStyle/>
          <a:p>
            <a:pPr>
              <a:defRPr/>
            </a:pP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算法设计</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查找中间结点</a:t>
            </a:r>
          </a:p>
        </p:txBody>
      </p:sp>
      <p:sp>
        <p:nvSpPr>
          <p:cNvPr id="6" name="矩形 5">
            <a:extLst>
              <a:ext uri="{FF2B5EF4-FFF2-40B4-BE49-F238E27FC236}">
                <a16:creationId xmlns:a16="http://schemas.microsoft.com/office/drawing/2014/main" id="{746C0736-0BE8-4044-95EA-03631BA033C2}"/>
              </a:ext>
            </a:extLst>
          </p:cNvPr>
          <p:cNvSpPr/>
          <p:nvPr/>
        </p:nvSpPr>
        <p:spPr>
          <a:xfrm>
            <a:off x="900113" y="1341438"/>
            <a:ext cx="10551152" cy="707886"/>
          </a:xfrm>
          <a:prstGeom prst="rect">
            <a:avLst/>
          </a:prstGeom>
        </p:spPr>
        <p:txBody>
          <a:bodyPr wrap="square">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设两个初始化指向头结点的指针</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每次前进两个结点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每次前进一个结点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这样当</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到达链表尾巴的时候</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到达了中间</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复杂度</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O(n)</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爆炸形: 14 pt  1">
            <a:extLst>
              <a:ext uri="{FF2B5EF4-FFF2-40B4-BE49-F238E27FC236}">
                <a16:creationId xmlns:a16="http://schemas.microsoft.com/office/drawing/2014/main" id="{17421B97-14BE-4A79-9917-F536BD2E005D}"/>
              </a:ext>
            </a:extLst>
          </p:cNvPr>
          <p:cNvSpPr/>
          <p:nvPr/>
        </p:nvSpPr>
        <p:spPr>
          <a:xfrm rot="20254041">
            <a:off x="6909870" y="4768190"/>
            <a:ext cx="4167963" cy="914400"/>
          </a:xfrm>
          <a:prstGeom prst="irregularSeal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快慢指针！</a:t>
            </a:r>
          </a:p>
        </p:txBody>
      </p:sp>
    </p:spTree>
    <p:extLst>
      <p:ext uri="{BB962C8B-B14F-4D97-AF65-F5344CB8AC3E}">
        <p14:creationId xmlns:p14="http://schemas.microsoft.com/office/powerpoint/2010/main" val="294158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3CE64C64-F9A6-49D0-A966-6BCA9D6CC663}"/>
              </a:ext>
            </a:extLst>
          </p:cNvPr>
          <p:cNvSpPr>
            <a:spLocks noChangeArrowheads="1"/>
          </p:cNvSpPr>
          <p:nvPr/>
        </p:nvSpPr>
        <p:spPr bwMode="auto">
          <a:xfrm>
            <a:off x="2051050" y="2381250"/>
            <a:ext cx="6614485" cy="304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b="0" dirty="0">
                <a:solidFill>
                  <a:schemeClr val="tx1"/>
                </a:solidFill>
                <a:ea typeface="黑体" panose="02010609060101010101" pitchFamily="49" charset="-122"/>
                <a:cs typeface="Times New Roman" panose="02020603050405020304" pitchFamily="18" charset="0"/>
              </a:rPr>
              <a:t>void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*t)</a:t>
            </a:r>
          </a:p>
          <a:p>
            <a:r>
              <a:rPr lang="en-US" altLang="zh-CN" b="0" dirty="0">
                <a:solidFill>
                  <a:schemeClr val="tx1"/>
                </a:solidFill>
                <a:ea typeface="黑体" panose="02010609060101010101" pitchFamily="49" charset="-122"/>
                <a:cs typeface="Times New Roman" panose="02020603050405020304" pitchFamily="18" charset="0"/>
              </a:rPr>
              <a:t>{</a:t>
            </a:r>
          </a:p>
          <a:p>
            <a:r>
              <a:rPr lang="en-US" altLang="zh-CN" b="0" dirty="0">
                <a:solidFill>
                  <a:schemeClr val="tx1"/>
                </a:solidFill>
                <a:ea typeface="黑体" panose="02010609060101010101" pitchFamily="49" charset="-122"/>
                <a:cs typeface="Times New Roman" panose="02020603050405020304" pitchFamily="18" charset="0"/>
              </a:rPr>
              <a:t>        if (t)</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(t-&gt;next);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printf</a:t>
            </a:r>
            <a:r>
              <a:rPr lang="en-US" altLang="zh-CN" b="0" dirty="0">
                <a:solidFill>
                  <a:schemeClr val="tx1"/>
                </a:solidFill>
                <a:ea typeface="黑体" panose="02010609060101010101" pitchFamily="49" charset="-122"/>
                <a:cs typeface="Times New Roman" panose="02020603050405020304" pitchFamily="18" charset="0"/>
              </a:rPr>
              <a:t>("%s", t-&gt;data);</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1">
            <a:extLst>
              <a:ext uri="{FF2B5EF4-FFF2-40B4-BE49-F238E27FC236}">
                <a16:creationId xmlns:a16="http://schemas.microsoft.com/office/drawing/2014/main" id="{F2E75F17-A3D3-4046-BA7C-CE40BE47F6E4}"/>
              </a:ext>
            </a:extLst>
          </p:cNvPr>
          <p:cNvSpPr>
            <a:spLocks noChangeArrowheads="1"/>
          </p:cNvSpPr>
          <p:nvPr/>
        </p:nvSpPr>
        <p:spPr bwMode="auto">
          <a:xfrm>
            <a:off x="733425" y="820738"/>
            <a:ext cx="5103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算法设计</a:t>
            </a:r>
            <a:r>
              <a:rPr lang="en-US" altLang="zh-CN" dirty="0">
                <a:solidFill>
                  <a:srgbClr val="0070C0"/>
                </a:solidFill>
                <a:latin typeface="黑体" panose="02010609060101010101" pitchFamily="49" charset="-122"/>
                <a:ea typeface="黑体" panose="02010609060101010101" pitchFamily="49" charset="-122"/>
              </a:rPr>
              <a:t>5】</a:t>
            </a:r>
            <a:r>
              <a:rPr lang="zh-CN" altLang="en-US" dirty="0">
                <a:solidFill>
                  <a:srgbClr val="0070C0"/>
                </a:solidFill>
                <a:latin typeface="黑体" panose="02010609060101010101" pitchFamily="49" charset="-122"/>
                <a:ea typeface="黑体" panose="02010609060101010101" pitchFamily="49" charset="-122"/>
              </a:rPr>
              <a:t>逆序打印链表</a:t>
            </a:r>
          </a:p>
        </p:txBody>
      </p:sp>
      <p:sp>
        <p:nvSpPr>
          <p:cNvPr id="6" name="矩形 2">
            <a:extLst>
              <a:ext uri="{FF2B5EF4-FFF2-40B4-BE49-F238E27FC236}">
                <a16:creationId xmlns:a16="http://schemas.microsoft.com/office/drawing/2014/main" id="{01051AF8-9AF6-4716-AF8D-BEA91F614084}"/>
              </a:ext>
            </a:extLst>
          </p:cNvPr>
          <p:cNvSpPr>
            <a:spLocks noChangeArrowheads="1"/>
          </p:cNvSpPr>
          <p:nvPr/>
        </p:nvSpPr>
        <p:spPr bwMode="auto">
          <a:xfrm>
            <a:off x="1004297" y="1412875"/>
            <a:ext cx="10015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dirty="0">
                <a:solidFill>
                  <a:schemeClr val="tx1"/>
                </a:solidFill>
                <a:latin typeface="黑体" panose="02010609060101010101" pitchFamily="49" charset="-122"/>
                <a:ea typeface="黑体" panose="02010609060101010101" pitchFamily="49" charset="-122"/>
              </a:rPr>
              <a:t>已知链表的头结点</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逆序打印这个链表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使用递归</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即让系统使用栈</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时间复杂度</a:t>
            </a:r>
            <a:r>
              <a:rPr lang="en-US" altLang="zh-CN" sz="2000" b="0" dirty="0">
                <a:solidFill>
                  <a:schemeClr val="tx1"/>
                </a:solidFill>
                <a:latin typeface="黑体" panose="02010609060101010101" pitchFamily="49" charset="-122"/>
                <a:ea typeface="黑体" panose="02010609060101010101" pitchFamily="49" charset="-122"/>
              </a:rPr>
              <a:t>O(n)</a:t>
            </a:r>
          </a:p>
        </p:txBody>
      </p:sp>
    </p:spTree>
    <p:extLst>
      <p:ext uri="{BB962C8B-B14F-4D97-AF65-F5344CB8AC3E}">
        <p14:creationId xmlns:p14="http://schemas.microsoft.com/office/powerpoint/2010/main" val="90254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3">
            <a:extLst>
              <a:ext uri="{FF2B5EF4-FFF2-40B4-BE49-F238E27FC236}">
                <a16:creationId xmlns:a16="http://schemas.microsoft.com/office/drawing/2014/main" id="{7CCD3F52-49AB-4336-9FA7-55C97CEA54C5}"/>
              </a:ext>
            </a:extLst>
          </p:cNvPr>
          <p:cNvSpPr>
            <a:spLocks noChangeArrowheads="1"/>
          </p:cNvSpPr>
          <p:nvPr/>
        </p:nvSpPr>
        <p:spPr bwMode="auto">
          <a:xfrm>
            <a:off x="1569572" y="1542450"/>
            <a:ext cx="641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ea typeface="黑体" panose="02010609060101010101" pitchFamily="49" charset="-122"/>
                <a:cs typeface="Times New Roman" panose="02020603050405020304" pitchFamily="18" charset="0"/>
              </a:rPr>
              <a:t>问题</a:t>
            </a:r>
            <a:r>
              <a:rPr lang="en-US" altLang="zh-CN" sz="2000" dirty="0">
                <a:solidFill>
                  <a:srgbClr val="0000CC"/>
                </a:solidFill>
                <a:ea typeface="黑体" panose="02010609060101010101" pitchFamily="49" charset="-122"/>
                <a:cs typeface="Times New Roman" panose="02020603050405020304" pitchFamily="18" charset="0"/>
              </a:rPr>
              <a:t>1</a:t>
            </a:r>
            <a:r>
              <a:rPr lang="zh-CN" altLang="en-US" sz="2000" dirty="0">
                <a:solidFill>
                  <a:srgbClr val="0000CC"/>
                </a:solidFill>
                <a:ea typeface="黑体" panose="02010609060101010101" pitchFamily="49" charset="-122"/>
                <a:cs typeface="Times New Roman" panose="02020603050405020304" pitchFamily="18" charset="0"/>
              </a:rPr>
              <a:t>：如何判断单链表中是否存在环？</a:t>
            </a:r>
          </a:p>
        </p:txBody>
      </p:sp>
      <p:sp>
        <p:nvSpPr>
          <p:cNvPr id="82947" name="矩形 4">
            <a:extLst>
              <a:ext uri="{FF2B5EF4-FFF2-40B4-BE49-F238E27FC236}">
                <a16:creationId xmlns:a16="http://schemas.microsoft.com/office/drawing/2014/main" id="{DD66C563-4803-4E22-8C41-E31BE3BA5709}"/>
              </a:ext>
            </a:extLst>
          </p:cNvPr>
          <p:cNvSpPr>
            <a:spLocks noChangeArrowheads="1"/>
          </p:cNvSpPr>
          <p:nvPr/>
        </p:nvSpPr>
        <p:spPr bwMode="auto">
          <a:xfrm>
            <a:off x="1031359" y="2022475"/>
            <a:ext cx="103029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accent1">
                    <a:lumMod val="75000"/>
                  </a:schemeClr>
                </a:solidFill>
                <a:ea typeface="黑体" panose="02010609060101010101" pitchFamily="49" charset="-122"/>
                <a:cs typeface="Times New Roman" panose="02020603050405020304" pitchFamily="18" charset="0"/>
              </a:rPr>
              <a:t>    算法</a:t>
            </a:r>
            <a:r>
              <a:rPr lang="en-US" altLang="zh-CN" sz="2000" b="0" dirty="0">
                <a:solidFill>
                  <a:schemeClr val="accent1">
                    <a:lumMod val="75000"/>
                  </a:schemeClr>
                </a:solidFill>
                <a:ea typeface="黑体" panose="02010609060101010101" pitchFamily="49" charset="-122"/>
                <a:cs typeface="Times New Roman" panose="02020603050405020304" pitchFamily="18" charset="0"/>
              </a:rPr>
              <a:t>1</a:t>
            </a:r>
            <a:r>
              <a:rPr lang="zh-CN" altLang="en-US" sz="2000" b="0" dirty="0">
                <a:solidFill>
                  <a:schemeClr val="accent1">
                    <a:lumMod val="75000"/>
                  </a:schemeClr>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设一快一慢两个指针（</a:t>
            </a:r>
            <a:r>
              <a:rPr lang="en-US" altLang="zh-CN" sz="2000" b="0" dirty="0">
                <a:solidFill>
                  <a:schemeClr val="tx1"/>
                </a:solidFill>
                <a:ea typeface="黑体" panose="02010609060101010101" pitchFamily="49" charset="-122"/>
                <a:cs typeface="Times New Roman" panose="02020603050405020304" pitchFamily="18" charset="0"/>
              </a:rPr>
              <a:t>Node *fast, *low</a:t>
            </a:r>
            <a:r>
              <a:rPr lang="zh-CN" altLang="en-US" sz="2000" b="0" dirty="0">
                <a:solidFill>
                  <a:schemeClr val="tx1"/>
                </a:solidFill>
                <a:ea typeface="黑体" panose="02010609060101010101" pitchFamily="49" charset="-122"/>
                <a:cs typeface="Times New Roman" panose="02020603050405020304" pitchFamily="18" charset="0"/>
              </a:rPr>
              <a:t>）同时从链表起点开始遍历，快指针每次移动长度为</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，慢指针则为</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  </a:t>
            </a:r>
            <a:endParaRPr lang="en-US" altLang="zh-CN" sz="2000" b="0" dirty="0">
              <a:solidFill>
                <a:schemeClr val="tx1"/>
              </a:solidFill>
              <a:ea typeface="黑体" panose="02010609060101010101" pitchFamily="49" charset="-122"/>
              <a:cs typeface="Times New Roman" panose="02020603050405020304" pitchFamily="18" charset="0"/>
            </a:endParaRPr>
          </a:p>
          <a:p>
            <a:pPr algn="just"/>
            <a:r>
              <a:rPr lang="en-US" altLang="zh-CN" sz="2000" b="0" dirty="0">
                <a:solidFill>
                  <a:schemeClr val="tx1"/>
                </a:solidFill>
                <a:ea typeface="黑体" panose="02010609060101010101" pitchFamily="49" charset="-122"/>
                <a:cs typeface="Times New Roman" panose="02020603050405020304" pitchFamily="18" charset="0"/>
              </a:rPr>
              <a:t>    </a:t>
            </a:r>
          </a:p>
          <a:p>
            <a:pPr algn="just"/>
            <a:r>
              <a:rPr lang="zh-CN" altLang="en-US" sz="2000" b="0" dirty="0">
                <a:solidFill>
                  <a:schemeClr val="tx1"/>
                </a:solidFill>
                <a:ea typeface="黑体" panose="02010609060101010101" pitchFamily="49" charset="-122"/>
                <a:cs typeface="Times New Roman" panose="02020603050405020304" pitchFamily="18" charset="0"/>
              </a:rPr>
              <a:t>    若无环，开始遍历之后</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不可能与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或</a:t>
            </a:r>
            <a:r>
              <a:rPr lang="en-US" altLang="zh-CN" sz="2000" b="0" dirty="0">
                <a:solidFill>
                  <a:schemeClr val="tx1"/>
                </a:solidFill>
                <a:ea typeface="黑体" panose="02010609060101010101" pitchFamily="49" charset="-122"/>
                <a:cs typeface="Times New Roman" panose="02020603050405020304" pitchFamily="18" charset="0"/>
              </a:rPr>
              <a:t>fast-&gt;next</a:t>
            </a:r>
            <a:r>
              <a:rPr lang="zh-CN" altLang="en-US" sz="2000" b="0" dirty="0">
                <a:solidFill>
                  <a:schemeClr val="tx1"/>
                </a:solidFill>
                <a:ea typeface="黑体" panose="02010609060101010101" pitchFamily="49" charset="-122"/>
                <a:cs typeface="Times New Roman" panose="02020603050405020304" pitchFamily="18" charset="0"/>
              </a:rPr>
              <a:t>领先于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到达表尾；</a:t>
            </a:r>
            <a:endParaRPr lang="en-US" altLang="zh-CN" sz="2000" b="0" dirty="0">
              <a:solidFill>
                <a:schemeClr val="tx1"/>
              </a:solidFill>
              <a:ea typeface="黑体" panose="02010609060101010101" pitchFamily="49" charset="-122"/>
              <a:cs typeface="Times New Roman" panose="02020603050405020304" pitchFamily="18" charset="0"/>
            </a:endParaRPr>
          </a:p>
        </p:txBody>
      </p:sp>
      <p:grpSp>
        <p:nvGrpSpPr>
          <p:cNvPr id="82948" name="组合 7">
            <a:extLst>
              <a:ext uri="{FF2B5EF4-FFF2-40B4-BE49-F238E27FC236}">
                <a16:creationId xmlns:a16="http://schemas.microsoft.com/office/drawing/2014/main" id="{FA73F72B-5F94-40DD-A3A7-5326C457251C}"/>
              </a:ext>
            </a:extLst>
          </p:cNvPr>
          <p:cNvGrpSpPr>
            <a:grpSpLocks/>
          </p:cNvGrpSpPr>
          <p:nvPr/>
        </p:nvGrpSpPr>
        <p:grpSpPr bwMode="auto">
          <a:xfrm rot="6876380">
            <a:off x="8446089" y="4712873"/>
            <a:ext cx="134937" cy="120650"/>
            <a:chOff x="3261360" y="3869770"/>
            <a:chExt cx="347253" cy="158209"/>
          </a:xfrm>
        </p:grpSpPr>
        <p:sp>
          <p:nvSpPr>
            <p:cNvPr id="9" name="矩形 8">
              <a:extLst>
                <a:ext uri="{FF2B5EF4-FFF2-40B4-BE49-F238E27FC236}">
                  <a16:creationId xmlns:a16="http://schemas.microsoft.com/office/drawing/2014/main" id="{AB010453-5EE2-4E46-8839-1F26863F045F}"/>
                </a:ext>
              </a:extLst>
            </p:cNvPr>
            <p:cNvSpPr/>
            <p:nvPr/>
          </p:nvSpPr>
          <p:spPr>
            <a:xfrm>
              <a:off x="3257740" y="387050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021E4D7B-20B4-4931-88D0-16E9B770EFEE}"/>
                </a:ext>
              </a:extLst>
            </p:cNvPr>
            <p:cNvSpPr/>
            <p:nvPr/>
          </p:nvSpPr>
          <p:spPr>
            <a:xfrm>
              <a:off x="3436934" y="3869902"/>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a:extLst>
              <a:ext uri="{FF2B5EF4-FFF2-40B4-BE49-F238E27FC236}">
                <a16:creationId xmlns:a16="http://schemas.microsoft.com/office/drawing/2014/main" id="{004AA417-D3A6-49C1-AA86-94FD280CC6D1}"/>
              </a:ext>
            </a:extLst>
          </p:cNvPr>
          <p:cNvSpPr/>
          <p:nvPr/>
        </p:nvSpPr>
        <p:spPr>
          <a:xfrm>
            <a:off x="8461170" y="4319966"/>
            <a:ext cx="1577975"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5357B786-DF04-4C20-A85C-4CD315D040A6}"/>
              </a:ext>
            </a:extLst>
          </p:cNvPr>
          <p:cNvCxnSpPr>
            <a:cxnSpLocks/>
          </p:cNvCxnSpPr>
          <p:nvPr/>
        </p:nvCxnSpPr>
        <p:spPr>
          <a:xfrm>
            <a:off x="7081633" y="5694741"/>
            <a:ext cx="2128837"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2951" name="组合 12">
            <a:extLst>
              <a:ext uri="{FF2B5EF4-FFF2-40B4-BE49-F238E27FC236}">
                <a16:creationId xmlns:a16="http://schemas.microsoft.com/office/drawing/2014/main" id="{2F7DF5F5-DD41-4773-B6F0-705A7BB944AB}"/>
              </a:ext>
            </a:extLst>
          </p:cNvPr>
          <p:cNvGrpSpPr>
            <a:grpSpLocks/>
          </p:cNvGrpSpPr>
          <p:nvPr/>
        </p:nvGrpSpPr>
        <p:grpSpPr bwMode="auto">
          <a:xfrm rot="9294956">
            <a:off x="8958058" y="4294566"/>
            <a:ext cx="134937" cy="120650"/>
            <a:chOff x="3261360" y="3869770"/>
            <a:chExt cx="347253" cy="158209"/>
          </a:xfrm>
        </p:grpSpPr>
        <p:sp>
          <p:nvSpPr>
            <p:cNvPr id="14" name="矩形 13">
              <a:extLst>
                <a:ext uri="{FF2B5EF4-FFF2-40B4-BE49-F238E27FC236}">
                  <a16:creationId xmlns:a16="http://schemas.microsoft.com/office/drawing/2014/main" id="{82018D81-96EE-40E3-975D-C507F7D88A44}"/>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3D17D85-7293-44ED-A4E6-9449E014F3CE}"/>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2" name="组合 15">
            <a:extLst>
              <a:ext uri="{FF2B5EF4-FFF2-40B4-BE49-F238E27FC236}">
                <a16:creationId xmlns:a16="http://schemas.microsoft.com/office/drawing/2014/main" id="{04F508CF-15BF-41AB-A522-6D45F5232ABE}"/>
              </a:ext>
            </a:extLst>
          </p:cNvPr>
          <p:cNvGrpSpPr>
            <a:grpSpLocks/>
          </p:cNvGrpSpPr>
          <p:nvPr/>
        </p:nvGrpSpPr>
        <p:grpSpPr bwMode="auto">
          <a:xfrm rot="13055835">
            <a:off x="9772444" y="4480304"/>
            <a:ext cx="134938" cy="120650"/>
            <a:chOff x="3261360" y="3869770"/>
            <a:chExt cx="347253" cy="158209"/>
          </a:xfrm>
        </p:grpSpPr>
        <p:sp>
          <p:nvSpPr>
            <p:cNvPr id="17" name="矩形 16">
              <a:extLst>
                <a:ext uri="{FF2B5EF4-FFF2-40B4-BE49-F238E27FC236}">
                  <a16:creationId xmlns:a16="http://schemas.microsoft.com/office/drawing/2014/main" id="{43E7832D-F2B6-43CD-9245-3D3EA52BD414}"/>
                </a:ext>
              </a:extLst>
            </p:cNvPr>
            <p:cNvSpPr/>
            <p:nvPr/>
          </p:nvSpPr>
          <p:spPr>
            <a:xfrm>
              <a:off x="3260148" y="3870555"/>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91FFCDA0-7F3B-4155-8A2B-03D90ABD7963}"/>
                </a:ext>
              </a:extLst>
            </p:cNvPr>
            <p:cNvSpPr/>
            <p:nvPr/>
          </p:nvSpPr>
          <p:spPr>
            <a:xfrm>
              <a:off x="3435006" y="3870257"/>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3" name="组合 18">
            <a:extLst>
              <a:ext uri="{FF2B5EF4-FFF2-40B4-BE49-F238E27FC236}">
                <a16:creationId xmlns:a16="http://schemas.microsoft.com/office/drawing/2014/main" id="{A331744C-A71B-4AF9-BDA1-3D0607A30D32}"/>
              </a:ext>
            </a:extLst>
          </p:cNvPr>
          <p:cNvGrpSpPr>
            <a:grpSpLocks/>
          </p:cNvGrpSpPr>
          <p:nvPr/>
        </p:nvGrpSpPr>
        <p:grpSpPr bwMode="auto">
          <a:xfrm rot="17299485">
            <a:off x="9947864" y="5112924"/>
            <a:ext cx="136525" cy="122237"/>
            <a:chOff x="3261360" y="3869770"/>
            <a:chExt cx="347253" cy="158209"/>
          </a:xfrm>
        </p:grpSpPr>
        <p:sp>
          <p:nvSpPr>
            <p:cNvPr id="20" name="矩形 19">
              <a:extLst>
                <a:ext uri="{FF2B5EF4-FFF2-40B4-BE49-F238E27FC236}">
                  <a16:creationId xmlns:a16="http://schemas.microsoft.com/office/drawing/2014/main" id="{1C9D96D2-DE90-4E48-B7D7-7E858BA8D64B}"/>
                </a:ext>
              </a:extLst>
            </p:cNvPr>
            <p:cNvSpPr/>
            <p:nvPr/>
          </p:nvSpPr>
          <p:spPr>
            <a:xfrm>
              <a:off x="3481878" y="3797453"/>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208CBF5F-DCC4-4648-9763-93E868709899}"/>
                </a:ext>
              </a:extLst>
            </p:cNvPr>
            <p:cNvSpPr/>
            <p:nvPr/>
          </p:nvSpPr>
          <p:spPr>
            <a:xfrm>
              <a:off x="3656810" y="3798274"/>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4" name="组合 21">
            <a:extLst>
              <a:ext uri="{FF2B5EF4-FFF2-40B4-BE49-F238E27FC236}">
                <a16:creationId xmlns:a16="http://schemas.microsoft.com/office/drawing/2014/main" id="{E921EE2F-BBEE-43AA-BAA6-F9ED821339FC}"/>
              </a:ext>
            </a:extLst>
          </p:cNvPr>
          <p:cNvGrpSpPr>
            <a:grpSpLocks/>
          </p:cNvGrpSpPr>
          <p:nvPr/>
        </p:nvGrpSpPr>
        <p:grpSpPr bwMode="auto">
          <a:xfrm rot="19478353">
            <a:off x="9621633" y="5515355"/>
            <a:ext cx="134937" cy="122237"/>
            <a:chOff x="3261360" y="3869770"/>
            <a:chExt cx="347253" cy="158209"/>
          </a:xfrm>
        </p:grpSpPr>
        <p:sp>
          <p:nvSpPr>
            <p:cNvPr id="23" name="矩形 22">
              <a:extLst>
                <a:ext uri="{FF2B5EF4-FFF2-40B4-BE49-F238E27FC236}">
                  <a16:creationId xmlns:a16="http://schemas.microsoft.com/office/drawing/2014/main" id="{373545B1-BB04-4D64-95B6-544CCDD91CBB}"/>
                </a:ext>
              </a:extLst>
            </p:cNvPr>
            <p:cNvSpPr/>
            <p:nvPr/>
          </p:nvSpPr>
          <p:spPr>
            <a:xfrm>
              <a:off x="3262519" y="3869069"/>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0BC36C0C-4F5A-414F-8313-82EEB074F9CC}"/>
                </a:ext>
              </a:extLst>
            </p:cNvPr>
            <p:cNvSpPr/>
            <p:nvPr/>
          </p:nvSpPr>
          <p:spPr>
            <a:xfrm>
              <a:off x="3438234" y="3868795"/>
              <a:ext cx="171584"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5" name="组合 24">
            <a:extLst>
              <a:ext uri="{FF2B5EF4-FFF2-40B4-BE49-F238E27FC236}">
                <a16:creationId xmlns:a16="http://schemas.microsoft.com/office/drawing/2014/main" id="{C087292B-C556-4385-88B4-0603B28B88BC}"/>
              </a:ext>
            </a:extLst>
          </p:cNvPr>
          <p:cNvGrpSpPr>
            <a:grpSpLocks/>
          </p:cNvGrpSpPr>
          <p:nvPr/>
        </p:nvGrpSpPr>
        <p:grpSpPr bwMode="auto">
          <a:xfrm>
            <a:off x="9046958" y="5632830"/>
            <a:ext cx="134937" cy="122237"/>
            <a:chOff x="3261360" y="3869770"/>
            <a:chExt cx="347253" cy="158209"/>
          </a:xfrm>
        </p:grpSpPr>
        <p:sp>
          <p:nvSpPr>
            <p:cNvPr id="26" name="矩形 25">
              <a:extLst>
                <a:ext uri="{FF2B5EF4-FFF2-40B4-BE49-F238E27FC236}">
                  <a16:creationId xmlns:a16="http://schemas.microsoft.com/office/drawing/2014/main" id="{D5D7FB27-6A54-4924-8663-638136E07900}"/>
                </a:ext>
              </a:extLst>
            </p:cNvPr>
            <p:cNvSpPr/>
            <p:nvPr/>
          </p:nvSpPr>
          <p:spPr>
            <a:xfrm>
              <a:off x="3261360" y="3869770"/>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4D4BE98-0287-42EB-A9AD-B5F6E6CCC528}"/>
                </a:ext>
              </a:extLst>
            </p:cNvPr>
            <p:cNvSpPr/>
            <p:nvPr/>
          </p:nvSpPr>
          <p:spPr>
            <a:xfrm>
              <a:off x="3437029" y="3869770"/>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6" name="组合 27">
            <a:extLst>
              <a:ext uri="{FF2B5EF4-FFF2-40B4-BE49-F238E27FC236}">
                <a16:creationId xmlns:a16="http://schemas.microsoft.com/office/drawing/2014/main" id="{F0AE238E-FF0E-45A4-BD6A-7373E9DF7F4A}"/>
              </a:ext>
            </a:extLst>
          </p:cNvPr>
          <p:cNvGrpSpPr>
            <a:grpSpLocks/>
          </p:cNvGrpSpPr>
          <p:nvPr/>
        </p:nvGrpSpPr>
        <p:grpSpPr bwMode="auto">
          <a:xfrm>
            <a:off x="7711870" y="5636005"/>
            <a:ext cx="136525" cy="122237"/>
            <a:chOff x="3261360" y="3869770"/>
            <a:chExt cx="347253" cy="158209"/>
          </a:xfrm>
        </p:grpSpPr>
        <p:sp>
          <p:nvSpPr>
            <p:cNvPr id="29" name="矩形 28">
              <a:extLst>
                <a:ext uri="{FF2B5EF4-FFF2-40B4-BE49-F238E27FC236}">
                  <a16:creationId xmlns:a16="http://schemas.microsoft.com/office/drawing/2014/main" id="{A09D3845-9B14-467F-8B37-E4D2ECE55EBC}"/>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4C980F83-FD63-43C5-BC9C-A39279988D49}"/>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7" name="组合 30">
            <a:extLst>
              <a:ext uri="{FF2B5EF4-FFF2-40B4-BE49-F238E27FC236}">
                <a16:creationId xmlns:a16="http://schemas.microsoft.com/office/drawing/2014/main" id="{716AB798-0ED1-455E-B0C4-100124B52C37}"/>
              </a:ext>
            </a:extLst>
          </p:cNvPr>
          <p:cNvGrpSpPr>
            <a:grpSpLocks/>
          </p:cNvGrpSpPr>
          <p:nvPr/>
        </p:nvGrpSpPr>
        <p:grpSpPr bwMode="auto">
          <a:xfrm>
            <a:off x="7099094" y="5639180"/>
            <a:ext cx="134938" cy="122237"/>
            <a:chOff x="3261360" y="3869770"/>
            <a:chExt cx="347253" cy="158209"/>
          </a:xfrm>
        </p:grpSpPr>
        <p:sp>
          <p:nvSpPr>
            <p:cNvPr id="32" name="矩形 31">
              <a:extLst>
                <a:ext uri="{FF2B5EF4-FFF2-40B4-BE49-F238E27FC236}">
                  <a16:creationId xmlns:a16="http://schemas.microsoft.com/office/drawing/2014/main" id="{6D9CBA9B-572D-495F-A90D-279124229F70}"/>
                </a:ext>
              </a:extLst>
            </p:cNvPr>
            <p:cNvSpPr/>
            <p:nvPr/>
          </p:nvSpPr>
          <p:spPr>
            <a:xfrm>
              <a:off x="3261360" y="3869770"/>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169266E4-EE0A-43C5-B4E7-8FDB281DE66A}"/>
                </a:ext>
              </a:extLst>
            </p:cNvPr>
            <p:cNvSpPr/>
            <p:nvPr/>
          </p:nvSpPr>
          <p:spPr>
            <a:xfrm>
              <a:off x="3437030" y="3869770"/>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F80B3065-3F93-458B-B1C3-1305910F2535}"/>
              </a:ext>
            </a:extLst>
          </p:cNvPr>
          <p:cNvCxnSpPr>
            <a:endCxn id="32" idx="1"/>
          </p:cNvCxnSpPr>
          <p:nvPr/>
        </p:nvCxnSpPr>
        <p:spPr>
          <a:xfrm>
            <a:off x="6780008" y="5701091"/>
            <a:ext cx="319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959" name="组合 34">
            <a:extLst>
              <a:ext uri="{FF2B5EF4-FFF2-40B4-BE49-F238E27FC236}">
                <a16:creationId xmlns:a16="http://schemas.microsoft.com/office/drawing/2014/main" id="{76B37969-2714-4492-B0CD-9D21839A7AE3}"/>
              </a:ext>
            </a:extLst>
          </p:cNvPr>
          <p:cNvGrpSpPr>
            <a:grpSpLocks/>
          </p:cNvGrpSpPr>
          <p:nvPr/>
        </p:nvGrpSpPr>
        <p:grpSpPr bwMode="auto">
          <a:xfrm rot="3463294">
            <a:off x="8517526" y="5309773"/>
            <a:ext cx="136525" cy="122238"/>
            <a:chOff x="3261360" y="3869770"/>
            <a:chExt cx="347253" cy="158209"/>
          </a:xfrm>
        </p:grpSpPr>
        <p:sp>
          <p:nvSpPr>
            <p:cNvPr id="36" name="矩形 35">
              <a:extLst>
                <a:ext uri="{FF2B5EF4-FFF2-40B4-BE49-F238E27FC236}">
                  <a16:creationId xmlns:a16="http://schemas.microsoft.com/office/drawing/2014/main" id="{B0ABAB21-72C0-4BBF-80AE-3D8DF336018E}"/>
                </a:ext>
              </a:extLst>
            </p:cNvPr>
            <p:cNvSpPr/>
            <p:nvPr/>
          </p:nvSpPr>
          <p:spPr>
            <a:xfrm>
              <a:off x="3255727" y="3869218"/>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492DBBE8-02D3-4080-8579-F7EACEC4317E}"/>
                </a:ext>
              </a:extLst>
            </p:cNvPr>
            <p:cNvSpPr/>
            <p:nvPr/>
          </p:nvSpPr>
          <p:spPr>
            <a:xfrm>
              <a:off x="3422650" y="3869406"/>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8" name="直接箭头连接符 37">
            <a:extLst>
              <a:ext uri="{FF2B5EF4-FFF2-40B4-BE49-F238E27FC236}">
                <a16:creationId xmlns:a16="http://schemas.microsoft.com/office/drawing/2014/main" id="{53CEF41D-6599-4C48-B3A8-0F8E9C3B7112}"/>
              </a:ext>
            </a:extLst>
          </p:cNvPr>
          <p:cNvCxnSpPr>
            <a:cxnSpLocks/>
          </p:cNvCxnSpPr>
          <p:nvPr/>
        </p:nvCxnSpPr>
        <p:spPr>
          <a:xfrm>
            <a:off x="9161257" y="5694742"/>
            <a:ext cx="95250"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A17130-8F23-4340-9357-8AC535A1551E}"/>
              </a:ext>
            </a:extLst>
          </p:cNvPr>
          <p:cNvCxnSpPr/>
          <p:nvPr/>
        </p:nvCxnSpPr>
        <p:spPr>
          <a:xfrm>
            <a:off x="8827882" y="5605841"/>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C55C1B-9169-42DB-A4FF-7D0B063FE405}"/>
              </a:ext>
            </a:extLst>
          </p:cNvPr>
          <p:cNvCxnSpPr>
            <a:cxnSpLocks/>
          </p:cNvCxnSpPr>
          <p:nvPr/>
        </p:nvCxnSpPr>
        <p:spPr>
          <a:xfrm>
            <a:off x="8780257" y="5701091"/>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963" name="组合 40">
            <a:extLst>
              <a:ext uri="{FF2B5EF4-FFF2-40B4-BE49-F238E27FC236}">
                <a16:creationId xmlns:a16="http://schemas.microsoft.com/office/drawing/2014/main" id="{12C3BF36-B4EE-4D62-9AE4-33851AB6C4A6}"/>
              </a:ext>
            </a:extLst>
          </p:cNvPr>
          <p:cNvGrpSpPr>
            <a:grpSpLocks/>
          </p:cNvGrpSpPr>
          <p:nvPr/>
        </p:nvGrpSpPr>
        <p:grpSpPr bwMode="auto">
          <a:xfrm>
            <a:off x="7356270" y="5113716"/>
            <a:ext cx="346075" cy="185738"/>
            <a:chOff x="3261360" y="3869770"/>
            <a:chExt cx="347253" cy="158209"/>
          </a:xfrm>
        </p:grpSpPr>
        <p:sp>
          <p:nvSpPr>
            <p:cNvPr id="42" name="矩形 41">
              <a:extLst>
                <a:ext uri="{FF2B5EF4-FFF2-40B4-BE49-F238E27FC236}">
                  <a16:creationId xmlns:a16="http://schemas.microsoft.com/office/drawing/2014/main" id="{1DDC383D-0EF1-44EE-8CC3-78F97F56D7FC}"/>
                </a:ext>
              </a:extLst>
            </p:cNvPr>
            <p:cNvSpPr/>
            <p:nvPr/>
          </p:nvSpPr>
          <p:spPr>
            <a:xfrm>
              <a:off x="3261360" y="3869770"/>
              <a:ext cx="1736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E675EDE1-46B7-4B1B-BBC6-4576461078B3}"/>
                </a:ext>
              </a:extLst>
            </p:cNvPr>
            <p:cNvSpPr/>
            <p:nvPr/>
          </p:nvSpPr>
          <p:spPr>
            <a:xfrm>
              <a:off x="3434987" y="3869770"/>
              <a:ext cx="173626"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4" name="直接箭头连接符 43">
            <a:extLst>
              <a:ext uri="{FF2B5EF4-FFF2-40B4-BE49-F238E27FC236}">
                <a16:creationId xmlns:a16="http://schemas.microsoft.com/office/drawing/2014/main" id="{2A5BD121-A58C-4BB3-A040-16C48002AC99}"/>
              </a:ext>
            </a:extLst>
          </p:cNvPr>
          <p:cNvCxnSpPr>
            <a:cxnSpLocks/>
          </p:cNvCxnSpPr>
          <p:nvPr/>
        </p:nvCxnSpPr>
        <p:spPr>
          <a:xfrm>
            <a:off x="7024483" y="4980366"/>
            <a:ext cx="331787"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FBD7038-C0CF-4367-B93E-AD90A0A9E63B}"/>
              </a:ext>
            </a:extLst>
          </p:cNvPr>
          <p:cNvCxnSpPr>
            <a:endCxn id="42" idx="1"/>
          </p:cNvCxnSpPr>
          <p:nvPr/>
        </p:nvCxnSpPr>
        <p:spPr>
          <a:xfrm>
            <a:off x="7024483" y="5205791"/>
            <a:ext cx="331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D9D296C-2DB3-4067-B681-A152FAA91514}"/>
              </a:ext>
            </a:extLst>
          </p:cNvPr>
          <p:cNvCxnSpPr/>
          <p:nvPr/>
        </p:nvCxnSpPr>
        <p:spPr>
          <a:xfrm>
            <a:off x="7615033" y="5205791"/>
            <a:ext cx="2873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D238732-6053-4B3D-B40E-6388DF8B8408}"/>
              </a:ext>
            </a:extLst>
          </p:cNvPr>
          <p:cNvCxnSpPr/>
          <p:nvPr/>
        </p:nvCxnSpPr>
        <p:spPr>
          <a:xfrm flipH="1">
            <a:off x="9932783" y="4191379"/>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B8E86A1-89EE-4883-8680-7D424D6876BC}"/>
              </a:ext>
            </a:extLst>
          </p:cNvPr>
          <p:cNvCxnSpPr>
            <a:cxnSpLocks/>
          </p:cNvCxnSpPr>
          <p:nvPr/>
        </p:nvCxnSpPr>
        <p:spPr>
          <a:xfrm flipH="1" flipV="1">
            <a:off x="9932782" y="4561266"/>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2969" name="矩形 48">
            <a:extLst>
              <a:ext uri="{FF2B5EF4-FFF2-40B4-BE49-F238E27FC236}">
                <a16:creationId xmlns:a16="http://schemas.microsoft.com/office/drawing/2014/main" id="{A4EB45AA-CB77-4D88-9B0D-CD0DA6DC6E79}"/>
              </a:ext>
            </a:extLst>
          </p:cNvPr>
          <p:cNvSpPr>
            <a:spLocks noChangeArrowheads="1"/>
          </p:cNvSpPr>
          <p:nvPr/>
        </p:nvSpPr>
        <p:spPr bwMode="auto">
          <a:xfrm>
            <a:off x="10226470" y="3956429"/>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a:solidFill>
                  <a:schemeClr val="tx1"/>
                </a:solidFill>
                <a:ea typeface="黑体" panose="02010609060101010101" pitchFamily="49" charset="-122"/>
                <a:cs typeface="Times New Roman" panose="02020603050405020304" pitchFamily="18" charset="0"/>
              </a:rPr>
              <a:t>fast </a:t>
            </a:r>
            <a:endParaRPr lang="zh-CN" altLang="en-US" sz="2000">
              <a:solidFill>
                <a:schemeClr val="tx1"/>
              </a:solidFill>
              <a:ea typeface="黑体" panose="02010609060101010101" pitchFamily="49" charset="-122"/>
              <a:cs typeface="Times New Roman" panose="02020603050405020304" pitchFamily="18" charset="0"/>
            </a:endParaRPr>
          </a:p>
        </p:txBody>
      </p:sp>
      <p:sp>
        <p:nvSpPr>
          <p:cNvPr id="82970" name="矩形 49">
            <a:extLst>
              <a:ext uri="{FF2B5EF4-FFF2-40B4-BE49-F238E27FC236}">
                <a16:creationId xmlns:a16="http://schemas.microsoft.com/office/drawing/2014/main" id="{20B3DF4F-2635-47E3-9C95-26E06906FEE8}"/>
              </a:ext>
            </a:extLst>
          </p:cNvPr>
          <p:cNvSpPr>
            <a:spLocks noChangeArrowheads="1"/>
          </p:cNvSpPr>
          <p:nvPr/>
        </p:nvSpPr>
        <p:spPr bwMode="auto">
          <a:xfrm>
            <a:off x="10134394" y="4512054"/>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chemeClr val="tx1"/>
                </a:solidFill>
                <a:ea typeface="黑体" panose="02010609060101010101" pitchFamily="49" charset="-122"/>
                <a:cs typeface="Times New Roman" panose="02020603050405020304" pitchFamily="18" charset="0"/>
              </a:rPr>
              <a:t> </a:t>
            </a:r>
            <a:r>
              <a:rPr lang="en-US" altLang="zh-CN" sz="2000">
                <a:solidFill>
                  <a:schemeClr val="tx1"/>
                </a:solidFill>
                <a:ea typeface="黑体" panose="02010609060101010101" pitchFamily="49" charset="-122"/>
                <a:cs typeface="Times New Roman" panose="02020603050405020304" pitchFamily="18" charset="0"/>
              </a:rPr>
              <a:t>low </a:t>
            </a:r>
            <a:endParaRPr lang="zh-CN" altLang="en-US" sz="2000">
              <a:solidFill>
                <a:schemeClr val="tx1"/>
              </a:solidFill>
              <a:ea typeface="黑体" panose="02010609060101010101" pitchFamily="49"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C1522A20-8277-4616-BCEF-3E5246B50F74}"/>
              </a:ext>
            </a:extLst>
          </p:cNvPr>
          <p:cNvCxnSpPr>
            <a:cxnSpLocks/>
          </p:cNvCxnSpPr>
          <p:nvPr/>
        </p:nvCxnSpPr>
        <p:spPr>
          <a:xfrm flipH="1" flipV="1">
            <a:off x="7848394" y="5299455"/>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2972" name="矩形 1">
            <a:extLst>
              <a:ext uri="{FF2B5EF4-FFF2-40B4-BE49-F238E27FC236}">
                <a16:creationId xmlns:a16="http://schemas.microsoft.com/office/drawing/2014/main" id="{84342710-8FDA-4B9B-B19D-B3B2E5FCC5F0}"/>
              </a:ext>
            </a:extLst>
          </p:cNvPr>
          <p:cNvSpPr>
            <a:spLocks noChangeArrowheads="1"/>
          </p:cNvSpPr>
          <p:nvPr/>
        </p:nvSpPr>
        <p:spPr bwMode="auto">
          <a:xfrm>
            <a:off x="1086045" y="3473204"/>
            <a:ext cx="4824045"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b="0">
                <a:solidFill>
                  <a:schemeClr val="tx1"/>
                </a:solidFill>
                <a:ea typeface="黑体" panose="02010609060101010101" pitchFamily="49" charset="-122"/>
                <a:cs typeface="Times New Roman" panose="02020603050405020304" pitchFamily="18" charset="0"/>
              </a:rPr>
              <a:t>    若有环，则</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必然不迟于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先进入环，且由于</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2</a:t>
            </a:r>
            <a:r>
              <a:rPr lang="zh-CN" altLang="en-US" sz="2000" b="0">
                <a:solidFill>
                  <a:schemeClr val="tx1"/>
                </a:solidFill>
                <a:ea typeface="黑体" panose="02010609060101010101" pitchFamily="49" charset="-122"/>
                <a:cs typeface="Times New Roman" panose="02020603050405020304" pitchFamily="18" charset="0"/>
              </a:rPr>
              <a:t>，</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，则在</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进入环后继续绕环遍历一周之前</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必然能与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重合（且必然是第一次重合）。</a:t>
            </a:r>
            <a:endParaRPr lang="zh-CN" altLang="en-US" sz="2000" b="0">
              <a:ea typeface="黑体" panose="02010609060101010101" pitchFamily="49" charset="-122"/>
              <a:cs typeface="Times New Roman" panose="02020603050405020304" pitchFamily="18" charset="0"/>
            </a:endParaRPr>
          </a:p>
        </p:txBody>
      </p:sp>
      <p:sp>
        <p:nvSpPr>
          <p:cNvPr id="82973" name="文本框 1">
            <a:extLst>
              <a:ext uri="{FF2B5EF4-FFF2-40B4-BE49-F238E27FC236}">
                <a16:creationId xmlns:a16="http://schemas.microsoft.com/office/drawing/2014/main" id="{C7DB7850-CEA9-42BC-9653-E4D75608B912}"/>
              </a:ext>
            </a:extLst>
          </p:cNvPr>
          <p:cNvSpPr txBox="1">
            <a:spLocks noChangeArrowheads="1"/>
          </p:cNvSpPr>
          <p:nvPr/>
        </p:nvSpPr>
        <p:spPr bwMode="auto">
          <a:xfrm>
            <a:off x="1419040" y="922337"/>
            <a:ext cx="5360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ea typeface="黑体" panose="02010609060101010101" pitchFamily="49" charset="-122"/>
                <a:cs typeface="Times New Roman" panose="02020603050405020304" pitchFamily="18" charset="0"/>
              </a:rPr>
              <a:t>【</a:t>
            </a:r>
            <a:r>
              <a:rPr lang="zh-CN" altLang="en-US" dirty="0">
                <a:solidFill>
                  <a:srgbClr val="0070C0"/>
                </a:solidFill>
                <a:ea typeface="黑体" panose="02010609060101010101" pitchFamily="49" charset="-122"/>
                <a:cs typeface="Times New Roman" panose="02020603050405020304" pitchFamily="18" charset="0"/>
              </a:rPr>
              <a:t>算法设计</a:t>
            </a:r>
            <a:r>
              <a:rPr lang="en-US" altLang="zh-CN" dirty="0">
                <a:solidFill>
                  <a:srgbClr val="0070C0"/>
                </a:solidFill>
                <a:ea typeface="黑体" panose="02010609060101010101" pitchFamily="49" charset="-122"/>
                <a:cs typeface="Times New Roman" panose="02020603050405020304" pitchFamily="18" charset="0"/>
              </a:rPr>
              <a:t>6】</a:t>
            </a:r>
            <a:r>
              <a:rPr lang="zh-CN" altLang="en-US" dirty="0">
                <a:solidFill>
                  <a:srgbClr val="0070C0"/>
                </a:solidFill>
                <a:ea typeface="黑体" panose="02010609060101010101" pitchFamily="49" charset="-122"/>
                <a:cs typeface="Times New Roman" panose="02020603050405020304" pitchFamily="18" charset="0"/>
              </a:rPr>
              <a:t>线性链表环路问题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3">
            <a:extLst>
              <a:ext uri="{FF2B5EF4-FFF2-40B4-BE49-F238E27FC236}">
                <a16:creationId xmlns:a16="http://schemas.microsoft.com/office/drawing/2014/main" id="{6F55BB5D-ABCA-4B97-840A-BD04D168CDFA}"/>
              </a:ext>
            </a:extLst>
          </p:cNvPr>
          <p:cNvSpPr>
            <a:spLocks noChangeArrowheads="1"/>
          </p:cNvSpPr>
          <p:nvPr/>
        </p:nvSpPr>
        <p:spPr bwMode="auto">
          <a:xfrm>
            <a:off x="574157" y="758548"/>
            <a:ext cx="6317329" cy="501675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cs typeface="Times New Roman" panose="02020603050405020304" pitchFamily="18" charset="0"/>
              </a:rPr>
              <a:t>bool IfCircle(Node* head, Node* &amp;encounter)  </a:t>
            </a:r>
          </a:p>
          <a:p>
            <a:r>
              <a:rPr lang="en-US" altLang="zh-CN" sz="2000" b="0">
                <a:solidFill>
                  <a:schemeClr val="tx1"/>
                </a:solidFill>
                <a:cs typeface="Times New Roman" panose="02020603050405020304" pitchFamily="18" charset="0"/>
              </a:rPr>
              <a:t>{  </a:t>
            </a:r>
          </a:p>
          <a:p>
            <a:r>
              <a:rPr lang="en-US" altLang="zh-CN" sz="2000" b="0">
                <a:solidFill>
                  <a:schemeClr val="tx1"/>
                </a:solidFill>
                <a:cs typeface="Times New Roman" panose="02020603050405020304" pitchFamily="18" charset="0"/>
              </a:rPr>
              <a:t>    Node *fast = head, *slow = head;</a:t>
            </a:r>
          </a:p>
          <a:p>
            <a:r>
              <a:rPr lang="en-US" altLang="zh-CN" sz="2000" b="0">
                <a:solidFill>
                  <a:schemeClr val="tx1"/>
                </a:solidFill>
                <a:cs typeface="Times New Roman" panose="02020603050405020304" pitchFamily="18" charset="0"/>
              </a:rPr>
              <a:t>    while(fast &amp;&amp; fast-&gt;next)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fast = fast-&gt;next-&gt;next;  </a:t>
            </a:r>
          </a:p>
          <a:p>
            <a:r>
              <a:rPr lang="en-US" altLang="zh-CN" sz="2000" b="0">
                <a:solidFill>
                  <a:schemeClr val="tx1"/>
                </a:solidFill>
                <a:cs typeface="Times New Roman" panose="02020603050405020304" pitchFamily="18" charset="0"/>
              </a:rPr>
              <a:t>        slow = slow-&gt;next;  </a:t>
            </a:r>
          </a:p>
          <a:p>
            <a:r>
              <a:rPr lang="en-US" altLang="zh-CN" sz="2000" b="0">
                <a:solidFill>
                  <a:schemeClr val="tx1"/>
                </a:solidFill>
                <a:cs typeface="Times New Roman" panose="02020603050405020304" pitchFamily="18" charset="0"/>
              </a:rPr>
              <a:t>        if(fast == slow)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encounter = fast;  </a:t>
            </a:r>
          </a:p>
          <a:p>
            <a:r>
              <a:rPr lang="en-US" altLang="zh-CN" sz="2000" b="0">
                <a:solidFill>
                  <a:schemeClr val="tx1"/>
                </a:solidFill>
                <a:cs typeface="Times New Roman" panose="02020603050405020304" pitchFamily="18" charset="0"/>
              </a:rPr>
              <a:t>            return true;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encounter = NULL;  </a:t>
            </a:r>
          </a:p>
          <a:p>
            <a:r>
              <a:rPr lang="en-US" altLang="zh-CN" sz="2000" b="0">
                <a:solidFill>
                  <a:schemeClr val="tx1"/>
                </a:solidFill>
                <a:cs typeface="Times New Roman" panose="02020603050405020304" pitchFamily="18" charset="0"/>
              </a:rPr>
              <a:t>    return false;  </a:t>
            </a:r>
          </a:p>
          <a:p>
            <a:r>
              <a:rPr lang="en-US" altLang="zh-CN" sz="2000" b="0">
                <a:solidFill>
                  <a:schemeClr val="tx1"/>
                </a:solidFill>
                <a:cs typeface="Times New Roman" panose="02020603050405020304" pitchFamily="18" charset="0"/>
              </a:rPr>
              <a:t>}      </a:t>
            </a:r>
            <a:endParaRPr lang="zh-CN" altLang="en-US" sz="2000" b="0">
              <a:solidFill>
                <a:schemeClr val="tx1"/>
              </a:solidFill>
              <a:cs typeface="Times New Roman" panose="02020603050405020304" pitchFamily="18" charset="0"/>
            </a:endParaRPr>
          </a:p>
        </p:txBody>
      </p:sp>
      <p:sp>
        <p:nvSpPr>
          <p:cNvPr id="83973" name="矩形 2">
            <a:extLst>
              <a:ext uri="{FF2B5EF4-FFF2-40B4-BE49-F238E27FC236}">
                <a16:creationId xmlns:a16="http://schemas.microsoft.com/office/drawing/2014/main" id="{2278903A-7239-47DA-8E8F-ED724A64AEE0}"/>
              </a:ext>
            </a:extLst>
          </p:cNvPr>
          <p:cNvSpPr>
            <a:spLocks noChangeArrowheads="1"/>
          </p:cNvSpPr>
          <p:nvPr/>
        </p:nvSpPr>
        <p:spPr bwMode="auto">
          <a:xfrm>
            <a:off x="6981382" y="671700"/>
            <a:ext cx="44060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2</a:t>
            </a:r>
            <a:r>
              <a:rPr lang="zh-CN" altLang="en-US" sz="2000" dirty="0">
                <a:solidFill>
                  <a:srgbClr val="0000CC"/>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设两个指针</a:t>
            </a:r>
            <a:r>
              <a:rPr lang="en-US" altLang="zh-CN" sz="2000" b="0" dirty="0">
                <a:solidFill>
                  <a:schemeClr val="tx1"/>
                </a:solidFill>
                <a:ea typeface="黑体" panose="02010609060101010101" pitchFamily="49" charset="-122"/>
                <a:cs typeface="Times New Roman" panose="02020603050405020304" pitchFamily="18" charset="0"/>
              </a:rPr>
              <a:t>p, q, </a:t>
            </a:r>
            <a:r>
              <a:rPr lang="zh-CN" altLang="en-US" sz="2000" b="0" dirty="0">
                <a:solidFill>
                  <a:schemeClr val="tx1"/>
                </a:solidFill>
                <a:ea typeface="黑体" panose="02010609060101010101" pitchFamily="49" charset="-122"/>
                <a:cs typeface="Times New Roman" panose="02020603050405020304" pitchFamily="18" charset="0"/>
              </a:rPr>
              <a:t>初始化指向头。</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以步长</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的速度向前跑</a:t>
            </a:r>
            <a:r>
              <a:rPr lang="en-US" altLang="zh-CN" sz="2000" b="0" dirty="0">
                <a:solidFill>
                  <a:schemeClr val="tx1"/>
                </a:solidFill>
                <a:ea typeface="黑体" panose="02010609060101010101" pitchFamily="49" charset="-122"/>
                <a:cs typeface="Times New Roman" panose="02020603050405020304" pitchFamily="18" charset="0"/>
              </a:rPr>
              <a:t>, q</a:t>
            </a:r>
            <a:r>
              <a:rPr lang="zh-CN" altLang="en-US" sz="2000" b="0" dirty="0">
                <a:solidFill>
                  <a:schemeClr val="tx1"/>
                </a:solidFill>
                <a:ea typeface="黑体" panose="02010609060101010101" pitchFamily="49" charset="-122"/>
                <a:cs typeface="Times New Roman" panose="02020603050405020304" pitchFamily="18" charset="0"/>
              </a:rPr>
              <a:t>的步长是</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。这样</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如果链表不存在环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肯定不会相遇。如果存在环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一定会相遇。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就像两个速度不同的汽车在一个环上跑绝对会相遇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。复杂度</a:t>
            </a:r>
            <a:r>
              <a:rPr lang="en-US" altLang="zh-CN" sz="2000" b="0" dirty="0">
                <a:solidFill>
                  <a:schemeClr val="tx1"/>
                </a:solidFill>
                <a:ea typeface="黑体" panose="02010609060101010101" pitchFamily="49" charset="-122"/>
                <a:cs typeface="Times New Roman" panose="02020603050405020304" pitchFamily="18" charset="0"/>
              </a:rPr>
              <a:t>O(n)</a:t>
            </a:r>
          </a:p>
        </p:txBody>
      </p:sp>
      <p:sp>
        <p:nvSpPr>
          <p:cNvPr id="50" name="矩形 1">
            <a:extLst>
              <a:ext uri="{FF2B5EF4-FFF2-40B4-BE49-F238E27FC236}">
                <a16:creationId xmlns:a16="http://schemas.microsoft.com/office/drawing/2014/main" id="{2AE6727F-B4BD-4E74-B500-037A30DBE45B}"/>
              </a:ext>
            </a:extLst>
          </p:cNvPr>
          <p:cNvSpPr>
            <a:spLocks noChangeArrowheads="1"/>
          </p:cNvSpPr>
          <p:nvPr/>
        </p:nvSpPr>
        <p:spPr bwMode="auto">
          <a:xfrm>
            <a:off x="5780226" y="3266927"/>
            <a:ext cx="5902668" cy="2923877"/>
          </a:xfrm>
          <a:prstGeom prst="rect">
            <a:avLst/>
          </a:prstGeom>
          <a:solidFill>
            <a:schemeClr val="bg2">
              <a:lumMod val="20000"/>
              <a:lumOff val="80000"/>
            </a:schemeClr>
          </a:solidFill>
          <a:ln w="9525">
            <a:solidFill>
              <a:schemeClr val="accent1"/>
            </a:solidFill>
            <a:miter lim="800000"/>
            <a:headEnd/>
            <a:tailEnd/>
          </a:ln>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int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any_ring</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return 1; //yes</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return 0; //fail find</a:t>
            </a:r>
          </a:p>
          <a:p>
            <a:pPr>
              <a:defRPr/>
            </a:pPr>
            <a:r>
              <a:rPr lang="en-US" altLang="zh-CN" sz="2000" b="0" dirty="0">
                <a:solidFill>
                  <a:schemeClr val="tx1"/>
                </a:solidFill>
                <a:cs typeface="Times New Roman" panose="02020603050405020304" pitchFamily="18" charset="0"/>
              </a:rPr>
              <a:t>}</a:t>
            </a:r>
          </a:p>
        </p:txBody>
      </p:sp>
      <p:pic>
        <p:nvPicPr>
          <p:cNvPr id="83972" name="图片 1">
            <a:extLst>
              <a:ext uri="{FF2B5EF4-FFF2-40B4-BE49-F238E27FC236}">
                <a16:creationId xmlns:a16="http://schemas.microsoft.com/office/drawing/2014/main" id="{48C2BA02-0D80-414F-8230-23C9EC52A4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6" y="4786314"/>
            <a:ext cx="36115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80C03BF-8E37-4A9C-9929-83AD499AE96A}"/>
              </a:ext>
            </a:extLst>
          </p:cNvPr>
          <p:cNvSpPr/>
          <p:nvPr/>
        </p:nvSpPr>
        <p:spPr>
          <a:xfrm>
            <a:off x="1276351" y="2590909"/>
            <a:ext cx="3984625" cy="1631216"/>
          </a:xfrm>
          <a:prstGeom prst="rect">
            <a:avLst/>
          </a:prstGeom>
        </p:spPr>
        <p:txBody>
          <a:bodyPr>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x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p>
          <a:p>
            <a:pPr>
              <a:defRPr/>
            </a:pP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        s + nr = 2s,   n&gt;0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nr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代入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 = nr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(3) </a:t>
            </a:r>
          </a:p>
        </p:txBody>
      </p:sp>
      <p:sp>
        <p:nvSpPr>
          <p:cNvPr id="84995" name="矩形 16">
            <a:extLst>
              <a:ext uri="{FF2B5EF4-FFF2-40B4-BE49-F238E27FC236}">
                <a16:creationId xmlns:a16="http://schemas.microsoft.com/office/drawing/2014/main" id="{0888AC7B-759E-490F-90D1-95D3ED922161}"/>
              </a:ext>
            </a:extLst>
          </p:cNvPr>
          <p:cNvSpPr>
            <a:spLocks noChangeArrowheads="1"/>
          </p:cNvSpPr>
          <p:nvPr/>
        </p:nvSpPr>
        <p:spPr bwMode="auto">
          <a:xfrm>
            <a:off x="1106489" y="654845"/>
            <a:ext cx="495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rgbClr val="0000CC"/>
                </a:solidFill>
                <a:ea typeface="黑体" panose="02010609060101010101" pitchFamily="49" charset="-122"/>
                <a:cs typeface="Times New Roman" panose="02020603050405020304" pitchFamily="18" charset="0"/>
              </a:rPr>
              <a:t>问题</a:t>
            </a:r>
            <a:r>
              <a:rPr lang="en-US" altLang="zh-CN" sz="2000">
                <a:solidFill>
                  <a:srgbClr val="0000CC"/>
                </a:solidFill>
                <a:ea typeface="黑体" panose="02010609060101010101" pitchFamily="49" charset="-122"/>
                <a:cs typeface="Times New Roman" panose="02020603050405020304" pitchFamily="18" charset="0"/>
              </a:rPr>
              <a:t>2</a:t>
            </a:r>
            <a:r>
              <a:rPr lang="zh-CN" altLang="en-US" sz="2000">
                <a:solidFill>
                  <a:srgbClr val="0000CC"/>
                </a:solidFill>
                <a:ea typeface="黑体" panose="02010609060101010101" pitchFamily="49" charset="-122"/>
                <a:cs typeface="Times New Roman" panose="02020603050405020304" pitchFamily="18" charset="0"/>
              </a:rPr>
              <a:t>：若存在环，如何找到环的入口点？</a:t>
            </a:r>
          </a:p>
        </p:txBody>
      </p:sp>
      <p:grpSp>
        <p:nvGrpSpPr>
          <p:cNvPr id="84996" name="组合 18">
            <a:extLst>
              <a:ext uri="{FF2B5EF4-FFF2-40B4-BE49-F238E27FC236}">
                <a16:creationId xmlns:a16="http://schemas.microsoft.com/office/drawing/2014/main" id="{08AC4719-A1EB-436F-BBE3-C38BF85C8176}"/>
              </a:ext>
            </a:extLst>
          </p:cNvPr>
          <p:cNvGrpSpPr>
            <a:grpSpLocks/>
          </p:cNvGrpSpPr>
          <p:nvPr/>
        </p:nvGrpSpPr>
        <p:grpSpPr bwMode="auto">
          <a:xfrm rot="6876380">
            <a:off x="7897020" y="3142458"/>
            <a:ext cx="136525" cy="122237"/>
            <a:chOff x="3261360" y="3869770"/>
            <a:chExt cx="347253" cy="158209"/>
          </a:xfrm>
        </p:grpSpPr>
        <p:sp>
          <p:nvSpPr>
            <p:cNvPr id="21" name="矩形 20">
              <a:extLst>
                <a:ext uri="{FF2B5EF4-FFF2-40B4-BE49-F238E27FC236}">
                  <a16:creationId xmlns:a16="http://schemas.microsoft.com/office/drawing/2014/main" id="{3E09678E-B8AD-4D30-B2EE-50EF35EA4ADA}"/>
                </a:ext>
              </a:extLst>
            </p:cNvPr>
            <p:cNvSpPr/>
            <p:nvPr/>
          </p:nvSpPr>
          <p:spPr>
            <a:xfrm>
              <a:off x="3253187" y="3885126"/>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55D9375C-DBF9-42B0-ACD4-44436F895390}"/>
                </a:ext>
              </a:extLst>
            </p:cNvPr>
            <p:cNvSpPr/>
            <p:nvPr/>
          </p:nvSpPr>
          <p:spPr>
            <a:xfrm>
              <a:off x="3434584" y="3874491"/>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椭圆 22">
            <a:extLst>
              <a:ext uri="{FF2B5EF4-FFF2-40B4-BE49-F238E27FC236}">
                <a16:creationId xmlns:a16="http://schemas.microsoft.com/office/drawing/2014/main" id="{1BC8C593-025C-4EC5-932B-8AD979AB75EC}"/>
              </a:ext>
            </a:extLst>
          </p:cNvPr>
          <p:cNvSpPr/>
          <p:nvPr/>
        </p:nvSpPr>
        <p:spPr>
          <a:xfrm>
            <a:off x="7913689" y="2749550"/>
            <a:ext cx="1576387"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9A29CCE4-3AE8-434E-86A6-78B7EEB07113}"/>
              </a:ext>
            </a:extLst>
          </p:cNvPr>
          <p:cNvCxnSpPr>
            <a:cxnSpLocks/>
          </p:cNvCxnSpPr>
          <p:nvPr/>
        </p:nvCxnSpPr>
        <p:spPr>
          <a:xfrm>
            <a:off x="6532564" y="4124325"/>
            <a:ext cx="2130425"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4999" name="组合 24">
            <a:extLst>
              <a:ext uri="{FF2B5EF4-FFF2-40B4-BE49-F238E27FC236}">
                <a16:creationId xmlns:a16="http://schemas.microsoft.com/office/drawing/2014/main" id="{0139F8C1-B388-4AA9-900B-7AC4A35B6278}"/>
              </a:ext>
            </a:extLst>
          </p:cNvPr>
          <p:cNvGrpSpPr>
            <a:grpSpLocks/>
          </p:cNvGrpSpPr>
          <p:nvPr/>
        </p:nvGrpSpPr>
        <p:grpSpPr bwMode="auto">
          <a:xfrm rot="9294956">
            <a:off x="8408989" y="2724150"/>
            <a:ext cx="134937" cy="120650"/>
            <a:chOff x="3261360" y="3869770"/>
            <a:chExt cx="347253" cy="158209"/>
          </a:xfrm>
        </p:grpSpPr>
        <p:sp>
          <p:nvSpPr>
            <p:cNvPr id="26" name="矩形 25">
              <a:extLst>
                <a:ext uri="{FF2B5EF4-FFF2-40B4-BE49-F238E27FC236}">
                  <a16:creationId xmlns:a16="http://schemas.microsoft.com/office/drawing/2014/main" id="{96AD5410-79FF-4719-AEF8-7F0D0C3B158A}"/>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9E17162-9210-4C5A-AC6A-BECEB4EEE336}"/>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0" name="组合 27">
            <a:extLst>
              <a:ext uri="{FF2B5EF4-FFF2-40B4-BE49-F238E27FC236}">
                <a16:creationId xmlns:a16="http://schemas.microsoft.com/office/drawing/2014/main" id="{D58981DA-3EC4-43EC-9003-B05A48A2BDF7}"/>
              </a:ext>
            </a:extLst>
          </p:cNvPr>
          <p:cNvGrpSpPr>
            <a:grpSpLocks/>
          </p:cNvGrpSpPr>
          <p:nvPr/>
        </p:nvGrpSpPr>
        <p:grpSpPr bwMode="auto">
          <a:xfrm rot="13055835">
            <a:off x="9223376" y="2909888"/>
            <a:ext cx="136525" cy="120650"/>
            <a:chOff x="3261360" y="3869770"/>
            <a:chExt cx="347253" cy="158209"/>
          </a:xfrm>
        </p:grpSpPr>
        <p:sp>
          <p:nvSpPr>
            <p:cNvPr id="29" name="矩形 28">
              <a:extLst>
                <a:ext uri="{FF2B5EF4-FFF2-40B4-BE49-F238E27FC236}">
                  <a16:creationId xmlns:a16="http://schemas.microsoft.com/office/drawing/2014/main" id="{F1B1CB16-52B9-4476-B58E-70B7E7E9D89E}"/>
                </a:ext>
              </a:extLst>
            </p:cNvPr>
            <p:cNvSpPr/>
            <p:nvPr/>
          </p:nvSpPr>
          <p:spPr>
            <a:xfrm>
              <a:off x="3547456" y="3861596"/>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B0F2184B-9A1D-4952-A311-D313C6609B45}"/>
                </a:ext>
              </a:extLst>
            </p:cNvPr>
            <p:cNvSpPr/>
            <p:nvPr/>
          </p:nvSpPr>
          <p:spPr>
            <a:xfrm>
              <a:off x="3717084" y="3862568"/>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1" name="组合 30">
            <a:extLst>
              <a:ext uri="{FF2B5EF4-FFF2-40B4-BE49-F238E27FC236}">
                <a16:creationId xmlns:a16="http://schemas.microsoft.com/office/drawing/2014/main" id="{D089EE3B-CAFC-4F74-97C6-A8905CCD6F67}"/>
              </a:ext>
            </a:extLst>
          </p:cNvPr>
          <p:cNvGrpSpPr>
            <a:grpSpLocks/>
          </p:cNvGrpSpPr>
          <p:nvPr/>
        </p:nvGrpSpPr>
        <p:grpSpPr bwMode="auto">
          <a:xfrm rot="17299485">
            <a:off x="9399588" y="3543301"/>
            <a:ext cx="136525" cy="120650"/>
            <a:chOff x="3261360" y="3869770"/>
            <a:chExt cx="347253" cy="158209"/>
          </a:xfrm>
        </p:grpSpPr>
        <p:sp>
          <p:nvSpPr>
            <p:cNvPr id="32" name="矩形 31">
              <a:extLst>
                <a:ext uri="{FF2B5EF4-FFF2-40B4-BE49-F238E27FC236}">
                  <a16:creationId xmlns:a16="http://schemas.microsoft.com/office/drawing/2014/main" id="{192CBDF4-5516-40C0-8E45-7C7EFED44AD0}"/>
                </a:ext>
              </a:extLst>
            </p:cNvPr>
            <p:cNvSpPr/>
            <p:nvPr/>
          </p:nvSpPr>
          <p:spPr>
            <a:xfrm>
              <a:off x="3481880" y="3796504"/>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B108DCD1-DB15-47F2-8E82-89DE73D4AD7E}"/>
                </a:ext>
              </a:extLst>
            </p:cNvPr>
            <p:cNvSpPr/>
            <p:nvPr/>
          </p:nvSpPr>
          <p:spPr>
            <a:xfrm>
              <a:off x="3656812" y="3797336"/>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2" name="组合 33">
            <a:extLst>
              <a:ext uri="{FF2B5EF4-FFF2-40B4-BE49-F238E27FC236}">
                <a16:creationId xmlns:a16="http://schemas.microsoft.com/office/drawing/2014/main" id="{88AB5168-FAFF-4BC8-9409-21FCA1DBAC17}"/>
              </a:ext>
            </a:extLst>
          </p:cNvPr>
          <p:cNvGrpSpPr>
            <a:grpSpLocks/>
          </p:cNvGrpSpPr>
          <p:nvPr/>
        </p:nvGrpSpPr>
        <p:grpSpPr bwMode="auto">
          <a:xfrm rot="19478353">
            <a:off x="9072564" y="3946525"/>
            <a:ext cx="136525" cy="120650"/>
            <a:chOff x="3261360" y="3869770"/>
            <a:chExt cx="347253" cy="158209"/>
          </a:xfrm>
        </p:grpSpPr>
        <p:sp>
          <p:nvSpPr>
            <p:cNvPr id="35" name="矩形 34">
              <a:extLst>
                <a:ext uri="{FF2B5EF4-FFF2-40B4-BE49-F238E27FC236}">
                  <a16:creationId xmlns:a16="http://schemas.microsoft.com/office/drawing/2014/main" id="{05CF34F7-CD36-42F3-AF73-C107E87EC68A}"/>
                </a:ext>
              </a:extLst>
            </p:cNvPr>
            <p:cNvSpPr/>
            <p:nvPr/>
          </p:nvSpPr>
          <p:spPr>
            <a:xfrm>
              <a:off x="3250073" y="3831329"/>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D9C7479B-D7ED-4318-A3AA-1E03706BB956}"/>
                </a:ext>
              </a:extLst>
            </p:cNvPr>
            <p:cNvSpPr/>
            <p:nvPr/>
          </p:nvSpPr>
          <p:spPr>
            <a:xfrm>
              <a:off x="3423429" y="385646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3" name="组合 36">
            <a:extLst>
              <a:ext uri="{FF2B5EF4-FFF2-40B4-BE49-F238E27FC236}">
                <a16:creationId xmlns:a16="http://schemas.microsoft.com/office/drawing/2014/main" id="{E1914526-665B-40A8-ACA5-AAED7698E0A2}"/>
              </a:ext>
            </a:extLst>
          </p:cNvPr>
          <p:cNvGrpSpPr>
            <a:grpSpLocks/>
          </p:cNvGrpSpPr>
          <p:nvPr/>
        </p:nvGrpSpPr>
        <p:grpSpPr bwMode="auto">
          <a:xfrm>
            <a:off x="8497889" y="4062414"/>
            <a:ext cx="136525" cy="122237"/>
            <a:chOff x="3261360" y="3869770"/>
            <a:chExt cx="347253" cy="158209"/>
          </a:xfrm>
        </p:grpSpPr>
        <p:sp>
          <p:nvSpPr>
            <p:cNvPr id="38" name="矩形 37">
              <a:extLst>
                <a:ext uri="{FF2B5EF4-FFF2-40B4-BE49-F238E27FC236}">
                  <a16:creationId xmlns:a16="http://schemas.microsoft.com/office/drawing/2014/main" id="{DDA6351B-AA8B-450B-8A2C-1CEE83DFF7D4}"/>
                </a:ext>
              </a:extLst>
            </p:cNvPr>
            <p:cNvSpPr/>
            <p:nvPr/>
          </p:nvSpPr>
          <p:spPr>
            <a:xfrm>
              <a:off x="3261360" y="3869770"/>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矩形 38">
              <a:extLst>
                <a:ext uri="{FF2B5EF4-FFF2-40B4-BE49-F238E27FC236}">
                  <a16:creationId xmlns:a16="http://schemas.microsoft.com/office/drawing/2014/main" id="{19B6E32E-5EFF-4322-BAA5-3CA6BC22241E}"/>
                </a:ext>
              </a:extLst>
            </p:cNvPr>
            <p:cNvSpPr/>
            <p:nvPr/>
          </p:nvSpPr>
          <p:spPr>
            <a:xfrm>
              <a:off x="3434985" y="3869770"/>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4" name="组合 39">
            <a:extLst>
              <a:ext uri="{FF2B5EF4-FFF2-40B4-BE49-F238E27FC236}">
                <a16:creationId xmlns:a16="http://schemas.microsoft.com/office/drawing/2014/main" id="{A4952318-41D9-4040-ACFB-7B0E94310F1C}"/>
              </a:ext>
            </a:extLst>
          </p:cNvPr>
          <p:cNvGrpSpPr>
            <a:grpSpLocks/>
          </p:cNvGrpSpPr>
          <p:nvPr/>
        </p:nvGrpSpPr>
        <p:grpSpPr bwMode="auto">
          <a:xfrm>
            <a:off x="7162801" y="4065589"/>
            <a:ext cx="136525" cy="122237"/>
            <a:chOff x="3261360" y="3869770"/>
            <a:chExt cx="347253" cy="158209"/>
          </a:xfrm>
        </p:grpSpPr>
        <p:sp>
          <p:nvSpPr>
            <p:cNvPr id="41" name="矩形 40">
              <a:extLst>
                <a:ext uri="{FF2B5EF4-FFF2-40B4-BE49-F238E27FC236}">
                  <a16:creationId xmlns:a16="http://schemas.microsoft.com/office/drawing/2014/main" id="{0CD56CBD-DE36-4792-B59D-79A96DAA3B09}"/>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299D60FD-EA82-44AD-A61A-CE4DFC807F5B}"/>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5" name="组合 42">
            <a:extLst>
              <a:ext uri="{FF2B5EF4-FFF2-40B4-BE49-F238E27FC236}">
                <a16:creationId xmlns:a16="http://schemas.microsoft.com/office/drawing/2014/main" id="{35E22AC9-10B9-4B28-A278-463BBCFDF0A5}"/>
              </a:ext>
            </a:extLst>
          </p:cNvPr>
          <p:cNvGrpSpPr>
            <a:grpSpLocks/>
          </p:cNvGrpSpPr>
          <p:nvPr/>
        </p:nvGrpSpPr>
        <p:grpSpPr bwMode="auto">
          <a:xfrm>
            <a:off x="6550026" y="4068764"/>
            <a:ext cx="136525" cy="122237"/>
            <a:chOff x="3261360" y="3869770"/>
            <a:chExt cx="347253" cy="158209"/>
          </a:xfrm>
        </p:grpSpPr>
        <p:sp>
          <p:nvSpPr>
            <p:cNvPr id="44" name="矩形 43">
              <a:extLst>
                <a:ext uri="{FF2B5EF4-FFF2-40B4-BE49-F238E27FC236}">
                  <a16:creationId xmlns:a16="http://schemas.microsoft.com/office/drawing/2014/main" id="{29A10C40-649F-4693-9133-444DCFB15747}"/>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6FAB5B29-D5D0-4FDA-BE00-3CB89ACBA78E}"/>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6" name="直接箭头连接符 45">
            <a:extLst>
              <a:ext uri="{FF2B5EF4-FFF2-40B4-BE49-F238E27FC236}">
                <a16:creationId xmlns:a16="http://schemas.microsoft.com/office/drawing/2014/main" id="{F3C756F0-F621-4D6C-9C5F-893A1E1B9D98}"/>
              </a:ext>
            </a:extLst>
          </p:cNvPr>
          <p:cNvCxnSpPr>
            <a:endCxn id="44" idx="1"/>
          </p:cNvCxnSpPr>
          <p:nvPr/>
        </p:nvCxnSpPr>
        <p:spPr>
          <a:xfrm>
            <a:off x="6232525" y="4130675"/>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5007" name="组合 46">
            <a:extLst>
              <a:ext uri="{FF2B5EF4-FFF2-40B4-BE49-F238E27FC236}">
                <a16:creationId xmlns:a16="http://schemas.microsoft.com/office/drawing/2014/main" id="{6E1C8124-0ABC-47FD-96F7-FD4E4BA2C854}"/>
              </a:ext>
            </a:extLst>
          </p:cNvPr>
          <p:cNvGrpSpPr>
            <a:grpSpLocks/>
          </p:cNvGrpSpPr>
          <p:nvPr/>
        </p:nvGrpSpPr>
        <p:grpSpPr bwMode="auto">
          <a:xfrm rot="3463294">
            <a:off x="7969251" y="3740151"/>
            <a:ext cx="136525" cy="120650"/>
            <a:chOff x="3261360" y="3869770"/>
            <a:chExt cx="347253" cy="158209"/>
          </a:xfrm>
        </p:grpSpPr>
        <p:sp>
          <p:nvSpPr>
            <p:cNvPr id="48" name="矩形 47">
              <a:extLst>
                <a:ext uri="{FF2B5EF4-FFF2-40B4-BE49-F238E27FC236}">
                  <a16:creationId xmlns:a16="http://schemas.microsoft.com/office/drawing/2014/main" id="{8A9F834D-D183-4FE4-A336-DFAB179CD99F}"/>
                </a:ext>
              </a:extLst>
            </p:cNvPr>
            <p:cNvSpPr/>
            <p:nvPr/>
          </p:nvSpPr>
          <p:spPr>
            <a:xfrm>
              <a:off x="3255727" y="3869211"/>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a:extLst>
                <a:ext uri="{FF2B5EF4-FFF2-40B4-BE49-F238E27FC236}">
                  <a16:creationId xmlns:a16="http://schemas.microsoft.com/office/drawing/2014/main" id="{FB75D322-C12C-44D5-8F02-42276AC6355F}"/>
                </a:ext>
              </a:extLst>
            </p:cNvPr>
            <p:cNvSpPr/>
            <p:nvPr/>
          </p:nvSpPr>
          <p:spPr>
            <a:xfrm>
              <a:off x="3422650" y="386940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0" name="直接箭头连接符 49">
            <a:extLst>
              <a:ext uri="{FF2B5EF4-FFF2-40B4-BE49-F238E27FC236}">
                <a16:creationId xmlns:a16="http://schemas.microsoft.com/office/drawing/2014/main" id="{3BC99C2D-9FDA-48B0-99E8-E66F26EFB5AF}"/>
              </a:ext>
            </a:extLst>
          </p:cNvPr>
          <p:cNvCxnSpPr>
            <a:cxnSpLocks/>
          </p:cNvCxnSpPr>
          <p:nvPr/>
        </p:nvCxnSpPr>
        <p:spPr>
          <a:xfrm>
            <a:off x="8612189" y="4124326"/>
            <a:ext cx="96837"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DB5B65D7-5901-4E33-9809-822C0301411F}"/>
              </a:ext>
            </a:extLst>
          </p:cNvPr>
          <p:cNvCxnSpPr/>
          <p:nvPr/>
        </p:nvCxnSpPr>
        <p:spPr>
          <a:xfrm>
            <a:off x="8278813" y="4035425"/>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AC1373CC-8471-4578-9579-F05D50DC26D9}"/>
              </a:ext>
            </a:extLst>
          </p:cNvPr>
          <p:cNvCxnSpPr>
            <a:cxnSpLocks/>
          </p:cNvCxnSpPr>
          <p:nvPr/>
        </p:nvCxnSpPr>
        <p:spPr>
          <a:xfrm>
            <a:off x="8231188" y="4130675"/>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011" name="组合 52">
            <a:extLst>
              <a:ext uri="{FF2B5EF4-FFF2-40B4-BE49-F238E27FC236}">
                <a16:creationId xmlns:a16="http://schemas.microsoft.com/office/drawing/2014/main" id="{F7A18DC8-2985-4D3D-9DFD-0B307B514A5E}"/>
              </a:ext>
            </a:extLst>
          </p:cNvPr>
          <p:cNvGrpSpPr>
            <a:grpSpLocks/>
          </p:cNvGrpSpPr>
          <p:nvPr/>
        </p:nvGrpSpPr>
        <p:grpSpPr bwMode="auto">
          <a:xfrm>
            <a:off x="6808789" y="3543300"/>
            <a:ext cx="344487" cy="185738"/>
            <a:chOff x="3261360" y="3869770"/>
            <a:chExt cx="347253" cy="158209"/>
          </a:xfrm>
        </p:grpSpPr>
        <p:sp>
          <p:nvSpPr>
            <p:cNvPr id="54" name="矩形 53">
              <a:extLst>
                <a:ext uri="{FF2B5EF4-FFF2-40B4-BE49-F238E27FC236}">
                  <a16:creationId xmlns:a16="http://schemas.microsoft.com/office/drawing/2014/main" id="{70C2464A-CCB2-4E54-8DDC-75AEC4182E2F}"/>
                </a:ext>
              </a:extLst>
            </p:cNvPr>
            <p:cNvSpPr/>
            <p:nvPr/>
          </p:nvSpPr>
          <p:spPr>
            <a:xfrm>
              <a:off x="3261360" y="3869770"/>
              <a:ext cx="1728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矩形 54">
              <a:extLst>
                <a:ext uri="{FF2B5EF4-FFF2-40B4-BE49-F238E27FC236}">
                  <a16:creationId xmlns:a16="http://schemas.microsoft.com/office/drawing/2014/main" id="{A62DBBB5-6EB2-441D-8D42-DA4A6586CA5F}"/>
                </a:ext>
              </a:extLst>
            </p:cNvPr>
            <p:cNvSpPr/>
            <p:nvPr/>
          </p:nvSpPr>
          <p:spPr>
            <a:xfrm>
              <a:off x="3435786" y="3869770"/>
              <a:ext cx="172827"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DD088D3A-456C-4508-B87F-0B0DD16E133C}"/>
              </a:ext>
            </a:extLst>
          </p:cNvPr>
          <p:cNvCxnSpPr>
            <a:cxnSpLocks/>
          </p:cNvCxnSpPr>
          <p:nvPr/>
        </p:nvCxnSpPr>
        <p:spPr>
          <a:xfrm>
            <a:off x="6475414" y="3409950"/>
            <a:ext cx="333375"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96BE25A-C746-46FD-9A87-3A5D5CD481FA}"/>
              </a:ext>
            </a:extLst>
          </p:cNvPr>
          <p:cNvCxnSpPr>
            <a:endCxn id="54" idx="1"/>
          </p:cNvCxnSpPr>
          <p:nvPr/>
        </p:nvCxnSpPr>
        <p:spPr>
          <a:xfrm>
            <a:off x="6475414" y="3636963"/>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3655CE9-03CC-4E64-A01B-25A58B424A3A}"/>
              </a:ext>
            </a:extLst>
          </p:cNvPr>
          <p:cNvCxnSpPr/>
          <p:nvPr/>
        </p:nvCxnSpPr>
        <p:spPr>
          <a:xfrm>
            <a:off x="7067550" y="3636963"/>
            <a:ext cx="287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0D2403D-F44A-427B-94A0-7417710E3197}"/>
              </a:ext>
            </a:extLst>
          </p:cNvPr>
          <p:cNvCxnSpPr/>
          <p:nvPr/>
        </p:nvCxnSpPr>
        <p:spPr>
          <a:xfrm flipH="1">
            <a:off x="9383714" y="2620963"/>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955C65D-3072-4237-B2B9-F6961C44F4FE}"/>
              </a:ext>
            </a:extLst>
          </p:cNvPr>
          <p:cNvCxnSpPr>
            <a:cxnSpLocks/>
          </p:cNvCxnSpPr>
          <p:nvPr/>
        </p:nvCxnSpPr>
        <p:spPr>
          <a:xfrm flipH="1" flipV="1">
            <a:off x="9383713" y="2990850"/>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5017" name="矩形 60">
            <a:extLst>
              <a:ext uri="{FF2B5EF4-FFF2-40B4-BE49-F238E27FC236}">
                <a16:creationId xmlns:a16="http://schemas.microsoft.com/office/drawing/2014/main" id="{C8ED7523-336E-4A29-8229-747F05307031}"/>
              </a:ext>
            </a:extLst>
          </p:cNvPr>
          <p:cNvSpPr>
            <a:spLocks noChangeArrowheads="1"/>
          </p:cNvSpPr>
          <p:nvPr/>
        </p:nvSpPr>
        <p:spPr bwMode="auto">
          <a:xfrm>
            <a:off x="9569450" y="2349501"/>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ea typeface="黑体" panose="02010609060101010101" pitchFamily="49" charset="-122"/>
                <a:cs typeface="Times New Roman" panose="02020603050405020304" pitchFamily="18" charset="0"/>
              </a:rPr>
              <a:t>fast </a:t>
            </a:r>
            <a:endParaRPr lang="zh-CN" altLang="en-US" sz="2000" b="0">
              <a:solidFill>
                <a:schemeClr val="tx1"/>
              </a:solidFill>
              <a:ea typeface="黑体" panose="02010609060101010101" pitchFamily="49" charset="-122"/>
              <a:cs typeface="Times New Roman" panose="02020603050405020304" pitchFamily="18" charset="0"/>
            </a:endParaRPr>
          </a:p>
        </p:txBody>
      </p:sp>
      <p:sp>
        <p:nvSpPr>
          <p:cNvPr id="85018" name="矩形 61">
            <a:extLst>
              <a:ext uri="{FF2B5EF4-FFF2-40B4-BE49-F238E27FC236}">
                <a16:creationId xmlns:a16="http://schemas.microsoft.com/office/drawing/2014/main" id="{0FD2651E-C1C4-4B4B-B371-C0E0AFB4790E}"/>
              </a:ext>
            </a:extLst>
          </p:cNvPr>
          <p:cNvSpPr>
            <a:spLocks noChangeArrowheads="1"/>
          </p:cNvSpPr>
          <p:nvPr/>
        </p:nvSpPr>
        <p:spPr bwMode="auto">
          <a:xfrm>
            <a:off x="9567864" y="3006726"/>
            <a:ext cx="776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a:solidFill>
                  <a:schemeClr val="tx1"/>
                </a:solidFill>
                <a:ea typeface="黑体" panose="02010609060101010101" pitchFamily="49" charset="-122"/>
                <a:cs typeface="Times New Roman" panose="02020603050405020304" pitchFamily="18" charset="0"/>
              </a:rPr>
              <a:t> </a:t>
            </a:r>
            <a:r>
              <a:rPr lang="en-US" altLang="zh-CN" sz="2000" b="0">
                <a:solidFill>
                  <a:schemeClr val="tx1"/>
                </a:solidFill>
                <a:ea typeface="黑体" panose="02010609060101010101" pitchFamily="49" charset="-122"/>
                <a:cs typeface="Times New Roman" panose="02020603050405020304" pitchFamily="18" charset="0"/>
              </a:rPr>
              <a:t>low </a:t>
            </a:r>
            <a:endParaRPr lang="zh-CN" altLang="en-US" sz="2000" b="0">
              <a:solidFill>
                <a:schemeClr val="tx1"/>
              </a:solidFill>
              <a:ea typeface="黑体" panose="02010609060101010101" pitchFamily="49" charset="-122"/>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641D7BC3-64A7-4CE6-909E-A79CEB3C5A82}"/>
              </a:ext>
            </a:extLst>
          </p:cNvPr>
          <p:cNvCxnSpPr>
            <a:cxnSpLocks/>
          </p:cNvCxnSpPr>
          <p:nvPr/>
        </p:nvCxnSpPr>
        <p:spPr>
          <a:xfrm flipH="1" flipV="1">
            <a:off x="7299325" y="3729039"/>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直接连接符 65">
            <a:extLst>
              <a:ext uri="{FF2B5EF4-FFF2-40B4-BE49-F238E27FC236}">
                <a16:creationId xmlns:a16="http://schemas.microsoft.com/office/drawing/2014/main" id="{EAC97E8A-0160-4008-921B-A38109988E1D}"/>
              </a:ext>
            </a:extLst>
          </p:cNvPr>
          <p:cNvCxnSpPr/>
          <p:nvPr/>
        </p:nvCxnSpPr>
        <p:spPr>
          <a:xfrm>
            <a:off x="6611938" y="4276725"/>
            <a:ext cx="0" cy="1793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9B68AE3-1BF3-4B31-9846-8E1CEABD878C}"/>
              </a:ext>
            </a:extLst>
          </p:cNvPr>
          <p:cNvCxnSpPr/>
          <p:nvPr/>
        </p:nvCxnSpPr>
        <p:spPr>
          <a:xfrm>
            <a:off x="8572500" y="4259264"/>
            <a:ext cx="0" cy="179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818B8B6-512D-4601-A132-6CC7B44E7C9C}"/>
              </a:ext>
            </a:extLst>
          </p:cNvPr>
          <p:cNvCxnSpPr/>
          <p:nvPr/>
        </p:nvCxnSpPr>
        <p:spPr>
          <a:xfrm>
            <a:off x="6642101" y="4357688"/>
            <a:ext cx="18780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8754282-0E28-405B-B6BA-BCEEE31C9B0C}"/>
              </a:ext>
            </a:extLst>
          </p:cNvPr>
          <p:cNvCxnSpPr>
            <a:cxnSpLocks/>
          </p:cNvCxnSpPr>
          <p:nvPr/>
        </p:nvCxnSpPr>
        <p:spPr>
          <a:xfrm flipV="1">
            <a:off x="8586789" y="3067051"/>
            <a:ext cx="668337" cy="96361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024" name="文本框 69">
            <a:extLst>
              <a:ext uri="{FF2B5EF4-FFF2-40B4-BE49-F238E27FC236}">
                <a16:creationId xmlns:a16="http://schemas.microsoft.com/office/drawing/2014/main" id="{5B53DA51-AC5B-44D5-931B-196FDE2A35E1}"/>
              </a:ext>
            </a:extLst>
          </p:cNvPr>
          <p:cNvSpPr txBox="1">
            <a:spLocks noChangeArrowheads="1"/>
          </p:cNvSpPr>
          <p:nvPr/>
        </p:nvSpPr>
        <p:spPr bwMode="auto">
          <a:xfrm>
            <a:off x="7458076" y="4079876"/>
            <a:ext cx="22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x</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85025" name="文本框 70">
            <a:extLst>
              <a:ext uri="{FF2B5EF4-FFF2-40B4-BE49-F238E27FC236}">
                <a16:creationId xmlns:a16="http://schemas.microsoft.com/office/drawing/2014/main" id="{DEB40B24-AF1E-454E-8004-B0C9048D68BE}"/>
              </a:ext>
            </a:extLst>
          </p:cNvPr>
          <p:cNvSpPr txBox="1">
            <a:spLocks noChangeArrowheads="1"/>
          </p:cNvSpPr>
          <p:nvPr/>
        </p:nvSpPr>
        <p:spPr bwMode="auto">
          <a:xfrm>
            <a:off x="8701089" y="3305176"/>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y</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2" name="椭圆 1">
            <a:extLst>
              <a:ext uri="{FF2B5EF4-FFF2-40B4-BE49-F238E27FC236}">
                <a16:creationId xmlns:a16="http://schemas.microsoft.com/office/drawing/2014/main" id="{232516FB-6EF2-4B6C-9342-64D983D2EC33}"/>
              </a:ext>
            </a:extLst>
          </p:cNvPr>
          <p:cNvSpPr/>
          <p:nvPr/>
        </p:nvSpPr>
        <p:spPr>
          <a:xfrm>
            <a:off x="8337551" y="3060700"/>
            <a:ext cx="384175" cy="407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027" name="矩形 2">
            <a:extLst>
              <a:ext uri="{FF2B5EF4-FFF2-40B4-BE49-F238E27FC236}">
                <a16:creationId xmlns:a16="http://schemas.microsoft.com/office/drawing/2014/main" id="{42F37E95-0A67-403F-A23A-96BF26BEFED4}"/>
              </a:ext>
            </a:extLst>
          </p:cNvPr>
          <p:cNvSpPr>
            <a:spLocks noChangeArrowheads="1"/>
          </p:cNvSpPr>
          <p:nvPr/>
        </p:nvSpPr>
        <p:spPr bwMode="auto">
          <a:xfrm>
            <a:off x="850605" y="1403351"/>
            <a:ext cx="103986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ea typeface="黑体" panose="02010609060101010101" pitchFamily="49" charset="-122"/>
                <a:cs typeface="Times New Roman" panose="02020603050405020304" pitchFamily="18" charset="0"/>
              </a:rPr>
              <a:t>       设链起点到环入口点间的距离为 </a:t>
            </a:r>
            <a:r>
              <a:rPr lang="en-US" altLang="zh-CN" sz="2000" b="0" i="1" dirty="0">
                <a:solidFill>
                  <a:schemeClr val="tx1"/>
                </a:solidFill>
                <a:ea typeface="黑体" panose="02010609060101010101" pitchFamily="49" charset="-122"/>
                <a:cs typeface="Times New Roman" panose="02020603050405020304" pitchFamily="18" charset="0"/>
              </a:rPr>
              <a:t>x</a:t>
            </a:r>
            <a:r>
              <a:rPr lang="zh-CN" altLang="en-US" sz="2000" b="0" dirty="0">
                <a:solidFill>
                  <a:schemeClr val="tx1"/>
                </a:solidFill>
                <a:ea typeface="黑体" panose="02010609060101010101" pitchFamily="49" charset="-122"/>
                <a:cs typeface="Times New Roman" panose="02020603050405020304" pitchFamily="18" charset="0"/>
              </a:rPr>
              <a:t>，环入口点到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 </a:t>
            </a:r>
            <a:r>
              <a:rPr lang="zh-CN" altLang="en-US" sz="2000" b="0" dirty="0">
                <a:solidFill>
                  <a:schemeClr val="tx1"/>
                </a:solidFill>
                <a:ea typeface="黑体" panose="02010609060101010101" pitchFamily="49" charset="-122"/>
                <a:cs typeface="Times New Roman" panose="02020603050405020304" pitchFamily="18" charset="0"/>
              </a:rPr>
              <a:t>重合点的距离为 </a:t>
            </a:r>
            <a:r>
              <a:rPr lang="en-US" altLang="zh-CN" sz="2000" b="0" i="1" dirty="0">
                <a:solidFill>
                  <a:schemeClr val="tx1"/>
                </a:solidFill>
                <a:ea typeface="黑体" panose="02010609060101010101" pitchFamily="49" charset="-122"/>
                <a:cs typeface="Times New Roman" panose="02020603050405020304" pitchFamily="18" charset="0"/>
              </a:rPr>
              <a:t>y</a:t>
            </a:r>
            <a:r>
              <a:rPr lang="zh-CN" altLang="en-US" sz="2000" b="0" dirty="0">
                <a:solidFill>
                  <a:schemeClr val="tx1"/>
                </a:solidFill>
                <a:ea typeface="黑体" panose="02010609060101010101" pitchFamily="49" charset="-122"/>
                <a:cs typeface="Times New Roman" panose="02020603050405020304" pitchFamily="18" charset="0"/>
              </a:rPr>
              <a:t>，又设在 </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重合时 </a:t>
            </a:r>
            <a:r>
              <a:rPr lang="en-US" altLang="zh-CN" sz="2000" b="0" i="1"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已绕环 </a:t>
            </a:r>
            <a:r>
              <a:rPr lang="en-US" altLang="zh-CN" sz="2000" b="0" i="1" dirty="0">
                <a:solidFill>
                  <a:schemeClr val="tx1"/>
                </a:solidFill>
                <a:ea typeface="黑体" panose="02010609060101010101" pitchFamily="49" charset="-122"/>
                <a:cs typeface="Times New Roman" panose="02020603050405020304" pitchFamily="18" charset="0"/>
              </a:rPr>
              <a:t>n </a:t>
            </a:r>
            <a:r>
              <a:rPr lang="zh-CN" altLang="en-US" sz="2000" b="0" dirty="0">
                <a:solidFill>
                  <a:schemeClr val="tx1"/>
                </a:solidFill>
                <a:ea typeface="黑体" panose="02010609060101010101" pitchFamily="49" charset="-122"/>
                <a:cs typeface="Times New Roman" panose="02020603050405020304" pitchFamily="18" charset="0"/>
              </a:rPr>
              <a:t>周（</a:t>
            </a:r>
            <a:r>
              <a:rPr lang="en-US" altLang="zh-CN" sz="2000" b="0" i="1" dirty="0">
                <a:solidFill>
                  <a:schemeClr val="tx1"/>
                </a:solidFill>
                <a:ea typeface="黑体" panose="02010609060101010101" pitchFamily="49" charset="-122"/>
                <a:cs typeface="Times New Roman" panose="02020603050405020304" pitchFamily="18" charset="0"/>
              </a:rPr>
              <a:t>n&gt;0</a:t>
            </a:r>
            <a:r>
              <a:rPr lang="zh-CN" altLang="en-US" sz="2000" b="0" dirty="0">
                <a:solidFill>
                  <a:schemeClr val="tx1"/>
                </a:solidFill>
                <a:ea typeface="黑体" panose="02010609060101010101" pitchFamily="49" charset="-122"/>
                <a:cs typeface="Times New Roman" panose="02020603050405020304" pitchFamily="18" charset="0"/>
              </a:rPr>
              <a:t>），且此时</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s </a:t>
            </a:r>
            <a:r>
              <a:rPr lang="zh-CN" altLang="en-US" sz="2000" b="0" dirty="0">
                <a:solidFill>
                  <a:schemeClr val="tx1"/>
                </a:solidFill>
                <a:ea typeface="黑体" panose="02010609060101010101" pitchFamily="49" charset="-122"/>
                <a:cs typeface="Times New Roman" panose="02020603050405020304" pitchFamily="18" charset="0"/>
              </a:rPr>
              <a:t>，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2s </a:t>
            </a:r>
            <a:r>
              <a:rPr lang="zh-CN" altLang="en-US" sz="2000" b="0" dirty="0">
                <a:solidFill>
                  <a:schemeClr val="tx1"/>
                </a:solidFill>
                <a:ea typeface="黑体" panose="02010609060101010101" pitchFamily="49" charset="-122"/>
                <a:cs typeface="Times New Roman" panose="02020603050405020304" pitchFamily="18" charset="0"/>
              </a:rPr>
              <a:t>，设环的长度为 </a:t>
            </a:r>
            <a:r>
              <a:rPr lang="en-US" altLang="zh-CN" sz="2000" b="0" i="1" dirty="0">
                <a:solidFill>
                  <a:schemeClr val="tx1"/>
                </a:solidFill>
                <a:ea typeface="黑体" panose="02010609060101010101" pitchFamily="49" charset="-122"/>
                <a:cs typeface="Times New Roman" panose="02020603050405020304" pitchFamily="18" charset="0"/>
              </a:rPr>
              <a:t>r</a:t>
            </a:r>
            <a:r>
              <a:rPr lang="zh-CN" altLang="en-US" sz="2000" b="0" dirty="0">
                <a:solidFill>
                  <a:schemeClr val="tx1"/>
                </a:solidFill>
                <a:ea typeface="黑体" panose="02010609060101010101" pitchFamily="49" charset="-122"/>
                <a:cs typeface="Times New Roman" panose="02020603050405020304" pitchFamily="18" charset="0"/>
              </a:rPr>
              <a:t>。则</a:t>
            </a:r>
            <a:r>
              <a:rPr lang="en-US" altLang="zh-CN" sz="2000" b="0" dirty="0">
                <a:solidFill>
                  <a:schemeClr val="tx1"/>
                </a:solidFill>
                <a:ea typeface="黑体" panose="02010609060101010101" pitchFamily="49" charset="-122"/>
                <a:cs typeface="Times New Roman" panose="02020603050405020304" pitchFamily="18" charset="0"/>
              </a:rPr>
              <a:t>:</a:t>
            </a:r>
            <a:endParaRPr lang="zh-CN" altLang="en-US" sz="2000" b="0" dirty="0">
              <a:ea typeface="黑体" panose="02010609060101010101" pitchFamily="49" charset="-122"/>
              <a:cs typeface="Times New Roman" panose="02020603050405020304" pitchFamily="18" charset="0"/>
            </a:endParaRPr>
          </a:p>
        </p:txBody>
      </p:sp>
      <p:sp>
        <p:nvSpPr>
          <p:cNvPr id="85028" name="矩形 3">
            <a:extLst>
              <a:ext uri="{FF2B5EF4-FFF2-40B4-BE49-F238E27FC236}">
                <a16:creationId xmlns:a16="http://schemas.microsoft.com/office/drawing/2014/main" id="{4CBD3971-4109-44B2-AC94-86A710312001}"/>
              </a:ext>
            </a:extLst>
          </p:cNvPr>
          <p:cNvSpPr>
            <a:spLocks noChangeArrowheads="1"/>
          </p:cNvSpPr>
          <p:nvPr/>
        </p:nvSpPr>
        <p:spPr bwMode="auto">
          <a:xfrm>
            <a:off x="641686" y="4815851"/>
            <a:ext cx="1060756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a:solidFill>
                  <a:schemeClr val="tx1"/>
                </a:solidFill>
                <a:ea typeface="黑体" panose="02010609060101010101" pitchFamily="49" charset="-122"/>
                <a:cs typeface="Times New Roman" panose="02020603050405020304" pitchFamily="18" charset="0"/>
              </a:rPr>
              <a:t>        </a:t>
            </a:r>
            <a:r>
              <a:rPr lang="zh-CN" altLang="en-US" sz="2000" b="0">
                <a:solidFill>
                  <a:schemeClr val="tx1"/>
                </a:solidFill>
                <a:ea typeface="黑体" panose="02010609060101010101" pitchFamily="49" charset="-122"/>
                <a:cs typeface="Times New Roman" panose="02020603050405020304" pitchFamily="18" charset="0"/>
              </a:rPr>
              <a:t>现设一指针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从链表起点处开始遍历，指针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处开始遍历，</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和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移动步长均为 </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x</a:t>
            </a:r>
            <a:r>
              <a:rPr lang="zh-CN" altLang="en-US" sz="2000" b="0">
                <a:solidFill>
                  <a:schemeClr val="tx1"/>
                </a:solidFill>
                <a:ea typeface="黑体" panose="02010609060101010101" pitchFamily="49" charset="-122"/>
                <a:cs typeface="Times New Roman" panose="02020603050405020304" pitchFamily="18" charset="0"/>
              </a:rPr>
              <a:t>步即到达环的入口点，由</a:t>
            </a:r>
            <a:r>
              <a:rPr lang="en-US" altLang="zh-CN" sz="2000" b="0">
                <a:solidFill>
                  <a:schemeClr val="tx1"/>
                </a:solidFill>
                <a:ea typeface="黑体" panose="02010609060101010101" pitchFamily="49" charset="-122"/>
                <a:cs typeface="Times New Roman" panose="02020603050405020304" pitchFamily="18" charset="0"/>
              </a:rPr>
              <a:t>(3)</a:t>
            </a:r>
            <a:r>
              <a:rPr lang="zh-CN" altLang="en-US" sz="2000" b="0">
                <a:solidFill>
                  <a:schemeClr val="tx1"/>
                </a:solidFill>
                <a:ea typeface="黑体" panose="02010609060101010101" pitchFamily="49" charset="-122"/>
                <a:cs typeface="Times New Roman" panose="02020603050405020304" pitchFamily="18" charset="0"/>
              </a:rPr>
              <a:t>式可知，此时</a:t>
            </a:r>
            <a:r>
              <a:rPr lang="en-US" altLang="zh-CN" sz="2000" b="0">
                <a:solidFill>
                  <a:schemeClr val="tx1"/>
                </a:solidFill>
                <a:ea typeface="黑体" panose="02010609060101010101" pitchFamily="49" charset="-122"/>
                <a:cs typeface="Times New Roman" panose="02020603050405020304" pitchFamily="18" charset="0"/>
              </a:rPr>
              <a:t>p2</a:t>
            </a:r>
            <a:r>
              <a:rPr lang="zh-CN" altLang="en-US" sz="2000" b="0">
                <a:solidFill>
                  <a:schemeClr val="tx1"/>
                </a:solidFill>
                <a:ea typeface="黑体" panose="02010609060101010101" pitchFamily="49" charset="-122"/>
                <a:cs typeface="Times New Roman" panose="02020603050405020304" pitchFamily="18" charset="0"/>
              </a:rPr>
              <a:t>也已移动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步即 </a:t>
            </a:r>
            <a:r>
              <a:rPr lang="en-US" altLang="zh-CN" sz="2000" b="0" i="1">
                <a:solidFill>
                  <a:schemeClr val="tx1"/>
                </a:solidFill>
                <a:ea typeface="黑体" panose="02010609060101010101" pitchFamily="49" charset="-122"/>
                <a:cs typeface="Times New Roman" panose="02020603050405020304" pitchFamily="18" charset="0"/>
              </a:rPr>
              <a:t>nr – y </a:t>
            </a:r>
            <a:r>
              <a:rPr lang="zh-CN" altLang="en-US" sz="2000" b="0">
                <a:solidFill>
                  <a:schemeClr val="tx1"/>
                </a:solidFill>
                <a:ea typeface="黑体" panose="02010609060101010101" pitchFamily="49" charset="-122"/>
                <a:cs typeface="Times New Roman" panose="02020603050405020304" pitchFamily="18" charset="0"/>
              </a:rPr>
              <a:t>步。由于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是从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处开始移动，故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nr</a:t>
            </a:r>
            <a:r>
              <a:rPr lang="zh-CN" altLang="en-US" sz="2000" b="0">
                <a:solidFill>
                  <a:schemeClr val="tx1"/>
                </a:solidFill>
                <a:ea typeface="黑体" panose="02010609060101010101" pitchFamily="49" charset="-122"/>
                <a:cs typeface="Times New Roman" panose="02020603050405020304" pitchFamily="18" charset="0"/>
              </a:rPr>
              <a:t>步是移回到了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处，再退 </a:t>
            </a:r>
            <a:r>
              <a:rPr lang="en-US" altLang="zh-CN" sz="2000" b="0">
                <a:solidFill>
                  <a:schemeClr val="tx1"/>
                </a:solidFill>
                <a:ea typeface="黑体" panose="02010609060101010101" pitchFamily="49" charset="-122"/>
                <a:cs typeface="Times New Roman" panose="02020603050405020304" pitchFamily="18" charset="0"/>
              </a:rPr>
              <a:t>y </a:t>
            </a:r>
            <a:r>
              <a:rPr lang="zh-CN" altLang="en-US" sz="2000" b="0">
                <a:solidFill>
                  <a:schemeClr val="tx1"/>
                </a:solidFill>
                <a:ea typeface="黑体" panose="02010609060101010101" pitchFamily="49" charset="-122"/>
                <a:cs typeface="Times New Roman" panose="02020603050405020304" pitchFamily="18" charset="0"/>
              </a:rPr>
              <a:t>步则是到了环的入口点。也即，当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步第一次到达环的入口点时，</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也恰好到达了该入口点。</a:t>
            </a:r>
            <a:endParaRPr lang="zh-CN" altLang="en-US" sz="2000" b="0">
              <a:ea typeface="黑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51">
            <a:extLst>
              <a:ext uri="{FF2B5EF4-FFF2-40B4-BE49-F238E27FC236}">
                <a16:creationId xmlns:a16="http://schemas.microsoft.com/office/drawing/2014/main" id="{205988D0-1BAD-4238-9CCA-4AEFF19D6BDA}"/>
              </a:ext>
            </a:extLst>
          </p:cNvPr>
          <p:cNvSpPr>
            <a:spLocks noChangeArrowheads="1"/>
          </p:cNvSpPr>
          <p:nvPr/>
        </p:nvSpPr>
        <p:spPr bwMode="auto">
          <a:xfrm>
            <a:off x="647736" y="814447"/>
            <a:ext cx="4797425" cy="3477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cs typeface="Times New Roman" panose="02020603050405020304" pitchFamily="18" charset="0"/>
              </a:rPr>
              <a:t>Node* findEntry1(Node* head, Node* encounter)  </a:t>
            </a:r>
          </a:p>
          <a:p>
            <a:r>
              <a:rPr lang="en-US" altLang="zh-CN" sz="2000" b="0">
                <a:solidFill>
                  <a:schemeClr val="tx1"/>
                </a:solidFill>
                <a:cs typeface="Times New Roman" panose="02020603050405020304" pitchFamily="18" charset="0"/>
              </a:rPr>
              <a:t>{   </a:t>
            </a:r>
          </a:p>
          <a:p>
            <a:r>
              <a:rPr lang="en-US" altLang="zh-CN" sz="2000" b="0">
                <a:solidFill>
                  <a:schemeClr val="tx1"/>
                </a:solidFill>
                <a:cs typeface="Times New Roman" panose="02020603050405020304" pitchFamily="18" charset="0"/>
              </a:rPr>
              <a:t>    Node *p1 = head, *p2 = encounter;  </a:t>
            </a:r>
          </a:p>
          <a:p>
            <a:r>
              <a:rPr lang="en-US" altLang="zh-CN" sz="2000" b="0">
                <a:solidFill>
                  <a:schemeClr val="tx1"/>
                </a:solidFill>
                <a:cs typeface="Times New Roman" panose="02020603050405020304" pitchFamily="18" charset="0"/>
              </a:rPr>
              <a:t>    while(p1 != p2)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p1 = p1-&gt;next;  </a:t>
            </a:r>
          </a:p>
          <a:p>
            <a:r>
              <a:rPr lang="en-US" altLang="zh-CN" sz="2000" b="0">
                <a:solidFill>
                  <a:schemeClr val="tx1"/>
                </a:solidFill>
                <a:cs typeface="Times New Roman" panose="02020603050405020304" pitchFamily="18" charset="0"/>
              </a:rPr>
              <a:t>        p2 = p2-&gt;next;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return p1;  </a:t>
            </a:r>
          </a:p>
          <a:p>
            <a:r>
              <a:rPr lang="en-US" altLang="zh-CN" sz="2000" b="0">
                <a:solidFill>
                  <a:schemeClr val="tx1"/>
                </a:solidFill>
                <a:cs typeface="Times New Roman" panose="02020603050405020304" pitchFamily="18" charset="0"/>
              </a:rPr>
              <a:t>}  </a:t>
            </a:r>
          </a:p>
        </p:txBody>
      </p:sp>
      <p:sp>
        <p:nvSpPr>
          <p:cNvPr id="86020" name="文本框 1">
            <a:extLst>
              <a:ext uri="{FF2B5EF4-FFF2-40B4-BE49-F238E27FC236}">
                <a16:creationId xmlns:a16="http://schemas.microsoft.com/office/drawing/2014/main" id="{A397FF06-E822-4024-A0FF-C89D0E72ED03}"/>
              </a:ext>
            </a:extLst>
          </p:cNvPr>
          <p:cNvSpPr txBox="1">
            <a:spLocks noChangeArrowheads="1"/>
          </p:cNvSpPr>
          <p:nvPr/>
        </p:nvSpPr>
        <p:spPr bwMode="auto">
          <a:xfrm>
            <a:off x="552045" y="414397"/>
            <a:ext cx="82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cs typeface="Times New Roman" panose="02020603050405020304" pitchFamily="18" charset="0"/>
              </a:rPr>
              <a:t>算法</a:t>
            </a:r>
            <a:r>
              <a:rPr lang="en-US" altLang="zh-CN" sz="2000" dirty="0">
                <a:solidFill>
                  <a:srgbClr val="0000CC"/>
                </a:solidFill>
                <a:cs typeface="Times New Roman" panose="02020603050405020304" pitchFamily="18" charset="0"/>
              </a:rPr>
              <a:t>1</a:t>
            </a:r>
            <a:endParaRPr lang="zh-CN" altLang="en-US" sz="2000" dirty="0">
              <a:solidFill>
                <a:srgbClr val="0000CC"/>
              </a:solidFill>
              <a:cs typeface="Times New Roman" panose="02020603050405020304" pitchFamily="18" charset="0"/>
            </a:endParaRPr>
          </a:p>
        </p:txBody>
      </p:sp>
      <p:sp>
        <p:nvSpPr>
          <p:cNvPr id="7" name="矩形 1">
            <a:extLst>
              <a:ext uri="{FF2B5EF4-FFF2-40B4-BE49-F238E27FC236}">
                <a16:creationId xmlns:a16="http://schemas.microsoft.com/office/drawing/2014/main" id="{87A76C5F-C408-4FB8-B7FA-D3E779004816}"/>
              </a:ext>
            </a:extLst>
          </p:cNvPr>
          <p:cNvSpPr>
            <a:spLocks noChangeArrowheads="1"/>
          </p:cNvSpPr>
          <p:nvPr/>
        </p:nvSpPr>
        <p:spPr bwMode="auto">
          <a:xfrm>
            <a:off x="5749927" y="3076890"/>
            <a:ext cx="6013450"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find_entry</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*r;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break; </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if (!p) return 0; //no ring in list</a:t>
            </a:r>
          </a:p>
          <a:p>
            <a:pPr>
              <a:defRPr/>
            </a:pPr>
            <a:r>
              <a:rPr lang="en-US" altLang="zh-CN" sz="2000" b="0" dirty="0">
                <a:solidFill>
                  <a:schemeClr val="tx1"/>
                </a:solidFill>
                <a:cs typeface="Times New Roman" panose="02020603050405020304" pitchFamily="18" charset="0"/>
              </a:rPr>
              <a:t>     for (r = head, q = q-&gt;next; q != r; r = r-&gt;next, q = q-&gt;next); </a:t>
            </a:r>
          </a:p>
          <a:p>
            <a:pPr>
              <a:defRPr/>
            </a:pPr>
            <a:r>
              <a:rPr lang="en-US" altLang="zh-CN" sz="2000" b="0" dirty="0">
                <a:solidFill>
                  <a:schemeClr val="tx1"/>
                </a:solidFill>
                <a:cs typeface="Times New Roman" panose="02020603050405020304" pitchFamily="18" charset="0"/>
              </a:rPr>
              <a:t>    return r; </a:t>
            </a:r>
          </a:p>
          <a:p>
            <a:pPr>
              <a:defRPr/>
            </a:pPr>
            <a:r>
              <a:rPr lang="en-US" altLang="zh-CN" sz="2000" b="0" dirty="0">
                <a:solidFill>
                  <a:schemeClr val="tx1"/>
                </a:solidFill>
                <a:cs typeface="Times New Roman" panose="02020603050405020304" pitchFamily="18" charset="0"/>
              </a:rPr>
              <a:t>}</a:t>
            </a:r>
          </a:p>
        </p:txBody>
      </p:sp>
      <p:sp>
        <p:nvSpPr>
          <p:cNvPr id="9" name="矩形 1">
            <a:extLst>
              <a:ext uri="{FF2B5EF4-FFF2-40B4-BE49-F238E27FC236}">
                <a16:creationId xmlns:a16="http://schemas.microsoft.com/office/drawing/2014/main" id="{7E761A70-300A-4AD0-AA6C-CB725AB40E56}"/>
              </a:ext>
            </a:extLst>
          </p:cNvPr>
          <p:cNvSpPr>
            <a:spLocks noChangeArrowheads="1"/>
          </p:cNvSpPr>
          <p:nvPr/>
        </p:nvSpPr>
        <p:spPr bwMode="auto">
          <a:xfrm>
            <a:off x="5694363" y="484677"/>
            <a:ext cx="60227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1, q</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。它们的相遇点为图中</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环上</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。设头指针</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到入口点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之间的距离是</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入环的时候</a:t>
            </a:r>
            <a:r>
              <a:rPr lang="en-US" altLang="zh-CN" sz="2000" b="0" dirty="0">
                <a:solidFill>
                  <a:schemeClr val="tx1"/>
                </a:solidFill>
                <a:latin typeface="黑体" panose="02010609060101010101" pitchFamily="49" charset="-122"/>
                <a:ea typeface="黑体" panose="02010609060101010101" pitchFamily="49" charset="-122"/>
              </a:rPr>
              <a:t>, p</a:t>
            </a:r>
            <a:r>
              <a:rPr lang="zh-CN" altLang="en-US" sz="2000" b="0" dirty="0">
                <a:solidFill>
                  <a:schemeClr val="tx1"/>
                </a:solidFill>
                <a:latin typeface="黑体" panose="02010609060101010101" pitchFamily="49" charset="-122"/>
                <a:ea typeface="黑体" panose="02010609060101010101" pitchFamily="49" charset="-122"/>
              </a:rPr>
              <a:t>已经领先了</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d=</a:t>
            </a:r>
            <a:r>
              <a:rPr lang="en-US" altLang="zh-CN" sz="2000" b="0" dirty="0" err="1">
                <a:solidFill>
                  <a:schemeClr val="tx1"/>
                </a:solidFill>
                <a:latin typeface="黑体" panose="02010609060101010101" pitchFamily="49" charset="-122"/>
                <a:ea typeface="黑体" panose="02010609060101010101" pitchFamily="49" charset="-122"/>
              </a:rPr>
              <a:t>K%n</a:t>
            </a:r>
            <a:r>
              <a:rPr lang="en-US" altLang="zh-CN" sz="2000" b="0" dirty="0">
                <a:solidFill>
                  <a:schemeClr val="tx1"/>
                </a:solidFill>
                <a:latin typeface="黑体" panose="02010609060101010101" pitchFamily="49" charset="-122"/>
                <a:ea typeface="黑体" panose="02010609060101010101" pitchFamily="49" charset="-122"/>
              </a:rPr>
              <a:t> (n</a:t>
            </a:r>
            <a:r>
              <a:rPr lang="zh-CN" altLang="en-US" sz="2000" b="0" dirty="0">
                <a:solidFill>
                  <a:schemeClr val="tx1"/>
                </a:solidFill>
                <a:latin typeface="黑体" panose="02010609060101010101" pitchFamily="49" charset="-122"/>
                <a:ea typeface="黑体" panose="02010609060101010101" pitchFamily="49" charset="-122"/>
              </a:rPr>
              <a:t>为环的周长</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相对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的距离</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行进方向</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x</a:t>
            </a:r>
            <a:r>
              <a:rPr lang="zh-CN" altLang="en-US" sz="2000" b="0" dirty="0">
                <a:solidFill>
                  <a:schemeClr val="tx1"/>
                </a:solidFill>
                <a:latin typeface="黑体" panose="02010609060101010101" pitchFamily="49" charset="-122"/>
                <a:ea typeface="黑体" panose="02010609060101010101" pitchFamily="49" charset="-122"/>
              </a:rPr>
              <a:t>：</a:t>
            </a:r>
            <a:r>
              <a:rPr lang="en-US" altLang="zh-CN" sz="2000" b="0" dirty="0">
                <a:solidFill>
                  <a:schemeClr val="tx1"/>
                </a:solidFill>
                <a:latin typeface="黑体" panose="02010609060101010101" pitchFamily="49" charset="-122"/>
                <a:ea typeface="黑体" panose="02010609060101010101" pitchFamily="49" charset="-122"/>
              </a:rPr>
              <a:t>(n-d)+x = 2x (p</a:t>
            </a:r>
            <a:r>
              <a:rPr lang="zh-CN" altLang="en-US" sz="2000" b="0" dirty="0">
                <a:solidFill>
                  <a:schemeClr val="tx1"/>
                </a:solidFill>
                <a:latin typeface="黑体" panose="02010609060101010101" pitchFamily="49" charset="-122"/>
                <a:ea typeface="黑体" panose="02010609060101010101" pitchFamily="49" charset="-122"/>
              </a:rPr>
              <a:t>行进的路程是</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的两倍</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，解得</a:t>
            </a:r>
            <a:r>
              <a:rPr lang="en-US" altLang="zh-CN" sz="2000" b="0" dirty="0">
                <a:solidFill>
                  <a:schemeClr val="tx1"/>
                </a:solidFill>
                <a:latin typeface="黑体" panose="02010609060101010101" pitchFamily="49" charset="-122"/>
                <a:ea typeface="黑体" panose="02010609060101010101" pitchFamily="49" charset="-122"/>
              </a:rPr>
              <a:t>x=n-d</a:t>
            </a:r>
            <a:r>
              <a:rPr lang="zh-CN" altLang="en-US" sz="2000" b="0" dirty="0">
                <a:solidFill>
                  <a:schemeClr val="tx1"/>
                </a:solidFill>
                <a:latin typeface="黑体" panose="02010609060101010101" pitchFamily="49" charset="-122"/>
                <a:ea typeface="黑体" panose="02010609060101010101" pitchFamily="49" charset="-122"/>
              </a:rPr>
              <a:t>，那么当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在</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处相遇时</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从</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处再发出一个步长为</a:t>
            </a:r>
            <a:r>
              <a:rPr lang="en-US" altLang="zh-CN" sz="2000" b="0" dirty="0">
                <a:solidFill>
                  <a:schemeClr val="tx1"/>
                </a:solidFill>
                <a:latin typeface="黑体" panose="02010609060101010101" pitchFamily="49" charset="-122"/>
                <a:ea typeface="黑体" panose="02010609060101010101" pitchFamily="49" charset="-122"/>
              </a:rPr>
              <a:t>1</a:t>
            </a:r>
            <a:r>
              <a:rPr lang="zh-CN" altLang="en-US" sz="2000" b="0" dirty="0">
                <a:solidFill>
                  <a:schemeClr val="tx1"/>
                </a:solidFill>
                <a:latin typeface="黑体" panose="02010609060101010101" pitchFamily="49" charset="-122"/>
                <a:ea typeface="黑体" panose="02010609060101010101" pitchFamily="49" charset="-122"/>
              </a:rPr>
              <a:t>的指针</a:t>
            </a:r>
            <a:r>
              <a:rPr lang="en-US" altLang="zh-CN" sz="2000" b="0" dirty="0">
                <a:solidFill>
                  <a:schemeClr val="tx1"/>
                </a:solidFill>
                <a:latin typeface="黑体" panose="02010609060101010101" pitchFamily="49" charset="-122"/>
                <a:ea typeface="黑体" panose="02010609060101010101" pitchFamily="49" charset="-122"/>
              </a:rPr>
              <a:t>r, r</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会在</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处相遇</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如算法</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0D4A221-DC79-4925-BA35-23D7ABAFE0CA}"/>
              </a:ext>
            </a:extLst>
          </p:cNvPr>
          <p:cNvSpPr/>
          <p:nvPr/>
        </p:nvSpPr>
        <p:spPr>
          <a:xfrm>
            <a:off x="647737" y="4422068"/>
            <a:ext cx="4797425" cy="1938992"/>
          </a:xfrm>
          <a:prstGeom prst="rect">
            <a:avLst/>
          </a:prstGeom>
        </p:spPr>
        <p:txBody>
          <a:bodyPr wrap="square">
            <a:spAutoFit/>
          </a:bodyPr>
          <a:lstStyle/>
          <a:p>
            <a:pPr algn="just">
              <a:defRPr/>
            </a:pPr>
            <a:r>
              <a:rPr lang="zh-CN" altLang="en-US" sz="2000" dirty="0">
                <a:solidFill>
                  <a:srgbClr val="0000CC"/>
                </a:solidFill>
                <a:latin typeface="黑体" panose="02010609060101010101" pitchFamily="49" charset="-122"/>
                <a:ea typeface="黑体" panose="02010609060101010101" pitchFamily="49" charset="-122"/>
              </a:rPr>
              <a:t>算法</a:t>
            </a:r>
            <a:r>
              <a:rPr lang="en-US" altLang="zh-CN" sz="2000" dirty="0">
                <a:solidFill>
                  <a:srgbClr val="0000CC"/>
                </a:solidFill>
                <a:latin typeface="黑体" panose="02010609060101010101" pitchFamily="49" charset="-122"/>
                <a:ea typeface="黑体" panose="02010609060101010101" pitchFamily="49" charset="-122"/>
              </a:rPr>
              <a:t>2</a:t>
            </a:r>
            <a:r>
              <a:rPr lang="zh-CN" altLang="en-US" sz="2000" dirty="0">
                <a:solidFill>
                  <a:srgbClr val="0000CC"/>
                </a:solidFill>
                <a:latin typeface="黑体" panose="02010609060101010101" pitchFamily="49" charset="-122"/>
                <a:ea typeface="黑体" panose="02010609060101010101" pitchFamily="49" charset="-122"/>
              </a:rPr>
              <a:t>：</a:t>
            </a:r>
          </a:p>
          <a:p>
            <a:pPr algn="just">
              <a:defRPr/>
            </a:pPr>
            <a:r>
              <a:rPr lang="zh-CN" altLang="en-US" sz="2000" dirty="0">
                <a:latin typeface="黑体" panose="02010609060101010101" pitchFamily="49" charset="-122"/>
                <a:ea typeface="黑体" panose="02010609060101010101" pitchFamily="49" charset="-122"/>
              </a:rPr>
              <a:t>初始化三个指针</a:t>
            </a:r>
            <a:r>
              <a:rPr lang="en-US" altLang="zh-CN" sz="2000" dirty="0">
                <a:latin typeface="黑体" panose="02010609060101010101" pitchFamily="49" charset="-122"/>
                <a:ea typeface="黑体" panose="02010609060101010101" pitchFamily="49" charset="-122"/>
              </a:rPr>
              <a:t>p, q, r</a:t>
            </a:r>
            <a:r>
              <a:rPr lang="zh-CN" altLang="en-US" sz="2000" dirty="0">
                <a:latin typeface="黑体" panose="02010609060101010101" pitchFamily="49" charset="-122"/>
                <a:ea typeface="黑体" panose="02010609060101010101" pitchFamily="49" charset="-122"/>
              </a:rPr>
              <a:t>全部指向</a:t>
            </a:r>
            <a:r>
              <a:rPr lang="en-US" altLang="zh-CN" sz="2000" dirty="0">
                <a:latin typeface="黑体" panose="02010609060101010101" pitchFamily="49" charset="-122"/>
                <a:ea typeface="黑体" panose="02010609060101010101" pitchFamily="49" charset="-122"/>
              </a:rPr>
              <a:t>head</a:t>
            </a:r>
            <a:r>
              <a:rPr lang="zh-CN" altLang="en-US" sz="2000" dirty="0">
                <a:latin typeface="黑体" panose="02010609060101010101" pitchFamily="49" charset="-122"/>
                <a:ea typeface="黑体" panose="02010609060101010101" pitchFamily="49" charset="-122"/>
              </a:rPr>
              <a:t>。然后</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q</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q</a:t>
            </a:r>
            <a:r>
              <a:rPr lang="zh-CN" altLang="en-US" sz="2000" dirty="0">
                <a:latin typeface="黑体" panose="02010609060101010101" pitchFamily="49" charset="-122"/>
                <a:ea typeface="黑体" panose="02010609060101010101" pitchFamily="49" charset="-122"/>
              </a:rPr>
              <a:t>相遇的时候</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发出</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指针并以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相遇返回这个结点。复杂度</a:t>
            </a:r>
            <a:r>
              <a:rPr lang="en-US" altLang="zh-CN" sz="2000" dirty="0">
                <a:latin typeface="黑体" panose="02010609060101010101" pitchFamily="49" charset="-122"/>
                <a:ea typeface="黑体" panose="02010609060101010101" pitchFamily="49" charset="-122"/>
              </a:rPr>
              <a:t>O(n</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a:extLst>
              <a:ext uri="{FF2B5EF4-FFF2-40B4-BE49-F238E27FC236}">
                <a16:creationId xmlns:a16="http://schemas.microsoft.com/office/drawing/2014/main" id="{FD5C01D6-273B-4DA0-A0F0-B0F293AF0C88}"/>
              </a:ext>
            </a:extLst>
          </p:cNvPr>
          <p:cNvGrpSpPr>
            <a:grpSpLocks/>
          </p:cNvGrpSpPr>
          <p:nvPr/>
        </p:nvGrpSpPr>
        <p:grpSpPr bwMode="auto">
          <a:xfrm>
            <a:off x="1940721" y="3729039"/>
            <a:ext cx="7810917" cy="1400175"/>
            <a:chOff x="466871" y="992345"/>
            <a:chExt cx="7594681" cy="1124497"/>
          </a:xfrm>
        </p:grpSpPr>
        <p:grpSp>
          <p:nvGrpSpPr>
            <p:cNvPr id="87124" name="组合 3">
              <a:extLst>
                <a:ext uri="{FF2B5EF4-FFF2-40B4-BE49-F238E27FC236}">
                  <a16:creationId xmlns:a16="http://schemas.microsoft.com/office/drawing/2014/main" id="{0BAE1CE6-B371-4AEE-8E94-53E67D05713D}"/>
                </a:ext>
              </a:extLst>
            </p:cNvPr>
            <p:cNvGrpSpPr>
              <a:grpSpLocks/>
            </p:cNvGrpSpPr>
            <p:nvPr/>
          </p:nvGrpSpPr>
          <p:grpSpPr bwMode="auto">
            <a:xfrm>
              <a:off x="2901098" y="1268760"/>
              <a:ext cx="344576" cy="185862"/>
              <a:chOff x="3261360" y="3869770"/>
              <a:chExt cx="347253" cy="158209"/>
            </a:xfrm>
          </p:grpSpPr>
          <p:sp>
            <p:nvSpPr>
              <p:cNvPr id="52" name="矩形 51">
                <a:extLst>
                  <a:ext uri="{FF2B5EF4-FFF2-40B4-BE49-F238E27FC236}">
                    <a16:creationId xmlns:a16="http://schemas.microsoft.com/office/drawing/2014/main" id="{8B5EB8A4-B424-44F3-B5F3-953787E84441}"/>
                  </a:ext>
                </a:extLst>
              </p:cNvPr>
              <p:cNvSpPr/>
              <p:nvPr/>
            </p:nvSpPr>
            <p:spPr>
              <a:xfrm>
                <a:off x="3261315" y="3869980"/>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3" name="矩形 52">
                <a:extLst>
                  <a:ext uri="{FF2B5EF4-FFF2-40B4-BE49-F238E27FC236}">
                    <a16:creationId xmlns:a16="http://schemas.microsoft.com/office/drawing/2014/main" id="{2BB277EE-AFE0-4FE7-B6C6-6AADC6B95955}"/>
                  </a:ext>
                </a:extLst>
              </p:cNvPr>
              <p:cNvSpPr/>
              <p:nvPr/>
            </p:nvSpPr>
            <p:spPr>
              <a:xfrm>
                <a:off x="3435536" y="3869980"/>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5" name="组合 6">
              <a:extLst>
                <a:ext uri="{FF2B5EF4-FFF2-40B4-BE49-F238E27FC236}">
                  <a16:creationId xmlns:a16="http://schemas.microsoft.com/office/drawing/2014/main" id="{2D3EE12A-0964-4544-977E-FE79F28FC653}"/>
                </a:ext>
              </a:extLst>
            </p:cNvPr>
            <p:cNvGrpSpPr>
              <a:grpSpLocks/>
            </p:cNvGrpSpPr>
            <p:nvPr/>
          </p:nvGrpSpPr>
          <p:grpSpPr bwMode="auto">
            <a:xfrm>
              <a:off x="4197242" y="1268752"/>
              <a:ext cx="344576" cy="185862"/>
              <a:chOff x="3261360" y="3869770"/>
              <a:chExt cx="347253" cy="158209"/>
            </a:xfrm>
          </p:grpSpPr>
          <p:sp>
            <p:nvSpPr>
              <p:cNvPr id="50" name="矩形 49">
                <a:extLst>
                  <a:ext uri="{FF2B5EF4-FFF2-40B4-BE49-F238E27FC236}">
                    <a16:creationId xmlns:a16="http://schemas.microsoft.com/office/drawing/2014/main" id="{BC791DE3-CB4F-41CD-A1EC-3D14BCC483B0}"/>
                  </a:ext>
                </a:extLst>
              </p:cNvPr>
              <p:cNvSpPr/>
              <p:nvPr/>
            </p:nvSpPr>
            <p:spPr>
              <a:xfrm>
                <a:off x="3261758"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1" name="矩形 50">
                <a:extLst>
                  <a:ext uri="{FF2B5EF4-FFF2-40B4-BE49-F238E27FC236}">
                    <a16:creationId xmlns:a16="http://schemas.microsoft.com/office/drawing/2014/main" id="{20D86D40-F86C-4A5E-822B-935E2FCB68B4}"/>
                  </a:ext>
                </a:extLst>
              </p:cNvPr>
              <p:cNvSpPr/>
              <p:nvPr/>
            </p:nvSpPr>
            <p:spPr>
              <a:xfrm>
                <a:off x="3435979"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6" name="组合 9">
              <a:extLst>
                <a:ext uri="{FF2B5EF4-FFF2-40B4-BE49-F238E27FC236}">
                  <a16:creationId xmlns:a16="http://schemas.microsoft.com/office/drawing/2014/main" id="{B6F10DE0-EE0F-4002-B711-2D50578EBE1A}"/>
                </a:ext>
              </a:extLst>
            </p:cNvPr>
            <p:cNvGrpSpPr>
              <a:grpSpLocks/>
            </p:cNvGrpSpPr>
            <p:nvPr/>
          </p:nvGrpSpPr>
          <p:grpSpPr bwMode="auto">
            <a:xfrm>
              <a:off x="2872474" y="1930980"/>
              <a:ext cx="344576" cy="185862"/>
              <a:chOff x="3261360" y="3869770"/>
              <a:chExt cx="347253" cy="158209"/>
            </a:xfrm>
          </p:grpSpPr>
          <p:sp>
            <p:nvSpPr>
              <p:cNvPr id="48" name="矩形 47">
                <a:extLst>
                  <a:ext uri="{FF2B5EF4-FFF2-40B4-BE49-F238E27FC236}">
                    <a16:creationId xmlns:a16="http://schemas.microsoft.com/office/drawing/2014/main" id="{90B6375D-D8D1-41BD-B645-799FF6AB714D}"/>
                  </a:ext>
                </a:extLst>
              </p:cNvPr>
              <p:cNvSpPr/>
              <p:nvPr/>
            </p:nvSpPr>
            <p:spPr>
              <a:xfrm>
                <a:off x="3262162" y="386953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9" name="矩形 48">
                <a:extLst>
                  <a:ext uri="{FF2B5EF4-FFF2-40B4-BE49-F238E27FC236}">
                    <a16:creationId xmlns:a16="http://schemas.microsoft.com/office/drawing/2014/main" id="{7632B198-F914-4D03-9549-3BBE7FEF46E3}"/>
                  </a:ext>
                </a:extLst>
              </p:cNvPr>
              <p:cNvSpPr/>
              <p:nvPr/>
            </p:nvSpPr>
            <p:spPr>
              <a:xfrm>
                <a:off x="3436382" y="386953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7" name="组合 12">
              <a:extLst>
                <a:ext uri="{FF2B5EF4-FFF2-40B4-BE49-F238E27FC236}">
                  <a16:creationId xmlns:a16="http://schemas.microsoft.com/office/drawing/2014/main" id="{7C380D8C-2D8A-4B64-8F7B-BB818D02D54B}"/>
                </a:ext>
              </a:extLst>
            </p:cNvPr>
            <p:cNvGrpSpPr>
              <a:grpSpLocks/>
            </p:cNvGrpSpPr>
            <p:nvPr/>
          </p:nvGrpSpPr>
          <p:grpSpPr bwMode="auto">
            <a:xfrm>
              <a:off x="3549170" y="1930976"/>
              <a:ext cx="344576" cy="185862"/>
              <a:chOff x="3261360" y="3869770"/>
              <a:chExt cx="347253" cy="158209"/>
            </a:xfrm>
          </p:grpSpPr>
          <p:sp>
            <p:nvSpPr>
              <p:cNvPr id="46" name="矩形 45">
                <a:extLst>
                  <a:ext uri="{FF2B5EF4-FFF2-40B4-BE49-F238E27FC236}">
                    <a16:creationId xmlns:a16="http://schemas.microsoft.com/office/drawing/2014/main" id="{3C314E44-D853-456D-971C-338DAD61FD47}"/>
                  </a:ext>
                </a:extLst>
              </p:cNvPr>
              <p:cNvSpPr/>
              <p:nvPr/>
            </p:nvSpPr>
            <p:spPr>
              <a:xfrm>
                <a:off x="3261536" y="3869536"/>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7" name="矩形 46">
                <a:extLst>
                  <a:ext uri="{FF2B5EF4-FFF2-40B4-BE49-F238E27FC236}">
                    <a16:creationId xmlns:a16="http://schemas.microsoft.com/office/drawing/2014/main" id="{C80D804E-25A8-4992-83CF-873371A0FD50}"/>
                  </a:ext>
                </a:extLst>
              </p:cNvPr>
              <p:cNvSpPr/>
              <p:nvPr/>
            </p:nvSpPr>
            <p:spPr>
              <a:xfrm>
                <a:off x="3435757" y="3869536"/>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8" name="组合 15">
              <a:extLst>
                <a:ext uri="{FF2B5EF4-FFF2-40B4-BE49-F238E27FC236}">
                  <a16:creationId xmlns:a16="http://schemas.microsoft.com/office/drawing/2014/main" id="{FE7BC7E7-82EE-4058-BDD8-DE09FB4585CD}"/>
                </a:ext>
              </a:extLst>
            </p:cNvPr>
            <p:cNvGrpSpPr>
              <a:grpSpLocks/>
            </p:cNvGrpSpPr>
            <p:nvPr/>
          </p:nvGrpSpPr>
          <p:grpSpPr bwMode="auto">
            <a:xfrm>
              <a:off x="2195239" y="1930976"/>
              <a:ext cx="344576" cy="185862"/>
              <a:chOff x="3261360" y="3869770"/>
              <a:chExt cx="347253" cy="158209"/>
            </a:xfrm>
          </p:grpSpPr>
          <p:sp>
            <p:nvSpPr>
              <p:cNvPr id="44" name="矩形 43">
                <a:extLst>
                  <a:ext uri="{FF2B5EF4-FFF2-40B4-BE49-F238E27FC236}">
                    <a16:creationId xmlns:a16="http://schemas.microsoft.com/office/drawing/2014/main" id="{9CDE8371-BFB3-4CB0-ADF8-298D5BC2E2B0}"/>
                  </a:ext>
                </a:extLst>
              </p:cNvPr>
              <p:cNvSpPr/>
              <p:nvPr/>
            </p:nvSpPr>
            <p:spPr>
              <a:xfrm>
                <a:off x="3261774" y="3869536"/>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5" name="矩形 44">
                <a:extLst>
                  <a:ext uri="{FF2B5EF4-FFF2-40B4-BE49-F238E27FC236}">
                    <a16:creationId xmlns:a16="http://schemas.microsoft.com/office/drawing/2014/main" id="{BF40ACF2-DA93-4BAC-AA37-B55D48DA15FA}"/>
                  </a:ext>
                </a:extLst>
              </p:cNvPr>
              <p:cNvSpPr/>
              <p:nvPr/>
            </p:nvSpPr>
            <p:spPr>
              <a:xfrm>
                <a:off x="3435994" y="3869536"/>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9" name="组合 18">
              <a:extLst>
                <a:ext uri="{FF2B5EF4-FFF2-40B4-BE49-F238E27FC236}">
                  <a16:creationId xmlns:a16="http://schemas.microsoft.com/office/drawing/2014/main" id="{CFCB4264-222A-4916-991E-E790ED06AC0C}"/>
                </a:ext>
              </a:extLst>
            </p:cNvPr>
            <p:cNvGrpSpPr>
              <a:grpSpLocks/>
            </p:cNvGrpSpPr>
            <p:nvPr/>
          </p:nvGrpSpPr>
          <p:grpSpPr bwMode="auto">
            <a:xfrm>
              <a:off x="4220383" y="1930972"/>
              <a:ext cx="344576" cy="185862"/>
              <a:chOff x="3261360" y="3869770"/>
              <a:chExt cx="347253" cy="158209"/>
            </a:xfrm>
          </p:grpSpPr>
          <p:sp>
            <p:nvSpPr>
              <p:cNvPr id="42" name="矩形 41">
                <a:extLst>
                  <a:ext uri="{FF2B5EF4-FFF2-40B4-BE49-F238E27FC236}">
                    <a16:creationId xmlns:a16="http://schemas.microsoft.com/office/drawing/2014/main" id="{AF15D787-A331-4D75-8B54-6E303406C60C}"/>
                  </a:ext>
                </a:extLst>
              </p:cNvPr>
              <p:cNvSpPr/>
              <p:nvPr/>
            </p:nvSpPr>
            <p:spPr>
              <a:xfrm>
                <a:off x="3261770" y="3869539"/>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3" name="矩形 42">
                <a:extLst>
                  <a:ext uri="{FF2B5EF4-FFF2-40B4-BE49-F238E27FC236}">
                    <a16:creationId xmlns:a16="http://schemas.microsoft.com/office/drawing/2014/main" id="{02B7FFA0-B47B-4804-A1D9-1443F67DAAC2}"/>
                  </a:ext>
                </a:extLst>
              </p:cNvPr>
              <p:cNvSpPr/>
              <p:nvPr/>
            </p:nvSpPr>
            <p:spPr>
              <a:xfrm>
                <a:off x="3435990" y="3869539"/>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0" name="组合 21">
              <a:extLst>
                <a:ext uri="{FF2B5EF4-FFF2-40B4-BE49-F238E27FC236}">
                  <a16:creationId xmlns:a16="http://schemas.microsoft.com/office/drawing/2014/main" id="{CF0BAAA2-269C-460B-8FD1-76A71E5FD8B0}"/>
                </a:ext>
              </a:extLst>
            </p:cNvPr>
            <p:cNvGrpSpPr>
              <a:grpSpLocks/>
            </p:cNvGrpSpPr>
            <p:nvPr/>
          </p:nvGrpSpPr>
          <p:grpSpPr bwMode="auto">
            <a:xfrm>
              <a:off x="5061338" y="1628800"/>
              <a:ext cx="344576" cy="185862"/>
              <a:chOff x="3261360" y="3869770"/>
              <a:chExt cx="347253" cy="158209"/>
            </a:xfrm>
          </p:grpSpPr>
          <p:sp>
            <p:nvSpPr>
              <p:cNvPr id="40" name="矩形 39">
                <a:extLst>
                  <a:ext uri="{FF2B5EF4-FFF2-40B4-BE49-F238E27FC236}">
                    <a16:creationId xmlns:a16="http://schemas.microsoft.com/office/drawing/2014/main" id="{9471BA9B-66EA-42CB-A4EA-9DF0447D12B8}"/>
                  </a:ext>
                </a:extLst>
              </p:cNvPr>
              <p:cNvSpPr/>
              <p:nvPr/>
            </p:nvSpPr>
            <p:spPr>
              <a:xfrm>
                <a:off x="3262053"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1" name="矩形 40">
                <a:extLst>
                  <a:ext uri="{FF2B5EF4-FFF2-40B4-BE49-F238E27FC236}">
                    <a16:creationId xmlns:a16="http://schemas.microsoft.com/office/drawing/2014/main" id="{E6CFC448-4EF8-47A6-86BB-8D91A17303B9}"/>
                  </a:ext>
                </a:extLst>
              </p:cNvPr>
              <p:cNvSpPr/>
              <p:nvPr/>
            </p:nvSpPr>
            <p:spPr>
              <a:xfrm>
                <a:off x="3434718" y="3869549"/>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1" name="组合 24">
              <a:extLst>
                <a:ext uri="{FF2B5EF4-FFF2-40B4-BE49-F238E27FC236}">
                  <a16:creationId xmlns:a16="http://schemas.microsoft.com/office/drawing/2014/main" id="{F5D1D875-19A2-45B5-BF31-A45D7384039E}"/>
                </a:ext>
              </a:extLst>
            </p:cNvPr>
            <p:cNvGrpSpPr>
              <a:grpSpLocks/>
            </p:cNvGrpSpPr>
            <p:nvPr/>
          </p:nvGrpSpPr>
          <p:grpSpPr bwMode="auto">
            <a:xfrm>
              <a:off x="5781418" y="1628800"/>
              <a:ext cx="344576" cy="185862"/>
              <a:chOff x="3261360" y="3869770"/>
              <a:chExt cx="347253" cy="158209"/>
            </a:xfrm>
          </p:grpSpPr>
          <p:sp>
            <p:nvSpPr>
              <p:cNvPr id="38" name="矩形 37">
                <a:extLst>
                  <a:ext uri="{FF2B5EF4-FFF2-40B4-BE49-F238E27FC236}">
                    <a16:creationId xmlns:a16="http://schemas.microsoft.com/office/drawing/2014/main" id="{3FC22E37-8701-49E8-970C-095E2577C10B}"/>
                  </a:ext>
                </a:extLst>
              </p:cNvPr>
              <p:cNvSpPr/>
              <p:nvPr/>
            </p:nvSpPr>
            <p:spPr>
              <a:xfrm>
                <a:off x="3261262"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9" name="矩形 38">
                <a:extLst>
                  <a:ext uri="{FF2B5EF4-FFF2-40B4-BE49-F238E27FC236}">
                    <a16:creationId xmlns:a16="http://schemas.microsoft.com/office/drawing/2014/main" id="{7086ECC6-8996-4C52-AFB6-8FCBCCEB9660}"/>
                  </a:ext>
                </a:extLst>
              </p:cNvPr>
              <p:cNvSpPr/>
              <p:nvPr/>
            </p:nvSpPr>
            <p:spPr>
              <a:xfrm>
                <a:off x="3435483" y="3869549"/>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2" name="组合 27">
              <a:extLst>
                <a:ext uri="{FF2B5EF4-FFF2-40B4-BE49-F238E27FC236}">
                  <a16:creationId xmlns:a16="http://schemas.microsoft.com/office/drawing/2014/main" id="{7D44FA9A-8696-4281-A25B-193F5798B985}"/>
                </a:ext>
              </a:extLst>
            </p:cNvPr>
            <p:cNvGrpSpPr>
              <a:grpSpLocks/>
            </p:cNvGrpSpPr>
            <p:nvPr/>
          </p:nvGrpSpPr>
          <p:grpSpPr bwMode="auto">
            <a:xfrm>
              <a:off x="3549170" y="1268752"/>
              <a:ext cx="344576" cy="185862"/>
              <a:chOff x="3261360" y="3869770"/>
              <a:chExt cx="347253" cy="158209"/>
            </a:xfrm>
          </p:grpSpPr>
          <p:sp>
            <p:nvSpPr>
              <p:cNvPr id="36" name="矩形 35">
                <a:extLst>
                  <a:ext uri="{FF2B5EF4-FFF2-40B4-BE49-F238E27FC236}">
                    <a16:creationId xmlns:a16="http://schemas.microsoft.com/office/drawing/2014/main" id="{507A3611-0E95-4183-A755-8F1F8DE482FC}"/>
                  </a:ext>
                </a:extLst>
              </p:cNvPr>
              <p:cNvSpPr/>
              <p:nvPr/>
            </p:nvSpPr>
            <p:spPr>
              <a:xfrm>
                <a:off x="3261536"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7" name="矩形 36">
                <a:extLst>
                  <a:ext uri="{FF2B5EF4-FFF2-40B4-BE49-F238E27FC236}">
                    <a16:creationId xmlns:a16="http://schemas.microsoft.com/office/drawing/2014/main" id="{42551277-8CE2-44C3-9344-8BEF565519D2}"/>
                  </a:ext>
                </a:extLst>
              </p:cNvPr>
              <p:cNvSpPr/>
              <p:nvPr/>
            </p:nvSpPr>
            <p:spPr>
              <a:xfrm>
                <a:off x="3435757"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3" name="组合 30">
              <a:extLst>
                <a:ext uri="{FF2B5EF4-FFF2-40B4-BE49-F238E27FC236}">
                  <a16:creationId xmlns:a16="http://schemas.microsoft.com/office/drawing/2014/main" id="{77165628-AAE3-46B6-9A5B-293F5C3E5838}"/>
                </a:ext>
              </a:extLst>
            </p:cNvPr>
            <p:cNvGrpSpPr>
              <a:grpSpLocks/>
            </p:cNvGrpSpPr>
            <p:nvPr/>
          </p:nvGrpSpPr>
          <p:grpSpPr bwMode="auto">
            <a:xfrm>
              <a:off x="6413280" y="1628796"/>
              <a:ext cx="344576" cy="185862"/>
              <a:chOff x="3261360" y="3869770"/>
              <a:chExt cx="347253" cy="158209"/>
            </a:xfrm>
          </p:grpSpPr>
          <p:sp>
            <p:nvSpPr>
              <p:cNvPr id="34" name="矩形 33">
                <a:extLst>
                  <a:ext uri="{FF2B5EF4-FFF2-40B4-BE49-F238E27FC236}">
                    <a16:creationId xmlns:a16="http://schemas.microsoft.com/office/drawing/2014/main" id="{C456E060-EE17-4614-B687-5DFFFD4F10A4}"/>
                  </a:ext>
                </a:extLst>
              </p:cNvPr>
              <p:cNvSpPr/>
              <p:nvPr/>
            </p:nvSpPr>
            <p:spPr>
              <a:xfrm>
                <a:off x="3260707" y="3869552"/>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5" name="矩形 34">
                <a:extLst>
                  <a:ext uri="{FF2B5EF4-FFF2-40B4-BE49-F238E27FC236}">
                    <a16:creationId xmlns:a16="http://schemas.microsoft.com/office/drawing/2014/main" id="{5FE01705-0CDF-40FB-9EDB-2146C0FF6092}"/>
                  </a:ext>
                </a:extLst>
              </p:cNvPr>
              <p:cNvSpPr/>
              <p:nvPr/>
            </p:nvSpPr>
            <p:spPr>
              <a:xfrm>
                <a:off x="3434928" y="3869552"/>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4" name="组合 33">
              <a:extLst>
                <a:ext uri="{FF2B5EF4-FFF2-40B4-BE49-F238E27FC236}">
                  <a16:creationId xmlns:a16="http://schemas.microsoft.com/office/drawing/2014/main" id="{C0195D41-D1EE-4582-AB81-893D4F304C0E}"/>
                </a:ext>
              </a:extLst>
            </p:cNvPr>
            <p:cNvGrpSpPr>
              <a:grpSpLocks/>
            </p:cNvGrpSpPr>
            <p:nvPr/>
          </p:nvGrpSpPr>
          <p:grpSpPr bwMode="auto">
            <a:xfrm>
              <a:off x="7036815" y="1628792"/>
              <a:ext cx="344576" cy="185862"/>
              <a:chOff x="3261360" y="3869770"/>
              <a:chExt cx="347253" cy="158209"/>
            </a:xfrm>
          </p:grpSpPr>
          <p:sp>
            <p:nvSpPr>
              <p:cNvPr id="32" name="矩形 31">
                <a:extLst>
                  <a:ext uri="{FF2B5EF4-FFF2-40B4-BE49-F238E27FC236}">
                    <a16:creationId xmlns:a16="http://schemas.microsoft.com/office/drawing/2014/main" id="{A41D54E8-4576-4E76-A243-486E3DD85D08}"/>
                  </a:ext>
                </a:extLst>
              </p:cNvPr>
              <p:cNvSpPr/>
              <p:nvPr/>
            </p:nvSpPr>
            <p:spPr>
              <a:xfrm>
                <a:off x="3260768" y="3869555"/>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3" name="矩形 32">
                <a:extLst>
                  <a:ext uri="{FF2B5EF4-FFF2-40B4-BE49-F238E27FC236}">
                    <a16:creationId xmlns:a16="http://schemas.microsoft.com/office/drawing/2014/main" id="{7A14EE4C-E99C-4811-AE7E-9AC45D384E72}"/>
                  </a:ext>
                </a:extLst>
              </p:cNvPr>
              <p:cNvSpPr/>
              <p:nvPr/>
            </p:nvSpPr>
            <p:spPr>
              <a:xfrm>
                <a:off x="3434989" y="3869555"/>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5" name="组合 36">
              <a:extLst>
                <a:ext uri="{FF2B5EF4-FFF2-40B4-BE49-F238E27FC236}">
                  <a16:creationId xmlns:a16="http://schemas.microsoft.com/office/drawing/2014/main" id="{540264C6-B121-49DE-ADB8-597FE66BAFA2}"/>
                </a:ext>
              </a:extLst>
            </p:cNvPr>
            <p:cNvGrpSpPr>
              <a:grpSpLocks/>
            </p:cNvGrpSpPr>
            <p:nvPr/>
          </p:nvGrpSpPr>
          <p:grpSpPr bwMode="auto">
            <a:xfrm>
              <a:off x="7611800" y="1628792"/>
              <a:ext cx="344576" cy="185862"/>
              <a:chOff x="3261360" y="3869770"/>
              <a:chExt cx="347253" cy="158209"/>
            </a:xfrm>
          </p:grpSpPr>
          <p:sp>
            <p:nvSpPr>
              <p:cNvPr id="30" name="矩形 29">
                <a:extLst>
                  <a:ext uri="{FF2B5EF4-FFF2-40B4-BE49-F238E27FC236}">
                    <a16:creationId xmlns:a16="http://schemas.microsoft.com/office/drawing/2014/main" id="{2B8FA407-3F69-4CE6-A2F9-13BF2020BA70}"/>
                  </a:ext>
                </a:extLst>
              </p:cNvPr>
              <p:cNvSpPr/>
              <p:nvPr/>
            </p:nvSpPr>
            <p:spPr>
              <a:xfrm>
                <a:off x="3261534" y="3869555"/>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1" name="矩形 30">
                <a:extLst>
                  <a:ext uri="{FF2B5EF4-FFF2-40B4-BE49-F238E27FC236}">
                    <a16:creationId xmlns:a16="http://schemas.microsoft.com/office/drawing/2014/main" id="{7092ACB4-9BB3-4DC0-B4A2-F31FC0AAA555}"/>
                  </a:ext>
                </a:extLst>
              </p:cNvPr>
              <p:cNvSpPr/>
              <p:nvPr/>
            </p:nvSpPr>
            <p:spPr>
              <a:xfrm>
                <a:off x="3435755" y="3869555"/>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6" name="组合 39">
              <a:extLst>
                <a:ext uri="{FF2B5EF4-FFF2-40B4-BE49-F238E27FC236}">
                  <a16:creationId xmlns:a16="http://schemas.microsoft.com/office/drawing/2014/main" id="{F9E6A7DA-5FF3-4E41-AB3E-9BF91D702C52}"/>
                </a:ext>
              </a:extLst>
            </p:cNvPr>
            <p:cNvGrpSpPr>
              <a:grpSpLocks/>
            </p:cNvGrpSpPr>
            <p:nvPr/>
          </p:nvGrpSpPr>
          <p:grpSpPr bwMode="auto">
            <a:xfrm>
              <a:off x="1511507" y="1930968"/>
              <a:ext cx="344576" cy="185862"/>
              <a:chOff x="3261360" y="3869770"/>
              <a:chExt cx="347253" cy="158209"/>
            </a:xfrm>
          </p:grpSpPr>
          <p:sp>
            <p:nvSpPr>
              <p:cNvPr id="28" name="矩形 27">
                <a:extLst>
                  <a:ext uri="{FF2B5EF4-FFF2-40B4-BE49-F238E27FC236}">
                    <a16:creationId xmlns:a16="http://schemas.microsoft.com/office/drawing/2014/main" id="{603D6632-6A81-4A52-A6E0-9AFF6500845B}"/>
                  </a:ext>
                </a:extLst>
              </p:cNvPr>
              <p:cNvSpPr/>
              <p:nvPr/>
            </p:nvSpPr>
            <p:spPr>
              <a:xfrm>
                <a:off x="3261712" y="386954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29" name="矩形 28">
                <a:extLst>
                  <a:ext uri="{FF2B5EF4-FFF2-40B4-BE49-F238E27FC236}">
                    <a16:creationId xmlns:a16="http://schemas.microsoft.com/office/drawing/2014/main" id="{78D0CADA-FCA4-4B4E-A515-B62811E1A370}"/>
                  </a:ext>
                </a:extLst>
              </p:cNvPr>
              <p:cNvSpPr/>
              <p:nvPr/>
            </p:nvSpPr>
            <p:spPr>
              <a:xfrm>
                <a:off x="3435933" y="386954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16" name="直接连接符 15">
              <a:extLst>
                <a:ext uri="{FF2B5EF4-FFF2-40B4-BE49-F238E27FC236}">
                  <a16:creationId xmlns:a16="http://schemas.microsoft.com/office/drawing/2014/main" id="{0C828F2E-B1D6-4663-A9D7-634CBB40970C}"/>
                </a:ext>
              </a:extLst>
            </p:cNvPr>
            <p:cNvCxnSpPr>
              <a:stCxn id="53" idx="1"/>
              <a:endCxn id="51" idx="3"/>
            </p:cNvCxnSpPr>
            <p:nvPr/>
          </p:nvCxnSpPr>
          <p:spPr>
            <a:xfrm flipV="1">
              <a:off x="3073931" y="1362078"/>
              <a:ext cx="146791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6F2C078F-F5E8-4A33-8050-D3FF36285F8F}"/>
                </a:ext>
              </a:extLst>
            </p:cNvPr>
            <p:cNvCxnSpPr>
              <a:cxnSpLocks/>
              <a:endCxn id="32" idx="3"/>
            </p:cNvCxnSpPr>
            <p:nvPr/>
          </p:nvCxnSpPr>
          <p:spPr>
            <a:xfrm>
              <a:off x="5290471" y="1721611"/>
              <a:ext cx="1917091"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77337BAE-D5C4-409A-935C-44C506FAA5AE}"/>
                </a:ext>
              </a:extLst>
            </p:cNvPr>
            <p:cNvCxnSpPr>
              <a:cxnSpLocks/>
              <a:endCxn id="43" idx="3"/>
            </p:cNvCxnSpPr>
            <p:nvPr/>
          </p:nvCxnSpPr>
          <p:spPr>
            <a:xfrm>
              <a:off x="1763455" y="2023771"/>
              <a:ext cx="280154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CEA1C9D-43A1-4973-A22A-91EC1F6D3209}"/>
                </a:ext>
              </a:extLst>
            </p:cNvPr>
            <p:cNvCxnSpPr>
              <a:cxnSpLocks/>
            </p:cNvCxnSpPr>
            <p:nvPr/>
          </p:nvCxnSpPr>
          <p:spPr>
            <a:xfrm>
              <a:off x="2365440" y="1362078"/>
              <a:ext cx="5325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732BB78-1FE6-4AEB-8146-6CB917199E53}"/>
                </a:ext>
              </a:extLst>
            </p:cNvPr>
            <p:cNvCxnSpPr>
              <a:cxnSpLocks/>
            </p:cNvCxnSpPr>
            <p:nvPr/>
          </p:nvCxnSpPr>
          <p:spPr>
            <a:xfrm>
              <a:off x="971613" y="2023771"/>
              <a:ext cx="535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E39881C-4180-4D59-9A01-F1DDA5F07A63}"/>
                </a:ext>
              </a:extLst>
            </p:cNvPr>
            <p:cNvCxnSpPr>
              <a:cxnSpLocks/>
              <a:endCxn id="40" idx="1"/>
            </p:cNvCxnSpPr>
            <p:nvPr/>
          </p:nvCxnSpPr>
          <p:spPr>
            <a:xfrm flipV="1">
              <a:off x="4481650" y="1721611"/>
              <a:ext cx="578831" cy="299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58629F-4AF6-45A4-BB51-ECE60279180E}"/>
                </a:ext>
              </a:extLst>
            </p:cNvPr>
            <p:cNvCxnSpPr>
              <a:cxnSpLocks/>
              <a:endCxn id="40" idx="1"/>
            </p:cNvCxnSpPr>
            <p:nvPr/>
          </p:nvCxnSpPr>
          <p:spPr>
            <a:xfrm>
              <a:off x="4466214" y="1362078"/>
              <a:ext cx="594267" cy="3595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9D72410-4DF8-4A67-8D90-7ECCA79267E4}"/>
                </a:ext>
              </a:extLst>
            </p:cNvPr>
            <p:cNvCxnSpPr>
              <a:cxnSpLocks/>
            </p:cNvCxnSpPr>
            <p:nvPr/>
          </p:nvCxnSpPr>
          <p:spPr>
            <a:xfrm>
              <a:off x="5287384" y="1717785"/>
              <a:ext cx="4429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F960D88-1933-4867-B015-EA6745B0B5FD}"/>
                </a:ext>
              </a:extLst>
            </p:cNvPr>
            <p:cNvCxnSpPr>
              <a:cxnSpLocks/>
              <a:stCxn id="33" idx="1"/>
            </p:cNvCxnSpPr>
            <p:nvPr/>
          </p:nvCxnSpPr>
          <p:spPr>
            <a:xfrm>
              <a:off x="7209106" y="1721611"/>
              <a:ext cx="401323" cy="76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64">
              <a:extLst>
                <a:ext uri="{FF2B5EF4-FFF2-40B4-BE49-F238E27FC236}">
                  <a16:creationId xmlns:a16="http://schemas.microsoft.com/office/drawing/2014/main" id="{5E99EBB4-4753-44B0-99A1-D4D8FD2C5676}"/>
                </a:ext>
              </a:extLst>
            </p:cNvPr>
            <p:cNvSpPr>
              <a:spLocks noChangeArrowheads="1"/>
            </p:cNvSpPr>
            <p:nvPr/>
          </p:nvSpPr>
          <p:spPr bwMode="auto">
            <a:xfrm>
              <a:off x="466871" y="1679537"/>
              <a:ext cx="778066"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26" name="矩形 65">
              <a:extLst>
                <a:ext uri="{FF2B5EF4-FFF2-40B4-BE49-F238E27FC236}">
                  <a16:creationId xmlns:a16="http://schemas.microsoft.com/office/drawing/2014/main" id="{77601B57-1785-479F-9D8A-D74B2D40D716}"/>
                </a:ext>
              </a:extLst>
            </p:cNvPr>
            <p:cNvSpPr>
              <a:spLocks noChangeArrowheads="1"/>
            </p:cNvSpPr>
            <p:nvPr/>
          </p:nvSpPr>
          <p:spPr bwMode="auto">
            <a:xfrm>
              <a:off x="1811305" y="992345"/>
              <a:ext cx="838853"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27" name="矩形 66">
              <a:extLst>
                <a:ext uri="{FF2B5EF4-FFF2-40B4-BE49-F238E27FC236}">
                  <a16:creationId xmlns:a16="http://schemas.microsoft.com/office/drawing/2014/main" id="{545977D7-30D1-45A9-8C9E-8A6A7B28F286}"/>
                </a:ext>
              </a:extLst>
            </p:cNvPr>
            <p:cNvSpPr>
              <a:spLocks noChangeArrowheads="1"/>
            </p:cNvSpPr>
            <p:nvPr/>
          </p:nvSpPr>
          <p:spPr bwMode="auto">
            <a:xfrm>
              <a:off x="7732370" y="1587742"/>
              <a:ext cx="329182"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54" name="组合 140">
            <a:extLst>
              <a:ext uri="{FF2B5EF4-FFF2-40B4-BE49-F238E27FC236}">
                <a16:creationId xmlns:a16="http://schemas.microsoft.com/office/drawing/2014/main" id="{AC4A356E-8602-4FA7-AB70-F058F87EF5A8}"/>
              </a:ext>
            </a:extLst>
          </p:cNvPr>
          <p:cNvGrpSpPr>
            <a:grpSpLocks/>
          </p:cNvGrpSpPr>
          <p:nvPr/>
        </p:nvGrpSpPr>
        <p:grpSpPr bwMode="auto">
          <a:xfrm>
            <a:off x="2894809" y="1469214"/>
            <a:ext cx="6539329" cy="1509157"/>
            <a:chOff x="827584" y="980728"/>
            <a:chExt cx="7665600" cy="1334803"/>
          </a:xfrm>
        </p:grpSpPr>
        <p:grpSp>
          <p:nvGrpSpPr>
            <p:cNvPr id="87057" name="组合 69">
              <a:extLst>
                <a:ext uri="{FF2B5EF4-FFF2-40B4-BE49-F238E27FC236}">
                  <a16:creationId xmlns:a16="http://schemas.microsoft.com/office/drawing/2014/main" id="{B76ADCF0-24C2-424B-AF35-465591C51023}"/>
                </a:ext>
              </a:extLst>
            </p:cNvPr>
            <p:cNvGrpSpPr>
              <a:grpSpLocks/>
            </p:cNvGrpSpPr>
            <p:nvPr/>
          </p:nvGrpSpPr>
          <p:grpSpPr bwMode="auto">
            <a:xfrm>
              <a:off x="3261811" y="1257143"/>
              <a:ext cx="344576" cy="185862"/>
              <a:chOff x="3261360" y="3869770"/>
              <a:chExt cx="347253" cy="158209"/>
            </a:xfrm>
          </p:grpSpPr>
          <p:sp>
            <p:nvSpPr>
              <p:cNvPr id="120" name="矩形 119">
                <a:extLst>
                  <a:ext uri="{FF2B5EF4-FFF2-40B4-BE49-F238E27FC236}">
                    <a16:creationId xmlns:a16="http://schemas.microsoft.com/office/drawing/2014/main" id="{E44E809F-F24B-4C21-81A6-DFE8D94424B9}"/>
                  </a:ext>
                </a:extLst>
              </p:cNvPr>
              <p:cNvSpPr/>
              <p:nvPr/>
            </p:nvSpPr>
            <p:spPr>
              <a:xfrm>
                <a:off x="3261210" y="3869933"/>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1" name="矩形 120">
                <a:extLst>
                  <a:ext uri="{FF2B5EF4-FFF2-40B4-BE49-F238E27FC236}">
                    <a16:creationId xmlns:a16="http://schemas.microsoft.com/office/drawing/2014/main" id="{5918541D-23E4-4080-90EC-DF8F683588EF}"/>
                  </a:ext>
                </a:extLst>
              </p:cNvPr>
              <p:cNvSpPr/>
              <p:nvPr/>
            </p:nvSpPr>
            <p:spPr>
              <a:xfrm>
                <a:off x="3435619" y="3869933"/>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8" name="组合 70">
              <a:extLst>
                <a:ext uri="{FF2B5EF4-FFF2-40B4-BE49-F238E27FC236}">
                  <a16:creationId xmlns:a16="http://schemas.microsoft.com/office/drawing/2014/main" id="{7E067923-5302-413F-93C8-B2284D685AB2}"/>
                </a:ext>
              </a:extLst>
            </p:cNvPr>
            <p:cNvGrpSpPr>
              <a:grpSpLocks/>
            </p:cNvGrpSpPr>
            <p:nvPr/>
          </p:nvGrpSpPr>
          <p:grpSpPr bwMode="auto">
            <a:xfrm>
              <a:off x="4557955" y="1257135"/>
              <a:ext cx="344576" cy="185862"/>
              <a:chOff x="3261360" y="3869770"/>
              <a:chExt cx="347253" cy="158209"/>
            </a:xfrm>
          </p:grpSpPr>
          <p:sp>
            <p:nvSpPr>
              <p:cNvPr id="118" name="矩形 117">
                <a:extLst>
                  <a:ext uri="{FF2B5EF4-FFF2-40B4-BE49-F238E27FC236}">
                    <a16:creationId xmlns:a16="http://schemas.microsoft.com/office/drawing/2014/main" id="{EC283790-5C71-400D-B17E-9F437671F810}"/>
                  </a:ext>
                </a:extLst>
              </p:cNvPr>
              <p:cNvSpPr/>
              <p:nvPr/>
            </p:nvSpPr>
            <p:spPr>
              <a:xfrm>
                <a:off x="3262130"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9" name="矩形 118">
                <a:extLst>
                  <a:ext uri="{FF2B5EF4-FFF2-40B4-BE49-F238E27FC236}">
                    <a16:creationId xmlns:a16="http://schemas.microsoft.com/office/drawing/2014/main" id="{86D25868-911B-48BA-A7E0-50F50AE61562}"/>
                  </a:ext>
                </a:extLst>
              </p:cNvPr>
              <p:cNvSpPr/>
              <p:nvPr/>
            </p:nvSpPr>
            <p:spPr>
              <a:xfrm>
                <a:off x="3436541"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9" name="组合 71">
              <a:extLst>
                <a:ext uri="{FF2B5EF4-FFF2-40B4-BE49-F238E27FC236}">
                  <a16:creationId xmlns:a16="http://schemas.microsoft.com/office/drawing/2014/main" id="{7501A389-1F3A-4EDF-B4FC-C89DBE0475D2}"/>
                </a:ext>
              </a:extLst>
            </p:cNvPr>
            <p:cNvGrpSpPr>
              <a:grpSpLocks/>
            </p:cNvGrpSpPr>
            <p:nvPr/>
          </p:nvGrpSpPr>
          <p:grpSpPr bwMode="auto">
            <a:xfrm>
              <a:off x="3233187" y="1919363"/>
              <a:ext cx="344576" cy="185862"/>
              <a:chOff x="3261360" y="3869770"/>
              <a:chExt cx="347253" cy="158209"/>
            </a:xfrm>
          </p:grpSpPr>
          <p:sp>
            <p:nvSpPr>
              <p:cNvPr id="116" name="矩形 115">
                <a:extLst>
                  <a:ext uri="{FF2B5EF4-FFF2-40B4-BE49-F238E27FC236}">
                    <a16:creationId xmlns:a16="http://schemas.microsoft.com/office/drawing/2014/main" id="{0549588F-443A-459B-B900-1168628D4110}"/>
                  </a:ext>
                </a:extLst>
              </p:cNvPr>
              <p:cNvSpPr/>
              <p:nvPr/>
            </p:nvSpPr>
            <p:spPr>
              <a:xfrm>
                <a:off x="3261925" y="3835709"/>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7" name="矩形 116">
                <a:extLst>
                  <a:ext uri="{FF2B5EF4-FFF2-40B4-BE49-F238E27FC236}">
                    <a16:creationId xmlns:a16="http://schemas.microsoft.com/office/drawing/2014/main" id="{71FD0E45-4E5F-4C93-A705-FF53E87EC866}"/>
                  </a:ext>
                </a:extLst>
              </p:cNvPr>
              <p:cNvSpPr/>
              <p:nvPr/>
            </p:nvSpPr>
            <p:spPr>
              <a:xfrm>
                <a:off x="3436335" y="3835709"/>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0" name="组合 72">
              <a:extLst>
                <a:ext uri="{FF2B5EF4-FFF2-40B4-BE49-F238E27FC236}">
                  <a16:creationId xmlns:a16="http://schemas.microsoft.com/office/drawing/2014/main" id="{258CFF03-6E44-4884-962C-795AB8899AD9}"/>
                </a:ext>
              </a:extLst>
            </p:cNvPr>
            <p:cNvGrpSpPr>
              <a:grpSpLocks/>
            </p:cNvGrpSpPr>
            <p:nvPr/>
          </p:nvGrpSpPr>
          <p:grpSpPr bwMode="auto">
            <a:xfrm>
              <a:off x="3909883" y="1919359"/>
              <a:ext cx="344576" cy="185862"/>
              <a:chOff x="3261360" y="3869770"/>
              <a:chExt cx="347253" cy="158209"/>
            </a:xfrm>
          </p:grpSpPr>
          <p:sp>
            <p:nvSpPr>
              <p:cNvPr id="114" name="矩形 113">
                <a:extLst>
                  <a:ext uri="{FF2B5EF4-FFF2-40B4-BE49-F238E27FC236}">
                    <a16:creationId xmlns:a16="http://schemas.microsoft.com/office/drawing/2014/main" id="{6E07AC3A-1BC4-4BD5-A5B5-8040969D2042}"/>
                  </a:ext>
                </a:extLst>
              </p:cNvPr>
              <p:cNvSpPr/>
              <p:nvPr/>
            </p:nvSpPr>
            <p:spPr>
              <a:xfrm>
                <a:off x="3260733" y="3835712"/>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5" name="矩形 114">
                <a:extLst>
                  <a:ext uri="{FF2B5EF4-FFF2-40B4-BE49-F238E27FC236}">
                    <a16:creationId xmlns:a16="http://schemas.microsoft.com/office/drawing/2014/main" id="{033B7BE6-6004-4B3E-9E73-1F568B14DE79}"/>
                  </a:ext>
                </a:extLst>
              </p:cNvPr>
              <p:cNvSpPr/>
              <p:nvPr/>
            </p:nvSpPr>
            <p:spPr>
              <a:xfrm>
                <a:off x="3435142"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1" name="组合 73">
              <a:extLst>
                <a:ext uri="{FF2B5EF4-FFF2-40B4-BE49-F238E27FC236}">
                  <a16:creationId xmlns:a16="http://schemas.microsoft.com/office/drawing/2014/main" id="{23D1E043-EED7-4E75-9EB7-E52F299357A5}"/>
                </a:ext>
              </a:extLst>
            </p:cNvPr>
            <p:cNvGrpSpPr>
              <a:grpSpLocks/>
            </p:cNvGrpSpPr>
            <p:nvPr/>
          </p:nvGrpSpPr>
          <p:grpSpPr bwMode="auto">
            <a:xfrm>
              <a:off x="2555952" y="1919359"/>
              <a:ext cx="344576" cy="185862"/>
              <a:chOff x="3261360" y="3869770"/>
              <a:chExt cx="347253" cy="158209"/>
            </a:xfrm>
          </p:grpSpPr>
          <p:sp>
            <p:nvSpPr>
              <p:cNvPr id="112" name="矩形 111">
                <a:extLst>
                  <a:ext uri="{FF2B5EF4-FFF2-40B4-BE49-F238E27FC236}">
                    <a16:creationId xmlns:a16="http://schemas.microsoft.com/office/drawing/2014/main" id="{71620C70-6FBA-4B2E-A1B5-11CE7E5C6CC0}"/>
                  </a:ext>
                </a:extLst>
              </p:cNvPr>
              <p:cNvSpPr/>
              <p:nvPr/>
            </p:nvSpPr>
            <p:spPr>
              <a:xfrm>
                <a:off x="3261785" y="3835712"/>
                <a:ext cx="174410"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3" name="矩形 112">
                <a:extLst>
                  <a:ext uri="{FF2B5EF4-FFF2-40B4-BE49-F238E27FC236}">
                    <a16:creationId xmlns:a16="http://schemas.microsoft.com/office/drawing/2014/main" id="{913AA182-EE42-41E8-B370-501755CC6B8F}"/>
                  </a:ext>
                </a:extLst>
              </p:cNvPr>
              <p:cNvSpPr/>
              <p:nvPr/>
            </p:nvSpPr>
            <p:spPr>
              <a:xfrm>
                <a:off x="3436196"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2" name="组合 74">
              <a:extLst>
                <a:ext uri="{FF2B5EF4-FFF2-40B4-BE49-F238E27FC236}">
                  <a16:creationId xmlns:a16="http://schemas.microsoft.com/office/drawing/2014/main" id="{8C1B1F6B-573A-4A2C-9741-124B0D41CC1E}"/>
                </a:ext>
              </a:extLst>
            </p:cNvPr>
            <p:cNvGrpSpPr>
              <a:grpSpLocks/>
            </p:cNvGrpSpPr>
            <p:nvPr/>
          </p:nvGrpSpPr>
          <p:grpSpPr bwMode="auto">
            <a:xfrm>
              <a:off x="4581096" y="1919355"/>
              <a:ext cx="344576" cy="185862"/>
              <a:chOff x="3261360" y="3869770"/>
              <a:chExt cx="347253" cy="158209"/>
            </a:xfrm>
          </p:grpSpPr>
          <p:sp>
            <p:nvSpPr>
              <p:cNvPr id="110" name="矩形 109">
                <a:extLst>
                  <a:ext uri="{FF2B5EF4-FFF2-40B4-BE49-F238E27FC236}">
                    <a16:creationId xmlns:a16="http://schemas.microsoft.com/office/drawing/2014/main" id="{5863D941-1B5F-4AB8-8F2A-00F250E298D8}"/>
                  </a:ext>
                </a:extLst>
              </p:cNvPr>
              <p:cNvSpPr/>
              <p:nvPr/>
            </p:nvSpPr>
            <p:spPr>
              <a:xfrm>
                <a:off x="3261314" y="3867986"/>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1" name="矩形 110">
                <a:extLst>
                  <a:ext uri="{FF2B5EF4-FFF2-40B4-BE49-F238E27FC236}">
                    <a16:creationId xmlns:a16="http://schemas.microsoft.com/office/drawing/2014/main" id="{29B58D3B-398F-457E-8485-87190CE7067B}"/>
                  </a:ext>
                </a:extLst>
              </p:cNvPr>
              <p:cNvSpPr/>
              <p:nvPr/>
            </p:nvSpPr>
            <p:spPr>
              <a:xfrm>
                <a:off x="3435724" y="3867986"/>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3" name="组合 75">
              <a:extLst>
                <a:ext uri="{FF2B5EF4-FFF2-40B4-BE49-F238E27FC236}">
                  <a16:creationId xmlns:a16="http://schemas.microsoft.com/office/drawing/2014/main" id="{3328E318-1335-4033-A4F2-CEF7385EB0EE}"/>
                </a:ext>
              </a:extLst>
            </p:cNvPr>
            <p:cNvGrpSpPr>
              <a:grpSpLocks/>
            </p:cNvGrpSpPr>
            <p:nvPr/>
          </p:nvGrpSpPr>
          <p:grpSpPr bwMode="auto">
            <a:xfrm>
              <a:off x="5422051" y="1617183"/>
              <a:ext cx="344576" cy="185862"/>
              <a:chOff x="3261360" y="3869770"/>
              <a:chExt cx="347253" cy="158209"/>
            </a:xfrm>
          </p:grpSpPr>
          <p:sp>
            <p:nvSpPr>
              <p:cNvPr id="108" name="矩形 107">
                <a:extLst>
                  <a:ext uri="{FF2B5EF4-FFF2-40B4-BE49-F238E27FC236}">
                    <a16:creationId xmlns:a16="http://schemas.microsoft.com/office/drawing/2014/main" id="{8736243D-32C9-4BF0-9550-7E528A91D470}"/>
                  </a:ext>
                </a:extLst>
              </p:cNvPr>
              <p:cNvSpPr/>
              <p:nvPr/>
            </p:nvSpPr>
            <p:spPr>
              <a:xfrm>
                <a:off x="3261495" y="3869430"/>
                <a:ext cx="172534" cy="15896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9" name="矩形 108">
                <a:extLst>
                  <a:ext uri="{FF2B5EF4-FFF2-40B4-BE49-F238E27FC236}">
                    <a16:creationId xmlns:a16="http://schemas.microsoft.com/office/drawing/2014/main" id="{28D22A68-917E-4074-A2C8-DF23706C8DE0}"/>
                  </a:ext>
                </a:extLst>
              </p:cNvPr>
              <p:cNvSpPr/>
              <p:nvPr/>
            </p:nvSpPr>
            <p:spPr>
              <a:xfrm>
                <a:off x="3435905" y="3869430"/>
                <a:ext cx="172534" cy="15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4" name="组合 76">
              <a:extLst>
                <a:ext uri="{FF2B5EF4-FFF2-40B4-BE49-F238E27FC236}">
                  <a16:creationId xmlns:a16="http://schemas.microsoft.com/office/drawing/2014/main" id="{1CB9624B-6B2B-450B-8417-1E662CD77AC2}"/>
                </a:ext>
              </a:extLst>
            </p:cNvPr>
            <p:cNvGrpSpPr>
              <a:grpSpLocks/>
            </p:cNvGrpSpPr>
            <p:nvPr/>
          </p:nvGrpSpPr>
          <p:grpSpPr bwMode="auto">
            <a:xfrm>
              <a:off x="6142131" y="1229025"/>
              <a:ext cx="344576" cy="185862"/>
              <a:chOff x="3261360" y="3869770"/>
              <a:chExt cx="347253" cy="158209"/>
            </a:xfrm>
          </p:grpSpPr>
          <p:sp>
            <p:nvSpPr>
              <p:cNvPr id="106" name="矩形 105">
                <a:extLst>
                  <a:ext uri="{FF2B5EF4-FFF2-40B4-BE49-F238E27FC236}">
                    <a16:creationId xmlns:a16="http://schemas.microsoft.com/office/drawing/2014/main" id="{D7DDFF55-BE4E-4417-8160-53347428820B}"/>
                  </a:ext>
                </a:extLst>
              </p:cNvPr>
              <p:cNvSpPr/>
              <p:nvPr/>
            </p:nvSpPr>
            <p:spPr>
              <a:xfrm>
                <a:off x="3261590" y="3868769"/>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7" name="矩形 106">
                <a:extLst>
                  <a:ext uri="{FF2B5EF4-FFF2-40B4-BE49-F238E27FC236}">
                    <a16:creationId xmlns:a16="http://schemas.microsoft.com/office/drawing/2014/main" id="{C21DB526-6C02-49E3-B6C1-A776CE660F8F}"/>
                  </a:ext>
                </a:extLst>
              </p:cNvPr>
              <p:cNvSpPr/>
              <p:nvPr/>
            </p:nvSpPr>
            <p:spPr>
              <a:xfrm>
                <a:off x="3435999" y="386876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5" name="组合 77">
              <a:extLst>
                <a:ext uri="{FF2B5EF4-FFF2-40B4-BE49-F238E27FC236}">
                  <a16:creationId xmlns:a16="http://schemas.microsoft.com/office/drawing/2014/main" id="{F59A703B-47F2-4C10-86CF-ED8E80343E98}"/>
                </a:ext>
              </a:extLst>
            </p:cNvPr>
            <p:cNvGrpSpPr>
              <a:grpSpLocks/>
            </p:cNvGrpSpPr>
            <p:nvPr/>
          </p:nvGrpSpPr>
          <p:grpSpPr bwMode="auto">
            <a:xfrm>
              <a:off x="3909883" y="1257135"/>
              <a:ext cx="344576" cy="185862"/>
              <a:chOff x="3261360" y="3869770"/>
              <a:chExt cx="347253" cy="158209"/>
            </a:xfrm>
          </p:grpSpPr>
          <p:sp>
            <p:nvSpPr>
              <p:cNvPr id="104" name="矩形 103">
                <a:extLst>
                  <a:ext uri="{FF2B5EF4-FFF2-40B4-BE49-F238E27FC236}">
                    <a16:creationId xmlns:a16="http://schemas.microsoft.com/office/drawing/2014/main" id="{F5C6A03F-535A-4436-B763-4064FED814FB}"/>
                  </a:ext>
                </a:extLst>
              </p:cNvPr>
              <p:cNvSpPr/>
              <p:nvPr/>
            </p:nvSpPr>
            <p:spPr>
              <a:xfrm>
                <a:off x="3260733"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5" name="矩形 104">
                <a:extLst>
                  <a:ext uri="{FF2B5EF4-FFF2-40B4-BE49-F238E27FC236}">
                    <a16:creationId xmlns:a16="http://schemas.microsoft.com/office/drawing/2014/main" id="{86684E35-8CB3-4D6E-880D-6C0BF9E6DC34}"/>
                  </a:ext>
                </a:extLst>
              </p:cNvPr>
              <p:cNvSpPr/>
              <p:nvPr/>
            </p:nvSpPr>
            <p:spPr>
              <a:xfrm>
                <a:off x="3435142"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6" name="组合 78">
              <a:extLst>
                <a:ext uri="{FF2B5EF4-FFF2-40B4-BE49-F238E27FC236}">
                  <a16:creationId xmlns:a16="http://schemas.microsoft.com/office/drawing/2014/main" id="{75708FE8-5070-4C61-8F19-B9838875E060}"/>
                </a:ext>
              </a:extLst>
            </p:cNvPr>
            <p:cNvGrpSpPr>
              <a:grpSpLocks/>
            </p:cNvGrpSpPr>
            <p:nvPr/>
          </p:nvGrpSpPr>
          <p:grpSpPr bwMode="auto">
            <a:xfrm>
              <a:off x="6773993" y="1229021"/>
              <a:ext cx="344576" cy="185862"/>
              <a:chOff x="3261360" y="3869770"/>
              <a:chExt cx="347253" cy="158209"/>
            </a:xfrm>
          </p:grpSpPr>
          <p:sp>
            <p:nvSpPr>
              <p:cNvPr id="102" name="矩形 101">
                <a:extLst>
                  <a:ext uri="{FF2B5EF4-FFF2-40B4-BE49-F238E27FC236}">
                    <a16:creationId xmlns:a16="http://schemas.microsoft.com/office/drawing/2014/main" id="{8F88F6B3-3FCF-4372-B77D-8D09C24FAD97}"/>
                  </a:ext>
                </a:extLst>
              </p:cNvPr>
              <p:cNvSpPr/>
              <p:nvPr/>
            </p:nvSpPr>
            <p:spPr>
              <a:xfrm>
                <a:off x="3260570" y="3868772"/>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3" name="矩形 102">
                <a:extLst>
                  <a:ext uri="{FF2B5EF4-FFF2-40B4-BE49-F238E27FC236}">
                    <a16:creationId xmlns:a16="http://schemas.microsoft.com/office/drawing/2014/main" id="{807980B1-425A-4BFB-AD9F-8D765FCB7267}"/>
                  </a:ext>
                </a:extLst>
              </p:cNvPr>
              <p:cNvSpPr/>
              <p:nvPr/>
            </p:nvSpPr>
            <p:spPr>
              <a:xfrm>
                <a:off x="3434980" y="3868772"/>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7" name="组合 79">
              <a:extLst>
                <a:ext uri="{FF2B5EF4-FFF2-40B4-BE49-F238E27FC236}">
                  <a16:creationId xmlns:a16="http://schemas.microsoft.com/office/drawing/2014/main" id="{E5EC1DF7-134E-4F73-94E2-981DD83F4B97}"/>
                </a:ext>
              </a:extLst>
            </p:cNvPr>
            <p:cNvGrpSpPr>
              <a:grpSpLocks/>
            </p:cNvGrpSpPr>
            <p:nvPr/>
          </p:nvGrpSpPr>
          <p:grpSpPr bwMode="auto">
            <a:xfrm>
              <a:off x="7397528" y="1229017"/>
              <a:ext cx="344576" cy="185862"/>
              <a:chOff x="3261360" y="3869770"/>
              <a:chExt cx="347253" cy="158209"/>
            </a:xfrm>
          </p:grpSpPr>
          <p:sp>
            <p:nvSpPr>
              <p:cNvPr id="100" name="矩形 99">
                <a:extLst>
                  <a:ext uri="{FF2B5EF4-FFF2-40B4-BE49-F238E27FC236}">
                    <a16:creationId xmlns:a16="http://schemas.microsoft.com/office/drawing/2014/main" id="{1102E7BC-3C5E-486D-9DD1-01CF8A98CAE4}"/>
                  </a:ext>
                </a:extLst>
              </p:cNvPr>
              <p:cNvSpPr/>
              <p:nvPr/>
            </p:nvSpPr>
            <p:spPr>
              <a:xfrm>
                <a:off x="3260441" y="3868775"/>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1" name="矩形 100">
                <a:extLst>
                  <a:ext uri="{FF2B5EF4-FFF2-40B4-BE49-F238E27FC236}">
                    <a16:creationId xmlns:a16="http://schemas.microsoft.com/office/drawing/2014/main" id="{FF33F69D-8C05-4A0D-981B-866B0770319E}"/>
                  </a:ext>
                </a:extLst>
              </p:cNvPr>
              <p:cNvSpPr/>
              <p:nvPr/>
            </p:nvSpPr>
            <p:spPr>
              <a:xfrm>
                <a:off x="3434850" y="3868775"/>
                <a:ext cx="17441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8" name="组合 80">
              <a:extLst>
                <a:ext uri="{FF2B5EF4-FFF2-40B4-BE49-F238E27FC236}">
                  <a16:creationId xmlns:a16="http://schemas.microsoft.com/office/drawing/2014/main" id="{C083A289-141C-4F39-B2EF-71BE5111FEEF}"/>
                </a:ext>
              </a:extLst>
            </p:cNvPr>
            <p:cNvGrpSpPr>
              <a:grpSpLocks/>
            </p:cNvGrpSpPr>
            <p:nvPr/>
          </p:nvGrpSpPr>
          <p:grpSpPr bwMode="auto">
            <a:xfrm>
              <a:off x="7972513" y="1229017"/>
              <a:ext cx="344576" cy="185862"/>
              <a:chOff x="3261360" y="3869770"/>
              <a:chExt cx="347253" cy="158209"/>
            </a:xfrm>
          </p:grpSpPr>
          <p:sp>
            <p:nvSpPr>
              <p:cNvPr id="98" name="矩形 97">
                <a:extLst>
                  <a:ext uri="{FF2B5EF4-FFF2-40B4-BE49-F238E27FC236}">
                    <a16:creationId xmlns:a16="http://schemas.microsoft.com/office/drawing/2014/main" id="{7BD7B359-CE4C-4F0E-81CD-582EC7771F9D}"/>
                  </a:ext>
                </a:extLst>
              </p:cNvPr>
              <p:cNvSpPr/>
              <p:nvPr/>
            </p:nvSpPr>
            <p:spPr>
              <a:xfrm>
                <a:off x="3260479" y="3868775"/>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9" name="矩形 98">
                <a:extLst>
                  <a:ext uri="{FF2B5EF4-FFF2-40B4-BE49-F238E27FC236}">
                    <a16:creationId xmlns:a16="http://schemas.microsoft.com/office/drawing/2014/main" id="{258B29D1-AD1D-49B4-B2EC-932281358D06}"/>
                  </a:ext>
                </a:extLst>
              </p:cNvPr>
              <p:cNvSpPr/>
              <p:nvPr/>
            </p:nvSpPr>
            <p:spPr>
              <a:xfrm>
                <a:off x="3436764" y="3868775"/>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9" name="组合 81">
              <a:extLst>
                <a:ext uri="{FF2B5EF4-FFF2-40B4-BE49-F238E27FC236}">
                  <a16:creationId xmlns:a16="http://schemas.microsoft.com/office/drawing/2014/main" id="{AF45699F-A06A-4784-8E09-940592078034}"/>
                </a:ext>
              </a:extLst>
            </p:cNvPr>
            <p:cNvGrpSpPr>
              <a:grpSpLocks/>
            </p:cNvGrpSpPr>
            <p:nvPr/>
          </p:nvGrpSpPr>
          <p:grpSpPr bwMode="auto">
            <a:xfrm>
              <a:off x="1872220" y="1919351"/>
              <a:ext cx="344576" cy="185862"/>
              <a:chOff x="3261360" y="3869770"/>
              <a:chExt cx="347253" cy="158209"/>
            </a:xfrm>
          </p:grpSpPr>
          <p:sp>
            <p:nvSpPr>
              <p:cNvPr id="96" name="矩形 95">
                <a:extLst>
                  <a:ext uri="{FF2B5EF4-FFF2-40B4-BE49-F238E27FC236}">
                    <a16:creationId xmlns:a16="http://schemas.microsoft.com/office/drawing/2014/main" id="{87EB453D-2562-4769-8B87-A120A8756658}"/>
                  </a:ext>
                </a:extLst>
              </p:cNvPr>
              <p:cNvSpPr/>
              <p:nvPr/>
            </p:nvSpPr>
            <p:spPr>
              <a:xfrm>
                <a:off x="3260691" y="3867989"/>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7" name="矩形 96">
                <a:extLst>
                  <a:ext uri="{FF2B5EF4-FFF2-40B4-BE49-F238E27FC236}">
                    <a16:creationId xmlns:a16="http://schemas.microsoft.com/office/drawing/2014/main" id="{B95F8A36-3539-4861-963E-DB5335419AA0}"/>
                  </a:ext>
                </a:extLst>
              </p:cNvPr>
              <p:cNvSpPr/>
              <p:nvPr/>
            </p:nvSpPr>
            <p:spPr>
              <a:xfrm>
                <a:off x="3436976" y="386798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68" name="直接连接符 67">
              <a:extLst>
                <a:ext uri="{FF2B5EF4-FFF2-40B4-BE49-F238E27FC236}">
                  <a16:creationId xmlns:a16="http://schemas.microsoft.com/office/drawing/2014/main" id="{1031260D-6377-417A-9B4A-125B9147CFA0}"/>
                </a:ext>
              </a:extLst>
            </p:cNvPr>
            <p:cNvCxnSpPr>
              <a:stCxn id="121" idx="1"/>
              <a:endCxn id="119" idx="3"/>
            </p:cNvCxnSpPr>
            <p:nvPr/>
          </p:nvCxnSpPr>
          <p:spPr>
            <a:xfrm flipV="1">
              <a:off x="3434726" y="1350005"/>
              <a:ext cx="1468263"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5243CBA6-CAD5-4625-B892-450991AB36C0}"/>
                </a:ext>
              </a:extLst>
            </p:cNvPr>
            <p:cNvCxnSpPr>
              <a:cxnSpLocks/>
              <a:stCxn id="107" idx="1"/>
              <a:endCxn id="100" idx="3"/>
            </p:cNvCxnSpPr>
            <p:nvPr/>
          </p:nvCxnSpPr>
          <p:spPr>
            <a:xfrm flipV="1">
              <a:off x="6315424" y="1321923"/>
              <a:ext cx="125239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67D1339F-B4DB-48D0-833C-237A27D718B2}"/>
                </a:ext>
              </a:extLst>
            </p:cNvPr>
            <p:cNvCxnSpPr>
              <a:cxnSpLocks/>
              <a:endCxn id="111" idx="3"/>
            </p:cNvCxnSpPr>
            <p:nvPr/>
          </p:nvCxnSpPr>
          <p:spPr>
            <a:xfrm>
              <a:off x="2124642" y="2011334"/>
              <a:ext cx="2800679"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04A5738F-A25D-4466-B559-F9EBE8E202F7}"/>
                </a:ext>
              </a:extLst>
            </p:cNvPr>
            <p:cNvCxnSpPr>
              <a:cxnSpLocks/>
            </p:cNvCxnSpPr>
            <p:nvPr/>
          </p:nvCxnSpPr>
          <p:spPr>
            <a:xfrm>
              <a:off x="2727578" y="1350005"/>
              <a:ext cx="53222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C1403BC3-85F3-4FB3-B4FB-6FA4C0C92091}"/>
                </a:ext>
              </a:extLst>
            </p:cNvPr>
            <p:cNvCxnSpPr>
              <a:cxnSpLocks/>
            </p:cNvCxnSpPr>
            <p:nvPr/>
          </p:nvCxnSpPr>
          <p:spPr>
            <a:xfrm>
              <a:off x="1331892" y="2011334"/>
              <a:ext cx="5359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9C22863-3E68-4DFB-BBCA-1229425CDE23}"/>
                </a:ext>
              </a:extLst>
            </p:cNvPr>
            <p:cNvCxnSpPr>
              <a:cxnSpLocks/>
              <a:endCxn id="108" idx="1"/>
            </p:cNvCxnSpPr>
            <p:nvPr/>
          </p:nvCxnSpPr>
          <p:spPr>
            <a:xfrm flipV="1">
              <a:off x="4841578" y="1710857"/>
              <a:ext cx="580606" cy="2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0F0C82E-95E9-4B5A-8E77-C8FBB95EC1F6}"/>
                </a:ext>
              </a:extLst>
            </p:cNvPr>
            <p:cNvCxnSpPr>
              <a:cxnSpLocks/>
              <a:endCxn id="108" idx="1"/>
            </p:cNvCxnSpPr>
            <p:nvPr/>
          </p:nvCxnSpPr>
          <p:spPr>
            <a:xfrm>
              <a:off x="4826691" y="1350005"/>
              <a:ext cx="595493" cy="36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610C2D4-D30C-4A23-A665-DAA512DB6ADE}"/>
                </a:ext>
              </a:extLst>
            </p:cNvPr>
            <p:cNvCxnSpPr>
              <a:cxnSpLocks/>
              <a:stCxn id="109" idx="3"/>
            </p:cNvCxnSpPr>
            <p:nvPr/>
          </p:nvCxnSpPr>
          <p:spPr>
            <a:xfrm flipV="1">
              <a:off x="5766454" y="1317711"/>
              <a:ext cx="323799" cy="393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938E3464-60B3-4347-90A7-407695534453}"/>
                </a:ext>
              </a:extLst>
            </p:cNvPr>
            <p:cNvCxnSpPr>
              <a:cxnSpLocks/>
              <a:stCxn id="101" idx="1"/>
            </p:cNvCxnSpPr>
            <p:nvPr/>
          </p:nvCxnSpPr>
          <p:spPr>
            <a:xfrm>
              <a:off x="7569681" y="1321923"/>
              <a:ext cx="398236"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91">
              <a:extLst>
                <a:ext uri="{FF2B5EF4-FFF2-40B4-BE49-F238E27FC236}">
                  <a16:creationId xmlns:a16="http://schemas.microsoft.com/office/drawing/2014/main" id="{D738D70D-DD64-4C6D-8FE4-4FD0E3ED6B6E}"/>
                </a:ext>
              </a:extLst>
            </p:cNvPr>
            <p:cNvSpPr>
              <a:spLocks noChangeArrowheads="1"/>
            </p:cNvSpPr>
            <p:nvPr/>
          </p:nvSpPr>
          <p:spPr bwMode="auto">
            <a:xfrm>
              <a:off x="827584" y="1668734"/>
              <a:ext cx="938041"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78" name="矩形 92">
              <a:extLst>
                <a:ext uri="{FF2B5EF4-FFF2-40B4-BE49-F238E27FC236}">
                  <a16:creationId xmlns:a16="http://schemas.microsoft.com/office/drawing/2014/main" id="{9569E0ED-62D3-4137-8557-7644ED5B8A53}"/>
                </a:ext>
              </a:extLst>
            </p:cNvPr>
            <p:cNvSpPr>
              <a:spLocks noChangeArrowheads="1"/>
            </p:cNvSpPr>
            <p:nvPr/>
          </p:nvSpPr>
          <p:spPr bwMode="auto">
            <a:xfrm>
              <a:off x="2173025" y="980728"/>
              <a:ext cx="1011326"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79" name="矩形 93">
              <a:extLst>
                <a:ext uri="{FF2B5EF4-FFF2-40B4-BE49-F238E27FC236}">
                  <a16:creationId xmlns:a16="http://schemas.microsoft.com/office/drawing/2014/main" id="{48BDD88E-782B-4FD1-8B36-52CACC7FF78F}"/>
                </a:ext>
              </a:extLst>
            </p:cNvPr>
            <p:cNvSpPr>
              <a:spLocks noChangeArrowheads="1"/>
            </p:cNvSpPr>
            <p:nvPr/>
          </p:nvSpPr>
          <p:spPr bwMode="auto">
            <a:xfrm>
              <a:off x="8092599" y="1187130"/>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nvGrpSpPr>
            <p:cNvPr id="87082" name="组合 120">
              <a:extLst>
                <a:ext uri="{FF2B5EF4-FFF2-40B4-BE49-F238E27FC236}">
                  <a16:creationId xmlns:a16="http://schemas.microsoft.com/office/drawing/2014/main" id="{CA3B95E9-3B14-43D4-96F2-CA3510787416}"/>
                </a:ext>
              </a:extLst>
            </p:cNvPr>
            <p:cNvGrpSpPr>
              <a:grpSpLocks/>
            </p:cNvGrpSpPr>
            <p:nvPr/>
          </p:nvGrpSpPr>
          <p:grpSpPr bwMode="auto">
            <a:xfrm>
              <a:off x="6145841" y="2030405"/>
              <a:ext cx="344576" cy="185862"/>
              <a:chOff x="3261360" y="3869770"/>
              <a:chExt cx="347253" cy="158209"/>
            </a:xfrm>
          </p:grpSpPr>
          <p:sp>
            <p:nvSpPr>
              <p:cNvPr id="94" name="矩形 93">
                <a:extLst>
                  <a:ext uri="{FF2B5EF4-FFF2-40B4-BE49-F238E27FC236}">
                    <a16:creationId xmlns:a16="http://schemas.microsoft.com/office/drawing/2014/main" id="{1AE85A06-384A-4C74-A549-0CE6466F5D9F}"/>
                  </a:ext>
                </a:extLst>
              </p:cNvPr>
              <p:cNvSpPr/>
              <p:nvPr/>
            </p:nvSpPr>
            <p:spPr>
              <a:xfrm>
                <a:off x="3261602" y="3869074"/>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5" name="矩形 94">
                <a:extLst>
                  <a:ext uri="{FF2B5EF4-FFF2-40B4-BE49-F238E27FC236}">
                    <a16:creationId xmlns:a16="http://schemas.microsoft.com/office/drawing/2014/main" id="{40AE4D50-4513-4077-BEA1-6B19F2811E4C}"/>
                  </a:ext>
                </a:extLst>
              </p:cNvPr>
              <p:cNvSpPr/>
              <p:nvPr/>
            </p:nvSpPr>
            <p:spPr>
              <a:xfrm>
                <a:off x="3436011" y="3869074"/>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3" name="组合 123">
              <a:extLst>
                <a:ext uri="{FF2B5EF4-FFF2-40B4-BE49-F238E27FC236}">
                  <a16:creationId xmlns:a16="http://schemas.microsoft.com/office/drawing/2014/main" id="{66295D94-2252-4300-964C-E9A181BD3FE5}"/>
                </a:ext>
              </a:extLst>
            </p:cNvPr>
            <p:cNvGrpSpPr>
              <a:grpSpLocks/>
            </p:cNvGrpSpPr>
            <p:nvPr/>
          </p:nvGrpSpPr>
          <p:grpSpPr bwMode="auto">
            <a:xfrm>
              <a:off x="6777703" y="2030401"/>
              <a:ext cx="344576" cy="185862"/>
              <a:chOff x="3261360" y="3869770"/>
              <a:chExt cx="347253" cy="158209"/>
            </a:xfrm>
          </p:grpSpPr>
          <p:sp>
            <p:nvSpPr>
              <p:cNvPr id="92" name="矩形 91">
                <a:extLst>
                  <a:ext uri="{FF2B5EF4-FFF2-40B4-BE49-F238E27FC236}">
                    <a16:creationId xmlns:a16="http://schemas.microsoft.com/office/drawing/2014/main" id="{3ED42D9B-3D9C-4499-A3CF-44E9128D972D}"/>
                  </a:ext>
                </a:extLst>
              </p:cNvPr>
              <p:cNvSpPr/>
              <p:nvPr/>
            </p:nvSpPr>
            <p:spPr>
              <a:xfrm>
                <a:off x="3260581" y="3869077"/>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3" name="矩形 92">
                <a:extLst>
                  <a:ext uri="{FF2B5EF4-FFF2-40B4-BE49-F238E27FC236}">
                    <a16:creationId xmlns:a16="http://schemas.microsoft.com/office/drawing/2014/main" id="{527ACA57-46A6-443E-B7FE-3CF345B7A4D0}"/>
                  </a:ext>
                </a:extLst>
              </p:cNvPr>
              <p:cNvSpPr/>
              <p:nvPr/>
            </p:nvSpPr>
            <p:spPr>
              <a:xfrm>
                <a:off x="3436867" y="3869077"/>
                <a:ext cx="17066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4" name="组合 126">
              <a:extLst>
                <a:ext uri="{FF2B5EF4-FFF2-40B4-BE49-F238E27FC236}">
                  <a16:creationId xmlns:a16="http://schemas.microsoft.com/office/drawing/2014/main" id="{A827D2B7-826C-4BF2-BDA1-4E0A0F71F3DF}"/>
                </a:ext>
              </a:extLst>
            </p:cNvPr>
            <p:cNvGrpSpPr>
              <a:grpSpLocks/>
            </p:cNvGrpSpPr>
            <p:nvPr/>
          </p:nvGrpSpPr>
          <p:grpSpPr bwMode="auto">
            <a:xfrm>
              <a:off x="7401238" y="2030397"/>
              <a:ext cx="344576" cy="185862"/>
              <a:chOff x="3261360" y="3869770"/>
              <a:chExt cx="347253" cy="158209"/>
            </a:xfrm>
          </p:grpSpPr>
          <p:sp>
            <p:nvSpPr>
              <p:cNvPr id="90" name="矩形 89">
                <a:extLst>
                  <a:ext uri="{FF2B5EF4-FFF2-40B4-BE49-F238E27FC236}">
                    <a16:creationId xmlns:a16="http://schemas.microsoft.com/office/drawing/2014/main" id="{91E227AA-F146-4E6D-9DBA-EC1BD7A16B2B}"/>
                  </a:ext>
                </a:extLst>
              </p:cNvPr>
              <p:cNvSpPr/>
              <p:nvPr/>
            </p:nvSpPr>
            <p:spPr>
              <a:xfrm>
                <a:off x="3260453" y="3869080"/>
                <a:ext cx="174409"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1" name="矩形 90">
                <a:extLst>
                  <a:ext uri="{FF2B5EF4-FFF2-40B4-BE49-F238E27FC236}">
                    <a16:creationId xmlns:a16="http://schemas.microsoft.com/office/drawing/2014/main" id="{3A76F669-E0B7-4312-9435-299111048379}"/>
                  </a:ext>
                </a:extLst>
              </p:cNvPr>
              <p:cNvSpPr/>
              <p:nvPr/>
            </p:nvSpPr>
            <p:spPr>
              <a:xfrm>
                <a:off x="3436738" y="3869080"/>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5" name="组合 129">
              <a:extLst>
                <a:ext uri="{FF2B5EF4-FFF2-40B4-BE49-F238E27FC236}">
                  <a16:creationId xmlns:a16="http://schemas.microsoft.com/office/drawing/2014/main" id="{9313AD1B-CAD1-475F-A5B0-C9A0B9F816D2}"/>
                </a:ext>
              </a:extLst>
            </p:cNvPr>
            <p:cNvGrpSpPr>
              <a:grpSpLocks/>
            </p:cNvGrpSpPr>
            <p:nvPr/>
          </p:nvGrpSpPr>
          <p:grpSpPr bwMode="auto">
            <a:xfrm>
              <a:off x="7976223" y="2030397"/>
              <a:ext cx="344576" cy="185862"/>
              <a:chOff x="3261360" y="3869770"/>
              <a:chExt cx="347253" cy="158209"/>
            </a:xfrm>
          </p:grpSpPr>
          <p:sp>
            <p:nvSpPr>
              <p:cNvPr id="88" name="矩形 87">
                <a:extLst>
                  <a:ext uri="{FF2B5EF4-FFF2-40B4-BE49-F238E27FC236}">
                    <a16:creationId xmlns:a16="http://schemas.microsoft.com/office/drawing/2014/main" id="{5F50F60E-A9E1-4F26-9FF3-0EA8F269FBD0}"/>
                  </a:ext>
                </a:extLst>
              </p:cNvPr>
              <p:cNvSpPr/>
              <p:nvPr/>
            </p:nvSpPr>
            <p:spPr>
              <a:xfrm>
                <a:off x="3260491" y="3869080"/>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9" name="矩形 88">
                <a:extLst>
                  <a:ext uri="{FF2B5EF4-FFF2-40B4-BE49-F238E27FC236}">
                    <a16:creationId xmlns:a16="http://schemas.microsoft.com/office/drawing/2014/main" id="{ACD61189-83AA-47A1-ADD7-77DE2A4D40B3}"/>
                  </a:ext>
                </a:extLst>
              </p:cNvPr>
              <p:cNvSpPr/>
              <p:nvPr/>
            </p:nvSpPr>
            <p:spPr>
              <a:xfrm>
                <a:off x="3434901" y="3869080"/>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84" name="直接连接符 83">
              <a:extLst>
                <a:ext uri="{FF2B5EF4-FFF2-40B4-BE49-F238E27FC236}">
                  <a16:creationId xmlns:a16="http://schemas.microsoft.com/office/drawing/2014/main" id="{BE92EFAB-8F61-4A37-9E54-732BECF17921}"/>
                </a:ext>
              </a:extLst>
            </p:cNvPr>
            <p:cNvCxnSpPr>
              <a:cxnSpLocks/>
              <a:stCxn id="95" idx="1"/>
              <a:endCxn id="90" idx="3"/>
            </p:cNvCxnSpPr>
            <p:nvPr/>
          </p:nvCxnSpPr>
          <p:spPr>
            <a:xfrm flipV="1">
              <a:off x="6317285" y="2123661"/>
              <a:ext cx="125425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60B25AF0-396C-4D27-8F80-5E7D53868474}"/>
                </a:ext>
              </a:extLst>
            </p:cNvPr>
            <p:cNvCxnSpPr>
              <a:cxnSpLocks/>
              <a:stCxn id="109" idx="3"/>
            </p:cNvCxnSpPr>
            <p:nvPr/>
          </p:nvCxnSpPr>
          <p:spPr>
            <a:xfrm>
              <a:off x="5766454" y="1710857"/>
              <a:ext cx="329381" cy="40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0FF1565-B2CF-48A5-A547-46DFEE865C84}"/>
                </a:ext>
              </a:extLst>
            </p:cNvPr>
            <p:cNvCxnSpPr>
              <a:cxnSpLocks/>
              <a:stCxn id="91" idx="1"/>
            </p:cNvCxnSpPr>
            <p:nvPr/>
          </p:nvCxnSpPr>
          <p:spPr>
            <a:xfrm>
              <a:off x="7573403" y="2123661"/>
              <a:ext cx="401958"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135">
              <a:extLst>
                <a:ext uri="{FF2B5EF4-FFF2-40B4-BE49-F238E27FC236}">
                  <a16:creationId xmlns:a16="http://schemas.microsoft.com/office/drawing/2014/main" id="{151E803A-8F4C-4CE6-89C2-DE76C3B1266B}"/>
                </a:ext>
              </a:extLst>
            </p:cNvPr>
            <p:cNvSpPr>
              <a:spLocks noChangeArrowheads="1"/>
            </p:cNvSpPr>
            <p:nvPr/>
          </p:nvSpPr>
          <p:spPr bwMode="auto">
            <a:xfrm>
              <a:off x="8096321" y="1988868"/>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123" name="组合 122">
            <a:extLst>
              <a:ext uri="{FF2B5EF4-FFF2-40B4-BE49-F238E27FC236}">
                <a16:creationId xmlns:a16="http://schemas.microsoft.com/office/drawing/2014/main" id="{F0ECD680-6BB9-4264-AFC6-F12297AF8A7E}"/>
              </a:ext>
            </a:extLst>
          </p:cNvPr>
          <p:cNvGrpSpPr>
            <a:grpSpLocks/>
          </p:cNvGrpSpPr>
          <p:nvPr/>
        </p:nvGrpSpPr>
        <p:grpSpPr bwMode="auto">
          <a:xfrm>
            <a:off x="3131345" y="3141664"/>
            <a:ext cx="6218238" cy="2606675"/>
            <a:chOff x="1979712" y="3422927"/>
            <a:chExt cx="6048672" cy="2094305"/>
          </a:xfrm>
        </p:grpSpPr>
        <p:cxnSp>
          <p:nvCxnSpPr>
            <p:cNvPr id="124" name="直接连接符 123">
              <a:extLst>
                <a:ext uri="{FF2B5EF4-FFF2-40B4-BE49-F238E27FC236}">
                  <a16:creationId xmlns:a16="http://schemas.microsoft.com/office/drawing/2014/main" id="{DDA3A0C7-9517-4705-85B3-4C1BD9D1BC00}"/>
                </a:ext>
              </a:extLst>
            </p:cNvPr>
            <p:cNvCxnSpPr/>
            <p:nvPr/>
          </p:nvCxnSpPr>
          <p:spPr>
            <a:xfrm>
              <a:off x="3381855"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39E7B6CB-199F-4687-858A-A090C4A6FAEC}"/>
                </a:ext>
              </a:extLst>
            </p:cNvPr>
            <p:cNvCxnSpPr/>
            <p:nvPr/>
          </p:nvCxnSpPr>
          <p:spPr>
            <a:xfrm>
              <a:off x="8028384"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55F0AAB3-F200-4B9D-A1D8-E3682FD3B996}"/>
                </a:ext>
              </a:extLst>
            </p:cNvPr>
            <p:cNvCxnSpPr/>
            <p:nvPr/>
          </p:nvCxnSpPr>
          <p:spPr>
            <a:xfrm>
              <a:off x="3437446" y="3814493"/>
              <a:ext cx="4510639"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9">
              <a:extLst>
                <a:ext uri="{FF2B5EF4-FFF2-40B4-BE49-F238E27FC236}">
                  <a16:creationId xmlns:a16="http://schemas.microsoft.com/office/drawing/2014/main" id="{4909E8D2-3614-4362-BB53-80EB0B6A29B8}"/>
                </a:ext>
              </a:extLst>
            </p:cNvPr>
            <p:cNvSpPr txBox="1">
              <a:spLocks noChangeArrowheads="1"/>
            </p:cNvSpPr>
            <p:nvPr/>
          </p:nvSpPr>
          <p:spPr bwMode="auto">
            <a:xfrm flipH="1">
              <a:off x="5248806" y="3422927"/>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len1</a:t>
              </a:r>
              <a:endParaRPr lang="zh-CN" altLang="en-US">
                <a:latin typeface="+mn-lt"/>
              </a:endParaRPr>
            </a:p>
          </p:txBody>
        </p:sp>
        <p:cxnSp>
          <p:nvCxnSpPr>
            <p:cNvPr id="128" name="直接连接符 127">
              <a:extLst>
                <a:ext uri="{FF2B5EF4-FFF2-40B4-BE49-F238E27FC236}">
                  <a16:creationId xmlns:a16="http://schemas.microsoft.com/office/drawing/2014/main" id="{8099F47A-E997-4704-AA9C-AF76EFD2D0FB}"/>
                </a:ext>
              </a:extLst>
            </p:cNvPr>
            <p:cNvCxnSpPr/>
            <p:nvPr/>
          </p:nvCxnSpPr>
          <p:spPr>
            <a:xfrm>
              <a:off x="1979712"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E835C8B9-2ED2-41CA-8DA4-C3F3C25DDDD5}"/>
                </a:ext>
              </a:extLst>
            </p:cNvPr>
            <p:cNvCxnSpPr/>
            <p:nvPr/>
          </p:nvCxnSpPr>
          <p:spPr>
            <a:xfrm>
              <a:off x="8028384"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206B931C-21FA-4F7F-A5E2-8D1085B1E95C}"/>
                </a:ext>
              </a:extLst>
            </p:cNvPr>
            <p:cNvCxnSpPr>
              <a:cxnSpLocks/>
            </p:cNvCxnSpPr>
            <p:nvPr/>
          </p:nvCxnSpPr>
          <p:spPr>
            <a:xfrm>
              <a:off x="2047657" y="5301679"/>
              <a:ext cx="5900428" cy="2678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文本框 137">
              <a:extLst>
                <a:ext uri="{FF2B5EF4-FFF2-40B4-BE49-F238E27FC236}">
                  <a16:creationId xmlns:a16="http://schemas.microsoft.com/office/drawing/2014/main" id="{B7E7DEB9-4C1C-4922-AFC9-592FB53CD192}"/>
                </a:ext>
              </a:extLst>
            </p:cNvPr>
            <p:cNvSpPr txBox="1">
              <a:spLocks noChangeArrowheads="1"/>
            </p:cNvSpPr>
            <p:nvPr/>
          </p:nvSpPr>
          <p:spPr bwMode="auto">
            <a:xfrm flipH="1">
              <a:off x="4447360" y="5004497"/>
              <a:ext cx="917261"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len2</a:t>
              </a:r>
              <a:endParaRPr lang="zh-CN" altLang="en-US">
                <a:latin typeface="+mn-lt"/>
              </a:endParaRPr>
            </a:p>
          </p:txBody>
        </p:sp>
        <p:cxnSp>
          <p:nvCxnSpPr>
            <p:cNvPr id="132" name="直接连接符 131">
              <a:extLst>
                <a:ext uri="{FF2B5EF4-FFF2-40B4-BE49-F238E27FC236}">
                  <a16:creationId xmlns:a16="http://schemas.microsoft.com/office/drawing/2014/main" id="{3DD15370-7378-48EF-AF77-02667993341A}"/>
                </a:ext>
              </a:extLst>
            </p:cNvPr>
            <p:cNvCxnSpPr/>
            <p:nvPr/>
          </p:nvCxnSpPr>
          <p:spPr>
            <a:xfrm>
              <a:off x="1979712" y="3578533"/>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ADD843D9-C242-4509-9504-77260892037B}"/>
                </a:ext>
              </a:extLst>
            </p:cNvPr>
            <p:cNvCxnSpPr>
              <a:cxnSpLocks/>
            </p:cNvCxnSpPr>
            <p:nvPr/>
          </p:nvCxnSpPr>
          <p:spPr>
            <a:xfrm>
              <a:off x="2035304" y="3820870"/>
              <a:ext cx="131566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文本框 142">
              <a:extLst>
                <a:ext uri="{FF2B5EF4-FFF2-40B4-BE49-F238E27FC236}">
                  <a16:creationId xmlns:a16="http://schemas.microsoft.com/office/drawing/2014/main" id="{A2DD35FF-4E9B-4DDB-8469-BA67C3285518}"/>
                </a:ext>
              </a:extLst>
            </p:cNvPr>
            <p:cNvSpPr txBox="1">
              <a:spLocks noChangeArrowheads="1"/>
            </p:cNvSpPr>
            <p:nvPr/>
          </p:nvSpPr>
          <p:spPr bwMode="auto">
            <a:xfrm flipH="1">
              <a:off x="2339513" y="3429304"/>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diff</a:t>
              </a:r>
              <a:endParaRPr lang="zh-CN" altLang="en-US">
                <a:latin typeface="+mn-lt"/>
              </a:endParaRPr>
            </a:p>
          </p:txBody>
        </p:sp>
      </p:grpSp>
      <p:sp>
        <p:nvSpPr>
          <p:cNvPr id="87045" name="文本框 2">
            <a:extLst>
              <a:ext uri="{FF2B5EF4-FFF2-40B4-BE49-F238E27FC236}">
                <a16:creationId xmlns:a16="http://schemas.microsoft.com/office/drawing/2014/main" id="{095249BD-69B6-4E34-ABB5-8295A3B944B6}"/>
              </a:ext>
            </a:extLst>
          </p:cNvPr>
          <p:cNvSpPr txBox="1">
            <a:spLocks noChangeArrowheads="1"/>
          </p:cNvSpPr>
          <p:nvPr/>
        </p:nvSpPr>
        <p:spPr bwMode="auto">
          <a:xfrm>
            <a:off x="920751" y="602258"/>
            <a:ext cx="5322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rPr>
              <a:t>【</a:t>
            </a:r>
            <a:r>
              <a:rPr lang="zh-CN" altLang="en-US" dirty="0">
                <a:solidFill>
                  <a:srgbClr val="0070C0"/>
                </a:solidFill>
              </a:rPr>
              <a:t>算法设计</a:t>
            </a:r>
            <a:r>
              <a:rPr lang="en-US" altLang="zh-CN" dirty="0">
                <a:solidFill>
                  <a:srgbClr val="0070C0"/>
                </a:solidFill>
              </a:rPr>
              <a:t>7】</a:t>
            </a:r>
            <a:r>
              <a:rPr lang="zh-CN" altLang="en-US" dirty="0">
                <a:solidFill>
                  <a:srgbClr val="0070C0"/>
                </a:solidFill>
              </a:rPr>
              <a:t>线性链表交叉问题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barn(outVertical)">
                                      <p:cBhvr>
                                        <p:cTn id="1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A79EB26-E934-46CF-940C-B6D1AE8BFE2A}"/>
              </a:ext>
            </a:extLst>
          </p:cNvPr>
          <p:cNvSpPr/>
          <p:nvPr/>
        </p:nvSpPr>
        <p:spPr>
          <a:xfrm>
            <a:off x="1711842" y="458956"/>
            <a:ext cx="5493304" cy="6247864"/>
          </a:xfrm>
          <a:prstGeom prst="rect">
            <a:avLst/>
          </a:prstGeom>
          <a:ln>
            <a:solidFill>
              <a:schemeClr val="tx2"/>
            </a:solidFill>
          </a:ln>
        </p:spPr>
        <p:txBody>
          <a:bodyPr wrap="square">
            <a:spAutoFit/>
          </a:bodyPr>
          <a:lstStyle/>
          <a:p>
            <a:pPr>
              <a:defRPr/>
            </a:pPr>
            <a:r>
              <a:rPr lang="en-US" altLang="zh-CN" sz="2000" dirty="0">
                <a:latin typeface="Times New Roman" panose="02020603050405020304" pitchFamily="18" charset="0"/>
                <a:cs typeface="Times New Roman" panose="02020603050405020304" pitchFamily="18" charset="0"/>
              </a:rPr>
              <a:t>Node *</a:t>
            </a:r>
            <a:r>
              <a:rPr lang="en-US" altLang="zh-CN" sz="2000" dirty="0" err="1">
                <a:latin typeface="Times New Roman" panose="02020603050405020304" pitchFamily="18" charset="0"/>
                <a:cs typeface="Times New Roman" panose="02020603050405020304" pitchFamily="18" charset="0"/>
              </a:rPr>
              <a:t>IfCross</a:t>
            </a:r>
            <a:r>
              <a:rPr lang="en-US" altLang="zh-CN" sz="2000" dirty="0">
                <a:latin typeface="Times New Roman" panose="02020603050405020304" pitchFamily="18" charset="0"/>
                <a:cs typeface="Times New Roman" panose="02020603050405020304" pitchFamily="18" charset="0"/>
              </a:rPr>
              <a:t>(node *head1, node *head2)</a:t>
            </a:r>
          </a:p>
          <a:p>
            <a:pPr>
              <a:defRPr/>
            </a:pPr>
            <a:r>
              <a:rPr lang="en-US" altLang="zh-CN" sz="2000" dirty="0">
                <a:latin typeface="Times New Roman" panose="02020603050405020304" pitchFamily="18" charset="0"/>
                <a:cs typeface="Times New Roman" panose="02020603050405020304" pitchFamily="18" charset="0"/>
              </a:rPr>
              <a:t>{</a:t>
            </a:r>
          </a:p>
          <a:p>
            <a:pPr>
              <a:defRPr/>
            </a:pPr>
            <a:r>
              <a:rPr lang="en-US" altLang="zh-CN" sz="2000" dirty="0">
                <a:latin typeface="Times New Roman" panose="02020603050405020304" pitchFamily="18" charset="0"/>
                <a:cs typeface="Times New Roman" panose="02020603050405020304" pitchFamily="18" charset="0"/>
              </a:rPr>
              <a:t>     node *p1, *p2;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len1=0;int len2=0;int diff = 0;</a:t>
            </a:r>
          </a:p>
          <a:p>
            <a:pPr>
              <a:defRPr/>
            </a:pPr>
            <a:r>
              <a:rPr lang="en-US" altLang="zh-CN" sz="2000" dirty="0">
                <a:latin typeface="Times New Roman" panose="02020603050405020304" pitchFamily="18" charset="0"/>
                <a:cs typeface="Times New Roman" panose="02020603050405020304" pitchFamily="18" charset="0"/>
              </a:rPr>
              <a:t>     if(NULL == head1 || NULL == head2)</a:t>
            </a:r>
          </a:p>
          <a:p>
            <a:pPr>
              <a:defRPr/>
            </a:pPr>
            <a:r>
              <a:rPr lang="en-US" altLang="zh-CN" sz="2000" dirty="0">
                <a:latin typeface="Times New Roman" panose="02020603050405020304" pitchFamily="18" charset="0"/>
                <a:cs typeface="Times New Roman" panose="02020603050405020304" pitchFamily="18" charset="0"/>
              </a:rPr>
              <a:t>           return NULL;       //</a:t>
            </a:r>
            <a:r>
              <a:rPr lang="zh-CN" altLang="en-US" sz="2000" dirty="0">
                <a:latin typeface="Times New Roman" panose="02020603050405020304" pitchFamily="18" charset="0"/>
                <a:cs typeface="Times New Roman" panose="02020603050405020304" pitchFamily="18" charset="0"/>
              </a:rPr>
              <a:t>有为空的链表，不相交</a:t>
            </a:r>
          </a:p>
          <a:p>
            <a:pPr>
              <a:defRPr/>
            </a:pPr>
            <a:r>
              <a:rPr lang="en-US" altLang="zh-CN" sz="2000" dirty="0">
                <a:latin typeface="Times New Roman" panose="02020603050405020304" pitchFamily="18" charset="0"/>
                <a:cs typeface="Times New Roman" panose="02020603050405020304" pitchFamily="18" charset="0"/>
              </a:rPr>
              <a:t>     p1 = head1;</a:t>
            </a:r>
          </a:p>
          <a:p>
            <a:pPr>
              <a:defRPr/>
            </a:pPr>
            <a:r>
              <a:rPr lang="en-US" altLang="zh-CN" sz="2000" dirty="0">
                <a:latin typeface="Times New Roman" panose="02020603050405020304" pitchFamily="18" charset="0"/>
                <a:cs typeface="Times New Roman" panose="02020603050405020304" pitchFamily="18" charset="0"/>
              </a:rPr>
              <a:t>     p2 = head2;</a:t>
            </a:r>
          </a:p>
          <a:p>
            <a:pPr>
              <a:defRPr/>
            </a:pPr>
            <a:r>
              <a:rPr lang="en-US" altLang="zh-CN" sz="2000" dirty="0">
                <a:latin typeface="Times New Roman" panose="02020603050405020304" pitchFamily="18" charset="0"/>
                <a:cs typeface="Times New Roman" panose="02020603050405020304" pitchFamily="18" charset="0"/>
              </a:rPr>
              <a:t>     while(NULL != p1-&gt;next)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p1 = p1-&gt;next;</a:t>
            </a:r>
          </a:p>
          <a:p>
            <a:pPr>
              <a:defRPr/>
            </a:pPr>
            <a:r>
              <a:rPr lang="en-US" altLang="zh-CN" sz="2000" dirty="0">
                <a:latin typeface="Times New Roman" panose="02020603050405020304" pitchFamily="18" charset="0"/>
                <a:cs typeface="Times New Roman" panose="02020603050405020304" pitchFamily="18" charset="0"/>
              </a:rPr>
              <a:t>         len1++;</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while(NULL != p2-&gt;next)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p2 = p2-&gt;next;</a:t>
            </a:r>
          </a:p>
          <a:p>
            <a:pPr>
              <a:defRPr/>
            </a:pPr>
            <a:r>
              <a:rPr lang="en-US" altLang="zh-CN" sz="2000" dirty="0">
                <a:latin typeface="Times New Roman" panose="02020603050405020304" pitchFamily="18" charset="0"/>
                <a:cs typeface="Times New Roman" panose="02020603050405020304" pitchFamily="18" charset="0"/>
              </a:rPr>
              <a:t>          len2++;</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if(p1 != p2) //</a:t>
            </a:r>
            <a:r>
              <a:rPr lang="zh-CN" altLang="en-US" sz="2000" dirty="0">
                <a:latin typeface="Times New Roman" panose="02020603050405020304" pitchFamily="18" charset="0"/>
                <a:cs typeface="Times New Roman" panose="02020603050405020304" pitchFamily="18" charset="0"/>
              </a:rPr>
              <a:t>最后一个节点不相同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NULL</a:t>
            </a:r>
          </a:p>
          <a:p>
            <a:pPr>
              <a:defRPr/>
            </a:pPr>
            <a:r>
              <a:rPr lang="en-US" altLang="zh-CN" sz="2000" dirty="0">
                <a:latin typeface="Times New Roman" panose="02020603050405020304" pitchFamily="18" charset="0"/>
                <a:cs typeface="Times New Roman" panose="02020603050405020304" pitchFamily="18" charset="0"/>
              </a:rPr>
              <a:t>           return NULL;</a:t>
            </a:r>
          </a:p>
        </p:txBody>
      </p:sp>
      <p:sp>
        <p:nvSpPr>
          <p:cNvPr id="88068" name="矩形 4">
            <a:extLst>
              <a:ext uri="{FF2B5EF4-FFF2-40B4-BE49-F238E27FC236}">
                <a16:creationId xmlns:a16="http://schemas.microsoft.com/office/drawing/2014/main" id="{53BCDEE8-0F43-4BDC-9F0A-BC106BB04E80}"/>
              </a:ext>
            </a:extLst>
          </p:cNvPr>
          <p:cNvSpPr>
            <a:spLocks noChangeArrowheads="1"/>
          </p:cNvSpPr>
          <p:nvPr/>
        </p:nvSpPr>
        <p:spPr bwMode="auto">
          <a:xfrm>
            <a:off x="7659946" y="440014"/>
            <a:ext cx="3738156" cy="62478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dirty="0">
                <a:solidFill>
                  <a:srgbClr val="000000"/>
                </a:solidFill>
                <a:cs typeface="Times New Roman" panose="02020603050405020304" pitchFamily="18" charset="0"/>
              </a:rPr>
              <a:t>       diff = abs(len1 - len2);</a:t>
            </a:r>
          </a:p>
          <a:p>
            <a:r>
              <a:rPr lang="en-US" altLang="zh-CN" sz="2000" dirty="0">
                <a:solidFill>
                  <a:srgbClr val="000000"/>
                </a:solidFill>
                <a:cs typeface="Times New Roman" panose="02020603050405020304" pitchFamily="18" charset="0"/>
              </a:rPr>
              <a:t>       if(len1 &gt; len2)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head1;</a:t>
            </a:r>
          </a:p>
          <a:p>
            <a:r>
              <a:rPr lang="en-US" altLang="zh-CN" sz="2000" dirty="0">
                <a:solidFill>
                  <a:srgbClr val="000000"/>
                </a:solidFill>
                <a:cs typeface="Times New Roman" panose="02020603050405020304" pitchFamily="18" charset="0"/>
              </a:rPr>
              <a:t>           p2 = head2;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else</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head2;</a:t>
            </a:r>
          </a:p>
          <a:p>
            <a:r>
              <a:rPr lang="en-US" altLang="zh-CN" sz="2000" dirty="0">
                <a:solidFill>
                  <a:srgbClr val="000000"/>
                </a:solidFill>
                <a:cs typeface="Times New Roman" panose="02020603050405020304" pitchFamily="18" charset="0"/>
              </a:rPr>
              <a:t>            p2 = head1;</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for(int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=0;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&lt;diff;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while(p1 != p2)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p2 = p2-&gt;next;</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return p1</a:t>
            </a:r>
            <a:r>
              <a:rPr lang="en-US" altLang="zh-CN" sz="2000" dirty="0">
                <a:solidFill>
                  <a:srgbClr val="0070C0"/>
                </a:solidFill>
                <a:cs typeface="Times New Roman" panose="02020603050405020304" pitchFamily="18" charset="0"/>
              </a:rPr>
              <a:t>;      //</a:t>
            </a:r>
            <a:r>
              <a:rPr lang="zh-CN" altLang="en-US" sz="2000" dirty="0">
                <a:solidFill>
                  <a:srgbClr val="0070C0"/>
                </a:solidFill>
                <a:cs typeface="Times New Roman" panose="02020603050405020304" pitchFamily="18" charset="0"/>
              </a:rPr>
              <a:t>相交入口点</a:t>
            </a:r>
            <a:endParaRPr lang="en-US" altLang="zh-CN" sz="2000" dirty="0">
              <a:solidFill>
                <a:srgbClr val="0070C0"/>
              </a:solidFill>
              <a:cs typeface="Times New Roman" panose="02020603050405020304" pitchFamily="18" charset="0"/>
            </a:endParaRPr>
          </a:p>
          <a:p>
            <a:r>
              <a:rPr lang="en-US" altLang="zh-CN" sz="2000" dirty="0">
                <a:solidFill>
                  <a:srgbClr val="000000"/>
                </a:solidFill>
                <a:cs typeface="Times New Roman" panose="02020603050405020304" pitchFamily="18" charset="0"/>
              </a:rPr>
              <a:t>}</a:t>
            </a:r>
          </a:p>
        </p:txBody>
      </p:sp>
      <p:sp>
        <p:nvSpPr>
          <p:cNvPr id="88069" name="文本框 1">
            <a:extLst>
              <a:ext uri="{FF2B5EF4-FFF2-40B4-BE49-F238E27FC236}">
                <a16:creationId xmlns:a16="http://schemas.microsoft.com/office/drawing/2014/main" id="{DA5FB2B0-5F7E-4147-A6CB-4D8D90884A6C}"/>
              </a:ext>
            </a:extLst>
          </p:cNvPr>
          <p:cNvSpPr txBox="1">
            <a:spLocks noChangeArrowheads="1"/>
          </p:cNvSpPr>
          <p:nvPr/>
        </p:nvSpPr>
        <p:spPr bwMode="auto">
          <a:xfrm>
            <a:off x="397285" y="688182"/>
            <a:ext cx="10871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rPr>
              <a:t>算法</a:t>
            </a:r>
            <a:r>
              <a:rPr lang="en-US" altLang="zh-CN" sz="2000" dirty="0">
                <a:solidFill>
                  <a:srgbClr val="0000CC"/>
                </a:solidFill>
              </a:rPr>
              <a:t>1</a:t>
            </a:r>
            <a:r>
              <a:rPr lang="zh-CN" altLang="en-US" sz="2000" dirty="0">
                <a:solidFill>
                  <a:srgbClr val="0000CC"/>
                </a:solidFill>
              </a:rPr>
              <a:t>：</a:t>
            </a:r>
            <a:endParaRPr lang="en-US" altLang="zh-CN" sz="2000" dirty="0">
              <a:solidFill>
                <a:srgbClr val="0000CC"/>
              </a:solidFill>
            </a:endParaRPr>
          </a:p>
          <a:p>
            <a:r>
              <a:rPr lang="zh-CN" altLang="en-US" sz="2000" dirty="0">
                <a:solidFill>
                  <a:srgbClr val="0000CC"/>
                </a:solidFill>
              </a:rPr>
              <a:t>找入口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92">
            <a:extLst>
              <a:ext uri="{FF2B5EF4-FFF2-40B4-BE49-F238E27FC236}">
                <a16:creationId xmlns:a16="http://schemas.microsoft.com/office/drawing/2014/main" id="{14F03409-3D39-9149-9AEF-AA1851A8382E}"/>
              </a:ext>
            </a:extLst>
          </p:cNvPr>
          <p:cNvSpPr>
            <a:spLocks noChangeArrowheads="1"/>
          </p:cNvSpPr>
          <p:nvPr/>
        </p:nvSpPr>
        <p:spPr bwMode="auto">
          <a:xfrm>
            <a:off x="6237601" y="1387773"/>
            <a:ext cx="5557837" cy="3477875"/>
          </a:xfrm>
          <a:prstGeom prst="rect">
            <a:avLst/>
          </a:prstGeom>
          <a:solidFill>
            <a:schemeClr val="accent6">
              <a:lumMod val="20000"/>
              <a:lumOff val="80000"/>
            </a:schemeClr>
          </a:solidFill>
          <a:ln>
            <a:noFill/>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void Demo2(ListNode *p,ListNode *q)</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p,*q</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是链表中的两个结点</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DataType 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temp=p-&gt;data;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p-&gt;data=q-&gt;data;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q-&gt;data=temp;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//Demo2</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9F0ABEB-A743-B14D-8B48-1A51AAA7C2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a:extLst>
              <a:ext uri="{FF2B5EF4-FFF2-40B4-BE49-F238E27FC236}">
                <a16:creationId xmlns:a16="http://schemas.microsoft.com/office/drawing/2014/main" id="{A4983A2D-0FEB-5E4D-8471-6312AFC0792B}"/>
              </a:ext>
            </a:extLst>
          </p:cNvPr>
          <p:cNvSpPr>
            <a:spLocks noChangeArrowheads="1"/>
          </p:cNvSpPr>
          <p:nvPr/>
        </p:nvSpPr>
        <p:spPr bwMode="auto">
          <a:xfrm>
            <a:off x="477694" y="58574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rPr>
              <a:t>分析算法的功能</a:t>
            </a:r>
            <a:endParaRPr kumimoji="0" lang="zh-CN" altLang="zh-CN" sz="24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5065D04-425B-2843-B882-8C60EC2A0017}"/>
              </a:ext>
            </a:extLst>
          </p:cNvPr>
          <p:cNvSpPr/>
          <p:nvPr/>
        </p:nvSpPr>
        <p:spPr>
          <a:xfrm>
            <a:off x="6237601" y="4948197"/>
            <a:ext cx="5074610" cy="400110"/>
          </a:xfrm>
          <a:prstGeom prst="rect">
            <a:avLst/>
          </a:prstGeom>
        </p:spPr>
        <p:txBody>
          <a:bodyPr wrap="squar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交换结点*p和结点*q（p和q的值不变）。</a:t>
            </a:r>
            <a:endParaRPr kumimoji="0" lang="zh-CN" altLang="zh-CN" sz="20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F847832-3FC2-4146-B9CE-5650C9C0C09E}"/>
              </a:ext>
            </a:extLst>
          </p:cNvPr>
          <p:cNvSpPr/>
          <p:nvPr/>
        </p:nvSpPr>
        <p:spPr>
          <a:xfrm>
            <a:off x="477694" y="1387773"/>
            <a:ext cx="5557836" cy="4653646"/>
          </a:xfrm>
          <a:prstGeom prst="rect">
            <a:avLst/>
          </a:prstGeom>
          <a:solidFill>
            <a:schemeClr val="accent6">
              <a:lumMod val="20000"/>
              <a:lumOff val="80000"/>
            </a:schemeClr>
          </a:solidFill>
        </p:spPr>
        <p:txBody>
          <a:bodyPr wrap="square">
            <a:spAutoFit/>
          </a:bodyPr>
          <a:lstStyle/>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*Demo1(LinkList L,ListNode *p)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是有头结点的单链表</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*q=L-&gt;next;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While (q &amp;&amp; q-&gt;next!=p)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q=q-&gt;next;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if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return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Error(</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*p not in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ListNode</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45225AFC-3983-9848-95A9-EBCEDF389067}"/>
              </a:ext>
            </a:extLst>
          </p:cNvPr>
          <p:cNvSpPr/>
          <p:nvPr/>
        </p:nvSpPr>
        <p:spPr>
          <a:xfrm>
            <a:off x="416734" y="6111389"/>
            <a:ext cx="4288353" cy="400110"/>
          </a:xfrm>
          <a:prstGeom prst="rect">
            <a:avLst/>
          </a:prstGeom>
        </p:spPr>
        <p:txBody>
          <a:bodyPr wrap="non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返回结点*p的直接前趋结点地址。  </a:t>
            </a:r>
          </a:p>
        </p:txBody>
      </p:sp>
    </p:spTree>
    <p:extLst>
      <p:ext uri="{BB962C8B-B14F-4D97-AF65-F5344CB8AC3E}">
        <p14:creationId xmlns:p14="http://schemas.microsoft.com/office/powerpoint/2010/main" val="40646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
            <a:extLst>
              <a:ext uri="{FF2B5EF4-FFF2-40B4-BE49-F238E27FC236}">
                <a16:creationId xmlns:a16="http://schemas.microsoft.com/office/drawing/2014/main" id="{0753E5E9-1378-4AB6-8E23-B1605C898A1F}"/>
              </a:ext>
            </a:extLst>
          </p:cNvPr>
          <p:cNvSpPr>
            <a:spLocks noChangeArrowheads="1"/>
          </p:cNvSpPr>
          <p:nvPr/>
        </p:nvSpPr>
        <p:spPr bwMode="auto">
          <a:xfrm>
            <a:off x="1659604" y="1042378"/>
            <a:ext cx="3925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a:solidFill>
                  <a:srgbClr val="0000CC"/>
                </a:solidFill>
                <a:latin typeface="黑体" panose="02010609060101010101" pitchFamily="49" charset="-122"/>
                <a:ea typeface="黑体" panose="02010609060101010101" pitchFamily="49" charset="-122"/>
              </a:rPr>
              <a:t>算法</a:t>
            </a:r>
            <a:r>
              <a:rPr lang="en-US" altLang="zh-CN" sz="2000">
                <a:solidFill>
                  <a:srgbClr val="0000CC"/>
                </a:solidFill>
                <a:latin typeface="黑体" panose="02010609060101010101" pitchFamily="49" charset="-122"/>
                <a:ea typeface="黑体" panose="02010609060101010101" pitchFamily="49" charset="-122"/>
              </a:rPr>
              <a:t>2</a:t>
            </a:r>
            <a:r>
              <a:rPr lang="zh-CN" altLang="en-US" sz="2000">
                <a:solidFill>
                  <a:srgbClr val="0000CC"/>
                </a:solidFill>
                <a:latin typeface="黑体" panose="02010609060101010101" pitchFamily="49" charset="-122"/>
                <a:ea typeface="黑体" panose="02010609060101010101" pitchFamily="49" charset="-122"/>
              </a:rPr>
              <a:t>：判断两个单链表是否相交</a:t>
            </a:r>
          </a:p>
        </p:txBody>
      </p:sp>
      <p:sp>
        <p:nvSpPr>
          <p:cNvPr id="89091" name="矩形 2">
            <a:extLst>
              <a:ext uri="{FF2B5EF4-FFF2-40B4-BE49-F238E27FC236}">
                <a16:creationId xmlns:a16="http://schemas.microsoft.com/office/drawing/2014/main" id="{5F6303D2-9FBB-4601-AF45-2C8B55AD72F8}"/>
              </a:ext>
            </a:extLst>
          </p:cNvPr>
          <p:cNvSpPr>
            <a:spLocks noChangeArrowheads="1"/>
          </p:cNvSpPr>
          <p:nvPr/>
        </p:nvSpPr>
        <p:spPr bwMode="auto">
          <a:xfrm>
            <a:off x="1659604" y="1651439"/>
            <a:ext cx="9147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latin typeface="黑体" panose="02010609060101010101" pitchFamily="49" charset="-122"/>
                <a:ea typeface="黑体" panose="02010609060101010101" pitchFamily="49" charset="-122"/>
              </a:rPr>
              <a:t>两个指针遍历这两个链表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如果他们的尾结点相同</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则必定相交</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a:t>
            </a:r>
            <a:r>
              <a:rPr lang="en-US" altLang="zh-CN" sz="2000" b="0" dirty="0" err="1">
                <a:solidFill>
                  <a:schemeClr val="tx1"/>
                </a:solidFill>
                <a:latin typeface="黑体" panose="02010609060101010101" pitchFamily="49" charset="-122"/>
                <a:ea typeface="黑体" panose="02010609060101010101" pitchFamily="49" charset="-122"/>
              </a:rPr>
              <a:t>m+n</a:t>
            </a:r>
            <a:r>
              <a:rPr lang="en-US" altLang="zh-CN" sz="2000" b="0" dirty="0">
                <a:solidFill>
                  <a:schemeClr val="tx1"/>
                </a:solidFill>
                <a:latin typeface="黑体" panose="02010609060101010101" pitchFamily="49" charset="-122"/>
                <a:ea typeface="黑体" panose="02010609060101010101" pitchFamily="49" charset="-122"/>
              </a:rPr>
              <a:t>)</a:t>
            </a:r>
          </a:p>
        </p:txBody>
      </p:sp>
      <p:sp>
        <p:nvSpPr>
          <p:cNvPr id="89092" name="矩形 1">
            <a:extLst>
              <a:ext uri="{FF2B5EF4-FFF2-40B4-BE49-F238E27FC236}">
                <a16:creationId xmlns:a16="http://schemas.microsoft.com/office/drawing/2014/main" id="{E107130D-42BE-467A-A541-96B53E729C6E}"/>
              </a:ext>
            </a:extLst>
          </p:cNvPr>
          <p:cNvSpPr>
            <a:spLocks noChangeArrowheads="1"/>
          </p:cNvSpPr>
          <p:nvPr/>
        </p:nvSpPr>
        <p:spPr bwMode="auto">
          <a:xfrm>
            <a:off x="1665954" y="3014074"/>
            <a:ext cx="7193259"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b="0">
                <a:solidFill>
                  <a:schemeClr val="tx1"/>
                </a:solidFill>
                <a:cs typeface="Times New Roman" panose="02020603050405020304" pitchFamily="18" charset="0"/>
              </a:rPr>
              <a:t>int is_intersect(node_t *a, node_t *b)</a:t>
            </a:r>
          </a:p>
          <a:p>
            <a:pPr algn="just"/>
            <a:r>
              <a:rPr lang="en-US" altLang="zh-CN" b="0">
                <a:solidFill>
                  <a:schemeClr val="tx1"/>
                </a:solidFill>
                <a:cs typeface="Times New Roman" panose="02020603050405020304" pitchFamily="18" charset="0"/>
              </a:rPr>
              <a:t>{</a:t>
            </a:r>
          </a:p>
          <a:p>
            <a:pPr algn="just"/>
            <a:r>
              <a:rPr lang="en-US" altLang="zh-CN" b="0">
                <a:solidFill>
                  <a:schemeClr val="tx1"/>
                </a:solidFill>
                <a:cs typeface="Times New Roman" panose="02020603050405020304" pitchFamily="18" charset="0"/>
              </a:rPr>
              <a:t>       if (!a || !b) return -1;        //a or b is NULL</a:t>
            </a:r>
          </a:p>
          <a:p>
            <a:pPr algn="just"/>
            <a:r>
              <a:rPr lang="en-US" altLang="zh-CN" b="0">
                <a:solidFill>
                  <a:schemeClr val="tx1"/>
                </a:solidFill>
                <a:cs typeface="Times New Roman" panose="02020603050405020304" pitchFamily="18" charset="0"/>
              </a:rPr>
              <a:t>       for (; a-&gt;next; a = a-&gt;next); </a:t>
            </a:r>
          </a:p>
          <a:p>
            <a:pPr algn="just"/>
            <a:r>
              <a:rPr lang="en-US" altLang="zh-CN" b="0">
                <a:solidFill>
                  <a:schemeClr val="tx1"/>
                </a:solidFill>
                <a:cs typeface="Times New Roman" panose="02020603050405020304" pitchFamily="18" charset="0"/>
              </a:rPr>
              <a:t>       for (; b-&gt;next; b = b-&gt;next); </a:t>
            </a:r>
          </a:p>
          <a:p>
            <a:pPr algn="just"/>
            <a:r>
              <a:rPr lang="en-US" altLang="zh-CN" b="0">
                <a:solidFill>
                  <a:schemeClr val="tx1"/>
                </a:solidFill>
                <a:cs typeface="Times New Roman" panose="02020603050405020304" pitchFamily="18" charset="0"/>
              </a:rPr>
              <a:t>       return a == b?1</a:t>
            </a:r>
            <a:r>
              <a:rPr lang="zh-CN" altLang="en-US" b="0">
                <a:solidFill>
                  <a:schemeClr val="tx1"/>
                </a:solidFill>
                <a:cs typeface="Times New Roman" panose="02020603050405020304" pitchFamily="18" charset="0"/>
              </a:rPr>
              <a:t>：</a:t>
            </a:r>
            <a:r>
              <a:rPr lang="en-US" altLang="zh-CN" b="0">
                <a:solidFill>
                  <a:schemeClr val="tx1"/>
                </a:solidFill>
                <a:cs typeface="Times New Roman" panose="02020603050405020304" pitchFamily="18" charset="0"/>
              </a:rPr>
              <a:t>0; //return 1 for yes, 0 for no</a:t>
            </a:r>
          </a:p>
          <a:p>
            <a:pPr algn="just"/>
            <a:r>
              <a:rPr lang="en-US" altLang="zh-CN" b="0">
                <a:solidFill>
                  <a:schemeClr val="tx1"/>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F0F1E1B2-CEA2-4175-B3E7-49C599536B9A}"/>
              </a:ext>
            </a:extLst>
          </p:cNvPr>
          <p:cNvSpPr>
            <a:spLocks noChangeArrowheads="1"/>
          </p:cNvSpPr>
          <p:nvPr/>
        </p:nvSpPr>
        <p:spPr bwMode="auto">
          <a:xfrm>
            <a:off x="552893" y="620714"/>
            <a:ext cx="1104722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ea typeface="黑体" panose="02010609060101010101" pitchFamily="49" charset="-122"/>
                <a:cs typeface="Times New Roman" panose="02020603050405020304" pitchFamily="18" charset="0"/>
              </a:rPr>
              <a:t>    假设两个链表</a:t>
            </a:r>
            <a:r>
              <a:rPr lang="en-US" altLang="zh-CN" sz="2000" b="0" dirty="0" err="1">
                <a:solidFill>
                  <a:schemeClr val="tx1"/>
                </a:solidFill>
                <a:ea typeface="黑体" panose="02010609060101010101" pitchFamily="49" charset="-122"/>
                <a:cs typeface="Times New Roman" panose="02020603050405020304" pitchFamily="18" charset="0"/>
              </a:rPr>
              <a:t>a,b.a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(k&gt;=0)</a:t>
            </a:r>
            <a:r>
              <a:rPr lang="zh-CN" altLang="en-US" sz="2000" b="0" dirty="0">
                <a:solidFill>
                  <a:schemeClr val="tx1"/>
                </a:solidFill>
                <a:ea typeface="黑体" panose="02010609060101010101" pitchFamily="49" charset="-122"/>
                <a:cs typeface="Times New Roman" panose="02020603050405020304" pitchFamily="18" charset="0"/>
              </a:rPr>
              <a:t>，那么当</a:t>
            </a:r>
            <a:r>
              <a:rPr lang="en-US" altLang="zh-CN" sz="2000" b="0" dirty="0" err="1">
                <a:solidFill>
                  <a:schemeClr val="tx1"/>
                </a:solidFill>
                <a:ea typeface="黑体" panose="02010609060101010101" pitchFamily="49" charset="-122"/>
                <a:cs typeface="Times New Roman" panose="02020603050405020304" pitchFamily="18" charset="0"/>
              </a:rPr>
              <a:t>a_ptr,b_ptr</a:t>
            </a:r>
            <a:r>
              <a:rPr lang="zh-CN" altLang="en-US" sz="2000" b="0" dirty="0">
                <a:solidFill>
                  <a:schemeClr val="tx1"/>
                </a:solidFill>
                <a:ea typeface="黑体" panose="02010609060101010101" pitchFamily="49" charset="-122"/>
                <a:cs typeface="Times New Roman" panose="02020603050405020304" pitchFamily="18" charset="0"/>
              </a:rPr>
              <a:t>两个指针同时分别遍历</a:t>
            </a:r>
            <a:r>
              <a:rPr lang="en-US" altLang="zh-CN" sz="2000" b="0" dirty="0" err="1">
                <a:solidFill>
                  <a:schemeClr val="tx1"/>
                </a:solidFill>
                <a:ea typeface="黑体" panose="02010609060101010101" pitchFamily="49" charset="-122"/>
                <a:cs typeface="Times New Roman" panose="02020603050405020304" pitchFamily="18" charset="0"/>
              </a:rPr>
              <a:t>a,b</a:t>
            </a:r>
            <a:r>
              <a:rPr lang="zh-CN" altLang="en-US" sz="2000" b="0" dirty="0">
                <a:solidFill>
                  <a:schemeClr val="tx1"/>
                </a:solidFill>
                <a:ea typeface="黑体" panose="02010609060101010101" pitchFamily="49" charset="-122"/>
                <a:cs typeface="Times New Roman" panose="02020603050405020304" pitchFamily="18" charset="0"/>
              </a:rPr>
              <a:t>的时候</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必然</a:t>
            </a:r>
            <a:r>
              <a:rPr lang="en-US" altLang="zh-CN" sz="2000" b="0" dirty="0" err="1">
                <a:solidFill>
                  <a:schemeClr val="tx1"/>
                </a:solidFill>
                <a:ea typeface="黑体" panose="02010609060101010101" pitchFamily="49" charset="-122"/>
                <a:cs typeface="Times New Roman" panose="02020603050405020304" pitchFamily="18" charset="0"/>
              </a:rPr>
              <a:t>b_ptr</a:t>
            </a:r>
            <a:r>
              <a:rPr lang="zh-CN" altLang="en-US" sz="2000" b="0" dirty="0">
                <a:solidFill>
                  <a:schemeClr val="tx1"/>
                </a:solidFill>
                <a:ea typeface="黑体" panose="02010609060101010101" pitchFamily="49" charset="-122"/>
                <a:cs typeface="Times New Roman" panose="02020603050405020304" pitchFamily="18" charset="0"/>
              </a:rPr>
              <a:t>先到达结尾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而此时</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落后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的尾巴</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p>
          <a:p>
            <a:pPr algn="just">
              <a:defRPr/>
            </a:pPr>
            <a:r>
              <a:rPr lang="zh-CN" altLang="en-US" sz="2000" b="0" dirty="0">
                <a:solidFill>
                  <a:schemeClr val="tx1"/>
                </a:solidFill>
                <a:ea typeface="黑体" panose="02010609060101010101" pitchFamily="49" charset="-122"/>
                <a:cs typeface="Times New Roman" panose="02020603050405020304" pitchFamily="18" charset="0"/>
              </a:rPr>
              <a:t>    如果此时再从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继续和</a:t>
            </a:r>
            <a:r>
              <a:rPr lang="en-US" altLang="zh-CN" sz="2000" b="0" dirty="0" err="1">
                <a:solidFill>
                  <a:schemeClr val="tx1"/>
                </a:solidFill>
                <a:ea typeface="黑体" panose="02010609060101010101" pitchFamily="49" charset="-122"/>
                <a:cs typeface="Times New Roman" panose="02020603050405020304" pitchFamily="18" charset="0"/>
              </a:rPr>
              <a:t>a_ptr</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达到结尾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恰好走了</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的头发一个指针</a:t>
            </a:r>
            <a:r>
              <a:rPr lang="en-US" altLang="zh-CN" sz="2000" b="0" dirty="0">
                <a:solidFill>
                  <a:schemeClr val="tx1"/>
                </a:solidFill>
                <a:ea typeface="黑体" panose="02010609060101010101" pitchFamily="49" charset="-122"/>
                <a:cs typeface="Times New Roman" panose="02020603050405020304" pitchFamily="18" charset="0"/>
              </a:rPr>
              <a:t>s, s</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因为</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所以</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会一起到达交点。</a:t>
            </a:r>
          </a:p>
          <a:p>
            <a:pPr algn="just">
              <a:defRPr/>
            </a:pPr>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3</a:t>
            </a:r>
            <a:r>
              <a:rPr lang="zh-CN" altLang="en-US" sz="2000" dirty="0">
                <a:solidFill>
                  <a:srgbClr val="0000CC"/>
                </a:solidFill>
                <a:ea typeface="黑体" panose="02010609060101010101" pitchFamily="49" charset="-122"/>
                <a:cs typeface="Times New Roman" panose="02020603050405020304" pitchFamily="18" charset="0"/>
              </a:rPr>
              <a:t>：</a:t>
            </a:r>
          </a:p>
          <a:p>
            <a:pPr algn="just">
              <a:defRPr/>
            </a:pPr>
            <a:r>
              <a:rPr lang="en-US" altLang="zh-CN" sz="2000" b="0" dirty="0">
                <a:solidFill>
                  <a:schemeClr val="tx1"/>
                </a:solidFill>
                <a:ea typeface="黑体" panose="02010609060101010101" pitchFamily="49" charset="-122"/>
                <a:cs typeface="Times New Roman" panose="02020603050405020304" pitchFamily="18" charset="0"/>
              </a:rPr>
              <a:t>    </a:t>
            </a:r>
            <a:r>
              <a:rPr lang="en-US" altLang="zh-CN" sz="2000" b="0" dirty="0" err="1">
                <a:solidFill>
                  <a:schemeClr val="tx1"/>
                </a:solidFill>
                <a:ea typeface="黑体" panose="02010609060101010101" pitchFamily="49" charset="-122"/>
                <a:cs typeface="Times New Roman" panose="02020603050405020304" pitchFamily="18" charset="0"/>
              </a:rPr>
              <a:t>p,q</a:t>
            </a:r>
            <a:r>
              <a:rPr lang="zh-CN" altLang="en-US" sz="2000" b="0" dirty="0">
                <a:solidFill>
                  <a:schemeClr val="tx1"/>
                </a:solidFill>
                <a:ea typeface="黑体" panose="02010609060101010101" pitchFamily="49" charset="-122"/>
                <a:cs typeface="Times New Roman" panose="02020603050405020304" pitchFamily="18" charset="0"/>
              </a:rPr>
              <a:t>分别遍历链表</a:t>
            </a:r>
            <a:r>
              <a:rPr lang="en-US" altLang="zh-CN" sz="2000" b="0" dirty="0" err="1">
                <a:solidFill>
                  <a:schemeClr val="tx1"/>
                </a:solidFill>
                <a:ea typeface="黑体" panose="02010609060101010101" pitchFamily="49" charset="-122"/>
                <a:cs typeface="Times New Roman" panose="02020603050405020304" pitchFamily="18" charset="0"/>
              </a:rPr>
              <a:t>a,b</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假设</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先到达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的头发出</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s==t</a:t>
            </a:r>
            <a:r>
              <a:rPr lang="zh-CN" altLang="en-US" sz="2000" b="0" dirty="0">
                <a:solidFill>
                  <a:schemeClr val="tx1"/>
                </a:solidFill>
                <a:ea typeface="黑体" panose="02010609060101010101" pitchFamily="49" charset="-122"/>
                <a:cs typeface="Times New Roman" panose="02020603050405020304" pitchFamily="18" charset="0"/>
              </a:rPr>
              <a:t>的时候即交点。</a:t>
            </a:r>
            <a:endParaRPr lang="en-US" altLang="zh-CN" sz="2000" b="0" dirty="0">
              <a:solidFill>
                <a:schemeClr val="tx1"/>
              </a:solidFill>
              <a:ea typeface="黑体" panose="02010609060101010101" pitchFamily="49" charset="-122"/>
              <a:cs typeface="Times New Roman" panose="02020603050405020304" pitchFamily="18" charset="0"/>
            </a:endParaRPr>
          </a:p>
        </p:txBody>
      </p:sp>
      <p:sp>
        <p:nvSpPr>
          <p:cNvPr id="90115" name="矩形 1">
            <a:extLst>
              <a:ext uri="{FF2B5EF4-FFF2-40B4-BE49-F238E27FC236}">
                <a16:creationId xmlns:a16="http://schemas.microsoft.com/office/drawing/2014/main" id="{832BC4F2-5528-450F-B75F-AE56F52ADAC8}"/>
              </a:ext>
            </a:extLst>
          </p:cNvPr>
          <p:cNvSpPr>
            <a:spLocks noChangeArrowheads="1"/>
          </p:cNvSpPr>
          <p:nvPr/>
        </p:nvSpPr>
        <p:spPr bwMode="auto">
          <a:xfrm>
            <a:off x="1297172" y="3258879"/>
            <a:ext cx="8611929" cy="34778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rPr>
              <a:t>node_t *intersect_point(node_t *a, node_t *b)</a:t>
            </a:r>
          </a:p>
          <a:p>
            <a:r>
              <a:rPr lang="en-US" altLang="zh-CN" sz="2000" b="0">
                <a:solidFill>
                  <a:schemeClr val="tx1"/>
                </a:solidFill>
              </a:rPr>
              <a:t>{     //</a:t>
            </a:r>
            <a:r>
              <a:rPr lang="zh-CN" altLang="en-US" sz="2000" b="0">
                <a:solidFill>
                  <a:schemeClr val="tx1"/>
                </a:solidFill>
              </a:rPr>
              <a:t>当</a:t>
            </a:r>
            <a:r>
              <a:rPr lang="en-US" altLang="zh-CN" sz="2000" b="0">
                <a:solidFill>
                  <a:schemeClr val="tx1"/>
                </a:solidFill>
              </a:rPr>
              <a:t>a,b</a:t>
            </a:r>
            <a:r>
              <a:rPr lang="zh-CN" altLang="en-US" sz="2000" b="0">
                <a:solidFill>
                  <a:schemeClr val="tx1"/>
                </a:solidFill>
              </a:rPr>
              <a:t>不相交</a:t>
            </a:r>
            <a:r>
              <a:rPr lang="en-US" altLang="zh-CN" sz="2000" b="0">
                <a:solidFill>
                  <a:schemeClr val="tx1"/>
                </a:solidFill>
              </a:rPr>
              <a:t>,</a:t>
            </a:r>
            <a:r>
              <a:rPr lang="zh-CN" altLang="en-US" sz="2000" b="0">
                <a:solidFill>
                  <a:schemeClr val="tx1"/>
                </a:solidFill>
              </a:rPr>
              <a:t>函数返回</a:t>
            </a:r>
            <a:r>
              <a:rPr lang="en-US" altLang="zh-CN" sz="2000" b="0">
                <a:solidFill>
                  <a:schemeClr val="tx1"/>
                </a:solidFill>
              </a:rPr>
              <a:t>0,</a:t>
            </a:r>
            <a:r>
              <a:rPr lang="zh-CN" altLang="en-US" sz="2000" b="0">
                <a:solidFill>
                  <a:schemeClr val="tx1"/>
                </a:solidFill>
              </a:rPr>
              <a:t>否则返回相交结点指针</a:t>
            </a:r>
            <a:endParaRPr lang="en-US" altLang="zh-CN" sz="2000" b="0">
              <a:solidFill>
                <a:schemeClr val="tx1"/>
              </a:solidFill>
            </a:endParaRPr>
          </a:p>
          <a:p>
            <a:r>
              <a:rPr lang="en-US" altLang="zh-CN" sz="2000" b="0">
                <a:solidFill>
                  <a:schemeClr val="tx1"/>
                </a:solidFill>
              </a:rPr>
              <a:t>       node_t *p, *q, *k, *t, *s; </a:t>
            </a:r>
          </a:p>
          <a:p>
            <a:r>
              <a:rPr lang="en-US" altLang="zh-CN" sz="2000" b="0">
                <a:solidFill>
                  <a:schemeClr val="tx1"/>
                </a:solidFill>
              </a:rPr>
              <a:t>       for (p = a, q = b; p &amp;&amp; q; p = p-&gt;next, q = q-&gt;next); </a:t>
            </a:r>
          </a:p>
          <a:p>
            <a:r>
              <a:rPr lang="en-US" altLang="zh-CN" sz="2000" b="0">
                <a:solidFill>
                  <a:schemeClr val="tx1"/>
                </a:solidFill>
              </a:rPr>
              <a:t>       k = (p == 0)?q</a:t>
            </a:r>
            <a:r>
              <a:rPr lang="zh-CN" altLang="en-US" sz="2000" b="0">
                <a:solidFill>
                  <a:schemeClr val="tx1"/>
                </a:solidFill>
              </a:rPr>
              <a:t>：</a:t>
            </a:r>
            <a:r>
              <a:rPr lang="en-US" altLang="zh-CN" sz="2000" b="0">
                <a:solidFill>
                  <a:schemeClr val="tx1"/>
                </a:solidFill>
              </a:rPr>
              <a:t>p;     //k record the pointer not NULL</a:t>
            </a:r>
          </a:p>
          <a:p>
            <a:r>
              <a:rPr lang="en-US" altLang="zh-CN" sz="2000" b="0">
                <a:solidFill>
                  <a:schemeClr val="tx1"/>
                </a:solidFill>
              </a:rPr>
              <a:t>       t = (p == 0)?b</a:t>
            </a:r>
            <a:r>
              <a:rPr lang="zh-CN" altLang="en-US" sz="2000" b="0">
                <a:solidFill>
                  <a:schemeClr val="tx1"/>
                </a:solidFill>
              </a:rPr>
              <a:t>：</a:t>
            </a:r>
            <a:r>
              <a:rPr lang="en-US" altLang="zh-CN" sz="2000" b="0">
                <a:solidFill>
                  <a:schemeClr val="tx1"/>
                </a:solidFill>
              </a:rPr>
              <a:t>a;      //if p arrive at tail first, t = b ; else p = a</a:t>
            </a:r>
          </a:p>
          <a:p>
            <a:r>
              <a:rPr lang="en-US" altLang="zh-CN" sz="2000" b="0">
                <a:solidFill>
                  <a:schemeClr val="tx1"/>
                </a:solidFill>
              </a:rPr>
              <a:t>       s = (p == 0)?a</a:t>
            </a:r>
            <a:r>
              <a:rPr lang="zh-CN" altLang="en-US" sz="2000" b="0">
                <a:solidFill>
                  <a:schemeClr val="tx1"/>
                </a:solidFill>
              </a:rPr>
              <a:t>：</a:t>
            </a:r>
            <a:r>
              <a:rPr lang="en-US" altLang="zh-CN" sz="2000" b="0">
                <a:solidFill>
                  <a:schemeClr val="tx1"/>
                </a:solidFill>
              </a:rPr>
              <a:t>b; </a:t>
            </a:r>
          </a:p>
          <a:p>
            <a:r>
              <a:rPr lang="en-US" altLang="zh-CN" sz="2000" b="0">
                <a:solidFill>
                  <a:schemeClr val="tx1"/>
                </a:solidFill>
              </a:rPr>
              <a:t>       for (; k; k = k-&gt;next, t = t-&gt;next); </a:t>
            </a:r>
          </a:p>
          <a:p>
            <a:r>
              <a:rPr lang="en-US" altLang="zh-CN" sz="2000" b="0">
                <a:solidFill>
                  <a:schemeClr val="tx1"/>
                </a:solidFill>
              </a:rPr>
              <a:t>       for (; t != s; t = t-&gt;next, s = s-&gt;next); </a:t>
            </a:r>
          </a:p>
          <a:p>
            <a:r>
              <a:rPr lang="en-US" altLang="zh-CN" sz="2000" b="0">
                <a:solidFill>
                  <a:schemeClr val="tx1"/>
                </a:solidFill>
              </a:rPr>
              <a:t>       return t; </a:t>
            </a:r>
          </a:p>
          <a:p>
            <a:r>
              <a:rPr lang="en-US" altLang="zh-CN" sz="2000" b="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D04018-D501-3F4C-AC0B-1F221B5A0A4F}"/>
              </a:ext>
            </a:extLst>
          </p:cNvPr>
          <p:cNvSpPr/>
          <p:nvPr/>
        </p:nvSpPr>
        <p:spPr>
          <a:xfrm>
            <a:off x="904878" y="1387872"/>
            <a:ext cx="407388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1</a:t>
            </a:r>
            <a:r>
              <a:rPr lang="zh-CN" altLang="zh-CN" sz="2000" kern="0" spc="65" dirty="0">
                <a:latin typeface="SimHei" panose="02010609060101010101" pitchFamily="49" charset="-122"/>
                <a:ea typeface="SimHei" panose="02010609060101010101" pitchFamily="49" charset="-122"/>
              </a:rPr>
              <a:t>）栈是运算受限制的线性表。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1D717970-D787-4946-BA2E-4065EB8E72E5}"/>
              </a:ext>
            </a:extLst>
          </p:cNvPr>
          <p:cNvSpPr/>
          <p:nvPr/>
        </p:nvSpPr>
        <p:spPr>
          <a:xfrm>
            <a:off x="1021124" y="5993671"/>
            <a:ext cx="6736987" cy="323165"/>
          </a:xfrm>
          <a:prstGeom prst="rect">
            <a:avLst/>
          </a:prstGeom>
        </p:spPr>
        <p:txBody>
          <a:bodyPr wrap="square">
            <a:spAutoFit/>
          </a:bodyPr>
          <a:lstStyle/>
          <a:p>
            <a:pPr algn="just">
              <a:lnSpc>
                <a:spcPts val="1800"/>
              </a:lnSpc>
              <a:spcAft>
                <a:spcPts val="0"/>
              </a:spcAft>
              <a:tabLst>
                <a:tab pos="-200025" algn="l"/>
              </a:tabLst>
            </a:pPr>
            <a:r>
              <a:rPr lang="en-US" altLang="zh-CN" sz="2000" kern="0" spc="65" dirty="0">
                <a:solidFill>
                  <a:srgbClr val="000000"/>
                </a:solidFill>
                <a:latin typeface="SimHei" panose="02010609060101010101" pitchFamily="49" charset="-122"/>
                <a:ea typeface="SimHei" panose="02010609060101010101" pitchFamily="49" charset="-122"/>
              </a:rPr>
              <a:t>(10</a:t>
            </a:r>
            <a:r>
              <a:rPr lang="zh-CN" altLang="zh-CN" sz="2000" kern="0" spc="65" dirty="0">
                <a:solidFill>
                  <a:srgbClr val="000000"/>
                </a:solidFill>
                <a:latin typeface="SimHei" panose="02010609060101010101" pitchFamily="49" charset="-122"/>
                <a:ea typeface="SimHei" panose="02010609060101010101" pitchFamily="49" charset="-122"/>
              </a:rPr>
              <a:t>）将十进制数转换为二进制数是栈的典型应用之一。</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51DC8479-B671-154F-B109-8B4D85A20C77}"/>
              </a:ext>
            </a:extLst>
          </p:cNvPr>
          <p:cNvSpPr/>
          <p:nvPr/>
        </p:nvSpPr>
        <p:spPr>
          <a:xfrm>
            <a:off x="954707" y="5473185"/>
            <a:ext cx="3774456"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0" spc="65" dirty="0">
                <a:solidFill>
                  <a:srgbClr val="000000"/>
                </a:solidFill>
                <a:latin typeface="SimHei" panose="02010609060101010101" pitchFamily="49" charset="-122"/>
                <a:ea typeface="SimHei" panose="02010609060101010101" pitchFamily="49" charset="-122"/>
              </a:rPr>
              <a:t>9</a:t>
            </a:r>
            <a:r>
              <a:rPr lang="zh-CN" altLang="zh-CN" sz="2000" kern="0" spc="65" dirty="0">
                <a:solidFill>
                  <a:srgbClr val="000000"/>
                </a:solidFill>
                <a:latin typeface="SimHei" panose="02010609060101010101" pitchFamily="49" charset="-122"/>
                <a:ea typeface="SimHei" panose="02010609060101010101" pitchFamily="49" charset="-122"/>
              </a:rPr>
              <a:t>）递归定义就是循环定义。</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5AD719DA-71C0-5443-9C7C-3FD1540C3291}"/>
              </a:ext>
            </a:extLst>
          </p:cNvPr>
          <p:cNvSpPr/>
          <p:nvPr/>
        </p:nvSpPr>
        <p:spPr>
          <a:xfrm>
            <a:off x="961590" y="5003349"/>
            <a:ext cx="8806726"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）一个栈的输入序列为：</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，可以得到输出序列：</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a:t>
            </a:r>
          </a:p>
        </p:txBody>
      </p:sp>
      <p:sp>
        <p:nvSpPr>
          <p:cNvPr id="8" name="矩形 7">
            <a:extLst>
              <a:ext uri="{FF2B5EF4-FFF2-40B4-BE49-F238E27FC236}">
                <a16:creationId xmlns:a16="http://schemas.microsoft.com/office/drawing/2014/main" id="{BD57B9F4-A104-FC4B-912C-579F22F34837}"/>
              </a:ext>
            </a:extLst>
          </p:cNvPr>
          <p:cNvSpPr/>
          <p:nvPr/>
        </p:nvSpPr>
        <p:spPr>
          <a:xfrm>
            <a:off x="949684" y="4447981"/>
            <a:ext cx="7743825"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0" spc="65" dirty="0">
                <a:solidFill>
                  <a:srgbClr val="000000"/>
                </a:solidFill>
                <a:latin typeface="SimHei" panose="02010609060101010101" pitchFamily="49" charset="-122"/>
                <a:ea typeface="SimHei" panose="02010609060101010101" pitchFamily="49" charset="-122"/>
              </a:rPr>
              <a:t>）链栈与顺序栈相比，其特点之一是通常不会出现栈满的情况。</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19181C3-00D4-CC4B-AB2C-1DF0469A847A}"/>
              </a:ext>
            </a:extLst>
          </p:cNvPr>
          <p:cNvSpPr/>
          <p:nvPr/>
        </p:nvSpPr>
        <p:spPr>
          <a:xfrm>
            <a:off x="937884" y="3953625"/>
            <a:ext cx="876654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）在</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或</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语言中设顺序栈的长度为</a:t>
            </a:r>
            <a:r>
              <a:rPr lang="en-US" altLang="zh-CN" sz="2000" kern="100" dirty="0">
                <a:latin typeface="SimHei" panose="02010609060101010101" pitchFamily="49" charset="-122"/>
                <a:ea typeface="SimHei" panose="02010609060101010101" pitchFamily="49" charset="-122"/>
              </a:rPr>
              <a:t>MAXLEN</a:t>
            </a:r>
            <a:r>
              <a:rPr lang="zh-CN" altLang="zh-CN" sz="2000" kern="100" dirty="0">
                <a:latin typeface="SimHei" panose="02010609060101010101" pitchFamily="49" charset="-122"/>
                <a:ea typeface="SimHei" panose="02010609060101010101" pitchFamily="49" charset="-122"/>
              </a:rPr>
              <a:t>，则</a:t>
            </a:r>
            <a:r>
              <a:rPr lang="en-US" altLang="zh-CN" sz="2000" kern="100" dirty="0">
                <a:latin typeface="SimHei" panose="02010609060101010101" pitchFamily="49" charset="-122"/>
                <a:ea typeface="SimHei" panose="02010609060101010101" pitchFamily="49" charset="-122"/>
              </a:rPr>
              <a:t>top=MAXLEN</a:t>
            </a:r>
            <a:r>
              <a:rPr lang="zh-CN" altLang="zh-CN" sz="2000" kern="100" dirty="0">
                <a:latin typeface="SimHei" panose="02010609060101010101" pitchFamily="49" charset="-122"/>
                <a:ea typeface="SimHei" panose="02010609060101010101" pitchFamily="49" charset="-122"/>
              </a:rPr>
              <a:t>时表示队满。</a:t>
            </a:r>
          </a:p>
        </p:txBody>
      </p:sp>
      <p:sp>
        <p:nvSpPr>
          <p:cNvPr id="10" name="矩形 9">
            <a:extLst>
              <a:ext uri="{FF2B5EF4-FFF2-40B4-BE49-F238E27FC236}">
                <a16:creationId xmlns:a16="http://schemas.microsoft.com/office/drawing/2014/main" id="{53378A58-2F87-914B-95E6-2955A3EE1F2B}"/>
              </a:ext>
            </a:extLst>
          </p:cNvPr>
          <p:cNvSpPr/>
          <p:nvPr/>
        </p:nvSpPr>
        <p:spPr>
          <a:xfrm>
            <a:off x="922546" y="3452751"/>
            <a:ext cx="4288353"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）空栈就是所有元素都为</a:t>
            </a:r>
            <a:r>
              <a:rPr lang="en-US" altLang="zh-CN" sz="2000" kern="100" dirty="0">
                <a:solidFill>
                  <a:srgbClr val="000000"/>
                </a:solidFill>
                <a:latin typeface="SimHei" panose="02010609060101010101" pitchFamily="49" charset="-122"/>
                <a:ea typeface="SimHei" panose="02010609060101010101" pitchFamily="49" charset="-122"/>
              </a:rPr>
              <a:t>0</a:t>
            </a:r>
            <a:r>
              <a:rPr lang="zh-CN" altLang="zh-CN" sz="2000" kern="100" dirty="0">
                <a:solidFill>
                  <a:srgbClr val="000000"/>
                </a:solidFill>
                <a:latin typeface="SimHei" panose="02010609060101010101" pitchFamily="49" charset="-122"/>
                <a:ea typeface="SimHei" panose="02010609060101010101" pitchFamily="49" charset="-122"/>
              </a:rPr>
              <a:t>的栈。</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0D64E8DB-8741-0B44-B0D6-5299A2540067}"/>
              </a:ext>
            </a:extLst>
          </p:cNvPr>
          <p:cNvSpPr/>
          <p:nvPr/>
        </p:nvSpPr>
        <p:spPr>
          <a:xfrm>
            <a:off x="915570" y="2932297"/>
            <a:ext cx="4020331"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4</a:t>
            </a:r>
            <a:r>
              <a:rPr lang="zh-CN" altLang="zh-CN" sz="2000" kern="0" spc="65" dirty="0">
                <a:latin typeface="SimHei" panose="02010609060101010101" pitchFamily="49" charset="-122"/>
                <a:ea typeface="SimHei" panose="02010609060101010101" pitchFamily="49" charset="-122"/>
              </a:rPr>
              <a:t>）栈的特点是“后进先出”。</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5DBAE0D3-9799-E242-B4FB-4331567EB111}"/>
              </a:ext>
            </a:extLst>
          </p:cNvPr>
          <p:cNvSpPr/>
          <p:nvPr/>
        </p:nvSpPr>
        <p:spPr>
          <a:xfrm>
            <a:off x="908914" y="2428313"/>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）栈一定是顺序存储的线性结构。</a:t>
            </a:r>
          </a:p>
        </p:txBody>
      </p:sp>
      <p:sp>
        <p:nvSpPr>
          <p:cNvPr id="13" name="矩形 12">
            <a:extLst>
              <a:ext uri="{FF2B5EF4-FFF2-40B4-BE49-F238E27FC236}">
                <a16:creationId xmlns:a16="http://schemas.microsoft.com/office/drawing/2014/main" id="{254D8E33-B1B5-7545-8B6F-B6674874C730}"/>
              </a:ext>
            </a:extLst>
          </p:cNvPr>
          <p:cNvSpPr/>
          <p:nvPr/>
        </p:nvSpPr>
        <p:spPr>
          <a:xfrm>
            <a:off x="900106" y="1794058"/>
            <a:ext cx="7086608" cy="400110"/>
          </a:xfrm>
          <a:prstGeom prst="rect">
            <a:avLst/>
          </a:prstGeom>
        </p:spPr>
        <p:txBody>
          <a:bodyPr wrap="square">
            <a:spAutoFit/>
          </a:bodyPr>
          <a:lstStyle/>
          <a:p>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0" spc="65" dirty="0">
                <a:solidFill>
                  <a:srgbClr val="000000"/>
                </a:solidFill>
                <a:latin typeface="SimHei" panose="02010609060101010101" pitchFamily="49" charset="-122"/>
                <a:ea typeface="SimHei" panose="02010609060101010101" pitchFamily="49" charset="-122"/>
              </a:rPr>
              <a:t>）在栈空的情况下，不能作出栈操作，否则产生下溢出。</a:t>
            </a:r>
            <a:endParaRPr lang="zh-CN" altLang="en-US" sz="20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3563F4BB-56D7-A244-BC2E-E6E094514420}"/>
              </a:ext>
            </a:extLst>
          </p:cNvPr>
          <p:cNvSpPr/>
          <p:nvPr/>
        </p:nvSpPr>
        <p:spPr>
          <a:xfrm>
            <a:off x="4602913" y="1317752"/>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50E18602-8A8C-EA48-98D0-0C7A749C1649}"/>
              </a:ext>
            </a:extLst>
          </p:cNvPr>
          <p:cNvSpPr/>
          <p:nvPr/>
        </p:nvSpPr>
        <p:spPr>
          <a:xfrm>
            <a:off x="7690677" y="1794058"/>
            <a:ext cx="1112805" cy="461665"/>
          </a:xfrm>
          <a:prstGeom prst="rect">
            <a:avLst/>
          </a:prstGeom>
        </p:spPr>
        <p:txBody>
          <a:bodyPr wrap="none">
            <a:spAutoFit/>
          </a:bodyPr>
          <a:lstStyle/>
          <a:p>
            <a:r>
              <a:rPr lang="zh-CN" altLang="en-US" sz="2400" b="1" kern="100" dirty="0">
                <a:solidFill>
                  <a:srgbClr val="00B050"/>
                </a:solidFill>
                <a:latin typeface="SimHei" panose="02010609060101010101" pitchFamily="49" charset="-122"/>
                <a:ea typeface="SimHei" panose="02010609060101010101" pitchFamily="49" charset="-122"/>
              </a:rPr>
              <a:t>（</a:t>
            </a:r>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FD86D408-B044-BA43-BCD5-A45D5239E2E5}"/>
              </a:ext>
            </a:extLst>
          </p:cNvPr>
          <p:cNvSpPr/>
          <p:nvPr/>
        </p:nvSpPr>
        <p:spPr>
          <a:xfrm>
            <a:off x="5080417" y="234455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558C886A-1FAC-1B4D-92E9-D72372C83179}"/>
              </a:ext>
            </a:extLst>
          </p:cNvPr>
          <p:cNvSpPr/>
          <p:nvPr/>
        </p:nvSpPr>
        <p:spPr>
          <a:xfrm>
            <a:off x="4699778" y="288801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BAD9C190-0CD4-DE45-B5D2-012819616F4E}"/>
              </a:ext>
            </a:extLst>
          </p:cNvPr>
          <p:cNvSpPr/>
          <p:nvPr/>
        </p:nvSpPr>
        <p:spPr>
          <a:xfrm>
            <a:off x="4997539" y="3375858"/>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F8ACC2C9-9F86-D84A-BAA0-34DFC071B364}"/>
              </a:ext>
            </a:extLst>
          </p:cNvPr>
          <p:cNvSpPr/>
          <p:nvPr/>
        </p:nvSpPr>
        <p:spPr>
          <a:xfrm>
            <a:off x="9414079" y="387249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312C07D4-96A3-BA46-90FE-860F326B1E55}"/>
              </a:ext>
            </a:extLst>
          </p:cNvPr>
          <p:cNvSpPr/>
          <p:nvPr/>
        </p:nvSpPr>
        <p:spPr>
          <a:xfrm>
            <a:off x="8686845" y="438632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1" name="矩形 20">
            <a:extLst>
              <a:ext uri="{FF2B5EF4-FFF2-40B4-BE49-F238E27FC236}">
                <a16:creationId xmlns:a16="http://schemas.microsoft.com/office/drawing/2014/main" id="{770E469F-03AC-DB49-86B8-F055005DB872}"/>
              </a:ext>
            </a:extLst>
          </p:cNvPr>
          <p:cNvSpPr/>
          <p:nvPr/>
        </p:nvSpPr>
        <p:spPr>
          <a:xfrm>
            <a:off x="9398838" y="4917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17122211-415A-7442-8593-35A18512487B}"/>
              </a:ext>
            </a:extLst>
          </p:cNvPr>
          <p:cNvSpPr/>
          <p:nvPr/>
        </p:nvSpPr>
        <p:spPr>
          <a:xfrm>
            <a:off x="4517336" y="540156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1B9B88B2-D543-2C42-A2F2-E2AEF6E8814B}"/>
              </a:ext>
            </a:extLst>
          </p:cNvPr>
          <p:cNvSpPr/>
          <p:nvPr/>
        </p:nvSpPr>
        <p:spPr>
          <a:xfrm>
            <a:off x="7428017" y="592442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5" name="矩形 24">
            <a:extLst>
              <a:ext uri="{FF2B5EF4-FFF2-40B4-BE49-F238E27FC236}">
                <a16:creationId xmlns:a16="http://schemas.microsoft.com/office/drawing/2014/main" id="{ACC15C27-A2C6-EA42-BC1E-5D6581B7D1F5}"/>
              </a:ext>
            </a:extLst>
          </p:cNvPr>
          <p:cNvSpPr/>
          <p:nvPr/>
        </p:nvSpPr>
        <p:spPr>
          <a:xfrm>
            <a:off x="1118243" y="737693"/>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1-2</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（栈）</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0712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54196B-A08F-CB44-990D-EF881360ADF0}"/>
              </a:ext>
            </a:extLst>
          </p:cNvPr>
          <p:cNvSpPr/>
          <p:nvPr/>
        </p:nvSpPr>
        <p:spPr>
          <a:xfrm>
            <a:off x="1157288" y="788982"/>
            <a:ext cx="10001250" cy="1418915"/>
          </a:xfrm>
          <a:prstGeom prst="rect">
            <a:avLst/>
          </a:prstGeom>
        </p:spPr>
        <p:txBody>
          <a:bodyPr wrap="square">
            <a:spAutoFit/>
          </a:bodyPr>
          <a:lstStyle/>
          <a:p>
            <a:pPr algn="just">
              <a:lnSpc>
                <a:spcPct val="150000"/>
              </a:lnSpc>
              <a:spcAft>
                <a:spcPts val="0"/>
              </a:spcAft>
            </a:pP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）设有一个栈，元素进栈的次序为：</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，用</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表示进栈操作，</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表示出栈操作，写出下列出栈的操作序列。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lnSpc>
                <a:spcPct val="150000"/>
              </a:lnSpc>
              <a:spcAft>
                <a:spcPts val="0"/>
              </a:spcAft>
            </a:pPr>
            <a:r>
              <a:rPr lang="zh-CN" altLang="en-US" sz="2000" kern="0" spc="55"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①</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②</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AD912C9-BC5B-884C-A028-BD41EB24BF01}"/>
              </a:ext>
            </a:extLst>
          </p:cNvPr>
          <p:cNvSpPr/>
          <p:nvPr/>
        </p:nvSpPr>
        <p:spPr>
          <a:xfrm>
            <a:off x="1781175" y="2207897"/>
            <a:ext cx="6096000" cy="495585"/>
          </a:xfrm>
          <a:prstGeom prst="rect">
            <a:avLst/>
          </a:prstGeom>
        </p:spPr>
        <p:txBody>
          <a:bodyPr>
            <a:spAutoFit/>
          </a:bodyPr>
          <a:lstStyle/>
          <a:p>
            <a:pPr algn="just">
              <a:lnSpc>
                <a:spcPct val="150000"/>
              </a:lnSpc>
              <a:spcAft>
                <a:spcPts val="0"/>
              </a:spcAft>
            </a:pP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①</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IIIOOOIOIO</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②</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IOIIOOIIOO</a:t>
            </a:r>
            <a:endPar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A32C20E-5CA3-A04E-BFDF-62889315B8E6}"/>
              </a:ext>
            </a:extLst>
          </p:cNvPr>
          <p:cNvSpPr/>
          <p:nvPr/>
        </p:nvSpPr>
        <p:spPr>
          <a:xfrm>
            <a:off x="1187715" y="2831307"/>
            <a:ext cx="6096000" cy="323165"/>
          </a:xfrm>
          <a:prstGeom prst="rect">
            <a:avLst/>
          </a:prstGeom>
        </p:spPr>
        <p:txBody>
          <a:bodyPr>
            <a:spAutoFit/>
          </a:bodyPr>
          <a:lstStyle/>
          <a:p>
            <a:pPr lvl="0">
              <a:lnSpc>
                <a:spcPts val="1800"/>
              </a:lnSpc>
            </a:pP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求后缀表达式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4D710E5A-3C7F-F544-846D-C279A678BCE6}"/>
              </a:ext>
            </a:extLst>
          </p:cNvPr>
          <p:cNvSpPr/>
          <p:nvPr/>
        </p:nvSpPr>
        <p:spPr>
          <a:xfrm>
            <a:off x="6153152" y="3232723"/>
            <a:ext cx="1637628"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767C4BE9-8112-0A48-A683-5986FAC89347}"/>
              </a:ext>
            </a:extLst>
          </p:cNvPr>
          <p:cNvSpPr/>
          <p:nvPr/>
        </p:nvSpPr>
        <p:spPr>
          <a:xfrm>
            <a:off x="6118459" y="3666951"/>
            <a:ext cx="2589812"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0 A – B C * + D E /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5BE8AF9-E8B8-CB49-914B-9FA75BA9C150}"/>
              </a:ext>
            </a:extLst>
          </p:cNvPr>
          <p:cNvSpPr/>
          <p:nvPr/>
        </p:nvSpPr>
        <p:spPr>
          <a:xfrm>
            <a:off x="6106581" y="4147113"/>
            <a:ext cx="2175275"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C + * D * E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A27308A9-9C66-AB4E-B1EB-942FAEC621A8}"/>
              </a:ext>
            </a:extLst>
          </p:cNvPr>
          <p:cNvSpPr/>
          <p:nvPr/>
        </p:nvSpPr>
        <p:spPr>
          <a:xfrm>
            <a:off x="6106581" y="4602778"/>
            <a:ext cx="3401252" cy="325538"/>
          </a:xfrm>
          <a:prstGeom prst="rect">
            <a:avLst/>
          </a:prstGeom>
        </p:spPr>
        <p:txBody>
          <a:bodyPr wrap="non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 C * E F G H / + / -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8B75217B-C11E-074C-839E-5D284058E99C}"/>
              </a:ext>
            </a:extLst>
          </p:cNvPr>
          <p:cNvSpPr/>
          <p:nvPr/>
        </p:nvSpPr>
        <p:spPr>
          <a:xfrm>
            <a:off x="6153152" y="5068653"/>
            <a:ext cx="1382110" cy="325538"/>
          </a:xfrm>
          <a:prstGeom prst="rect">
            <a:avLst/>
          </a:prstGeom>
        </p:spPr>
        <p:txBody>
          <a:bodyPr wrap="none">
            <a:spAutoFit/>
          </a:bodyPr>
          <a:lstStyle/>
          <a:p>
            <a:pPr algn="just">
              <a:lnSpc>
                <a:spcPts val="1800"/>
              </a:lnSpc>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 5 2 + / 6 -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14B13BBF-C100-4645-BDBD-14F9AA83D9C4}"/>
              </a:ext>
            </a:extLst>
          </p:cNvPr>
          <p:cNvSpPr/>
          <p:nvPr/>
        </p:nvSpPr>
        <p:spPr>
          <a:xfrm>
            <a:off x="1734176" y="4854797"/>
            <a:ext cx="1423988" cy="553998"/>
          </a:xfrm>
          <a:prstGeom prst="rect">
            <a:avLst/>
          </a:prstGeom>
        </p:spPr>
        <p:txBody>
          <a:bodyPr wrap="squar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8/(5+2)-6</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95A9B776-9F5E-CC45-B792-22DF2B3F21CD}"/>
              </a:ext>
            </a:extLst>
          </p:cNvPr>
          <p:cNvSpPr/>
          <p:nvPr/>
        </p:nvSpPr>
        <p:spPr>
          <a:xfrm>
            <a:off x="1725359" y="4602778"/>
            <a:ext cx="2772875"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(A+B)*C-E/(F+G/H)-D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27BACC9E-24D0-1E4F-8382-66C86580A560}"/>
              </a:ext>
            </a:extLst>
          </p:cNvPr>
          <p:cNvSpPr/>
          <p:nvPr/>
        </p:nvSpPr>
        <p:spPr>
          <a:xfrm>
            <a:off x="1734176" y="4147113"/>
            <a:ext cx="178991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5213DAAF-59D9-2E44-8F2E-842C8BA4E6BC}"/>
              </a:ext>
            </a:extLst>
          </p:cNvPr>
          <p:cNvSpPr/>
          <p:nvPr/>
        </p:nvSpPr>
        <p:spPr>
          <a:xfrm>
            <a:off x="1734176" y="3666951"/>
            <a:ext cx="169950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000D7D7B-D2A8-3F43-80D5-AAD6EF8B84FE}"/>
              </a:ext>
            </a:extLst>
          </p:cNvPr>
          <p:cNvSpPr/>
          <p:nvPr/>
        </p:nvSpPr>
        <p:spPr>
          <a:xfrm>
            <a:off x="1734176" y="3237658"/>
            <a:ext cx="124585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右箭头 16">
            <a:extLst>
              <a:ext uri="{FF2B5EF4-FFF2-40B4-BE49-F238E27FC236}">
                <a16:creationId xmlns:a16="http://schemas.microsoft.com/office/drawing/2014/main" id="{E79B4C9D-A260-B945-9F6C-4B73D4BF002E}"/>
              </a:ext>
            </a:extLst>
          </p:cNvPr>
          <p:cNvSpPr/>
          <p:nvPr/>
        </p:nvSpPr>
        <p:spPr>
          <a:xfrm>
            <a:off x="4971718" y="3314107"/>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右箭头 17">
            <a:extLst>
              <a:ext uri="{FF2B5EF4-FFF2-40B4-BE49-F238E27FC236}">
                <a16:creationId xmlns:a16="http://schemas.microsoft.com/office/drawing/2014/main" id="{447A3B5B-D3E2-5A41-8136-1F93E6F3058A}"/>
              </a:ext>
            </a:extLst>
          </p:cNvPr>
          <p:cNvSpPr/>
          <p:nvPr/>
        </p:nvSpPr>
        <p:spPr>
          <a:xfrm>
            <a:off x="4952669" y="375243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右箭头 18">
            <a:extLst>
              <a:ext uri="{FF2B5EF4-FFF2-40B4-BE49-F238E27FC236}">
                <a16:creationId xmlns:a16="http://schemas.microsoft.com/office/drawing/2014/main" id="{1B82D7BC-43BC-994A-A15B-04B1D50B96DF}"/>
              </a:ext>
            </a:extLst>
          </p:cNvPr>
          <p:cNvSpPr/>
          <p:nvPr/>
        </p:nvSpPr>
        <p:spPr>
          <a:xfrm>
            <a:off x="4952669" y="4227665"/>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右箭头 19">
            <a:extLst>
              <a:ext uri="{FF2B5EF4-FFF2-40B4-BE49-F238E27FC236}">
                <a16:creationId xmlns:a16="http://schemas.microsoft.com/office/drawing/2014/main" id="{EF106CB3-7AD8-4E43-A137-14D488180B20}"/>
              </a:ext>
            </a:extLst>
          </p:cNvPr>
          <p:cNvSpPr/>
          <p:nvPr/>
        </p:nvSpPr>
        <p:spPr>
          <a:xfrm>
            <a:off x="4952669" y="465681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1" name="右箭头 20">
            <a:extLst>
              <a:ext uri="{FF2B5EF4-FFF2-40B4-BE49-F238E27FC236}">
                <a16:creationId xmlns:a16="http://schemas.microsoft.com/office/drawing/2014/main" id="{D2CDB408-39E8-EA42-B4B5-E64FA26E6D38}"/>
              </a:ext>
            </a:extLst>
          </p:cNvPr>
          <p:cNvSpPr/>
          <p:nvPr/>
        </p:nvSpPr>
        <p:spPr>
          <a:xfrm>
            <a:off x="4986006" y="511775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A3386E4F-7B9A-8C4B-ADAB-318A5008B333}"/>
              </a:ext>
            </a:extLst>
          </p:cNvPr>
          <p:cNvSpPr/>
          <p:nvPr/>
        </p:nvSpPr>
        <p:spPr>
          <a:xfrm>
            <a:off x="1282228" y="5692362"/>
            <a:ext cx="8751041" cy="707886"/>
          </a:xfrm>
          <a:prstGeom prst="rect">
            <a:avLst/>
          </a:prstGeom>
        </p:spPr>
        <p:txBody>
          <a:bodyPr wrap="square">
            <a:spAutoFit/>
          </a:bodyPr>
          <a:lstStyle/>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一个栈的入栈序列是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b, c, d, e</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，则栈的不可能的出栈序列是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edcba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cdeba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debca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abcde</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354928DF-8F87-9E4A-9CEC-67972EF274D8}"/>
              </a:ext>
            </a:extLst>
          </p:cNvPr>
          <p:cNvSpPr/>
          <p:nvPr/>
        </p:nvSpPr>
        <p:spPr>
          <a:xfrm>
            <a:off x="5486068" y="6113533"/>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 name="文本框 1">
            <a:extLst>
              <a:ext uri="{FF2B5EF4-FFF2-40B4-BE49-F238E27FC236}">
                <a16:creationId xmlns:a16="http://schemas.microsoft.com/office/drawing/2014/main" id="{E7CC1B5F-F10A-634A-BF00-AEADE0D411B3}"/>
              </a:ext>
            </a:extLst>
          </p:cNvPr>
          <p:cNvSpPr txBox="1"/>
          <p:nvPr/>
        </p:nvSpPr>
        <p:spPr>
          <a:xfrm>
            <a:off x="1033462" y="455231"/>
            <a:ext cx="1107996"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Tree>
    <p:extLst>
      <p:ext uri="{BB962C8B-B14F-4D97-AF65-F5344CB8AC3E}">
        <p14:creationId xmlns:p14="http://schemas.microsoft.com/office/powerpoint/2010/main" val="20632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checkerboard(across)">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2000"/>
                                        <p:tgtEl>
                                          <p:spTgt spid="23"/>
                                        </p:tgtEl>
                                      </p:cBhvr>
                                    </p:animEffect>
                                    <p:anim calcmode="lin" valueType="num">
                                      <p:cBhvr>
                                        <p:cTn id="92" dur="2000" fill="hold"/>
                                        <p:tgtEl>
                                          <p:spTgt spid="23"/>
                                        </p:tgtEl>
                                        <p:attrNameLst>
                                          <p:attrName>ppt_w</p:attrName>
                                        </p:attrNameLst>
                                      </p:cBhvr>
                                      <p:tavLst>
                                        <p:tav tm="0" fmla="#ppt_w*sin(2.5*pi*$)">
                                          <p:val>
                                            <p:fltVal val="0"/>
                                          </p:val>
                                        </p:tav>
                                        <p:tav tm="100000">
                                          <p:val>
                                            <p:fltVal val="1"/>
                                          </p:val>
                                        </p:tav>
                                      </p:tavLst>
                                    </p:anim>
                                    <p:anim calcmode="lin" valueType="num">
                                      <p:cBhvr>
                                        <p:cTn id="9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CC084BF8-1998-CA48-8DD6-8653B3BE2975}"/>
              </a:ext>
            </a:extLst>
          </p:cNvPr>
          <p:cNvSpPr/>
          <p:nvPr/>
        </p:nvSpPr>
        <p:spPr>
          <a:xfrm>
            <a:off x="857250" y="593001"/>
            <a:ext cx="10687049" cy="1631216"/>
          </a:xfrm>
          <a:prstGeom prst="rect">
            <a:avLst/>
          </a:prstGeom>
        </p:spPr>
        <p:txBody>
          <a:bodyPr wrap="square">
            <a:spAutoFit/>
          </a:bodyPr>
          <a:lstStyle/>
          <a:p>
            <a:pPr indent="254000" algn="just">
              <a:lnSpc>
                <a:spcPts val="24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）假设以</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分别表示入栈和出栈操作。栈的初态和终态均为空，入栈和出栈的操作序列可表示为仅由</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组成的序列，称可以操作的序列为合法序列，否则称为非法序列。</a:t>
            </a:r>
          </a:p>
          <a:p>
            <a:pPr indent="254000" algn="just">
              <a:lnSpc>
                <a:spcPts val="24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问：</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下面所示的序列中哪些是合法的？</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 IOIIOIOO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B. IOOIOIIO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C. IIIOIOIO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D. IIIOOIOO</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0B7B01AB-2D38-4648-BF4F-ABF7B4F2F24B}"/>
              </a:ext>
            </a:extLst>
          </p:cNvPr>
          <p:cNvSpPr/>
          <p:nvPr/>
        </p:nvSpPr>
        <p:spPr>
          <a:xfrm>
            <a:off x="3572910" y="182157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64A23862-CAA7-E141-A2F0-BA80DEEF992F}"/>
              </a:ext>
            </a:extLst>
          </p:cNvPr>
          <p:cNvSpPr/>
          <p:nvPr/>
        </p:nvSpPr>
        <p:spPr>
          <a:xfrm>
            <a:off x="5644371" y="1880606"/>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Tree>
    <p:extLst>
      <p:ext uri="{BB962C8B-B14F-4D97-AF65-F5344CB8AC3E}">
        <p14:creationId xmlns:p14="http://schemas.microsoft.com/office/powerpoint/2010/main" val="9192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000"/>
                                        <p:tgtEl>
                                          <p:spTgt spid="23"/>
                                        </p:tgtEl>
                                      </p:cBhvr>
                                    </p:animEffect>
                                    <p:anim calcmode="lin" valueType="num">
                                      <p:cBhvr>
                                        <p:cTn id="15" dur="2000" fill="hold"/>
                                        <p:tgtEl>
                                          <p:spTgt spid="23"/>
                                        </p:tgtEl>
                                        <p:attrNameLst>
                                          <p:attrName>ppt_w</p:attrName>
                                        </p:attrNameLst>
                                      </p:cBhvr>
                                      <p:tavLst>
                                        <p:tav tm="0" fmla="#ppt_w*sin(2.5*pi*$)">
                                          <p:val>
                                            <p:fltVal val="0"/>
                                          </p:val>
                                        </p:tav>
                                        <p:tav tm="100000">
                                          <p:val>
                                            <p:fltVal val="1"/>
                                          </p:val>
                                        </p:tav>
                                      </p:tavLst>
                                    </p:anim>
                                    <p:anim calcmode="lin" valueType="num">
                                      <p:cBhvr>
                                        <p:cTn id="16"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D23B10F-EFFF-DF4D-A2F8-AEE0C7344970}"/>
              </a:ext>
            </a:extLst>
          </p:cNvPr>
          <p:cNvSpPr/>
          <p:nvPr/>
        </p:nvSpPr>
        <p:spPr>
          <a:xfrm>
            <a:off x="938463" y="1243450"/>
            <a:ext cx="5344412"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）队列是限制在两端进行操作的线性表。</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A138D-5AD0-BB4D-AEA2-4850E24E89E7}"/>
              </a:ext>
            </a:extLst>
          </p:cNvPr>
          <p:cNvSpPr/>
          <p:nvPr/>
        </p:nvSpPr>
        <p:spPr>
          <a:xfrm>
            <a:off x="938463" y="1753307"/>
            <a:ext cx="825721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）判断顺序队列为空的标准是头指针和尾指针都指向同一个结点。</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62062FEB-5BF5-9A45-A5DC-9B8BF5ACFC4B}"/>
              </a:ext>
            </a:extLst>
          </p:cNvPr>
          <p:cNvSpPr/>
          <p:nvPr/>
        </p:nvSpPr>
        <p:spPr>
          <a:xfrm>
            <a:off x="960221" y="2285543"/>
            <a:ext cx="6500628" cy="495585"/>
          </a:xfrm>
          <a:prstGeom prst="rect">
            <a:avLst/>
          </a:prstGeom>
        </p:spPr>
        <p:txBody>
          <a:bodyPr wrap="square">
            <a:spAutoFit/>
          </a:bodyPr>
          <a:lstStyle/>
          <a:p>
            <a:pPr algn="just">
              <a:lnSpc>
                <a:spcPct val="150000"/>
              </a:lnSpc>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）在链队列上做出队操作时，会改变</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指针的值。</a:t>
            </a:r>
          </a:p>
        </p:txBody>
      </p:sp>
      <p:sp>
        <p:nvSpPr>
          <p:cNvPr id="9" name="矩形 8">
            <a:extLst>
              <a:ext uri="{FF2B5EF4-FFF2-40B4-BE49-F238E27FC236}">
                <a16:creationId xmlns:a16="http://schemas.microsoft.com/office/drawing/2014/main" id="{C45F2D60-5FAE-F54A-9B1F-89422CBFA3A3}"/>
              </a:ext>
            </a:extLst>
          </p:cNvPr>
          <p:cNvSpPr/>
          <p:nvPr/>
        </p:nvSpPr>
        <p:spPr>
          <a:xfrm>
            <a:off x="960221" y="3327607"/>
            <a:ext cx="914814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）在单向循环链表中，若头指针为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，那么</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所指结点为尾结点的条件是</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C5F2B112-30AE-104E-9EC8-09D708C8CEEB}"/>
              </a:ext>
            </a:extLst>
          </p:cNvPr>
          <p:cNvSpPr/>
          <p:nvPr/>
        </p:nvSpPr>
        <p:spPr>
          <a:xfrm>
            <a:off x="964172" y="3874989"/>
            <a:ext cx="56989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）链队列在一定范围内不会出现队满的情况。</a:t>
            </a:r>
          </a:p>
        </p:txBody>
      </p:sp>
      <p:sp>
        <p:nvSpPr>
          <p:cNvPr id="11" name="矩形 10">
            <a:extLst>
              <a:ext uri="{FF2B5EF4-FFF2-40B4-BE49-F238E27FC236}">
                <a16:creationId xmlns:a16="http://schemas.microsoft.com/office/drawing/2014/main" id="{E1EE5A36-2AA1-0F43-B3F0-528A9A68A4CD}"/>
              </a:ext>
            </a:extLst>
          </p:cNvPr>
          <p:cNvSpPr/>
          <p:nvPr/>
        </p:nvSpPr>
        <p:spPr>
          <a:xfrm>
            <a:off x="960221" y="4408096"/>
            <a:ext cx="4160113"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）在循环链队列中无溢出现象。</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AF9AABBD-8A36-864E-8BF8-848FC2641A24}"/>
              </a:ext>
            </a:extLst>
          </p:cNvPr>
          <p:cNvSpPr/>
          <p:nvPr/>
        </p:nvSpPr>
        <p:spPr>
          <a:xfrm>
            <a:off x="960221" y="4941203"/>
            <a:ext cx="4929555"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）栈和队列都是顺序存储的线性结构。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0A3A04B6-EC4A-1A48-AAEB-DD5CA81EE730}"/>
              </a:ext>
            </a:extLst>
          </p:cNvPr>
          <p:cNvSpPr/>
          <p:nvPr/>
        </p:nvSpPr>
        <p:spPr>
          <a:xfrm>
            <a:off x="960221" y="5482662"/>
            <a:ext cx="50795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9</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）在队列中允许删除的一端称为队尾。</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A3D00536-6155-2241-BE23-6465311EE03A}"/>
              </a:ext>
            </a:extLst>
          </p:cNvPr>
          <p:cNvSpPr/>
          <p:nvPr/>
        </p:nvSpPr>
        <p:spPr>
          <a:xfrm>
            <a:off x="960221" y="5991674"/>
            <a:ext cx="7162800" cy="495585"/>
          </a:xfrm>
          <a:prstGeom prst="rect">
            <a:avLst/>
          </a:prstGeom>
        </p:spPr>
        <p:txBody>
          <a:bodyPr wrap="square">
            <a:spAutoFit/>
          </a:bodyPr>
          <a:lstStyle/>
          <a:p>
            <a:pPr algn="just">
              <a:lnSpc>
                <a:spcPct val="150000"/>
              </a:lnSpc>
              <a:spcAft>
                <a:spcPts val="0"/>
              </a:spcAft>
              <a:tabLst>
                <a:tab pos="-200025" algn="l"/>
              </a:tabLst>
            </a:pPr>
            <a:r>
              <a:rPr lang="zh-CN" altLang="en-US" sz="2000" kern="0" spc="6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）顺序队和循环队关于队满和队空的判断条件是一样的。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82583CC-67F1-6049-893D-505F2504E036}"/>
              </a:ext>
            </a:extLst>
          </p:cNvPr>
          <p:cNvSpPr/>
          <p:nvPr/>
        </p:nvSpPr>
        <p:spPr>
          <a:xfrm>
            <a:off x="938463" y="2781128"/>
            <a:ext cx="8887257" cy="495585"/>
          </a:xfrm>
          <a:prstGeom prst="rect">
            <a:avLst/>
          </a:prstGeom>
        </p:spPr>
        <p:txBody>
          <a:bodyPr wrap="square">
            <a:spAutoFit/>
          </a:bodyPr>
          <a:lstStyle/>
          <a:p>
            <a:pPr algn="just">
              <a:lnSpc>
                <a:spcPct val="150000"/>
              </a:lnSpc>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）在循环队列中，若尾指针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大于头指针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，其元素个数为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 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6" name="矩形 15">
            <a:extLst>
              <a:ext uri="{FF2B5EF4-FFF2-40B4-BE49-F238E27FC236}">
                <a16:creationId xmlns:a16="http://schemas.microsoft.com/office/drawing/2014/main" id="{B6E2AFF9-3ABD-3C4B-8041-CC2CA33B7891}"/>
              </a:ext>
            </a:extLst>
          </p:cNvPr>
          <p:cNvSpPr/>
          <p:nvPr/>
        </p:nvSpPr>
        <p:spPr>
          <a:xfrm>
            <a:off x="5997311" y="1326405"/>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7" name="矩形 16">
            <a:extLst>
              <a:ext uri="{FF2B5EF4-FFF2-40B4-BE49-F238E27FC236}">
                <a16:creationId xmlns:a16="http://schemas.microsoft.com/office/drawing/2014/main" id="{8D9EF3F5-2F64-B248-A42D-00E8C81F5D4E}"/>
              </a:ext>
            </a:extLst>
          </p:cNvPr>
          <p:cNvSpPr/>
          <p:nvPr/>
        </p:nvSpPr>
        <p:spPr>
          <a:xfrm>
            <a:off x="8841230" y="1871499"/>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7B15A28A-93D6-BB47-8E97-C57A4D078488}"/>
              </a:ext>
            </a:extLst>
          </p:cNvPr>
          <p:cNvSpPr/>
          <p:nvPr/>
        </p:nvSpPr>
        <p:spPr>
          <a:xfrm>
            <a:off x="7107926" y="2374305"/>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5640EA04-A080-E944-BDE9-847B76D02697}"/>
              </a:ext>
            </a:extLst>
          </p:cNvPr>
          <p:cNvSpPr/>
          <p:nvPr/>
        </p:nvSpPr>
        <p:spPr>
          <a:xfrm>
            <a:off x="9689022" y="2887077"/>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DA0C7267-F20A-1F4C-9CB9-C66428F76356}"/>
              </a:ext>
            </a:extLst>
          </p:cNvPr>
          <p:cNvSpPr/>
          <p:nvPr/>
        </p:nvSpPr>
        <p:spPr>
          <a:xfrm>
            <a:off x="9689022" y="3444428"/>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1BF73A9-5A69-0649-9B9E-1333A25AAEE7}"/>
              </a:ext>
            </a:extLst>
          </p:cNvPr>
          <p:cNvSpPr/>
          <p:nvPr/>
        </p:nvSpPr>
        <p:spPr>
          <a:xfrm>
            <a:off x="6369099" y="3969442"/>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7600E0B9-2863-4D47-8B96-111DDA0B01AD}"/>
              </a:ext>
            </a:extLst>
          </p:cNvPr>
          <p:cNvSpPr/>
          <p:nvPr/>
        </p:nvSpPr>
        <p:spPr>
          <a:xfrm>
            <a:off x="4844229" y="4495219"/>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FB46BB4E-61C0-8A44-BDC2-E77DB2EADB6D}"/>
              </a:ext>
            </a:extLst>
          </p:cNvPr>
          <p:cNvSpPr/>
          <p:nvPr/>
        </p:nvSpPr>
        <p:spPr>
          <a:xfrm>
            <a:off x="5657417" y="5044182"/>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07F14A38-FB00-FC4D-865D-49FA961D28CF}"/>
              </a:ext>
            </a:extLst>
          </p:cNvPr>
          <p:cNvSpPr/>
          <p:nvPr/>
        </p:nvSpPr>
        <p:spPr>
          <a:xfrm>
            <a:off x="5709061" y="561650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5" name="矩形 24">
            <a:extLst>
              <a:ext uri="{FF2B5EF4-FFF2-40B4-BE49-F238E27FC236}">
                <a16:creationId xmlns:a16="http://schemas.microsoft.com/office/drawing/2014/main" id="{46D7A94A-0121-CB4B-93E2-A4C844321102}"/>
              </a:ext>
            </a:extLst>
          </p:cNvPr>
          <p:cNvSpPr/>
          <p:nvPr/>
        </p:nvSpPr>
        <p:spPr>
          <a:xfrm>
            <a:off x="8188715" y="608912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785FBEB9-4B79-E34A-A081-FC5668B94319}"/>
              </a:ext>
            </a:extLst>
          </p:cNvPr>
          <p:cNvSpPr/>
          <p:nvPr/>
        </p:nvSpPr>
        <p:spPr>
          <a:xfrm>
            <a:off x="1084358" y="739584"/>
            <a:ext cx="312617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1-3</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（队列）</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8235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lef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58729-D3A5-AB4B-B98D-6B61B337A9F8}"/>
              </a:ext>
            </a:extLst>
          </p:cNvPr>
          <p:cNvSpPr/>
          <p:nvPr/>
        </p:nvSpPr>
        <p:spPr>
          <a:xfrm>
            <a:off x="1551333" y="921918"/>
            <a:ext cx="7486650" cy="5324535"/>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写出下列程序段的输出结果（队列中的元素类型为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void main(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Queue Q;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InitQueue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t>
            </a:r>
            <a:r>
              <a:rPr lang="en-US"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初始化队列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 x="E"; y="C";</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"H");</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"R");</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while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QEmpty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7BC5427-7C87-1345-8EEC-9742172D5F66}"/>
              </a:ext>
            </a:extLst>
          </p:cNvPr>
          <p:cNvSpPr/>
          <p:nvPr/>
        </p:nvSpPr>
        <p:spPr>
          <a:xfrm>
            <a:off x="7769979" y="5705249"/>
            <a:ext cx="1787669"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400" b="1"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7A53FF92-6020-5E40-A3FC-80FCA96152C0}"/>
              </a:ext>
            </a:extLst>
          </p:cNvPr>
          <p:cNvSpPr txBox="1"/>
          <p:nvPr/>
        </p:nvSpPr>
        <p:spPr>
          <a:xfrm>
            <a:off x="1551333" y="490330"/>
            <a:ext cx="1210588" cy="400110"/>
          </a:xfrm>
          <a:prstGeom prst="rect">
            <a:avLst/>
          </a:prstGeom>
          <a:noFill/>
        </p:spPr>
        <p:txBody>
          <a:bodyPr wrap="none" rtlCol="0">
            <a:spAutoFit/>
          </a:bodyPr>
          <a:lstStyle/>
          <a:p>
            <a:r>
              <a:rPr kumimoji="1" lang="zh-CN" altLang="en-US" sz="2000" dirty="0">
                <a:latin typeface="SimHei" panose="02010609060101010101" pitchFamily="49" charset="-122"/>
                <a:ea typeface="SimHei" panose="02010609060101010101" pitchFamily="49" charset="-122"/>
              </a:rPr>
              <a:t>阅读程序</a:t>
            </a:r>
          </a:p>
        </p:txBody>
      </p:sp>
    </p:spTree>
    <p:extLst>
      <p:ext uri="{BB962C8B-B14F-4D97-AF65-F5344CB8AC3E}">
        <p14:creationId xmlns:p14="http://schemas.microsoft.com/office/powerpoint/2010/main" val="7672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1D411E-A8A9-394C-A11C-B3F307202761}"/>
              </a:ext>
            </a:extLst>
          </p:cNvPr>
          <p:cNvSpPr/>
          <p:nvPr/>
        </p:nvSpPr>
        <p:spPr>
          <a:xfrm>
            <a:off x="1063470" y="5499531"/>
            <a:ext cx="6866093"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）在链串中为了提高存储密度，应该增大结点的大小。</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5925B596-1C50-1249-A60E-BB552A09BD16}"/>
              </a:ext>
            </a:extLst>
          </p:cNvPr>
          <p:cNvSpPr/>
          <p:nvPr/>
        </p:nvSpPr>
        <p:spPr>
          <a:xfrm>
            <a:off x="1063471" y="1196262"/>
            <a:ext cx="377539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a:t>
            </a:r>
            <a:r>
              <a:rPr lang="zh-CN" altLang="zh-CN" sz="2000" kern="100" dirty="0">
                <a:solidFill>
                  <a:srgbClr val="000000"/>
                </a:solidFill>
                <a:latin typeface="SimHei" panose="02010609060101010101" pitchFamily="49" charset="-122"/>
                <a:ea typeface="SimHei" panose="02010609060101010101" pitchFamily="49" charset="-122"/>
              </a:rPr>
              <a:t>）串是</a:t>
            </a:r>
            <a:r>
              <a:rPr lang="en-US" altLang="zh-CN" sz="2000" kern="100" dirty="0">
                <a:solidFill>
                  <a:srgbClr val="000000"/>
                </a:solidFill>
                <a:latin typeface="SimHei" panose="02010609060101010101" pitchFamily="49" charset="-122"/>
                <a:ea typeface="SimHei" panose="02010609060101010101" pitchFamily="49" charset="-122"/>
              </a:rPr>
              <a:t>n</a:t>
            </a:r>
            <a:r>
              <a:rPr lang="zh-CN" altLang="zh-CN" sz="2000" kern="100" dirty="0">
                <a:solidFill>
                  <a:srgbClr val="000000"/>
                </a:solidFill>
                <a:latin typeface="SimHei" panose="02010609060101010101" pitchFamily="49" charset="-122"/>
                <a:ea typeface="SimHei" panose="02010609060101010101" pitchFamily="49" charset="-122"/>
              </a:rPr>
              <a:t>个字母的有限序列。</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F4D80499-7FBD-E64B-B756-E3B7A96C15BA}"/>
              </a:ext>
            </a:extLst>
          </p:cNvPr>
          <p:cNvSpPr/>
          <p:nvPr/>
        </p:nvSpPr>
        <p:spPr>
          <a:xfrm>
            <a:off x="1063470" y="1630389"/>
            <a:ext cx="390363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）串的数据元素是一个字符。</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AE093143-ACDC-A941-8CC6-025ECC0B6CF7}"/>
              </a:ext>
            </a:extLst>
          </p:cNvPr>
          <p:cNvSpPr/>
          <p:nvPr/>
        </p:nvSpPr>
        <p:spPr>
          <a:xfrm>
            <a:off x="1044926" y="2064516"/>
            <a:ext cx="4929555"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）串的长度是指串中不同字符的个数。</a:t>
            </a:r>
          </a:p>
        </p:txBody>
      </p:sp>
      <p:sp>
        <p:nvSpPr>
          <p:cNvPr id="8" name="矩形 7">
            <a:extLst>
              <a:ext uri="{FF2B5EF4-FFF2-40B4-BE49-F238E27FC236}">
                <a16:creationId xmlns:a16="http://schemas.microsoft.com/office/drawing/2014/main" id="{18267696-6124-7D43-8EE5-E8BCC224C429}"/>
              </a:ext>
            </a:extLst>
          </p:cNvPr>
          <p:cNvSpPr/>
          <p:nvPr/>
        </p:nvSpPr>
        <p:spPr>
          <a:xfrm>
            <a:off x="1044926" y="2548712"/>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）如果两个串含有相同的字符，则说明它们相等。</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DD0FD7D4-61B1-B24C-AB62-62CCAF923AB1}"/>
              </a:ext>
            </a:extLst>
          </p:cNvPr>
          <p:cNvSpPr/>
          <p:nvPr/>
        </p:nvSpPr>
        <p:spPr>
          <a:xfrm>
            <a:off x="1044477" y="3080554"/>
            <a:ext cx="9255319"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如果一个串中所有的字母均在另一个串中出现，则说明前者是后者的子串</a:t>
            </a:r>
            <a:r>
              <a:rPr lang="zh-CN" altLang="zh-CN" sz="2000" kern="100" dirty="0">
                <a:latin typeface="SimHei" panose="02010609060101010101" pitchFamily="49" charset="-122"/>
                <a:ea typeface="SimHei" panose="02010609060101010101" pitchFamily="49" charset="-122"/>
              </a:rPr>
              <a:t>。</a:t>
            </a:r>
          </a:p>
        </p:txBody>
      </p:sp>
      <p:sp>
        <p:nvSpPr>
          <p:cNvPr id="10" name="矩形 9">
            <a:extLst>
              <a:ext uri="{FF2B5EF4-FFF2-40B4-BE49-F238E27FC236}">
                <a16:creationId xmlns:a16="http://schemas.microsoft.com/office/drawing/2014/main" id="{EC0B48BE-7D1A-1044-9C93-FA58879EDDDC}"/>
              </a:ext>
            </a:extLst>
          </p:cNvPr>
          <p:cNvSpPr/>
          <p:nvPr/>
        </p:nvSpPr>
        <p:spPr>
          <a:xfrm>
            <a:off x="1071448" y="3536987"/>
            <a:ext cx="5186035"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）串的堆分配存储是一种动态存储结构。</a:t>
            </a:r>
          </a:p>
        </p:txBody>
      </p:sp>
      <p:sp>
        <p:nvSpPr>
          <p:cNvPr id="11" name="矩形 10">
            <a:extLst>
              <a:ext uri="{FF2B5EF4-FFF2-40B4-BE49-F238E27FC236}">
                <a16:creationId xmlns:a16="http://schemas.microsoft.com/office/drawing/2014/main" id="{773738F4-4E85-5540-A80D-5D62075B6171}"/>
              </a:ext>
            </a:extLst>
          </p:cNvPr>
          <p:cNvSpPr/>
          <p:nvPr/>
        </p:nvSpPr>
        <p:spPr>
          <a:xfrm>
            <a:off x="1071449" y="3989779"/>
            <a:ext cx="3903633"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DT</a:t>
            </a:r>
            <a:r>
              <a:rPr lang="zh-CN" altLang="zh-CN" sz="2000" kern="100" dirty="0">
                <a:solidFill>
                  <a:srgbClr val="000000"/>
                </a:solidFill>
                <a:latin typeface="SimHei" panose="02010609060101010101" pitchFamily="49" charset="-122"/>
                <a:ea typeface="SimHei" panose="02010609060101010101" pitchFamily="49" charset="-122"/>
              </a:rPr>
              <a:t>”是“</a:t>
            </a:r>
            <a:r>
              <a:rPr lang="en-US" altLang="zh-CN" sz="2000" kern="100" dirty="0">
                <a:solidFill>
                  <a:srgbClr val="000000"/>
                </a:solidFill>
                <a:latin typeface="SimHei" panose="02010609060101010101" pitchFamily="49" charset="-122"/>
                <a:ea typeface="SimHei" panose="02010609060101010101" pitchFamily="49" charset="-122"/>
              </a:rPr>
              <a:t>DATA</a:t>
            </a:r>
            <a:r>
              <a:rPr lang="zh-CN" altLang="zh-CN" sz="2000" kern="100" dirty="0">
                <a:solidFill>
                  <a:srgbClr val="000000"/>
                </a:solidFill>
                <a:latin typeface="SimHei" panose="02010609060101010101" pitchFamily="49" charset="-122"/>
                <a:ea typeface="SimHei" panose="02010609060101010101" pitchFamily="49" charset="-122"/>
              </a:rPr>
              <a:t>”的子串。</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6D07F11C-435B-7A45-A250-E57E29BC0856}"/>
              </a:ext>
            </a:extLst>
          </p:cNvPr>
          <p:cNvSpPr/>
          <p:nvPr/>
        </p:nvSpPr>
        <p:spPr>
          <a:xfrm>
            <a:off x="1071448" y="4472600"/>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）串中任意个字符组成的子序列称为该串的子串。</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3BAE3CB4-E418-F942-9BA4-45C282FB3C35}"/>
              </a:ext>
            </a:extLst>
          </p:cNvPr>
          <p:cNvSpPr/>
          <p:nvPr/>
        </p:nvSpPr>
        <p:spPr>
          <a:xfrm>
            <a:off x="1071448" y="4968829"/>
            <a:ext cx="4416594"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）子串的定位运算称为模式匹配。</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654AE473-A51B-9248-87CF-597450E22752}"/>
              </a:ext>
            </a:extLst>
          </p:cNvPr>
          <p:cNvSpPr/>
          <p:nvPr/>
        </p:nvSpPr>
        <p:spPr>
          <a:xfrm>
            <a:off x="4564140" y="1265701"/>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5" name="矩形 14">
            <a:extLst>
              <a:ext uri="{FF2B5EF4-FFF2-40B4-BE49-F238E27FC236}">
                <a16:creationId xmlns:a16="http://schemas.microsoft.com/office/drawing/2014/main" id="{C33B75BF-698F-6B44-A17D-0D2FFD355721}"/>
              </a:ext>
            </a:extLst>
          </p:cNvPr>
          <p:cNvSpPr/>
          <p:nvPr/>
        </p:nvSpPr>
        <p:spPr>
          <a:xfrm>
            <a:off x="4791963" y="168269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81D48F67-8583-6648-A512-88BBE8D99976}"/>
              </a:ext>
            </a:extLst>
          </p:cNvPr>
          <p:cNvSpPr/>
          <p:nvPr/>
        </p:nvSpPr>
        <p:spPr>
          <a:xfrm>
            <a:off x="5674418" y="218439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B17BA388-7D6F-6F4D-850E-117D0B52F2CD}"/>
              </a:ext>
            </a:extLst>
          </p:cNvPr>
          <p:cNvSpPr/>
          <p:nvPr/>
        </p:nvSpPr>
        <p:spPr>
          <a:xfrm>
            <a:off x="6867878" y="2611624"/>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8" name="矩形 17">
            <a:extLst>
              <a:ext uri="{FF2B5EF4-FFF2-40B4-BE49-F238E27FC236}">
                <a16:creationId xmlns:a16="http://schemas.microsoft.com/office/drawing/2014/main" id="{5F2814B6-848B-0F48-95B4-28938CB4FB86}"/>
              </a:ext>
            </a:extLst>
          </p:cNvPr>
          <p:cNvSpPr/>
          <p:nvPr/>
        </p:nvSpPr>
        <p:spPr>
          <a:xfrm>
            <a:off x="9927013" y="3157938"/>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A7A21EAF-AADB-4E48-A77B-70829461E201}"/>
              </a:ext>
            </a:extLst>
          </p:cNvPr>
          <p:cNvSpPr/>
          <p:nvPr/>
        </p:nvSpPr>
        <p:spPr>
          <a:xfrm>
            <a:off x="5904213" y="3643587"/>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0000A6FC-3E29-1849-AEE6-5A370DA8D0CE}"/>
              </a:ext>
            </a:extLst>
          </p:cNvPr>
          <p:cNvSpPr/>
          <p:nvPr/>
        </p:nvSpPr>
        <p:spPr>
          <a:xfrm>
            <a:off x="4665956" y="410000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4648EA8-A871-3D4B-B80B-F145B82681C6}"/>
              </a:ext>
            </a:extLst>
          </p:cNvPr>
          <p:cNvSpPr/>
          <p:nvPr/>
        </p:nvSpPr>
        <p:spPr>
          <a:xfrm>
            <a:off x="6926897" y="4561671"/>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0C19003D-FB0C-F84F-9D2B-54A0B36AC5FA}"/>
              </a:ext>
            </a:extLst>
          </p:cNvPr>
          <p:cNvSpPr/>
          <p:nvPr/>
        </p:nvSpPr>
        <p:spPr>
          <a:xfrm>
            <a:off x="5099473" y="505781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001D3D62-280E-EA4D-8701-3E8DBF6CDA74}"/>
              </a:ext>
            </a:extLst>
          </p:cNvPr>
          <p:cNvSpPr/>
          <p:nvPr/>
        </p:nvSpPr>
        <p:spPr>
          <a:xfrm>
            <a:off x="7480895" y="55895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EC70A471-92DB-C544-9822-DC19B94C143F}"/>
              </a:ext>
            </a:extLst>
          </p:cNvPr>
          <p:cNvSpPr/>
          <p:nvPr/>
        </p:nvSpPr>
        <p:spPr>
          <a:xfrm>
            <a:off x="1257647" y="739829"/>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1-4</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（串）</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9983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left)">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658AFB4-8B67-EA4A-A8A0-309D3F3EE3FB}"/>
              </a:ext>
            </a:extLst>
          </p:cNvPr>
          <p:cNvSpPr/>
          <p:nvPr/>
        </p:nvSpPr>
        <p:spPr>
          <a:xfrm>
            <a:off x="1197581" y="5890738"/>
            <a:ext cx="515778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）一个广义表的表尾总是一个广义表。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BDEEBCF1-02FE-6A4C-BA5C-4430DBE2BE31}"/>
              </a:ext>
            </a:extLst>
          </p:cNvPr>
          <p:cNvSpPr/>
          <p:nvPr/>
        </p:nvSpPr>
        <p:spPr>
          <a:xfrm>
            <a:off x="1197581" y="1551372"/>
            <a:ext cx="794861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n </a:t>
            </a:r>
            <a:r>
              <a:rPr lang="zh-CN" altLang="zh-CN" sz="2000" kern="100" dirty="0">
                <a:latin typeface="SimHei" panose="02010609060101010101" pitchFamily="49" charset="-122"/>
                <a:ea typeface="SimHei" panose="02010609060101010101" pitchFamily="49" charset="-122"/>
              </a:rPr>
              <a:t>维的多维数组可以视为</a:t>
            </a:r>
            <a:r>
              <a:rPr lang="en-US" altLang="zh-CN" sz="2000" kern="100" dirty="0">
                <a:latin typeface="SimHei" panose="02010609060101010101" pitchFamily="49" charset="-122"/>
                <a:ea typeface="SimHei" panose="02010609060101010101" pitchFamily="49" charset="-122"/>
              </a:rPr>
              <a:t>n-1</a:t>
            </a:r>
            <a:r>
              <a:rPr lang="zh-CN" altLang="zh-CN" sz="2000" kern="100" dirty="0">
                <a:latin typeface="SimHei" panose="02010609060101010101" pitchFamily="49" charset="-122"/>
                <a:ea typeface="SimHei" panose="02010609060101010101" pitchFamily="49" charset="-122"/>
              </a:rPr>
              <a:t>维数组元素组成的线性结构。</a:t>
            </a:r>
          </a:p>
        </p:txBody>
      </p:sp>
      <p:sp>
        <p:nvSpPr>
          <p:cNvPr id="6" name="矩形 5">
            <a:extLst>
              <a:ext uri="{FF2B5EF4-FFF2-40B4-BE49-F238E27FC236}">
                <a16:creationId xmlns:a16="http://schemas.microsoft.com/office/drawing/2014/main" id="{92DFC0E0-275B-2949-A7F4-EDBE350E6E6A}"/>
              </a:ext>
            </a:extLst>
          </p:cNvPr>
          <p:cNvSpPr/>
          <p:nvPr/>
        </p:nvSpPr>
        <p:spPr>
          <a:xfrm>
            <a:off x="1197581" y="2090524"/>
            <a:ext cx="748921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）稀疏矩阵中非零元素的个数远小于矩阵元素的总数。</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E543087-61E3-9E4B-B209-37A75304B659}"/>
              </a:ext>
            </a:extLst>
          </p:cNvPr>
          <p:cNvSpPr/>
          <p:nvPr/>
        </p:nvSpPr>
        <p:spPr>
          <a:xfrm>
            <a:off x="1197581" y="2618348"/>
            <a:ext cx="8589357"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）上三角矩阵主对角线以上（不包括主对角线中的元素），均为常数</a:t>
            </a:r>
            <a:r>
              <a:rPr lang="en-US" altLang="zh-CN" sz="2000" kern="100" dirty="0">
                <a:solidFill>
                  <a:srgbClr val="000000"/>
                </a:solidFill>
                <a:latin typeface="SimHei" panose="02010609060101010101" pitchFamily="49" charset="-122"/>
                <a:ea typeface="SimHei" panose="02010609060101010101" pitchFamily="49" charset="-122"/>
              </a:rPr>
              <a:t>C</a:t>
            </a:r>
            <a:r>
              <a:rPr lang="zh-CN" altLang="zh-CN" sz="2000" kern="100" dirty="0">
                <a:solidFill>
                  <a:srgbClr val="000000"/>
                </a:solidFill>
                <a:latin typeface="SimHei" panose="02010609060101010101" pitchFamily="49" charset="-122"/>
                <a:ea typeface="SimHei" panose="02010609060101010101" pitchFamily="49" charset="-122"/>
              </a:rPr>
              <a:t>。</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C55C171B-4059-9E48-815E-F239A471C672}"/>
              </a:ext>
            </a:extLst>
          </p:cNvPr>
          <p:cNvSpPr/>
          <p:nvPr/>
        </p:nvSpPr>
        <p:spPr>
          <a:xfrm>
            <a:off x="1197581" y="3091141"/>
            <a:ext cx="4929555"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）数组元素可以由若干个数据项组成。</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C8E2B98-9E03-A149-8878-84633A83DC54}"/>
              </a:ext>
            </a:extLst>
          </p:cNvPr>
          <p:cNvSpPr/>
          <p:nvPr/>
        </p:nvSpPr>
        <p:spPr>
          <a:xfrm>
            <a:off x="1197581" y="3545796"/>
            <a:ext cx="6211957"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）数组的三元组表存储是对稀疏矩阵的压缩存储。</a:t>
            </a:r>
            <a:endParaRPr lang="zh-CN" altLang="zh-CN" sz="2000" kern="100" dirty="0">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63A06082-0822-9843-A183-22602304443F}"/>
              </a:ext>
            </a:extLst>
          </p:cNvPr>
          <p:cNvSpPr/>
          <p:nvPr/>
        </p:nvSpPr>
        <p:spPr>
          <a:xfrm>
            <a:off x="1197581" y="4019164"/>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6</a:t>
            </a:r>
            <a:r>
              <a:rPr lang="zh-CN" altLang="zh-CN" sz="2000" kern="100" dirty="0">
                <a:solidFill>
                  <a:srgbClr val="000000"/>
                </a:solidFill>
                <a:latin typeface="SimHei" panose="02010609060101010101" pitchFamily="49" charset="-122"/>
                <a:ea typeface="SimHei" panose="02010609060101010101" pitchFamily="49" charset="-122"/>
              </a:rPr>
              <a:t>）任何矩阵都可以进行压缩存储。</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3228927F-8F44-8047-8EAB-57494BBF4D52}"/>
              </a:ext>
            </a:extLst>
          </p:cNvPr>
          <p:cNvSpPr/>
          <p:nvPr/>
        </p:nvSpPr>
        <p:spPr>
          <a:xfrm>
            <a:off x="1178345" y="4476320"/>
            <a:ext cx="650399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）广义表是线性表的推广，所以广义表也是线性表。</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2487A75-5D9C-744C-AD09-9E029F3ADF7F}"/>
              </a:ext>
            </a:extLst>
          </p:cNvPr>
          <p:cNvSpPr/>
          <p:nvPr/>
        </p:nvSpPr>
        <p:spPr>
          <a:xfrm>
            <a:off x="1133461" y="4958835"/>
            <a:ext cx="6378669"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广义表</a:t>
            </a:r>
            <a:r>
              <a:rPr lang="en-US" altLang="zh-CN" sz="2000" kern="100" dirty="0">
                <a:solidFill>
                  <a:srgbClr val="000000"/>
                </a:solidFill>
                <a:latin typeface="SimHei" panose="02010609060101010101" pitchFamily="49" charset="-122"/>
                <a:ea typeface="SimHei" panose="02010609060101010101" pitchFamily="49" charset="-122"/>
              </a:rPr>
              <a:t> LS=</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0</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1</a:t>
            </a:r>
            <a:r>
              <a:rPr lang="en-US" altLang="zh-CN"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），则</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是其表尾</a:t>
            </a:r>
            <a:r>
              <a:rPr lang="zh-CN" altLang="zh-CN" sz="2000" kern="100" dirty="0">
                <a:latin typeface="SimHei" panose="02010609060101010101" pitchFamily="49" charset="-122"/>
                <a:ea typeface="SimHei" panose="02010609060101010101" pitchFamily="49" charset="-122"/>
              </a:rPr>
              <a:t>。</a:t>
            </a:r>
          </a:p>
        </p:txBody>
      </p:sp>
      <p:sp>
        <p:nvSpPr>
          <p:cNvPr id="13" name="矩形 12">
            <a:extLst>
              <a:ext uri="{FF2B5EF4-FFF2-40B4-BE49-F238E27FC236}">
                <a16:creationId xmlns:a16="http://schemas.microsoft.com/office/drawing/2014/main" id="{41A3C1F4-ACB5-B843-80C4-02DF8B0AEAAA}"/>
              </a:ext>
            </a:extLst>
          </p:cNvPr>
          <p:cNvSpPr/>
          <p:nvPr/>
        </p:nvSpPr>
        <p:spPr>
          <a:xfrm>
            <a:off x="1197581" y="5441350"/>
            <a:ext cx="6048451" cy="323165"/>
          </a:xfrm>
          <a:prstGeom prst="rect">
            <a:avLst/>
          </a:prstGeom>
        </p:spPr>
        <p:txBody>
          <a:bodyPr wrap="none">
            <a:spAutoFit/>
          </a:bodyPr>
          <a:lstStyle/>
          <a:p>
            <a:pPr marR="44450"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广义表</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的表头和表尾是相等的。</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54ADF675-E5D2-FF4F-BC57-C9112A100AA1}"/>
              </a:ext>
            </a:extLst>
          </p:cNvPr>
          <p:cNvSpPr/>
          <p:nvPr/>
        </p:nvSpPr>
        <p:spPr>
          <a:xfrm>
            <a:off x="8219643" y="14749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A4481066-2F86-2044-866F-8EB632BD1532}"/>
              </a:ext>
            </a:extLst>
          </p:cNvPr>
          <p:cNvSpPr/>
          <p:nvPr/>
        </p:nvSpPr>
        <p:spPr>
          <a:xfrm>
            <a:off x="7578804" y="201561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05C97044-F10C-374E-846B-64E0890CA659}"/>
              </a:ext>
            </a:extLst>
          </p:cNvPr>
          <p:cNvSpPr/>
          <p:nvPr/>
        </p:nvSpPr>
        <p:spPr>
          <a:xfrm>
            <a:off x="9413364" y="2549097"/>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613C3110-6DC9-9149-B2A1-745F281BCB1C}"/>
              </a:ext>
            </a:extLst>
          </p:cNvPr>
          <p:cNvSpPr/>
          <p:nvPr/>
        </p:nvSpPr>
        <p:spPr>
          <a:xfrm>
            <a:off x="5928420" y="3015622"/>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39DA28B0-7AC8-A444-86BB-052F733A00F4}"/>
              </a:ext>
            </a:extLst>
          </p:cNvPr>
          <p:cNvSpPr/>
          <p:nvPr/>
        </p:nvSpPr>
        <p:spPr>
          <a:xfrm>
            <a:off x="7142416" y="3518089"/>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9" name="矩形 18">
            <a:extLst>
              <a:ext uri="{FF2B5EF4-FFF2-40B4-BE49-F238E27FC236}">
                <a16:creationId xmlns:a16="http://schemas.microsoft.com/office/drawing/2014/main" id="{390038EF-E6C5-F248-91F7-62B3D6B36F51}"/>
              </a:ext>
            </a:extLst>
          </p:cNvPr>
          <p:cNvSpPr/>
          <p:nvPr/>
        </p:nvSpPr>
        <p:spPr>
          <a:xfrm>
            <a:off x="5251596" y="3946990"/>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8BA4897-A25C-5241-8C15-652FC09043E0}"/>
              </a:ext>
            </a:extLst>
          </p:cNvPr>
          <p:cNvSpPr/>
          <p:nvPr/>
        </p:nvSpPr>
        <p:spPr>
          <a:xfrm>
            <a:off x="7319663" y="4416759"/>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B6A47BE7-B909-854F-9219-52F4C176CD57}"/>
              </a:ext>
            </a:extLst>
          </p:cNvPr>
          <p:cNvSpPr/>
          <p:nvPr/>
        </p:nvSpPr>
        <p:spPr>
          <a:xfrm>
            <a:off x="7040065" y="4930083"/>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7B6422FA-DFE0-2D4B-9B14-931DC69A588E}"/>
              </a:ext>
            </a:extLst>
          </p:cNvPr>
          <p:cNvSpPr/>
          <p:nvPr/>
        </p:nvSpPr>
        <p:spPr>
          <a:xfrm>
            <a:off x="6855540" y="541612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BD10B923-6707-C64C-9BF3-8EB836D293E7}"/>
              </a:ext>
            </a:extLst>
          </p:cNvPr>
          <p:cNvSpPr/>
          <p:nvPr/>
        </p:nvSpPr>
        <p:spPr>
          <a:xfrm>
            <a:off x="5928420" y="5821487"/>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88D79DBB-EA4E-9845-9F13-EB36BF9D72C8}"/>
              </a:ext>
            </a:extLst>
          </p:cNvPr>
          <p:cNvSpPr/>
          <p:nvPr/>
        </p:nvSpPr>
        <p:spPr>
          <a:xfrm>
            <a:off x="1269342" y="874212"/>
            <a:ext cx="4363695"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1-5</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（数组与广义表）</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7592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86A5269A-9DFA-D04A-8F0A-DB00E7A34C87}"/>
              </a:ext>
            </a:extLst>
          </p:cNvPr>
          <p:cNvGraphicFramePr>
            <a:graphicFrameLocks noGrp="1"/>
          </p:cNvGraphicFramePr>
          <p:nvPr>
            <p:extLst>
              <p:ext uri="{D42A27DB-BD31-4B8C-83A1-F6EECF244321}">
                <p14:modId xmlns:p14="http://schemas.microsoft.com/office/powerpoint/2010/main" val="2854821631"/>
              </p:ext>
            </p:extLst>
          </p:nvPr>
        </p:nvGraphicFramePr>
        <p:xfrm>
          <a:off x="1336352" y="1594408"/>
          <a:ext cx="6055678" cy="914400"/>
        </p:xfrm>
        <a:graphic>
          <a:graphicData uri="http://schemas.openxmlformats.org/drawingml/2006/table">
            <a:tbl>
              <a:tblPr>
                <a:tableStyleId>{5C22544A-7EE6-4342-B048-85BDC9FD1C3A}</a:tableStyleId>
              </a:tblPr>
              <a:tblGrid>
                <a:gridCol w="833686">
                  <a:extLst>
                    <a:ext uri="{9D8B030D-6E8A-4147-A177-3AD203B41FA5}">
                      <a16:colId xmlns:a16="http://schemas.microsoft.com/office/drawing/2014/main" val="13087022"/>
                    </a:ext>
                  </a:extLst>
                </a:gridCol>
                <a:gridCol w="652749">
                  <a:extLst>
                    <a:ext uri="{9D8B030D-6E8A-4147-A177-3AD203B41FA5}">
                      <a16:colId xmlns:a16="http://schemas.microsoft.com/office/drawing/2014/main" val="3237347894"/>
                    </a:ext>
                  </a:extLst>
                </a:gridCol>
                <a:gridCol w="652749">
                  <a:extLst>
                    <a:ext uri="{9D8B030D-6E8A-4147-A177-3AD203B41FA5}">
                      <a16:colId xmlns:a16="http://schemas.microsoft.com/office/drawing/2014/main" val="1768077986"/>
                    </a:ext>
                  </a:extLst>
                </a:gridCol>
                <a:gridCol w="652749">
                  <a:extLst>
                    <a:ext uri="{9D8B030D-6E8A-4147-A177-3AD203B41FA5}">
                      <a16:colId xmlns:a16="http://schemas.microsoft.com/office/drawing/2014/main" val="1929809658"/>
                    </a:ext>
                  </a:extLst>
                </a:gridCol>
                <a:gridCol w="652749">
                  <a:extLst>
                    <a:ext uri="{9D8B030D-6E8A-4147-A177-3AD203B41FA5}">
                      <a16:colId xmlns:a16="http://schemas.microsoft.com/office/drawing/2014/main" val="3266941182"/>
                    </a:ext>
                  </a:extLst>
                </a:gridCol>
                <a:gridCol w="652749">
                  <a:extLst>
                    <a:ext uri="{9D8B030D-6E8A-4147-A177-3AD203B41FA5}">
                      <a16:colId xmlns:a16="http://schemas.microsoft.com/office/drawing/2014/main" val="795291741"/>
                    </a:ext>
                  </a:extLst>
                </a:gridCol>
                <a:gridCol w="652749">
                  <a:extLst>
                    <a:ext uri="{9D8B030D-6E8A-4147-A177-3AD203B41FA5}">
                      <a16:colId xmlns:a16="http://schemas.microsoft.com/office/drawing/2014/main" val="2722713125"/>
                    </a:ext>
                  </a:extLst>
                </a:gridCol>
                <a:gridCol w="652749">
                  <a:extLst>
                    <a:ext uri="{9D8B030D-6E8A-4147-A177-3AD203B41FA5}">
                      <a16:colId xmlns:a16="http://schemas.microsoft.com/office/drawing/2014/main" val="626511039"/>
                    </a:ext>
                  </a:extLst>
                </a:gridCol>
                <a:gridCol w="652749">
                  <a:extLst>
                    <a:ext uri="{9D8B030D-6E8A-4147-A177-3AD203B41FA5}">
                      <a16:colId xmlns:a16="http://schemas.microsoft.com/office/drawing/2014/main" val="1973966788"/>
                    </a:ext>
                  </a:extLst>
                </a:gridCol>
              </a:tblGrid>
              <a:tr h="0">
                <a:tc>
                  <a:txBody>
                    <a:bodyPr/>
                    <a:lstStyle/>
                    <a:p>
                      <a:pPr algn="just">
                        <a:spcAft>
                          <a:spcPts val="0"/>
                        </a:spcAft>
                      </a:pPr>
                      <a:r>
                        <a:rPr lang="en-US" altLang="zh-CN" sz="2000" kern="100" dirty="0">
                          <a:effectLst/>
                          <a:latin typeface="SimHei" panose="02010609060101010101" pitchFamily="49" charset="-122"/>
                          <a:ea typeface="SimHei" panose="02010609060101010101" pitchFamily="49" charset="-122"/>
                        </a:rPr>
                        <a:t>A</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0</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3</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4</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5</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6</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7</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121275"/>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data</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60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78</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90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525763"/>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next</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7</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699883"/>
                  </a:ext>
                </a:extLst>
              </a:tr>
            </a:tbl>
          </a:graphicData>
        </a:graphic>
      </p:graphicFrame>
      <p:sp>
        <p:nvSpPr>
          <p:cNvPr id="7" name="矩形 6">
            <a:extLst>
              <a:ext uri="{FF2B5EF4-FFF2-40B4-BE49-F238E27FC236}">
                <a16:creationId xmlns:a16="http://schemas.microsoft.com/office/drawing/2014/main" id="{8E6197DA-3185-494E-8793-D8AB5DA8D014}"/>
              </a:ext>
            </a:extLst>
          </p:cNvPr>
          <p:cNvSpPr/>
          <p:nvPr/>
        </p:nvSpPr>
        <p:spPr>
          <a:xfrm>
            <a:off x="860102" y="935134"/>
            <a:ext cx="9979448" cy="400110"/>
          </a:xfrm>
          <a:prstGeom prst="rect">
            <a:avLst/>
          </a:prstGeom>
        </p:spPr>
        <p:txBody>
          <a:bodyPr wrap="square">
            <a:spAutoFit/>
          </a:bodyPr>
          <a:lstStyle/>
          <a:p>
            <a:pPr lvl="0" algn="just">
              <a:spcAft>
                <a:spcPts val="0"/>
              </a:spcAft>
              <a:tabLst>
                <a:tab pos="266700" algn="l"/>
              </a:tabLs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在如下数组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中链接存储了一个线性表，表头指针为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 [0].next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，试写出该线性表。</a:t>
            </a:r>
          </a:p>
        </p:txBody>
      </p:sp>
      <p:sp>
        <p:nvSpPr>
          <p:cNvPr id="8" name="矩形 7">
            <a:extLst>
              <a:ext uri="{FF2B5EF4-FFF2-40B4-BE49-F238E27FC236}">
                <a16:creationId xmlns:a16="http://schemas.microsoft.com/office/drawing/2014/main" id="{F038BEC0-BE36-7649-87CF-AC96D0961C9D}"/>
              </a:ext>
            </a:extLst>
          </p:cNvPr>
          <p:cNvSpPr/>
          <p:nvPr/>
        </p:nvSpPr>
        <p:spPr>
          <a:xfrm>
            <a:off x="1226075" y="2748883"/>
            <a:ext cx="4968027" cy="400110"/>
          </a:xfrm>
          <a:prstGeom prst="rect">
            <a:avLst/>
          </a:prstGeom>
        </p:spPr>
        <p:txBody>
          <a:bodyPr wrap="none">
            <a:spAutoFit/>
          </a:bodyPr>
          <a:lstStyle/>
          <a:p>
            <a:r>
              <a:rPr lang="zh-CN" altLang="zh-CN" sz="2000" b="1" u="sng" kern="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线性表为：</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78</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50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40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60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34</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90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zh-CN" altLang="zh-CN" sz="2000" dirty="0">
                <a:effectLst/>
                <a:latin typeface="SimHei" panose="02010609060101010101" pitchFamily="49" charset="-122"/>
                <a:ea typeface="SimHei" panose="02010609060101010101" pitchFamily="49" charset="-122"/>
              </a:rPr>
              <a:t> </a:t>
            </a:r>
            <a:endParaRPr lang="zh-CN" altLang="en-US" sz="2000" dirty="0">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D20356BC-E344-1044-B7C0-988A542A859F}"/>
              </a:ext>
            </a:extLst>
          </p:cNvPr>
          <p:cNvSpPr txBox="1"/>
          <p:nvPr/>
        </p:nvSpPr>
        <p:spPr>
          <a:xfrm>
            <a:off x="7682660" y="1594408"/>
            <a:ext cx="3156890" cy="1015663"/>
          </a:xfrm>
          <a:prstGeom prst="rect">
            <a:avLst/>
          </a:prstGeom>
          <a:noFill/>
        </p:spPr>
        <p:txBody>
          <a:bodyPr wrap="none" rtlCol="0">
            <a:spAutoFit/>
          </a:bodyPr>
          <a:lstStyle/>
          <a:p>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Struct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next;}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A[Max}</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爆炸形 1 9">
            <a:extLst>
              <a:ext uri="{FF2B5EF4-FFF2-40B4-BE49-F238E27FC236}">
                <a16:creationId xmlns:a16="http://schemas.microsoft.com/office/drawing/2014/main" id="{7F291D31-B918-1944-B9A1-303AFDC9835D}"/>
              </a:ext>
            </a:extLst>
          </p:cNvPr>
          <p:cNvSpPr/>
          <p:nvPr/>
        </p:nvSpPr>
        <p:spPr>
          <a:xfrm rot="19592899">
            <a:off x="5911921" y="2334546"/>
            <a:ext cx="2743200" cy="828675"/>
          </a:xfrm>
          <a:prstGeom prst="irregularSeal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静态链表</a:t>
            </a:r>
          </a:p>
        </p:txBody>
      </p:sp>
      <p:sp>
        <p:nvSpPr>
          <p:cNvPr id="2" name="文本框 1">
            <a:extLst>
              <a:ext uri="{FF2B5EF4-FFF2-40B4-BE49-F238E27FC236}">
                <a16:creationId xmlns:a16="http://schemas.microsoft.com/office/drawing/2014/main" id="{D643C2E5-72F1-A643-92DA-D91708F07294}"/>
              </a:ext>
            </a:extLst>
          </p:cNvPr>
          <p:cNvSpPr txBox="1"/>
          <p:nvPr/>
        </p:nvSpPr>
        <p:spPr>
          <a:xfrm>
            <a:off x="860102" y="343887"/>
            <a:ext cx="1415772"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
        <p:nvSpPr>
          <p:cNvPr id="3" name="矩形 2"/>
          <p:cNvSpPr/>
          <p:nvPr/>
        </p:nvSpPr>
        <p:spPr>
          <a:xfrm>
            <a:off x="903345" y="4306163"/>
            <a:ext cx="10108573" cy="1692771"/>
          </a:xfrm>
          <a:prstGeom prst="rect">
            <a:avLst/>
          </a:prstGeom>
        </p:spPr>
        <p:txBody>
          <a:bodyPr wrap="square">
            <a:spAutoFit/>
          </a:bodyPr>
          <a:lstStyle/>
          <a:p>
            <a:pPr algn="just"/>
            <a:r>
              <a:rPr lang="zh-CN" altLang="en-US" sz="2400" kern="100" dirty="0">
                <a:latin typeface="Times New Roman" panose="02020603050405020304" pitchFamily="18" charset="0"/>
                <a:ea typeface="SimHei" panose="02010609060101010101" pitchFamily="49" charset="-122"/>
                <a:cs typeface="Times New Roman" panose="02020603050405020304" pitchFamily="18" charset="0"/>
              </a:rPr>
              <a:t>设计算法：</a:t>
            </a:r>
            <a:endParaRPr lang="en-US" altLang="zh-CN" sz="24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已知两个整型数组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中的元素从小到大排列，</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中的元素从大到小排列，</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不含相同的元素，并已知数组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的元素个数为</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的元素个数为</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，设计一个算法（源代码）将</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合并成为一个数组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合并后的结果放在</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中</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且</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仍保持从小到大排列，不另设新的数组。要求算法的时间复杂度控制在</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O(n)/O(</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na+nb</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，辅组空间为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O(1)</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29012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41206D-0C94-6144-A94F-76A900E7F743}"/>
              </a:ext>
            </a:extLst>
          </p:cNvPr>
          <p:cNvSpPr/>
          <p:nvPr/>
        </p:nvSpPr>
        <p:spPr>
          <a:xfrm>
            <a:off x="804861" y="722903"/>
            <a:ext cx="10367963" cy="5693866"/>
          </a:xfrm>
          <a:prstGeom prst="rect">
            <a:avLst/>
          </a:prstGeom>
        </p:spPr>
        <p:txBody>
          <a:bodyPr wrap="square">
            <a:spAutoFit/>
          </a:bodyPr>
          <a:lstStyle/>
          <a:p>
            <a:pPr algn="just">
              <a:spcAft>
                <a:spcPts val="0"/>
              </a:spcAft>
            </a:pPr>
            <a:r>
              <a:rPr lang="zh-CN"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程序填空</a:t>
            </a:r>
            <a:r>
              <a:rPr lang="en-US"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4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）已知线性表中的元素是无序的，并以带表头结点的单链表作存储。试写一算法，删除</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表中所有大于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min</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，小于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的元素，</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delete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lklist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head; datatype min, max)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q=head-&gt;next;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 (p!=NULL)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if  ((p-&gt;data&lt;=min )  | |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u="sng"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q=p;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else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q-&gt;next=</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66750" algn="just">
              <a:spcAft>
                <a:spcPts val="0"/>
              </a:spcAft>
            </a:pP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762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smtClean="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6670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//delete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04A8F191-A63E-5A4C-B40C-D90A0A14F8CA}"/>
              </a:ext>
            </a:extLst>
          </p:cNvPr>
          <p:cNvSpPr/>
          <p:nvPr/>
        </p:nvSpPr>
        <p:spPr>
          <a:xfrm>
            <a:off x="4654562" y="3486152"/>
            <a:ext cx="160653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p-&gt;data&gt;=max </a:t>
            </a:r>
            <a:endParaRPr lang="zh-CN" altLang="en-US" dirty="0"/>
          </a:p>
        </p:txBody>
      </p:sp>
      <p:sp>
        <p:nvSpPr>
          <p:cNvPr id="3" name="矩形 2">
            <a:extLst>
              <a:ext uri="{FF2B5EF4-FFF2-40B4-BE49-F238E27FC236}">
                <a16:creationId xmlns:a16="http://schemas.microsoft.com/office/drawing/2014/main" id="{1F3AF1FD-D5A2-F549-B9CE-A8212FD83115}"/>
              </a:ext>
            </a:extLst>
          </p:cNvPr>
          <p:cNvSpPr/>
          <p:nvPr/>
        </p:nvSpPr>
        <p:spPr>
          <a:xfrm>
            <a:off x="2962226" y="4073010"/>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 </a:t>
            </a:r>
            <a:endParaRPr lang="zh-CN" altLang="en-US" dirty="0"/>
          </a:p>
        </p:txBody>
      </p:sp>
      <p:sp>
        <p:nvSpPr>
          <p:cNvPr id="5" name="矩形 4">
            <a:extLst>
              <a:ext uri="{FF2B5EF4-FFF2-40B4-BE49-F238E27FC236}">
                <a16:creationId xmlns:a16="http://schemas.microsoft.com/office/drawing/2014/main" id="{DF214015-4ABC-C543-B63A-36A76C28A770}"/>
              </a:ext>
            </a:extLst>
          </p:cNvPr>
          <p:cNvSpPr/>
          <p:nvPr/>
        </p:nvSpPr>
        <p:spPr>
          <a:xfrm>
            <a:off x="3225360" y="4687371"/>
            <a:ext cx="1019831"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p-&gt;next </a:t>
            </a:r>
            <a:endParaRPr lang="zh-CN" altLang="en-US" dirty="0"/>
          </a:p>
        </p:txBody>
      </p:sp>
      <p:sp>
        <p:nvSpPr>
          <p:cNvPr id="6" name="矩形 5">
            <a:extLst>
              <a:ext uri="{FF2B5EF4-FFF2-40B4-BE49-F238E27FC236}">
                <a16:creationId xmlns:a16="http://schemas.microsoft.com/office/drawing/2014/main" id="{AAEDD008-13D1-ED45-9C43-BC5A3F8E4B2A}"/>
              </a:ext>
            </a:extLst>
          </p:cNvPr>
          <p:cNvSpPr/>
          <p:nvPr/>
        </p:nvSpPr>
        <p:spPr>
          <a:xfrm>
            <a:off x="2662080" y="5029446"/>
            <a:ext cx="112082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delete (p) </a:t>
            </a:r>
            <a:endParaRPr lang="zh-CN" altLang="en-US" dirty="0"/>
          </a:p>
        </p:txBody>
      </p:sp>
      <p:sp>
        <p:nvSpPr>
          <p:cNvPr id="7" name="矩形 6">
            <a:extLst>
              <a:ext uri="{FF2B5EF4-FFF2-40B4-BE49-F238E27FC236}">
                <a16:creationId xmlns:a16="http://schemas.microsoft.com/office/drawing/2014/main" id="{7B75279B-C237-0244-B7CB-55A4F5B1B6B4}"/>
              </a:ext>
            </a:extLst>
          </p:cNvPr>
          <p:cNvSpPr/>
          <p:nvPr/>
        </p:nvSpPr>
        <p:spPr>
          <a:xfrm>
            <a:off x="2820777" y="5330308"/>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q-&gt;next </a:t>
            </a:r>
            <a:endParaRPr lang="zh-CN" altLang="en-US" dirty="0"/>
          </a:p>
        </p:txBody>
      </p:sp>
    </p:spTree>
    <p:extLst>
      <p:ext uri="{BB962C8B-B14F-4D97-AF65-F5344CB8AC3E}">
        <p14:creationId xmlns:p14="http://schemas.microsoft.com/office/powerpoint/2010/main" val="308566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317" y="1028343"/>
            <a:ext cx="8273608" cy="4678204"/>
          </a:xfrm>
          <a:prstGeom prst="rect">
            <a:avLst/>
          </a:prstGeom>
        </p:spPr>
        <p:txBody>
          <a:bodyPr wrap="square">
            <a:spAutoFi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算法程序代码：</a:t>
            </a:r>
          </a:p>
          <a:p>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merge2(</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na,int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B[],</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nb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ia,ib,ic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=na-1;ib=0; //A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从后向前依次取元素，</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从前向后依次取元素</a:t>
            </a:r>
          </a:p>
          <a:p>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ic</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=na+nb-1</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移动的元素从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的末端位置向前依次存放</a:t>
            </a: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while(</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&gt;=0&amp;&amp;</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nb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当前位置大的元素移至</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位置</a:t>
            </a: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if(A[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]&gt;B[</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else</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while(</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nb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ib</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中剩余元素移至</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的左端</a:t>
            </a: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return 0;</a:t>
            </a:r>
          </a:p>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38805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3B668C-6033-8B41-A3E4-648B5CB180D4}"/>
              </a:ext>
            </a:extLst>
          </p:cNvPr>
          <p:cNvSpPr/>
          <p:nvPr/>
        </p:nvSpPr>
        <p:spPr>
          <a:xfrm>
            <a:off x="614363" y="732726"/>
            <a:ext cx="9972675" cy="5632311"/>
          </a:xfrm>
          <a:prstGeom prst="rect">
            <a:avLst/>
          </a:prstGeom>
        </p:spPr>
        <p:txBody>
          <a:bodyPr wrap="square">
            <a:spAutoFit/>
          </a:bodyPr>
          <a:lstStyle/>
          <a:p>
            <a:pPr indent="540385" algn="just">
              <a:spcAft>
                <a:spcPts val="0"/>
              </a:spcAft>
            </a:pP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）在带头结点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的单链表的结点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之后插入新元素</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x</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lkinsert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*head,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x)</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node *s, *p;</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s-&gt;data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p=head-&gt;next;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(p!=NULL) &amp;&amp; ( p-&gt;data!=a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if (p==NULL)</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4000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&lt;&lt; " </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不存在结点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 ";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else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D6947F3F-ED31-E84C-9805-3511F78D7066}"/>
              </a:ext>
            </a:extLst>
          </p:cNvPr>
          <p:cNvSpPr/>
          <p:nvPr/>
        </p:nvSpPr>
        <p:spPr>
          <a:xfrm>
            <a:off x="2282589" y="2887177"/>
            <a:ext cx="123944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new node </a:t>
            </a:r>
            <a:endParaRPr lang="zh-CN" altLang="en-US" sz="2000" dirty="0"/>
          </a:p>
        </p:txBody>
      </p:sp>
      <p:sp>
        <p:nvSpPr>
          <p:cNvPr id="3" name="矩形 2">
            <a:extLst>
              <a:ext uri="{FF2B5EF4-FFF2-40B4-BE49-F238E27FC236}">
                <a16:creationId xmlns:a16="http://schemas.microsoft.com/office/drawing/2014/main" id="{44FD8F1F-E551-E943-A00C-A7D411A600B9}"/>
              </a:ext>
            </a:extLst>
          </p:cNvPr>
          <p:cNvSpPr/>
          <p:nvPr/>
        </p:nvSpPr>
        <p:spPr>
          <a:xfrm>
            <a:off x="3078700" y="3163059"/>
            <a:ext cx="377026"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x </a:t>
            </a:r>
            <a:endParaRPr lang="zh-CN" altLang="en-US" sz="2000" dirty="0"/>
          </a:p>
        </p:txBody>
      </p:sp>
      <p:sp>
        <p:nvSpPr>
          <p:cNvPr id="5" name="矩形 4">
            <a:extLst>
              <a:ext uri="{FF2B5EF4-FFF2-40B4-BE49-F238E27FC236}">
                <a16:creationId xmlns:a16="http://schemas.microsoft.com/office/drawing/2014/main" id="{3AC71489-D0DE-FF46-AF15-C0EE397AF775}"/>
              </a:ext>
            </a:extLst>
          </p:cNvPr>
          <p:cNvSpPr/>
          <p:nvPr/>
        </p:nvSpPr>
        <p:spPr>
          <a:xfrm>
            <a:off x="2469514" y="4074112"/>
            <a:ext cx="131959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p=p-&gt;next </a:t>
            </a:r>
            <a:endParaRPr lang="zh-CN" altLang="en-US" sz="2000" dirty="0"/>
          </a:p>
        </p:txBody>
      </p:sp>
      <p:sp>
        <p:nvSpPr>
          <p:cNvPr id="6" name="矩形 5">
            <a:extLst>
              <a:ext uri="{FF2B5EF4-FFF2-40B4-BE49-F238E27FC236}">
                <a16:creationId xmlns:a16="http://schemas.microsoft.com/office/drawing/2014/main" id="{DD48840A-525D-D64C-9CD9-80438DB3A550}"/>
              </a:ext>
            </a:extLst>
          </p:cNvPr>
          <p:cNvSpPr/>
          <p:nvPr/>
        </p:nvSpPr>
        <p:spPr>
          <a:xfrm>
            <a:off x="2840769" y="5005035"/>
            <a:ext cx="1896673"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s-&gt;next=p-&gt;next</a:t>
            </a:r>
            <a:endParaRPr lang="zh-CN" altLang="en-US" sz="2000" dirty="0"/>
          </a:p>
        </p:txBody>
      </p:sp>
      <p:sp>
        <p:nvSpPr>
          <p:cNvPr id="7" name="矩形 6">
            <a:extLst>
              <a:ext uri="{FF2B5EF4-FFF2-40B4-BE49-F238E27FC236}">
                <a16:creationId xmlns:a16="http://schemas.microsoft.com/office/drawing/2014/main" id="{6863F0C2-636E-5741-A57A-72B4C69FC094}"/>
              </a:ext>
            </a:extLst>
          </p:cNvPr>
          <p:cNvSpPr/>
          <p:nvPr/>
        </p:nvSpPr>
        <p:spPr>
          <a:xfrm>
            <a:off x="2840769" y="5284926"/>
            <a:ext cx="1290738"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p-&gt;next=s </a:t>
            </a:r>
            <a:endParaRPr lang="zh-CN" altLang="en-US" sz="2000" dirty="0"/>
          </a:p>
        </p:txBody>
      </p:sp>
    </p:spTree>
    <p:extLst>
      <p:ext uri="{BB962C8B-B14F-4D97-AF65-F5344CB8AC3E}">
        <p14:creationId xmlns:p14="http://schemas.microsoft.com/office/powerpoint/2010/main" val="9916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CBCD18-0F5A-8A42-AE75-C2D1A34A55D6}"/>
              </a:ext>
            </a:extLst>
          </p:cNvPr>
          <p:cNvSpPr/>
          <p:nvPr/>
        </p:nvSpPr>
        <p:spPr>
          <a:xfrm>
            <a:off x="843148" y="472558"/>
            <a:ext cx="10246426" cy="1497526"/>
          </a:xfrm>
          <a:prstGeom prst="rect">
            <a:avLst/>
          </a:prstGeom>
        </p:spPr>
        <p:txBody>
          <a:bodyPr wrap="square">
            <a:spAutoFit/>
          </a:bodyPr>
          <a:lstStyle/>
          <a:p>
            <a:pPr>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1】</a:t>
            </a:r>
          </a:p>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假定采用带头结点的单链表保存单词，当两个单词有相同的后缀时，则可共享相同的后缀存储空间。例如，“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loading”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being”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的存储映像如下图所示。 </a:t>
            </a:r>
          </a:p>
        </p:txBody>
      </p:sp>
      <p:sp>
        <p:nvSpPr>
          <p:cNvPr id="5" name="矩形 4">
            <a:extLst>
              <a:ext uri="{FF2B5EF4-FFF2-40B4-BE49-F238E27FC236}">
                <a16:creationId xmlns:a16="http://schemas.microsoft.com/office/drawing/2014/main" id="{F1DCBF1B-5A95-0E47-A723-BA6E52CAA13D}"/>
              </a:ext>
            </a:extLst>
          </p:cNvPr>
          <p:cNvSpPr/>
          <p:nvPr/>
        </p:nvSpPr>
        <p:spPr>
          <a:xfrm>
            <a:off x="843148" y="3595255"/>
            <a:ext cx="10764982" cy="2790187"/>
          </a:xfrm>
          <a:prstGeom prst="rect">
            <a:avLst/>
          </a:prstGeom>
        </p:spPr>
        <p:txBody>
          <a:bodyPr wrap="square">
            <a:spAutoFit/>
          </a:bodyPr>
          <a:lstStyle/>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设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分别指向两个单词所在单链表的头结点，链表结点结构为（</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data,next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，请设计一个时间上尽可能高效的算法，找出由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所指的两个链表共同后缀的起始位置</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如图中字符 </a:t>
            </a:r>
            <a:r>
              <a:rPr lang="en-US" altLang="zh-CN" sz="2000" i="1"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所在结点的位置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。要求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给出算法的基本设计思想。</a:t>
            </a:r>
            <a:br>
              <a:rPr lang="zh-CN" altLang="en-US" sz="2000" dirty="0">
                <a:latin typeface="Times New Roman" panose="02020603050405020304" pitchFamily="18" charset="0"/>
                <a:ea typeface="SimHei" panose="02010609060101010101" pitchFamily="49" charset="-122"/>
                <a:cs typeface="Times New Roman" panose="02020603050405020304" pitchFamily="18" charset="0"/>
              </a:rPr>
            </a:b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根据设计思想，采用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JAVA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语言描述算法，关键之处给出注释。</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说明你所设计算法的时间复杂度。 </a:t>
            </a:r>
          </a:p>
        </p:txBody>
      </p:sp>
      <p:pic>
        <p:nvPicPr>
          <p:cNvPr id="7" name="图片 6" descr="图片包含 游戏机, 钟表&#10;&#10;描述已自动生成">
            <a:extLst>
              <a:ext uri="{FF2B5EF4-FFF2-40B4-BE49-F238E27FC236}">
                <a16:creationId xmlns:a16="http://schemas.microsoft.com/office/drawing/2014/main" id="{C65B6EF8-66FE-1E47-A85C-AC8A87E0BD04}"/>
              </a:ext>
            </a:extLst>
          </p:cNvPr>
          <p:cNvPicPr>
            <a:picLocks noChangeAspect="1"/>
          </p:cNvPicPr>
          <p:nvPr/>
        </p:nvPicPr>
        <p:blipFill>
          <a:blip r:embed="rId2"/>
          <a:stretch>
            <a:fillRect/>
          </a:stretch>
        </p:blipFill>
        <p:spPr>
          <a:xfrm>
            <a:off x="2539778" y="1957545"/>
            <a:ext cx="6339445" cy="1557916"/>
          </a:xfrm>
          <a:prstGeom prst="rect">
            <a:avLst/>
          </a:prstGeom>
        </p:spPr>
      </p:pic>
    </p:spTree>
    <p:extLst>
      <p:ext uri="{BB962C8B-B14F-4D97-AF65-F5344CB8AC3E}">
        <p14:creationId xmlns:p14="http://schemas.microsoft.com/office/powerpoint/2010/main" val="405482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F7A3CE-90DC-2645-8E41-B37A7C123589}"/>
              </a:ext>
            </a:extLst>
          </p:cNvPr>
          <p:cNvSpPr/>
          <p:nvPr/>
        </p:nvSpPr>
        <p:spPr>
          <a:xfrm>
            <a:off x="488867" y="549049"/>
            <a:ext cx="10994571" cy="3251852"/>
          </a:xfrm>
          <a:prstGeom prst="rect">
            <a:avLst/>
          </a:prstGeom>
        </p:spPr>
        <p:txBody>
          <a:bodyPr wrap="square">
            <a:spAutoFit/>
          </a:bodyPr>
          <a:lstStyle/>
          <a:p>
            <a:pPr algn="just">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算法思想</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分别求出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所指的两个链表的长度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将两个链表以表尾对齐</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令指针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的头结点，若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&gt;=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 结点，即使指针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所指的结点到表尾的长度相等。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反复将指针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同步向后移动，并判断它们是否指向同一结点。若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 同一结点，则该点即为所求的共同后缀的起始位置。 </a:t>
            </a:r>
          </a:p>
        </p:txBody>
      </p:sp>
      <p:sp>
        <p:nvSpPr>
          <p:cNvPr id="5" name="矩形 4">
            <a:extLst>
              <a:ext uri="{FF2B5EF4-FFF2-40B4-BE49-F238E27FC236}">
                <a16:creationId xmlns:a16="http://schemas.microsoft.com/office/drawing/2014/main" id="{CC1F95FA-D528-BA4D-8093-080517E87718}"/>
              </a:ext>
            </a:extLst>
          </p:cNvPr>
          <p:cNvSpPr/>
          <p:nvPr/>
        </p:nvSpPr>
        <p:spPr>
          <a:xfrm>
            <a:off x="1088571" y="4265658"/>
            <a:ext cx="3713018" cy="1323439"/>
          </a:xfrm>
          <a:prstGeom prst="rect">
            <a:avLst/>
          </a:prstGeom>
          <a:solidFill>
            <a:schemeClr val="accent6">
              <a:lumMod val="20000"/>
              <a:lumOff val="80000"/>
            </a:schemeClr>
          </a:solidFill>
        </p:spPr>
        <p:txBody>
          <a:bodyPr wrap="square">
            <a:spAutoFit/>
          </a:bodyPr>
          <a:lstStyle/>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char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 next; } SNODE; </a:t>
            </a:r>
          </a:p>
        </p:txBody>
      </p:sp>
      <p:sp>
        <p:nvSpPr>
          <p:cNvPr id="6" name="矩形 5">
            <a:extLst>
              <a:ext uri="{FF2B5EF4-FFF2-40B4-BE49-F238E27FC236}">
                <a16:creationId xmlns:a16="http://schemas.microsoft.com/office/drawing/2014/main" id="{741D28D6-20EE-BE4B-94E0-15D14F5A4D2A}"/>
              </a:ext>
            </a:extLst>
          </p:cNvPr>
          <p:cNvSpPr/>
          <p:nvPr/>
        </p:nvSpPr>
        <p:spPr>
          <a:xfrm>
            <a:off x="6476010" y="4159908"/>
            <a:ext cx="3998025" cy="2308324"/>
          </a:xfrm>
          <a:prstGeom prst="rect">
            <a:avLst/>
          </a:prstGeom>
          <a:solidFill>
            <a:schemeClr val="accent6">
              <a:lumMod val="20000"/>
              <a:lumOff val="80000"/>
            </a:schemeClr>
          </a:solidFill>
        </p:spPr>
        <p:txBody>
          <a:bodyPr wrap="square">
            <a:spAutoFit/>
          </a:bodyPr>
          <a:lstStyle/>
          <a:p>
            <a:r>
              <a:rPr lang="zh-CN" altLang="en-US" dirty="0">
                <a:latin typeface="Times New Roman" panose="02020603050405020304" pitchFamily="18" charset="0"/>
                <a:ea typeface="SimHei" panose="02010609060101010101" pitchFamily="49" charset="-122"/>
                <a:cs typeface="Times New Roman" panose="02020603050405020304" pitchFamily="18" charset="0"/>
              </a:rPr>
              <a:t>求链表长度：</a:t>
            </a:r>
            <a:endParaRPr lang="en-US" altLang="zh-CN"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SNODE * head )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=0;</a:t>
            </a:r>
            <a:br>
              <a:rPr lang="en-US" altLang="zh-CN" dirty="0">
                <a:latin typeface="Times New Roman" panose="02020603050405020304" pitchFamily="18" charset="0"/>
                <a:ea typeface="SimHei" panose="02010609060101010101" pitchFamily="49" charset="-122"/>
                <a:cs typeface="Times New Roman" panose="02020603050405020304" pitchFamily="18" charset="0"/>
              </a:rPr>
            </a:b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while ( head-&gt;next != NULL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head = head-&gt;next;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return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12656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55D50A-1264-0D4D-AF12-9329437E173A}"/>
              </a:ext>
            </a:extLst>
          </p:cNvPr>
          <p:cNvSpPr/>
          <p:nvPr/>
        </p:nvSpPr>
        <p:spPr>
          <a:xfrm>
            <a:off x="1086374" y="682823"/>
            <a:ext cx="9714016" cy="5324535"/>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算法实现 </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endParaRPr lang="en-US" altLang="zh-CN" sz="2000" b="1"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findlist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SNODE * str1, SNODE * str2 )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m, n;</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p, * q;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m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str1 );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str2 );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p=str1; m &gt; n ; m--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 = p-&gt;next;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q=str2; m &lt; n; 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 q-&gt;next;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p-&gt;next != NULL &amp;&amp; p-&gt;next != q-&gt;next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查找共同后缀起始点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endParaRPr lang="zh-CN" altLang="en-US"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 = p-&gt;next; q = q-&gt;next;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return p-&gt;next;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p>
        </p:txBody>
      </p:sp>
      <p:sp>
        <p:nvSpPr>
          <p:cNvPr id="7" name="矩形 6">
            <a:extLst>
              <a:ext uri="{FF2B5EF4-FFF2-40B4-BE49-F238E27FC236}">
                <a16:creationId xmlns:a16="http://schemas.microsoft.com/office/drawing/2014/main" id="{564A8C15-83C0-044B-88B6-DB1E0A98C314}"/>
              </a:ext>
            </a:extLst>
          </p:cNvPr>
          <p:cNvSpPr/>
          <p:nvPr/>
        </p:nvSpPr>
        <p:spPr>
          <a:xfrm>
            <a:off x="933974" y="6007358"/>
            <a:ext cx="9604560" cy="400110"/>
          </a:xfrm>
          <a:prstGeom prst="rect">
            <a:avLst/>
          </a:prstGeom>
        </p:spPr>
        <p:txBody>
          <a:bodyPr wrap="square">
            <a:spAutoFit/>
          </a:bodyPr>
          <a:lstStyle/>
          <a:p>
            <a:r>
              <a:rPr lang="en-US" altLang="zh-CN" sz="2000" dirty="0">
                <a:latin typeface="SimHei" panose="02010609060101010101" pitchFamily="49" charset="-122"/>
                <a:ea typeface="SimHei" panose="02010609060101010101" pitchFamily="49" charset="-122"/>
                <a:cs typeface="Times New Roman" panose="02020603050405020304" pitchFamily="18" charset="0"/>
              </a:rPr>
              <a:t>(3)</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时间复杂度为</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a:t>
            </a:r>
            <a:r>
              <a:rPr lang="en-US" altLang="zh-CN" sz="2000" dirty="0" err="1">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或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(max(</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。其中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m</a:t>
            </a:r>
            <a:r>
              <a:rPr lang="zh-CN" altLang="en-US"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n </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分别为两个链 表的长度。 </a:t>
            </a:r>
          </a:p>
        </p:txBody>
      </p:sp>
    </p:spTree>
    <p:extLst>
      <p:ext uri="{BB962C8B-B14F-4D97-AF65-F5344CB8AC3E}">
        <p14:creationId xmlns:p14="http://schemas.microsoft.com/office/powerpoint/2010/main" val="18804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D2EA5CC-7E3E-0F43-86D2-B466EF902358}"/>
              </a:ext>
            </a:extLst>
          </p:cNvPr>
          <p:cNvSpPr/>
          <p:nvPr/>
        </p:nvSpPr>
        <p:spPr>
          <a:xfrm>
            <a:off x="655371" y="387380"/>
            <a:ext cx="10608239" cy="1972912"/>
          </a:xfrm>
          <a:prstGeom prst="rect">
            <a:avLst/>
          </a:prstGeom>
        </p:spPr>
        <p:txBody>
          <a:bodyPr wrap="square">
            <a:spAutoFit/>
          </a:bodyPr>
          <a:lstStyle/>
          <a:p>
            <a:pPr algn="just">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2】</a:t>
            </a:r>
          </a:p>
          <a:p>
            <a:pPr algn="just">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用单链表保存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个整数，结点的结构为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 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，且</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为正整数</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。现要求设计一个时间复杂度尽可能高效的算法，对于链表中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的绝对值相等的结点，仅保留第一次出现的结点而删除其余绝对值相等的结点。例如，若给定的单链表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如下</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6" name="图片 5" descr="图片包含 游戏机, 钟表&#10;&#10;描述已自动生成">
            <a:extLst>
              <a:ext uri="{FF2B5EF4-FFF2-40B4-BE49-F238E27FC236}">
                <a16:creationId xmlns:a16="http://schemas.microsoft.com/office/drawing/2014/main" id="{D6D14371-55D0-A945-BD5E-FD035BDD3A1F}"/>
              </a:ext>
            </a:extLst>
          </p:cNvPr>
          <p:cNvPicPr>
            <a:picLocks noChangeAspect="1"/>
          </p:cNvPicPr>
          <p:nvPr/>
        </p:nvPicPr>
        <p:blipFill>
          <a:blip r:embed="rId2"/>
          <a:stretch>
            <a:fillRect/>
          </a:stretch>
        </p:blipFill>
        <p:spPr>
          <a:xfrm>
            <a:off x="1901976" y="2519359"/>
            <a:ext cx="7865534" cy="2291046"/>
          </a:xfrm>
          <a:prstGeom prst="rect">
            <a:avLst/>
          </a:prstGeom>
        </p:spPr>
      </p:pic>
      <p:sp>
        <p:nvSpPr>
          <p:cNvPr id="7" name="矩形 6">
            <a:extLst>
              <a:ext uri="{FF2B5EF4-FFF2-40B4-BE49-F238E27FC236}">
                <a16:creationId xmlns:a16="http://schemas.microsoft.com/office/drawing/2014/main" id="{C8242F17-92BC-9545-B64F-21521553FBF0}"/>
              </a:ext>
            </a:extLst>
          </p:cNvPr>
          <p:cNvSpPr/>
          <p:nvPr/>
        </p:nvSpPr>
        <p:spPr>
          <a:xfrm>
            <a:off x="1092693" y="4810405"/>
            <a:ext cx="10320374" cy="1866858"/>
          </a:xfrm>
          <a:prstGeom prst="rect">
            <a:avLst/>
          </a:prstGeom>
        </p:spPr>
        <p:txBody>
          <a:bodyPr wrap="square">
            <a:spAutoFit/>
          </a:bodyPr>
          <a:lstStyle/>
          <a:p>
            <a:pPr>
              <a:lnSpc>
                <a:spcPct val="150000"/>
              </a:lnSpc>
            </a:pPr>
            <a:r>
              <a:rPr lang="zh-CN" altLang="en-US" sz="2000" dirty="0">
                <a:latin typeface="SimHei" panose="02010609060101010101" pitchFamily="49" charset="-122"/>
                <a:ea typeface="SimHei" panose="02010609060101010101" pitchFamily="49" charset="-122"/>
              </a:rPr>
              <a:t>要求</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给出算法的基本设计思想。</a:t>
            </a:r>
            <a:br>
              <a:rPr lang="zh-CN" altLang="en-US"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使用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语言，给出单链表结点的数据类型定义。</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根据设计思想，采用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语言描述算法，关键之处给出注释。 </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说明你所设计算法的时间复杂度和空间复杂度。 </a:t>
            </a:r>
          </a:p>
        </p:txBody>
      </p:sp>
    </p:spTree>
    <p:extLst>
      <p:ext uri="{BB962C8B-B14F-4D97-AF65-F5344CB8AC3E}">
        <p14:creationId xmlns:p14="http://schemas.microsoft.com/office/powerpoint/2010/main" val="66107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DC28D0-BFC3-DF41-A486-3D85BD23AF5A}"/>
              </a:ext>
            </a:extLst>
          </p:cNvPr>
          <p:cNvSpPr/>
          <p:nvPr/>
        </p:nvSpPr>
        <p:spPr>
          <a:xfrm>
            <a:off x="668301" y="558000"/>
            <a:ext cx="10955852" cy="1915845"/>
          </a:xfrm>
          <a:prstGeom prst="rect">
            <a:avLst/>
          </a:prstGeom>
        </p:spPr>
        <p:txBody>
          <a:bodyPr wrap="square">
            <a:spAutoFit/>
          </a:bodyPr>
          <a:lstStyle/>
          <a:p>
            <a:pPr algn="just">
              <a:lnSpc>
                <a:spcPts val="29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基本设计思想</a:t>
            </a:r>
          </a:p>
          <a:p>
            <a:pPr algn="just">
              <a:lnSpc>
                <a:spcPts val="29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算法的核心思想是用空间换时间。使用辅助数组记录链表中已出现的数值，从而只需对链表进行一趟扫描。 因为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，故辅助数组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的大小为</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，各元素的初值均为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。依次扫描链表中的各结点，同时检查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的值，如果为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，则保留该结点并令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否则，将该结点从链表中删除。 </a:t>
            </a:r>
          </a:p>
        </p:txBody>
      </p:sp>
      <p:graphicFrame>
        <p:nvGraphicFramePr>
          <p:cNvPr id="8" name="表格 7">
            <a:extLst>
              <a:ext uri="{FF2B5EF4-FFF2-40B4-BE49-F238E27FC236}">
                <a16:creationId xmlns:a16="http://schemas.microsoft.com/office/drawing/2014/main" id="{C3D99BAC-E8F2-6B4C-BAD0-866C203C6425}"/>
              </a:ext>
            </a:extLst>
          </p:cNvPr>
          <p:cNvGraphicFramePr>
            <a:graphicFrameLocks noGrp="1"/>
          </p:cNvGraphicFramePr>
          <p:nvPr>
            <p:extLst>
              <p:ext uri="{D42A27DB-BD31-4B8C-83A1-F6EECF244321}">
                <p14:modId xmlns:p14="http://schemas.microsoft.com/office/powerpoint/2010/main" val="2468026257"/>
              </p:ext>
            </p:extLst>
          </p:nvPr>
        </p:nvGraphicFramePr>
        <p:xfrm>
          <a:off x="955413" y="2478116"/>
          <a:ext cx="10914838" cy="828040"/>
        </p:xfrm>
        <a:graphic>
          <a:graphicData uri="http://schemas.openxmlformats.org/drawingml/2006/table">
            <a:tbl>
              <a:tblPr firstRow="1" bandRow="1">
                <a:tableStyleId>{5C22544A-7EE6-4342-B048-85BDC9FD1C3A}</a:tableStyleId>
              </a:tblPr>
              <a:tblGrid>
                <a:gridCol w="496129">
                  <a:extLst>
                    <a:ext uri="{9D8B030D-6E8A-4147-A177-3AD203B41FA5}">
                      <a16:colId xmlns:a16="http://schemas.microsoft.com/office/drawing/2014/main" val="3835582698"/>
                    </a:ext>
                  </a:extLst>
                </a:gridCol>
                <a:gridCol w="496129">
                  <a:extLst>
                    <a:ext uri="{9D8B030D-6E8A-4147-A177-3AD203B41FA5}">
                      <a16:colId xmlns:a16="http://schemas.microsoft.com/office/drawing/2014/main" val="1107765068"/>
                    </a:ext>
                  </a:extLst>
                </a:gridCol>
                <a:gridCol w="496129">
                  <a:extLst>
                    <a:ext uri="{9D8B030D-6E8A-4147-A177-3AD203B41FA5}">
                      <a16:colId xmlns:a16="http://schemas.microsoft.com/office/drawing/2014/main" val="2928362857"/>
                    </a:ext>
                  </a:extLst>
                </a:gridCol>
                <a:gridCol w="496129">
                  <a:extLst>
                    <a:ext uri="{9D8B030D-6E8A-4147-A177-3AD203B41FA5}">
                      <a16:colId xmlns:a16="http://schemas.microsoft.com/office/drawing/2014/main" val="633829926"/>
                    </a:ext>
                  </a:extLst>
                </a:gridCol>
                <a:gridCol w="496129">
                  <a:extLst>
                    <a:ext uri="{9D8B030D-6E8A-4147-A177-3AD203B41FA5}">
                      <a16:colId xmlns:a16="http://schemas.microsoft.com/office/drawing/2014/main" val="1095107792"/>
                    </a:ext>
                  </a:extLst>
                </a:gridCol>
                <a:gridCol w="496129">
                  <a:extLst>
                    <a:ext uri="{9D8B030D-6E8A-4147-A177-3AD203B41FA5}">
                      <a16:colId xmlns:a16="http://schemas.microsoft.com/office/drawing/2014/main" val="278819104"/>
                    </a:ext>
                  </a:extLst>
                </a:gridCol>
                <a:gridCol w="496129">
                  <a:extLst>
                    <a:ext uri="{9D8B030D-6E8A-4147-A177-3AD203B41FA5}">
                      <a16:colId xmlns:a16="http://schemas.microsoft.com/office/drawing/2014/main" val="3089136239"/>
                    </a:ext>
                  </a:extLst>
                </a:gridCol>
                <a:gridCol w="496129">
                  <a:extLst>
                    <a:ext uri="{9D8B030D-6E8A-4147-A177-3AD203B41FA5}">
                      <a16:colId xmlns:a16="http://schemas.microsoft.com/office/drawing/2014/main" val="1803176506"/>
                    </a:ext>
                  </a:extLst>
                </a:gridCol>
                <a:gridCol w="496129">
                  <a:extLst>
                    <a:ext uri="{9D8B030D-6E8A-4147-A177-3AD203B41FA5}">
                      <a16:colId xmlns:a16="http://schemas.microsoft.com/office/drawing/2014/main" val="548483028"/>
                    </a:ext>
                  </a:extLst>
                </a:gridCol>
                <a:gridCol w="496129">
                  <a:extLst>
                    <a:ext uri="{9D8B030D-6E8A-4147-A177-3AD203B41FA5}">
                      <a16:colId xmlns:a16="http://schemas.microsoft.com/office/drawing/2014/main" val="810833704"/>
                    </a:ext>
                  </a:extLst>
                </a:gridCol>
                <a:gridCol w="496129">
                  <a:extLst>
                    <a:ext uri="{9D8B030D-6E8A-4147-A177-3AD203B41FA5}">
                      <a16:colId xmlns:a16="http://schemas.microsoft.com/office/drawing/2014/main" val="2879234748"/>
                    </a:ext>
                  </a:extLst>
                </a:gridCol>
                <a:gridCol w="496129">
                  <a:extLst>
                    <a:ext uri="{9D8B030D-6E8A-4147-A177-3AD203B41FA5}">
                      <a16:colId xmlns:a16="http://schemas.microsoft.com/office/drawing/2014/main" val="239562003"/>
                    </a:ext>
                  </a:extLst>
                </a:gridCol>
                <a:gridCol w="496129">
                  <a:extLst>
                    <a:ext uri="{9D8B030D-6E8A-4147-A177-3AD203B41FA5}">
                      <a16:colId xmlns:a16="http://schemas.microsoft.com/office/drawing/2014/main" val="3960139233"/>
                    </a:ext>
                  </a:extLst>
                </a:gridCol>
                <a:gridCol w="496129">
                  <a:extLst>
                    <a:ext uri="{9D8B030D-6E8A-4147-A177-3AD203B41FA5}">
                      <a16:colId xmlns:a16="http://schemas.microsoft.com/office/drawing/2014/main" val="670027615"/>
                    </a:ext>
                  </a:extLst>
                </a:gridCol>
                <a:gridCol w="496129">
                  <a:extLst>
                    <a:ext uri="{9D8B030D-6E8A-4147-A177-3AD203B41FA5}">
                      <a16:colId xmlns:a16="http://schemas.microsoft.com/office/drawing/2014/main" val="341945606"/>
                    </a:ext>
                  </a:extLst>
                </a:gridCol>
                <a:gridCol w="496129">
                  <a:extLst>
                    <a:ext uri="{9D8B030D-6E8A-4147-A177-3AD203B41FA5}">
                      <a16:colId xmlns:a16="http://schemas.microsoft.com/office/drawing/2014/main" val="102477127"/>
                    </a:ext>
                  </a:extLst>
                </a:gridCol>
                <a:gridCol w="496129">
                  <a:extLst>
                    <a:ext uri="{9D8B030D-6E8A-4147-A177-3AD203B41FA5}">
                      <a16:colId xmlns:a16="http://schemas.microsoft.com/office/drawing/2014/main" val="3665801360"/>
                    </a:ext>
                  </a:extLst>
                </a:gridCol>
                <a:gridCol w="496129">
                  <a:extLst>
                    <a:ext uri="{9D8B030D-6E8A-4147-A177-3AD203B41FA5}">
                      <a16:colId xmlns:a16="http://schemas.microsoft.com/office/drawing/2014/main" val="3144666677"/>
                    </a:ext>
                  </a:extLst>
                </a:gridCol>
                <a:gridCol w="496129">
                  <a:extLst>
                    <a:ext uri="{9D8B030D-6E8A-4147-A177-3AD203B41FA5}">
                      <a16:colId xmlns:a16="http://schemas.microsoft.com/office/drawing/2014/main" val="1824100409"/>
                    </a:ext>
                  </a:extLst>
                </a:gridCol>
                <a:gridCol w="496129">
                  <a:extLst>
                    <a:ext uri="{9D8B030D-6E8A-4147-A177-3AD203B41FA5}">
                      <a16:colId xmlns:a16="http://schemas.microsoft.com/office/drawing/2014/main" val="438171997"/>
                    </a:ext>
                  </a:extLst>
                </a:gridCol>
                <a:gridCol w="496129">
                  <a:extLst>
                    <a:ext uri="{9D8B030D-6E8A-4147-A177-3AD203B41FA5}">
                      <a16:colId xmlns:a16="http://schemas.microsoft.com/office/drawing/2014/main" val="2520230137"/>
                    </a:ext>
                  </a:extLst>
                </a:gridCol>
                <a:gridCol w="496129">
                  <a:extLst>
                    <a:ext uri="{9D8B030D-6E8A-4147-A177-3AD203B41FA5}">
                      <a16:colId xmlns:a16="http://schemas.microsoft.com/office/drawing/2014/main" val="623756927"/>
                    </a:ext>
                  </a:extLst>
                </a:gridCol>
              </a:tblGrid>
              <a:tr h="370840">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276571"/>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0121968"/>
                  </a:ext>
                </a:extLst>
              </a:tr>
            </a:tbl>
          </a:graphicData>
        </a:graphic>
      </p:graphicFrame>
      <p:pic>
        <p:nvPicPr>
          <p:cNvPr id="10" name="图片 9" descr="图片包含 游戏机, 钟表&#10;&#10;描述已自动生成">
            <a:extLst>
              <a:ext uri="{FF2B5EF4-FFF2-40B4-BE49-F238E27FC236}">
                <a16:creationId xmlns:a16="http://schemas.microsoft.com/office/drawing/2014/main" id="{9A6A59CC-6603-B24E-BE9C-65B8625EA07C}"/>
              </a:ext>
            </a:extLst>
          </p:cNvPr>
          <p:cNvPicPr>
            <a:picLocks noChangeAspect="1"/>
          </p:cNvPicPr>
          <p:nvPr/>
        </p:nvPicPr>
        <p:blipFill>
          <a:blip r:embed="rId2"/>
          <a:stretch>
            <a:fillRect/>
          </a:stretch>
        </p:blipFill>
        <p:spPr>
          <a:xfrm>
            <a:off x="1448182" y="3429000"/>
            <a:ext cx="7112939" cy="1350907"/>
          </a:xfrm>
          <a:prstGeom prst="rect">
            <a:avLst/>
          </a:prstGeom>
        </p:spPr>
      </p:pic>
      <p:sp>
        <p:nvSpPr>
          <p:cNvPr id="11" name="文本框 10">
            <a:extLst>
              <a:ext uri="{FF2B5EF4-FFF2-40B4-BE49-F238E27FC236}">
                <a16:creationId xmlns:a16="http://schemas.microsoft.com/office/drawing/2014/main" id="{E6E4A565-7F79-B843-AC47-285917FBF795}"/>
              </a:ext>
            </a:extLst>
          </p:cNvPr>
          <p:cNvSpPr txBox="1"/>
          <p:nvPr/>
        </p:nvSpPr>
        <p:spPr>
          <a:xfrm>
            <a:off x="352913" y="268550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q</a:t>
            </a:r>
            <a:endParaRPr kumimoji="1" lang="zh-CN" altLang="en-US" sz="3200"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7A1DFF49-C22E-FD42-99F7-C3E41869AE74}"/>
              </a:ext>
            </a:extLst>
          </p:cNvPr>
          <p:cNvGrpSpPr/>
          <p:nvPr/>
        </p:nvGrpSpPr>
        <p:grpSpPr>
          <a:xfrm>
            <a:off x="1915005" y="4690266"/>
            <a:ext cx="389850" cy="680757"/>
            <a:chOff x="1745673" y="4215743"/>
            <a:chExt cx="389850" cy="680757"/>
          </a:xfrm>
        </p:grpSpPr>
        <p:sp>
          <p:nvSpPr>
            <p:cNvPr id="12" name="文本框 11">
              <a:extLst>
                <a:ext uri="{FF2B5EF4-FFF2-40B4-BE49-F238E27FC236}">
                  <a16:creationId xmlns:a16="http://schemas.microsoft.com/office/drawing/2014/main" id="{A9803232-F00C-594D-8B4A-D8650426DEE7}"/>
                </a:ext>
              </a:extLst>
            </p:cNvPr>
            <p:cNvSpPr txBox="1"/>
            <p:nvPr/>
          </p:nvSpPr>
          <p:spPr>
            <a:xfrm>
              <a:off x="1745673" y="431172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ea typeface="SimHei" panose="02010609060101010101" pitchFamily="49" charset="-122"/>
                  <a:cs typeface="Times New Roman" panose="02020603050405020304" pitchFamily="18" charset="0"/>
                </a:rPr>
                <a:t>p</a:t>
              </a:r>
              <a:endParaRPr kumimoji="1" lang="zh-CN" altLang="en-US" sz="3200" dirty="0">
                <a:latin typeface="Times New Roman" panose="02020603050405020304" pitchFamily="18" charset="0"/>
                <a:ea typeface="SimHei" panose="02010609060101010101" pitchFamily="49" charset="-122"/>
                <a:cs typeface="Times New Roman" panose="02020603050405020304" pitchFamily="18" charset="0"/>
              </a:endParaRPr>
            </a:p>
          </p:txBody>
        </p:sp>
        <p:cxnSp>
          <p:nvCxnSpPr>
            <p:cNvPr id="14" name="直线箭头连接符 13">
              <a:extLst>
                <a:ext uri="{FF2B5EF4-FFF2-40B4-BE49-F238E27FC236}">
                  <a16:creationId xmlns:a16="http://schemas.microsoft.com/office/drawing/2014/main" id="{9276C0BA-00D8-7542-9D86-C530B5360948}"/>
                </a:ext>
              </a:extLst>
            </p:cNvPr>
            <p:cNvCxnSpPr>
              <a:stCxn id="12" idx="1"/>
            </p:cNvCxnSpPr>
            <p:nvPr/>
          </p:nvCxnSpPr>
          <p:spPr>
            <a:xfrm flipV="1">
              <a:off x="1745673" y="4215743"/>
              <a:ext cx="0" cy="38837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9DE959DF-AB79-7C4D-9B51-6735A3DFD047}"/>
              </a:ext>
            </a:extLst>
          </p:cNvPr>
          <p:cNvSpPr txBox="1"/>
          <p:nvPr/>
        </p:nvSpPr>
        <p:spPr>
          <a:xfrm>
            <a:off x="11443085" y="2893227"/>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7" name="文本框 16">
            <a:extLst>
              <a:ext uri="{FF2B5EF4-FFF2-40B4-BE49-F238E27FC236}">
                <a16:creationId xmlns:a16="http://schemas.microsoft.com/office/drawing/2014/main" id="{F1B10E7A-A297-7B44-A508-20119C7D289E}"/>
              </a:ext>
            </a:extLst>
          </p:cNvPr>
          <p:cNvSpPr txBox="1"/>
          <p:nvPr/>
        </p:nvSpPr>
        <p:spPr>
          <a:xfrm>
            <a:off x="8460296" y="289480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8" name="文本框 17">
            <a:extLst>
              <a:ext uri="{FF2B5EF4-FFF2-40B4-BE49-F238E27FC236}">
                <a16:creationId xmlns:a16="http://schemas.microsoft.com/office/drawing/2014/main" id="{46E62FBF-0CBE-6445-BEC4-2F0D2DF77154}"/>
              </a:ext>
            </a:extLst>
          </p:cNvPr>
          <p:cNvSpPr txBox="1"/>
          <p:nvPr/>
        </p:nvSpPr>
        <p:spPr>
          <a:xfrm>
            <a:off x="4480798" y="290143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grpSp>
        <p:nvGrpSpPr>
          <p:cNvPr id="27" name="组合 26">
            <a:extLst>
              <a:ext uri="{FF2B5EF4-FFF2-40B4-BE49-F238E27FC236}">
                <a16:creationId xmlns:a16="http://schemas.microsoft.com/office/drawing/2014/main" id="{B1D8BD5D-F6F2-934B-BD52-26ECC9E9685C}"/>
              </a:ext>
            </a:extLst>
          </p:cNvPr>
          <p:cNvGrpSpPr/>
          <p:nvPr/>
        </p:nvGrpSpPr>
        <p:grpSpPr>
          <a:xfrm>
            <a:off x="4606642" y="3979333"/>
            <a:ext cx="2048158" cy="423334"/>
            <a:chOff x="4606642" y="3979333"/>
            <a:chExt cx="2048158" cy="423334"/>
          </a:xfrm>
        </p:grpSpPr>
        <p:cxnSp>
          <p:nvCxnSpPr>
            <p:cNvPr id="22" name="直线连接符 21">
              <a:extLst>
                <a:ext uri="{FF2B5EF4-FFF2-40B4-BE49-F238E27FC236}">
                  <a16:creationId xmlns:a16="http://schemas.microsoft.com/office/drawing/2014/main" id="{BE3FE628-344D-A54D-8831-7ABBECD83812}"/>
                </a:ext>
              </a:extLst>
            </p:cNvPr>
            <p:cNvCxnSpPr/>
            <p:nvPr/>
          </p:nvCxnSpPr>
          <p:spPr>
            <a:xfrm flipV="1">
              <a:off x="4606642" y="3979333"/>
              <a:ext cx="0" cy="423334"/>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209DBEED-37E2-6640-AD81-A537561B9B03}"/>
                </a:ext>
              </a:extLst>
            </p:cNvPr>
            <p:cNvCxnSpPr/>
            <p:nvPr/>
          </p:nvCxnSpPr>
          <p:spPr>
            <a:xfrm>
              <a:off x="4606642" y="3979333"/>
              <a:ext cx="2048158"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0980481D-C98B-1444-9D9E-78A904516952}"/>
                </a:ext>
              </a:extLst>
            </p:cNvPr>
            <p:cNvCxnSpPr/>
            <p:nvPr/>
          </p:nvCxnSpPr>
          <p:spPr>
            <a:xfrm>
              <a:off x="6654800" y="3979333"/>
              <a:ext cx="0" cy="25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75DA31F3-822F-7D4D-A1D7-E33B089024BE}"/>
              </a:ext>
            </a:extLst>
          </p:cNvPr>
          <p:cNvSpPr/>
          <p:nvPr/>
        </p:nvSpPr>
        <p:spPr>
          <a:xfrm>
            <a:off x="7585359" y="3979333"/>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8DDBB885-4FF4-104A-A341-201F24D7678D}"/>
              </a:ext>
            </a:extLst>
          </p:cNvPr>
          <p:cNvSpPr txBox="1"/>
          <p:nvPr/>
        </p:nvSpPr>
        <p:spPr>
          <a:xfrm>
            <a:off x="6887281" y="4233333"/>
            <a:ext cx="397866" cy="461665"/>
          </a:xfrm>
          <a:prstGeom prst="rect">
            <a:avLst/>
          </a:prstGeom>
          <a:noFill/>
        </p:spPr>
        <p:txBody>
          <a:bodyPr wrap="none" rtlCol="0">
            <a:spAutoFit/>
          </a:bodyPr>
          <a:lstStyle/>
          <a:p>
            <a:r>
              <a:rPr kumimoji="1" lang="en-US" altLang="zh-CN" sz="2400" b="1" dirty="0">
                <a:solidFill>
                  <a:srgbClr val="FF0000"/>
                </a:solidFill>
              </a:rPr>
              <a:t>^</a:t>
            </a:r>
            <a:endParaRPr kumimoji="1" lang="zh-CN" altLang="en-US" sz="2400" b="1" dirty="0">
              <a:solidFill>
                <a:srgbClr val="FF0000"/>
              </a:solidFill>
            </a:endParaRPr>
          </a:p>
        </p:txBody>
      </p:sp>
      <p:sp>
        <p:nvSpPr>
          <p:cNvPr id="30" name="矩形 29">
            <a:extLst>
              <a:ext uri="{FF2B5EF4-FFF2-40B4-BE49-F238E27FC236}">
                <a16:creationId xmlns:a16="http://schemas.microsoft.com/office/drawing/2014/main" id="{1D66E478-5BBE-3B4C-BC57-1651AA8003C9}"/>
              </a:ext>
            </a:extLst>
          </p:cNvPr>
          <p:cNvSpPr/>
          <p:nvPr/>
        </p:nvSpPr>
        <p:spPr>
          <a:xfrm>
            <a:off x="5174227" y="3972992"/>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pic>
        <p:nvPicPr>
          <p:cNvPr id="34" name="图片 33" descr="图片包含 游戏机, 钟表, 桌子&#10;&#10;描述已自动生成">
            <a:extLst>
              <a:ext uri="{FF2B5EF4-FFF2-40B4-BE49-F238E27FC236}">
                <a16:creationId xmlns:a16="http://schemas.microsoft.com/office/drawing/2014/main" id="{63D7BD48-9C5C-514B-AE85-1D3FDEABC8F3}"/>
              </a:ext>
            </a:extLst>
          </p:cNvPr>
          <p:cNvPicPr>
            <a:picLocks noChangeAspect="1"/>
          </p:cNvPicPr>
          <p:nvPr/>
        </p:nvPicPr>
        <p:blipFill>
          <a:blip r:embed="rId3"/>
          <a:stretch>
            <a:fillRect/>
          </a:stretch>
        </p:blipFill>
        <p:spPr>
          <a:xfrm>
            <a:off x="3508476" y="5499331"/>
            <a:ext cx="4495800" cy="1219200"/>
          </a:xfrm>
          <a:prstGeom prst="rect">
            <a:avLst/>
          </a:prstGeom>
        </p:spPr>
      </p:pic>
      <p:sp>
        <p:nvSpPr>
          <p:cNvPr id="36" name="矩形 35">
            <a:extLst>
              <a:ext uri="{FF2B5EF4-FFF2-40B4-BE49-F238E27FC236}">
                <a16:creationId xmlns:a16="http://schemas.microsoft.com/office/drawing/2014/main" id="{8C482B2D-7707-4F4F-A70F-B4292BE78B58}"/>
              </a:ext>
            </a:extLst>
          </p:cNvPr>
          <p:cNvSpPr/>
          <p:nvPr/>
        </p:nvSpPr>
        <p:spPr>
          <a:xfrm>
            <a:off x="8310087" y="5072896"/>
            <a:ext cx="3881913" cy="1785104"/>
          </a:xfrm>
          <a:prstGeom prst="rect">
            <a:avLst/>
          </a:prstGeom>
          <a:solidFill>
            <a:schemeClr val="accent5">
              <a:lumMod val="40000"/>
              <a:lumOff val="60000"/>
            </a:schemeClr>
          </a:solidFill>
        </p:spPr>
        <p:txBody>
          <a:bodyPr wrap="square">
            <a:spAutoFit/>
          </a:bodyPr>
          <a:lstStyle/>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结点数据结构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*link; } NODE;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*PNODE; </a:t>
            </a:r>
          </a:p>
        </p:txBody>
      </p:sp>
    </p:spTree>
    <p:extLst>
      <p:ext uri="{BB962C8B-B14F-4D97-AF65-F5344CB8AC3E}">
        <p14:creationId xmlns:p14="http://schemas.microsoft.com/office/powerpoint/2010/main" val="32201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17 0.00255 L 0.10104 0.00023 " pathEditMode="relative" rAng="0" ptsTypes="AA">
                                      <p:cBhvr>
                                        <p:cTn id="6" dur="2000" fill="hold"/>
                                        <p:tgtEl>
                                          <p:spTgt spid="15"/>
                                        </p:tgtEl>
                                        <p:attrNameLst>
                                          <p:attrName>ppt_x</p:attrName>
                                          <p:attrName>ppt_y</p:attrName>
                                        </p:attrNameLst>
                                      </p:cBhvr>
                                      <p:rCtr x="4987" y="-116"/>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80">
                                          <p:stCondLst>
                                            <p:cond delay="0"/>
                                          </p:stCondLst>
                                        </p:cTn>
                                        <p:tgtEl>
                                          <p:spTgt spid="16"/>
                                        </p:tgtEl>
                                      </p:cBhvr>
                                    </p:animEffect>
                                    <p:anim calcmode="lin" valueType="num">
                                      <p:cBhvr>
                                        <p:cTn id="1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 dur="26">
                                          <p:stCondLst>
                                            <p:cond delay="650"/>
                                          </p:stCondLst>
                                        </p:cTn>
                                        <p:tgtEl>
                                          <p:spTgt spid="16"/>
                                        </p:tgtEl>
                                      </p:cBhvr>
                                      <p:to x="100000" y="60000"/>
                                    </p:animScale>
                                    <p:animScale>
                                      <p:cBhvr>
                                        <p:cTn id="18" dur="166" decel="50000">
                                          <p:stCondLst>
                                            <p:cond delay="676"/>
                                          </p:stCondLst>
                                        </p:cTn>
                                        <p:tgtEl>
                                          <p:spTgt spid="16"/>
                                        </p:tgtEl>
                                      </p:cBhvr>
                                      <p:to x="100000" y="100000"/>
                                    </p:animScale>
                                    <p:animScale>
                                      <p:cBhvr>
                                        <p:cTn id="19" dur="26">
                                          <p:stCondLst>
                                            <p:cond delay="1312"/>
                                          </p:stCondLst>
                                        </p:cTn>
                                        <p:tgtEl>
                                          <p:spTgt spid="16"/>
                                        </p:tgtEl>
                                      </p:cBhvr>
                                      <p:to x="100000" y="80000"/>
                                    </p:animScale>
                                    <p:animScale>
                                      <p:cBhvr>
                                        <p:cTn id="20" dur="166" decel="50000">
                                          <p:stCondLst>
                                            <p:cond delay="1338"/>
                                          </p:stCondLst>
                                        </p:cTn>
                                        <p:tgtEl>
                                          <p:spTgt spid="16"/>
                                        </p:tgtEl>
                                      </p:cBhvr>
                                      <p:to x="100000" y="100000"/>
                                    </p:animScale>
                                    <p:animScale>
                                      <p:cBhvr>
                                        <p:cTn id="21" dur="26">
                                          <p:stCondLst>
                                            <p:cond delay="1642"/>
                                          </p:stCondLst>
                                        </p:cTn>
                                        <p:tgtEl>
                                          <p:spTgt spid="16"/>
                                        </p:tgtEl>
                                      </p:cBhvr>
                                      <p:to x="100000" y="90000"/>
                                    </p:animScale>
                                    <p:animScale>
                                      <p:cBhvr>
                                        <p:cTn id="22" dur="166" decel="50000">
                                          <p:stCondLst>
                                            <p:cond delay="1668"/>
                                          </p:stCondLst>
                                        </p:cTn>
                                        <p:tgtEl>
                                          <p:spTgt spid="16"/>
                                        </p:tgtEl>
                                      </p:cBhvr>
                                      <p:to x="100000" y="100000"/>
                                    </p:animScale>
                                    <p:animScale>
                                      <p:cBhvr>
                                        <p:cTn id="23" dur="26">
                                          <p:stCondLst>
                                            <p:cond delay="1808"/>
                                          </p:stCondLst>
                                        </p:cTn>
                                        <p:tgtEl>
                                          <p:spTgt spid="16"/>
                                        </p:tgtEl>
                                      </p:cBhvr>
                                      <p:to x="100000" y="95000"/>
                                    </p:animScale>
                                    <p:animScale>
                                      <p:cBhvr>
                                        <p:cTn id="24" dur="166" decel="50000">
                                          <p:stCondLst>
                                            <p:cond delay="1834"/>
                                          </p:stCondLst>
                                        </p:cTn>
                                        <p:tgtEl>
                                          <p:spTgt spid="1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10104 0.00023 L 0.19414 0.00023 " pathEditMode="relative" rAng="0" ptsTypes="AA">
                                      <p:cBhvr>
                                        <p:cTn id="28" dur="2000" fill="hold"/>
                                        <p:tgtEl>
                                          <p:spTgt spid="15"/>
                                        </p:tgtEl>
                                        <p:attrNameLst>
                                          <p:attrName>ppt_x</p:attrName>
                                          <p:attrName>ppt_y</p:attrName>
                                        </p:attrNameLst>
                                      </p:cBhvr>
                                      <p:rCtr x="4648" y="0"/>
                                    </p:animMotion>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80">
                                          <p:stCondLst>
                                            <p:cond delay="0"/>
                                          </p:stCondLst>
                                        </p:cTn>
                                        <p:tgtEl>
                                          <p:spTgt spid="17"/>
                                        </p:tgtEl>
                                      </p:cBhvr>
                                    </p:animEffect>
                                    <p:anim calcmode="lin" valueType="num">
                                      <p:cBhvr>
                                        <p:cTn id="3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9" dur="26">
                                          <p:stCondLst>
                                            <p:cond delay="650"/>
                                          </p:stCondLst>
                                        </p:cTn>
                                        <p:tgtEl>
                                          <p:spTgt spid="17"/>
                                        </p:tgtEl>
                                      </p:cBhvr>
                                      <p:to x="100000" y="60000"/>
                                    </p:animScale>
                                    <p:animScale>
                                      <p:cBhvr>
                                        <p:cTn id="40" dur="166" decel="50000">
                                          <p:stCondLst>
                                            <p:cond delay="676"/>
                                          </p:stCondLst>
                                        </p:cTn>
                                        <p:tgtEl>
                                          <p:spTgt spid="17"/>
                                        </p:tgtEl>
                                      </p:cBhvr>
                                      <p:to x="100000" y="100000"/>
                                    </p:animScale>
                                    <p:animScale>
                                      <p:cBhvr>
                                        <p:cTn id="41" dur="26">
                                          <p:stCondLst>
                                            <p:cond delay="1312"/>
                                          </p:stCondLst>
                                        </p:cTn>
                                        <p:tgtEl>
                                          <p:spTgt spid="17"/>
                                        </p:tgtEl>
                                      </p:cBhvr>
                                      <p:to x="100000" y="80000"/>
                                    </p:animScale>
                                    <p:animScale>
                                      <p:cBhvr>
                                        <p:cTn id="42" dur="166" decel="50000">
                                          <p:stCondLst>
                                            <p:cond delay="1338"/>
                                          </p:stCondLst>
                                        </p:cTn>
                                        <p:tgtEl>
                                          <p:spTgt spid="17"/>
                                        </p:tgtEl>
                                      </p:cBhvr>
                                      <p:to x="100000" y="100000"/>
                                    </p:animScale>
                                    <p:animScale>
                                      <p:cBhvr>
                                        <p:cTn id="43" dur="26">
                                          <p:stCondLst>
                                            <p:cond delay="1642"/>
                                          </p:stCondLst>
                                        </p:cTn>
                                        <p:tgtEl>
                                          <p:spTgt spid="17"/>
                                        </p:tgtEl>
                                      </p:cBhvr>
                                      <p:to x="100000" y="90000"/>
                                    </p:animScale>
                                    <p:animScale>
                                      <p:cBhvr>
                                        <p:cTn id="44" dur="166" decel="50000">
                                          <p:stCondLst>
                                            <p:cond delay="1668"/>
                                          </p:stCondLst>
                                        </p:cTn>
                                        <p:tgtEl>
                                          <p:spTgt spid="17"/>
                                        </p:tgtEl>
                                      </p:cBhvr>
                                      <p:to x="100000" y="100000"/>
                                    </p:animScale>
                                    <p:animScale>
                                      <p:cBhvr>
                                        <p:cTn id="45" dur="26">
                                          <p:stCondLst>
                                            <p:cond delay="1808"/>
                                          </p:stCondLst>
                                        </p:cTn>
                                        <p:tgtEl>
                                          <p:spTgt spid="17"/>
                                        </p:tgtEl>
                                      </p:cBhvr>
                                      <p:to x="100000" y="95000"/>
                                    </p:animScale>
                                    <p:animScale>
                                      <p:cBhvr>
                                        <p:cTn id="46" dur="166" decel="50000">
                                          <p:stCondLst>
                                            <p:cond delay="1834"/>
                                          </p:stCondLst>
                                        </p:cTn>
                                        <p:tgtEl>
                                          <p:spTgt spid="17"/>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9687 0.00023 L 0.29414 0.00023 " pathEditMode="relative" rAng="0" ptsTypes="AA">
                                      <p:cBhvr>
                                        <p:cTn id="50" dur="2000" fill="hold"/>
                                        <p:tgtEl>
                                          <p:spTgt spid="15"/>
                                        </p:tgtEl>
                                        <p:attrNameLst>
                                          <p:attrName>ppt_x</p:attrName>
                                          <p:attrName>ppt_y</p:attrName>
                                        </p:attrNameLst>
                                      </p:cBhvr>
                                      <p:rCtr x="4857" y="0"/>
                                    </p:animMotion>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1"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heckerboard(across)">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29271 0.00023 L 0.38854 0.00023 " pathEditMode="relative" rAng="0" ptsTypes="AA">
                                      <p:cBhvr>
                                        <p:cTn id="64" dur="2000" fill="hold"/>
                                        <p:tgtEl>
                                          <p:spTgt spid="15"/>
                                        </p:tgtEl>
                                        <p:attrNameLst>
                                          <p:attrName>ppt_x</p:attrName>
                                          <p:attrName>ppt_y</p:attrName>
                                        </p:attrNameLst>
                                      </p:cBhvr>
                                      <p:rCtr x="4792" y="0"/>
                                    </p:animMotion>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80">
                                          <p:stCondLst>
                                            <p:cond delay="0"/>
                                          </p:stCondLst>
                                        </p:cTn>
                                        <p:tgtEl>
                                          <p:spTgt spid="18"/>
                                        </p:tgtEl>
                                      </p:cBhvr>
                                    </p:animEffect>
                                    <p:anim calcmode="lin" valueType="num">
                                      <p:cBhvr>
                                        <p:cTn id="7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5" dur="26">
                                          <p:stCondLst>
                                            <p:cond delay="650"/>
                                          </p:stCondLst>
                                        </p:cTn>
                                        <p:tgtEl>
                                          <p:spTgt spid="18"/>
                                        </p:tgtEl>
                                      </p:cBhvr>
                                      <p:to x="100000" y="60000"/>
                                    </p:animScale>
                                    <p:animScale>
                                      <p:cBhvr>
                                        <p:cTn id="76" dur="166" decel="50000">
                                          <p:stCondLst>
                                            <p:cond delay="676"/>
                                          </p:stCondLst>
                                        </p:cTn>
                                        <p:tgtEl>
                                          <p:spTgt spid="18"/>
                                        </p:tgtEl>
                                      </p:cBhvr>
                                      <p:to x="100000" y="100000"/>
                                    </p:animScale>
                                    <p:animScale>
                                      <p:cBhvr>
                                        <p:cTn id="77" dur="26">
                                          <p:stCondLst>
                                            <p:cond delay="1312"/>
                                          </p:stCondLst>
                                        </p:cTn>
                                        <p:tgtEl>
                                          <p:spTgt spid="18"/>
                                        </p:tgtEl>
                                      </p:cBhvr>
                                      <p:to x="100000" y="80000"/>
                                    </p:animScale>
                                    <p:animScale>
                                      <p:cBhvr>
                                        <p:cTn id="78" dur="166" decel="50000">
                                          <p:stCondLst>
                                            <p:cond delay="1338"/>
                                          </p:stCondLst>
                                        </p:cTn>
                                        <p:tgtEl>
                                          <p:spTgt spid="18"/>
                                        </p:tgtEl>
                                      </p:cBhvr>
                                      <p:to x="100000" y="100000"/>
                                    </p:animScale>
                                    <p:animScale>
                                      <p:cBhvr>
                                        <p:cTn id="79" dur="26">
                                          <p:stCondLst>
                                            <p:cond delay="1642"/>
                                          </p:stCondLst>
                                        </p:cTn>
                                        <p:tgtEl>
                                          <p:spTgt spid="18"/>
                                        </p:tgtEl>
                                      </p:cBhvr>
                                      <p:to x="100000" y="90000"/>
                                    </p:animScale>
                                    <p:animScale>
                                      <p:cBhvr>
                                        <p:cTn id="80" dur="166" decel="50000">
                                          <p:stCondLst>
                                            <p:cond delay="1668"/>
                                          </p:stCondLst>
                                        </p:cTn>
                                        <p:tgtEl>
                                          <p:spTgt spid="18"/>
                                        </p:tgtEl>
                                      </p:cBhvr>
                                      <p:to x="100000" y="100000"/>
                                    </p:animScale>
                                    <p:animScale>
                                      <p:cBhvr>
                                        <p:cTn id="81" dur="26">
                                          <p:stCondLst>
                                            <p:cond delay="1808"/>
                                          </p:stCondLst>
                                        </p:cTn>
                                        <p:tgtEl>
                                          <p:spTgt spid="18"/>
                                        </p:tgtEl>
                                      </p:cBhvr>
                                      <p:to x="100000" y="95000"/>
                                    </p:animScale>
                                    <p:animScale>
                                      <p:cBhvr>
                                        <p:cTn id="82" dur="166" decel="50000">
                                          <p:stCondLst>
                                            <p:cond delay="1834"/>
                                          </p:stCondLst>
                                        </p:cTn>
                                        <p:tgtEl>
                                          <p:spTgt spid="18"/>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nodeType="clickEffect">
                                  <p:stCondLst>
                                    <p:cond delay="0"/>
                                  </p:stCondLst>
                                  <p:childTnLst>
                                    <p:animMotion origin="layout" path="M 0.38997 0.00023 L 0.4858 0.00023 " pathEditMode="relative" rAng="0" ptsTypes="AA">
                                      <p:cBhvr>
                                        <p:cTn id="86" dur="2000" fill="hold"/>
                                        <p:tgtEl>
                                          <p:spTgt spid="15"/>
                                        </p:tgtEl>
                                        <p:attrNameLst>
                                          <p:attrName>ppt_x</p:attrName>
                                          <p:attrName>ppt_y</p:attrName>
                                        </p:attrNameLst>
                                      </p:cBhvr>
                                      <p:rCtr x="4792" y="0"/>
                                    </p:animMotion>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dissolv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checkerboard(across)">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checkerboard(across)">
                                      <p:cBhvr>
                                        <p:cTn id="101" dur="500"/>
                                        <p:tgtEl>
                                          <p:spTgt spid="34"/>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strVal val="#ppt_w*0.70"/>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Effect transition="in" filter="fade">
                                      <p:cBhvr>
                                        <p:cTn id="10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p:bldP spid="29" grpId="0"/>
      <p:bldP spid="30" grpId="1"/>
      <p:bldP spid="3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5394</Words>
  <Application>Microsoft Office PowerPoint</Application>
  <PresentationFormat>宽屏</PresentationFormat>
  <Paragraphs>553</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等线</vt:lpstr>
      <vt:lpstr>等线 Light</vt:lpstr>
      <vt:lpstr>SimHei</vt:lpstr>
      <vt:lpstr>SimHei</vt:lpstr>
      <vt:lpstr>宋体</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黄虎杰</cp:lastModifiedBy>
  <cp:revision>57</cp:revision>
  <dcterms:created xsi:type="dcterms:W3CDTF">2020-03-04T04:35:29Z</dcterms:created>
  <dcterms:modified xsi:type="dcterms:W3CDTF">2021-03-24T03:37:53Z</dcterms:modified>
</cp:coreProperties>
</file>