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9" r:id="rId3"/>
    <p:sldId id="442" r:id="rId4"/>
    <p:sldId id="443" r:id="rId5"/>
    <p:sldId id="283" r:id="rId6"/>
    <p:sldId id="284"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444" r:id="rId20"/>
    <p:sldId id="446" r:id="rId21"/>
    <p:sldId id="445" r:id="rId22"/>
    <p:sldId id="447" r:id="rId23"/>
    <p:sldId id="44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snapToObjects="1">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B3AD6-FC19-D040-830E-3ACEB06FEBA3}" type="datetimeFigureOut">
              <a:rPr kumimoji="1" lang="zh-CN" altLang="en-US" smtClean="0"/>
              <a:t>2021/4/9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F1A83-D866-C94F-B0D1-B7867151488F}" type="slidenum">
              <a:rPr kumimoji="1" lang="zh-CN" altLang="en-US" smtClean="0"/>
              <a:t>‹#›</a:t>
            </a:fld>
            <a:endParaRPr kumimoji="1" lang="zh-CN" altLang="en-US"/>
          </a:p>
        </p:txBody>
      </p:sp>
    </p:spTree>
    <p:extLst>
      <p:ext uri="{BB962C8B-B14F-4D97-AF65-F5344CB8AC3E}">
        <p14:creationId xmlns:p14="http://schemas.microsoft.com/office/powerpoint/2010/main" val="225312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67F1A83-D866-C94F-B0D1-B7867151488F}" type="slidenum">
              <a:rPr kumimoji="1" lang="zh-CN" altLang="en-US" smtClean="0"/>
              <a:t>10</a:t>
            </a:fld>
            <a:endParaRPr kumimoji="1" lang="zh-CN" altLang="en-US"/>
          </a:p>
        </p:txBody>
      </p:sp>
    </p:spTree>
    <p:extLst>
      <p:ext uri="{BB962C8B-B14F-4D97-AF65-F5344CB8AC3E}">
        <p14:creationId xmlns:p14="http://schemas.microsoft.com/office/powerpoint/2010/main" val="259670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67F1A83-D866-C94F-B0D1-B7867151488F}" type="slidenum">
              <a:rPr kumimoji="1" lang="zh-CN" altLang="en-US" smtClean="0"/>
              <a:t>11</a:t>
            </a:fld>
            <a:endParaRPr kumimoji="1" lang="zh-CN" altLang="en-US"/>
          </a:p>
        </p:txBody>
      </p:sp>
    </p:spTree>
    <p:extLst>
      <p:ext uri="{BB962C8B-B14F-4D97-AF65-F5344CB8AC3E}">
        <p14:creationId xmlns:p14="http://schemas.microsoft.com/office/powerpoint/2010/main" val="360285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67F1A83-D866-C94F-B0D1-B7867151488F}" type="slidenum">
              <a:rPr kumimoji="1" lang="zh-CN" altLang="en-US" smtClean="0"/>
              <a:t>15</a:t>
            </a:fld>
            <a:endParaRPr kumimoji="1" lang="zh-CN" altLang="en-US"/>
          </a:p>
        </p:txBody>
      </p:sp>
    </p:spTree>
    <p:extLst>
      <p:ext uri="{BB962C8B-B14F-4D97-AF65-F5344CB8AC3E}">
        <p14:creationId xmlns:p14="http://schemas.microsoft.com/office/powerpoint/2010/main" val="3524362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F15FF-B1C1-6440-BD85-7521E7FA94D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9A34B9D-B926-6F43-8364-C4A9EFFA1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46FC40C-4DD0-2A49-AB29-F493B6ACE6AC}"/>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5" name="页脚占位符 4">
            <a:extLst>
              <a:ext uri="{FF2B5EF4-FFF2-40B4-BE49-F238E27FC236}">
                <a16:creationId xmlns:a16="http://schemas.microsoft.com/office/drawing/2014/main" id="{4AC9DEE8-5424-2840-B777-BC6FE3CD5C1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1971EFB-F99E-364F-ADF5-0995AD486C00}"/>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321165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E73B6-3847-8949-ACE3-B35281ADD08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80C177C-20AE-E445-916C-AFCEE5F3DEE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A6F1F98-8044-1745-B572-787F44545AAB}"/>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5" name="页脚占位符 4">
            <a:extLst>
              <a:ext uri="{FF2B5EF4-FFF2-40B4-BE49-F238E27FC236}">
                <a16:creationId xmlns:a16="http://schemas.microsoft.com/office/drawing/2014/main" id="{85A94FDF-9D84-C543-986B-8B8F681659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D5630F1-1542-3A4F-8E34-4CF04C305755}"/>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224630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DEE326-609D-6F44-9EB2-0325F3EB8E0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0D51F61-85CC-5540-BDDF-EE01F6289CE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E248777-8748-C44D-85DC-5CD6185A8058}"/>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5" name="页脚占位符 4">
            <a:extLst>
              <a:ext uri="{FF2B5EF4-FFF2-40B4-BE49-F238E27FC236}">
                <a16:creationId xmlns:a16="http://schemas.microsoft.com/office/drawing/2014/main" id="{D1EF0C6F-F797-B742-9C3F-9FD5849BF8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9C2663-FC34-B04B-895F-AA79FF051DBB}"/>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32611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4C8B6-1C2F-0843-88DB-608B4F5C6F2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1EDAFD8-36FA-754F-BDA6-929B2696476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1C43228-E0DA-F342-B092-228738A76D5E}"/>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5" name="页脚占位符 4">
            <a:extLst>
              <a:ext uri="{FF2B5EF4-FFF2-40B4-BE49-F238E27FC236}">
                <a16:creationId xmlns:a16="http://schemas.microsoft.com/office/drawing/2014/main" id="{E8E58E2D-A6E1-654E-93D2-3D786CD76E7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F965F83-6C91-2749-99DB-B5E697AD2A64}"/>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258893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609AD-745D-9E49-A245-443963A5CAA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5EBDEEF-3F15-E141-B3E2-012EDBA0D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045D706-4CE2-864D-A028-F0825665A8D7}"/>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5" name="页脚占位符 4">
            <a:extLst>
              <a:ext uri="{FF2B5EF4-FFF2-40B4-BE49-F238E27FC236}">
                <a16:creationId xmlns:a16="http://schemas.microsoft.com/office/drawing/2014/main" id="{1C8D5052-B716-8C49-B641-8815B2CBC38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4967C42-58AC-D649-A459-FF4CCF81BDEC}"/>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402561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075E3-E534-1D47-92B7-C4092D4E94E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FBC0C13-DBE9-1145-AD83-65081BEBC0F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AB8D9AD-967A-1A4E-ACC6-0FE6152FF12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C9C5502-9BA2-1049-84D7-5BE357A5B932}"/>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6" name="页脚占位符 5">
            <a:extLst>
              <a:ext uri="{FF2B5EF4-FFF2-40B4-BE49-F238E27FC236}">
                <a16:creationId xmlns:a16="http://schemas.microsoft.com/office/drawing/2014/main" id="{D23F77B3-8EBC-6A4F-BCCE-19E6D77D5CE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03CDB4E-1F2B-5346-8A83-5315D310C057}"/>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339224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03904-C633-5D44-83DE-DA2EA5B5954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C0C75F4-2AE6-B743-9AE5-7822CD7AC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DD81620-FCDA-9841-9FEB-8F060F1A7DC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AE0AD26-CFA2-A74B-9CA0-6EC28B563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216DAC5-63C7-7A4A-9577-270293566A4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13F0E2C-B915-964E-9A9B-235851F40FE8}"/>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8" name="页脚占位符 7">
            <a:extLst>
              <a:ext uri="{FF2B5EF4-FFF2-40B4-BE49-F238E27FC236}">
                <a16:creationId xmlns:a16="http://schemas.microsoft.com/office/drawing/2014/main" id="{5FE89C03-AC63-394A-B033-3FCE99A4850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D148B148-E438-ED49-8779-141E06153B7D}"/>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243914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2E089-316D-8244-864C-3E824CADC0F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1A6C322-79FA-334B-923D-20793313095D}"/>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4" name="页脚占位符 3">
            <a:extLst>
              <a:ext uri="{FF2B5EF4-FFF2-40B4-BE49-F238E27FC236}">
                <a16:creationId xmlns:a16="http://schemas.microsoft.com/office/drawing/2014/main" id="{53DA7B56-225A-5649-B977-6FFEB30E2A5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EFE79C2-A222-BD42-BA88-46479661B8F0}"/>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362777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504E1C-FCBC-7A49-BA7B-F66271D5268C}"/>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3" name="页脚占位符 2">
            <a:extLst>
              <a:ext uri="{FF2B5EF4-FFF2-40B4-BE49-F238E27FC236}">
                <a16:creationId xmlns:a16="http://schemas.microsoft.com/office/drawing/2014/main" id="{27FB0A11-0DAC-6C44-8A7F-E00A6D15133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47EE70D-BF6E-B641-9A4E-BFB623E2CBE8}"/>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171408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4F273-CF8F-AF49-B8AD-0B9F61B75FC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4A1B3A3-2F30-C04A-B6FC-21989D49C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CC85B49-5641-2D42-9FE4-BF6F96C8F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E5CDFC3-212E-2A42-8554-2340D1BC2E33}"/>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6" name="页脚占位符 5">
            <a:extLst>
              <a:ext uri="{FF2B5EF4-FFF2-40B4-BE49-F238E27FC236}">
                <a16:creationId xmlns:a16="http://schemas.microsoft.com/office/drawing/2014/main" id="{AC679039-5936-294C-B04C-C3DC2918D41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F6250F5-A09B-E042-8DE6-1D880AA93EEF}"/>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73272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0CEC3-001D-9641-BF09-258E749020E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2C8FA4E-203D-8848-B025-27C21A06D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D957878-E59D-1A40-A90C-87DFE25FC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E86677F-DD0B-414F-83C3-FFC20F9E8F28}"/>
              </a:ext>
            </a:extLst>
          </p:cNvPr>
          <p:cNvSpPr>
            <a:spLocks noGrp="1"/>
          </p:cNvSpPr>
          <p:nvPr>
            <p:ph type="dt" sz="half" idx="10"/>
          </p:nvPr>
        </p:nvSpPr>
        <p:spPr/>
        <p:txBody>
          <a:bodyPr/>
          <a:lstStyle/>
          <a:p>
            <a:fld id="{8E0531BC-697F-2649-863B-0A938F962304}" type="datetimeFigureOut">
              <a:rPr kumimoji="1" lang="zh-CN" altLang="en-US" smtClean="0"/>
              <a:t>2021/4/9</a:t>
            </a:fld>
            <a:endParaRPr kumimoji="1" lang="zh-CN" altLang="en-US"/>
          </a:p>
        </p:txBody>
      </p:sp>
      <p:sp>
        <p:nvSpPr>
          <p:cNvPr id="6" name="页脚占位符 5">
            <a:extLst>
              <a:ext uri="{FF2B5EF4-FFF2-40B4-BE49-F238E27FC236}">
                <a16:creationId xmlns:a16="http://schemas.microsoft.com/office/drawing/2014/main" id="{F9BF7DEC-2E5F-EB45-8C81-2625C4CB773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500D819-7CE7-D84F-AF68-1BB62B710B17}"/>
              </a:ext>
            </a:extLst>
          </p:cNvPr>
          <p:cNvSpPr>
            <a:spLocks noGrp="1"/>
          </p:cNvSpPr>
          <p:nvPr>
            <p:ph type="sldNum" sz="quarter" idx="12"/>
          </p:nvPr>
        </p:nvSpPr>
        <p:spPr/>
        <p:txBody>
          <a:body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5518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AE195-906D-3C42-ACDA-EA7F31D2B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9FA864C-8B90-FC42-9805-FF36F8A4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497B431-5D0E-434A-B27C-AF8DB59E9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531BC-697F-2649-863B-0A938F962304}" type="datetimeFigureOut">
              <a:rPr kumimoji="1" lang="zh-CN" altLang="en-US" smtClean="0"/>
              <a:t>2021/4/9</a:t>
            </a:fld>
            <a:endParaRPr kumimoji="1" lang="zh-CN" altLang="en-US"/>
          </a:p>
        </p:txBody>
      </p:sp>
      <p:sp>
        <p:nvSpPr>
          <p:cNvPr id="5" name="页脚占位符 4">
            <a:extLst>
              <a:ext uri="{FF2B5EF4-FFF2-40B4-BE49-F238E27FC236}">
                <a16:creationId xmlns:a16="http://schemas.microsoft.com/office/drawing/2014/main" id="{4BA680AD-135F-8647-92B8-5349D31A2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64F6F8D-46B8-144A-B34B-A2B71DC58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3A816-1BBB-C14D-B0E2-486459F8175D}" type="slidenum">
              <a:rPr kumimoji="1" lang="zh-CN" altLang="en-US" smtClean="0"/>
              <a:t>‹#›</a:t>
            </a:fld>
            <a:endParaRPr kumimoji="1" lang="zh-CN" altLang="en-US"/>
          </a:p>
        </p:txBody>
      </p:sp>
    </p:spTree>
    <p:extLst>
      <p:ext uri="{BB962C8B-B14F-4D97-AF65-F5344CB8AC3E}">
        <p14:creationId xmlns:p14="http://schemas.microsoft.com/office/powerpoint/2010/main" val="3508702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C39CA71-06BA-BF47-9353-C1BF476B2376}"/>
              </a:ext>
            </a:extLst>
          </p:cNvPr>
          <p:cNvSpPr/>
          <p:nvPr/>
        </p:nvSpPr>
        <p:spPr>
          <a:xfrm>
            <a:off x="689718" y="827079"/>
            <a:ext cx="1731564" cy="461665"/>
          </a:xfrm>
          <a:prstGeom prst="rect">
            <a:avLst/>
          </a:prstGeom>
        </p:spPr>
        <p:txBody>
          <a:bodyPr wrap="none">
            <a:spAutoFit/>
          </a:bodyPr>
          <a:lstStyle/>
          <a:p>
            <a:pPr algn="just">
              <a:spcAft>
                <a:spcPts val="0"/>
              </a:spcAft>
            </a:pPr>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一．判断题</a:t>
            </a:r>
            <a:endParaRPr lang="en-US"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F748C72-52C8-4643-AF4D-2E6C6F728F83}"/>
              </a:ext>
            </a:extLst>
          </p:cNvPr>
          <p:cNvSpPr/>
          <p:nvPr/>
        </p:nvSpPr>
        <p:spPr>
          <a:xfrm>
            <a:off x="544887" y="1400191"/>
            <a:ext cx="5874044" cy="400110"/>
          </a:xfrm>
          <a:prstGeom prst="rect">
            <a:avLst/>
          </a:prstGeom>
        </p:spPr>
        <p:txBody>
          <a:bodyPr wrap="none">
            <a:spAutoFit/>
          </a:bodyPr>
          <a:lstStyle/>
          <a:p>
            <a:pPr algn="just">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）树结构中每个结点最多只有一个直接前驱。</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324FF85B-D9F6-DE40-A02E-C1A9818BE8A5}"/>
              </a:ext>
            </a:extLst>
          </p:cNvPr>
          <p:cNvSpPr/>
          <p:nvPr/>
        </p:nvSpPr>
        <p:spPr>
          <a:xfrm>
            <a:off x="573469" y="1846324"/>
            <a:ext cx="4276812" cy="400110"/>
          </a:xfrm>
          <a:prstGeom prst="rect">
            <a:avLst/>
          </a:prstGeom>
        </p:spPr>
        <p:txBody>
          <a:bodyPr wrap="none">
            <a:spAutoFit/>
          </a:bodyPr>
          <a:lstStyle/>
          <a:p>
            <a:pPr algn="just">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）完全二叉树一定是满二查树。</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BF987325-F8AA-834E-88E2-99A0B23A1FEF}"/>
              </a:ext>
            </a:extLst>
          </p:cNvPr>
          <p:cNvSpPr/>
          <p:nvPr/>
        </p:nvSpPr>
        <p:spPr>
          <a:xfrm>
            <a:off x="554024" y="2322388"/>
            <a:ext cx="7782451" cy="400110"/>
          </a:xfrm>
          <a:prstGeom prst="rect">
            <a:avLst/>
          </a:prstGeom>
        </p:spPr>
        <p:txBody>
          <a:bodyPr wrap="square">
            <a:spAutoFit/>
          </a:bodyPr>
          <a:lstStyle/>
          <a:p>
            <a:pPr algn="just">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3</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）在中序线索二叉树中，右线索若不为空，则一定指向其双亲。</a:t>
            </a:r>
          </a:p>
        </p:txBody>
      </p:sp>
      <p:sp>
        <p:nvSpPr>
          <p:cNvPr id="9" name="矩形 8">
            <a:extLst>
              <a:ext uri="{FF2B5EF4-FFF2-40B4-BE49-F238E27FC236}">
                <a16:creationId xmlns:a16="http://schemas.microsoft.com/office/drawing/2014/main" id="{A1F1ABDC-DDC7-DC40-A912-15574D2CF650}"/>
              </a:ext>
            </a:extLst>
          </p:cNvPr>
          <p:cNvSpPr/>
          <p:nvPr/>
        </p:nvSpPr>
        <p:spPr>
          <a:xfrm>
            <a:off x="556011" y="2763713"/>
            <a:ext cx="11141184" cy="400110"/>
          </a:xfrm>
          <a:prstGeom prst="rect">
            <a:avLst/>
          </a:prstGeom>
        </p:spPr>
        <p:txBody>
          <a:bodyPr wrap="square">
            <a:spAutoFit/>
          </a:bodyPr>
          <a:lstStyle/>
          <a:p>
            <a:pPr algn="just">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4</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）一棵二叉树中序遍历序列的最后一个结点，必定是该二叉树前序遍历的最后一个结点。</a:t>
            </a:r>
          </a:p>
        </p:txBody>
      </p:sp>
      <p:sp>
        <p:nvSpPr>
          <p:cNvPr id="10" name="矩形 9">
            <a:extLst>
              <a:ext uri="{FF2B5EF4-FFF2-40B4-BE49-F238E27FC236}">
                <a16:creationId xmlns:a16="http://schemas.microsoft.com/office/drawing/2014/main" id="{76619B04-09A1-6746-9ABF-993ADFA7C22B}"/>
              </a:ext>
            </a:extLst>
          </p:cNvPr>
          <p:cNvSpPr/>
          <p:nvPr/>
        </p:nvSpPr>
        <p:spPr>
          <a:xfrm>
            <a:off x="575803" y="3255176"/>
            <a:ext cx="7950680" cy="400110"/>
          </a:xfrm>
          <a:prstGeom prst="rect">
            <a:avLst/>
          </a:prstGeom>
        </p:spPr>
        <p:txBody>
          <a:bodyPr wrap="square">
            <a:spAutoFit/>
          </a:bodyPr>
          <a:lstStyle/>
          <a:p>
            <a:pPr algn="just">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5</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）二叉树的前序遍历中，任意一个结点均处于其子女结点的前面。</a:t>
            </a:r>
          </a:p>
        </p:txBody>
      </p:sp>
      <p:sp>
        <p:nvSpPr>
          <p:cNvPr id="11" name="矩形 10">
            <a:extLst>
              <a:ext uri="{FF2B5EF4-FFF2-40B4-BE49-F238E27FC236}">
                <a16:creationId xmlns:a16="http://schemas.microsoft.com/office/drawing/2014/main" id="{E34BCA00-4CB1-5E4D-8908-F16755DEEFBE}"/>
              </a:ext>
            </a:extLst>
          </p:cNvPr>
          <p:cNvSpPr/>
          <p:nvPr/>
        </p:nvSpPr>
        <p:spPr>
          <a:xfrm>
            <a:off x="575803" y="3725841"/>
            <a:ext cx="8971958"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6</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）由二叉树的前序遍历序列和中序遍历序列，可以推导出后序遍历的序列。</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6546D367-1FBF-7541-A7BD-B26E0125AC06}"/>
              </a:ext>
            </a:extLst>
          </p:cNvPr>
          <p:cNvSpPr/>
          <p:nvPr/>
        </p:nvSpPr>
        <p:spPr>
          <a:xfrm>
            <a:off x="556011" y="4183068"/>
            <a:ext cx="8207979"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7</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）在完全二叉树中，若一个结点没有左孩子，则它必然是叶子结点。</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4F36EC01-ED36-4346-96CE-88B6155A0ADE}"/>
              </a:ext>
            </a:extLst>
          </p:cNvPr>
          <p:cNvSpPr/>
          <p:nvPr/>
        </p:nvSpPr>
        <p:spPr>
          <a:xfrm>
            <a:off x="556882" y="4674531"/>
            <a:ext cx="11496570"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8</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）在哈夫曼编码中，当两个字符出现的频率相同，其编码也相同，对于这种情况应该做特殊处理。</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00B5CE54-C58F-9F4A-9EC8-2EE0BD5DEA06}"/>
              </a:ext>
            </a:extLst>
          </p:cNvPr>
          <p:cNvSpPr/>
          <p:nvPr/>
        </p:nvSpPr>
        <p:spPr>
          <a:xfrm>
            <a:off x="568757" y="5186220"/>
            <a:ext cx="7886472"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9</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）含多于两棵树的森林转换的</a:t>
            </a:r>
            <a:r>
              <a:rPr lang="zh-CN" altLang="zh-CN" sz="2000" kern="0" spc="65"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二叉树，其根结点一定无右孩子。</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2ED47CCA-FE2B-DA49-AD9D-A39AF6A31BFE}"/>
              </a:ext>
            </a:extLst>
          </p:cNvPr>
          <p:cNvSpPr/>
          <p:nvPr/>
        </p:nvSpPr>
        <p:spPr>
          <a:xfrm>
            <a:off x="555045" y="5676815"/>
            <a:ext cx="6190140" cy="400110"/>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10</a:t>
            </a:r>
            <a:r>
              <a:rPr lang="zh-CN" altLang="zh-CN" sz="2000" kern="0" spc="65"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）具有</a:t>
            </a:r>
            <a:r>
              <a:rPr lang="en-US" altLang="zh-CN" sz="2000" i="1" kern="0" spc="65"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n</a:t>
            </a:r>
            <a:r>
              <a:rPr lang="zh-CN" altLang="zh-CN" sz="2000" kern="0" spc="65"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个叶子结点的哈夫曼树共有</a:t>
            </a:r>
            <a:r>
              <a:rPr lang="en-US" altLang="zh-CN" sz="2000" kern="0" spc="65"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a:t>
            </a:r>
            <a:r>
              <a:rPr lang="en-US" altLang="zh-CN" sz="2000" i="1" kern="0" spc="65"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kern="0" spc="65"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0" spc="65"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个结点。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2228C253-F1BD-B34D-91D4-50F688E6E98C}"/>
              </a:ext>
            </a:extLst>
          </p:cNvPr>
          <p:cNvSpPr/>
          <p:nvPr/>
        </p:nvSpPr>
        <p:spPr>
          <a:xfrm>
            <a:off x="6099691" y="1389597"/>
            <a:ext cx="968535"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17" name="矩形 16">
            <a:extLst>
              <a:ext uri="{FF2B5EF4-FFF2-40B4-BE49-F238E27FC236}">
                <a16:creationId xmlns:a16="http://schemas.microsoft.com/office/drawing/2014/main" id="{145FF2DE-9D5B-374E-B42B-BC6777946EC4}"/>
              </a:ext>
            </a:extLst>
          </p:cNvPr>
          <p:cNvSpPr/>
          <p:nvPr/>
        </p:nvSpPr>
        <p:spPr>
          <a:xfrm>
            <a:off x="4533651" y="1830922"/>
            <a:ext cx="1107996"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（ㄨ）</a:t>
            </a:r>
            <a:endParaRPr lang="zh-CN" altLang="en-US" sz="2400" b="1" dirty="0">
              <a:solidFill>
                <a:srgbClr val="FF0000"/>
              </a:solidFill>
            </a:endParaRPr>
          </a:p>
        </p:txBody>
      </p:sp>
      <p:sp>
        <p:nvSpPr>
          <p:cNvPr id="18" name="矩形 17">
            <a:extLst>
              <a:ext uri="{FF2B5EF4-FFF2-40B4-BE49-F238E27FC236}">
                <a16:creationId xmlns:a16="http://schemas.microsoft.com/office/drawing/2014/main" id="{96A0A641-779E-574A-AF09-869A1F8B489F}"/>
              </a:ext>
            </a:extLst>
          </p:cNvPr>
          <p:cNvSpPr/>
          <p:nvPr/>
        </p:nvSpPr>
        <p:spPr>
          <a:xfrm>
            <a:off x="8024526" y="2294589"/>
            <a:ext cx="1107996"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（ㄨ）</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00B4B30A-4A62-D54B-B187-31CBAA94D0A7}"/>
              </a:ext>
            </a:extLst>
          </p:cNvPr>
          <p:cNvSpPr/>
          <p:nvPr/>
        </p:nvSpPr>
        <p:spPr>
          <a:xfrm>
            <a:off x="10735337" y="2724213"/>
            <a:ext cx="968535"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0" name="矩形 19">
            <a:extLst>
              <a:ext uri="{FF2B5EF4-FFF2-40B4-BE49-F238E27FC236}">
                <a16:creationId xmlns:a16="http://schemas.microsoft.com/office/drawing/2014/main" id="{7A83AD43-83CE-0242-968B-48E772CFD636}"/>
              </a:ext>
            </a:extLst>
          </p:cNvPr>
          <p:cNvSpPr/>
          <p:nvPr/>
        </p:nvSpPr>
        <p:spPr>
          <a:xfrm>
            <a:off x="8336475" y="3234077"/>
            <a:ext cx="968535"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1" name="矩形 20">
            <a:extLst>
              <a:ext uri="{FF2B5EF4-FFF2-40B4-BE49-F238E27FC236}">
                <a16:creationId xmlns:a16="http://schemas.microsoft.com/office/drawing/2014/main" id="{C299FF45-E4F4-8146-BBBF-CAD27EE13BCF}"/>
              </a:ext>
            </a:extLst>
          </p:cNvPr>
          <p:cNvSpPr/>
          <p:nvPr/>
        </p:nvSpPr>
        <p:spPr>
          <a:xfrm>
            <a:off x="9247504" y="3686330"/>
            <a:ext cx="968535"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2" name="矩形 21">
            <a:extLst>
              <a:ext uri="{FF2B5EF4-FFF2-40B4-BE49-F238E27FC236}">
                <a16:creationId xmlns:a16="http://schemas.microsoft.com/office/drawing/2014/main" id="{EBBE32D6-C698-C04A-8FEC-6303D7146842}"/>
              </a:ext>
            </a:extLst>
          </p:cNvPr>
          <p:cNvSpPr/>
          <p:nvPr/>
        </p:nvSpPr>
        <p:spPr>
          <a:xfrm>
            <a:off x="8526483" y="4165323"/>
            <a:ext cx="968535"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A7F61DE5-32CD-654D-B304-FAD8C973E6AD}"/>
              </a:ext>
            </a:extLst>
          </p:cNvPr>
          <p:cNvSpPr/>
          <p:nvPr/>
        </p:nvSpPr>
        <p:spPr>
          <a:xfrm>
            <a:off x="10595876" y="4971445"/>
            <a:ext cx="1107996"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（ㄨ）</a:t>
            </a:r>
            <a:endParaRPr lang="zh-CN" altLang="en-US" sz="2400" b="1" dirty="0">
              <a:solidFill>
                <a:srgbClr val="FF0000"/>
              </a:solidFill>
            </a:endParaRPr>
          </a:p>
        </p:txBody>
      </p:sp>
      <p:sp>
        <p:nvSpPr>
          <p:cNvPr id="24" name="矩形 23">
            <a:extLst>
              <a:ext uri="{FF2B5EF4-FFF2-40B4-BE49-F238E27FC236}">
                <a16:creationId xmlns:a16="http://schemas.microsoft.com/office/drawing/2014/main" id="{58CD70E8-94BF-7445-9C14-3EDDF278F947}"/>
              </a:ext>
            </a:extLst>
          </p:cNvPr>
          <p:cNvSpPr/>
          <p:nvPr/>
        </p:nvSpPr>
        <p:spPr>
          <a:xfrm>
            <a:off x="8139508" y="5194787"/>
            <a:ext cx="1107996"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（ㄨ）</a:t>
            </a:r>
            <a:endParaRPr lang="zh-CN" altLang="en-US" sz="2400" b="1" dirty="0">
              <a:solidFill>
                <a:srgbClr val="FF0000"/>
              </a:solidFill>
            </a:endParaRPr>
          </a:p>
        </p:txBody>
      </p:sp>
      <p:sp>
        <p:nvSpPr>
          <p:cNvPr id="25" name="矩形 24">
            <a:extLst>
              <a:ext uri="{FF2B5EF4-FFF2-40B4-BE49-F238E27FC236}">
                <a16:creationId xmlns:a16="http://schemas.microsoft.com/office/drawing/2014/main" id="{A6508C87-D03D-C14C-9A1B-3A21E98ACC7A}"/>
              </a:ext>
            </a:extLst>
          </p:cNvPr>
          <p:cNvSpPr/>
          <p:nvPr/>
        </p:nvSpPr>
        <p:spPr>
          <a:xfrm>
            <a:off x="6745185" y="5676815"/>
            <a:ext cx="968535"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Tree>
    <p:extLst>
      <p:ext uri="{BB962C8B-B14F-4D97-AF65-F5344CB8AC3E}">
        <p14:creationId xmlns:p14="http://schemas.microsoft.com/office/powerpoint/2010/main" val="25400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blinds(horizontal)">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left)">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blinds(horizontal)">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wipe(left)">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blinds(horizontal)">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left)">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blinds(horizontal)">
                                      <p:cBhvr>
                                        <p:cTn id="10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7790F7-8EAE-8A41-82FB-599CC9F87968}"/>
              </a:ext>
            </a:extLst>
          </p:cNvPr>
          <p:cNvSpPr/>
          <p:nvPr/>
        </p:nvSpPr>
        <p:spPr>
          <a:xfrm>
            <a:off x="481356" y="863099"/>
            <a:ext cx="5184835" cy="707886"/>
          </a:xfrm>
          <a:prstGeom prst="rect">
            <a:avLst/>
          </a:prstGeom>
        </p:spPr>
        <p:txBody>
          <a:bodyPr wrap="square">
            <a:spAutoFit/>
          </a:bodyPr>
          <a:lstStyle/>
          <a:p>
            <a:pPr algn="just">
              <a:spcAft>
                <a:spcPts val="0"/>
              </a:spcAft>
            </a:pP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4</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）画出表达式：</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-A+B-C+D </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的标识符树，</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并求它们的后缀表达式。</a:t>
            </a:r>
          </a:p>
        </p:txBody>
      </p:sp>
      <p:sp>
        <p:nvSpPr>
          <p:cNvPr id="4" name="矩形 3">
            <a:extLst>
              <a:ext uri="{FF2B5EF4-FFF2-40B4-BE49-F238E27FC236}">
                <a16:creationId xmlns:a16="http://schemas.microsoft.com/office/drawing/2014/main" id="{B0A43C57-53B3-B142-9300-696DA0323128}"/>
              </a:ext>
            </a:extLst>
          </p:cNvPr>
          <p:cNvSpPr/>
          <p:nvPr/>
        </p:nvSpPr>
        <p:spPr>
          <a:xfrm>
            <a:off x="581063" y="5648506"/>
            <a:ext cx="4564070" cy="400110"/>
          </a:xfrm>
          <a:prstGeom prst="rect">
            <a:avLst/>
          </a:prstGeom>
        </p:spPr>
        <p:txBody>
          <a:bodyPr wrap="none">
            <a:spAutoFit/>
          </a:bodyPr>
          <a:lstStyle/>
          <a:p>
            <a:pPr indent="400050" algn="just">
              <a:spcAft>
                <a:spcPts val="0"/>
              </a:spcAft>
            </a:pPr>
            <a:r>
              <a:rPr lang="zh-CN" altLang="zh-CN" sz="2000" dirty="0">
                <a:latin typeface="SimHei" panose="02010609060101010101" pitchFamily="49" charset="-122"/>
                <a:ea typeface="SimHei" panose="02010609060101010101" pitchFamily="49" charset="-122"/>
                <a:cs typeface="Times New Roman" panose="02020603050405020304" pitchFamily="18" charset="0"/>
              </a:rPr>
              <a:t>后缀表达式：</a:t>
            </a:r>
            <a:r>
              <a:rPr lang="en-US" altLang="zh-CN" sz="2000" dirty="0">
                <a:latin typeface="SimHei" panose="02010609060101010101" pitchFamily="49" charset="-122"/>
                <a:ea typeface="SimHei" panose="02010609060101010101" pitchFamily="49" charset="-122"/>
                <a:cs typeface="Times New Roman" panose="02020603050405020304" pitchFamily="18" charset="0"/>
              </a:rPr>
              <a:t>0 A – B + C – D +</a:t>
            </a:r>
            <a:endParaRPr lang="zh-CN" altLang="zh-CN" sz="20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23" name="椭圆 22">
            <a:extLst>
              <a:ext uri="{FF2B5EF4-FFF2-40B4-BE49-F238E27FC236}">
                <a16:creationId xmlns:a16="http://schemas.microsoft.com/office/drawing/2014/main" id="{3C89F491-5A5F-A64B-BD52-18E6A9E22988}"/>
              </a:ext>
            </a:extLst>
          </p:cNvPr>
          <p:cNvSpPr/>
          <p:nvPr/>
        </p:nvSpPr>
        <p:spPr>
          <a:xfrm>
            <a:off x="3342523" y="1817488"/>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sp>
        <p:nvSpPr>
          <p:cNvPr id="24" name="椭圆 23">
            <a:extLst>
              <a:ext uri="{FF2B5EF4-FFF2-40B4-BE49-F238E27FC236}">
                <a16:creationId xmlns:a16="http://schemas.microsoft.com/office/drawing/2014/main" id="{AFB65332-7399-A541-91D7-93ADAB0AEA19}"/>
              </a:ext>
            </a:extLst>
          </p:cNvPr>
          <p:cNvSpPr/>
          <p:nvPr/>
        </p:nvSpPr>
        <p:spPr>
          <a:xfrm>
            <a:off x="2809186" y="2515329"/>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sp>
        <p:nvSpPr>
          <p:cNvPr id="25" name="椭圆 24">
            <a:extLst>
              <a:ext uri="{FF2B5EF4-FFF2-40B4-BE49-F238E27FC236}">
                <a16:creationId xmlns:a16="http://schemas.microsoft.com/office/drawing/2014/main" id="{73905FCC-0EBB-E449-A3BA-FC7917439B80}"/>
              </a:ext>
            </a:extLst>
          </p:cNvPr>
          <p:cNvSpPr/>
          <p:nvPr/>
        </p:nvSpPr>
        <p:spPr>
          <a:xfrm>
            <a:off x="4044518" y="2474123"/>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D</a:t>
            </a:r>
            <a:endParaRPr kumimoji="1" lang="zh-CN" altLang="en-US" dirty="0">
              <a:solidFill>
                <a:schemeClr val="tx1"/>
              </a:solidFill>
            </a:endParaRPr>
          </a:p>
        </p:txBody>
      </p:sp>
      <p:sp>
        <p:nvSpPr>
          <p:cNvPr id="26" name="椭圆 25">
            <a:extLst>
              <a:ext uri="{FF2B5EF4-FFF2-40B4-BE49-F238E27FC236}">
                <a16:creationId xmlns:a16="http://schemas.microsoft.com/office/drawing/2014/main" id="{CB05C556-4EAC-2E4A-BA32-C4C57987FC68}"/>
              </a:ext>
            </a:extLst>
          </p:cNvPr>
          <p:cNvSpPr/>
          <p:nvPr/>
        </p:nvSpPr>
        <p:spPr>
          <a:xfrm>
            <a:off x="2300769" y="3236200"/>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sp>
        <p:nvSpPr>
          <p:cNvPr id="27" name="椭圆 26">
            <a:extLst>
              <a:ext uri="{FF2B5EF4-FFF2-40B4-BE49-F238E27FC236}">
                <a16:creationId xmlns:a16="http://schemas.microsoft.com/office/drawing/2014/main" id="{19A753C8-EC60-BB46-BFB2-8BD21E0A4398}"/>
              </a:ext>
            </a:extLst>
          </p:cNvPr>
          <p:cNvSpPr/>
          <p:nvPr/>
        </p:nvSpPr>
        <p:spPr>
          <a:xfrm>
            <a:off x="3401428" y="3229688"/>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t>
            </a:r>
            <a:endParaRPr kumimoji="1" lang="zh-CN" altLang="en-US" dirty="0">
              <a:solidFill>
                <a:schemeClr val="tx1"/>
              </a:solidFill>
            </a:endParaRPr>
          </a:p>
        </p:txBody>
      </p:sp>
      <p:sp>
        <p:nvSpPr>
          <p:cNvPr id="28" name="椭圆 27">
            <a:extLst>
              <a:ext uri="{FF2B5EF4-FFF2-40B4-BE49-F238E27FC236}">
                <a16:creationId xmlns:a16="http://schemas.microsoft.com/office/drawing/2014/main" id="{8BE61716-C26C-4945-9D2A-4CC9A98B0D45}"/>
              </a:ext>
            </a:extLst>
          </p:cNvPr>
          <p:cNvSpPr/>
          <p:nvPr/>
        </p:nvSpPr>
        <p:spPr>
          <a:xfrm>
            <a:off x="1839039" y="3953971"/>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sp>
        <p:nvSpPr>
          <p:cNvPr id="29" name="椭圆 28">
            <a:extLst>
              <a:ext uri="{FF2B5EF4-FFF2-40B4-BE49-F238E27FC236}">
                <a16:creationId xmlns:a16="http://schemas.microsoft.com/office/drawing/2014/main" id="{49B7BDE2-8B57-A64F-AD18-8FC18F1DD661}"/>
              </a:ext>
            </a:extLst>
          </p:cNvPr>
          <p:cNvSpPr/>
          <p:nvPr/>
        </p:nvSpPr>
        <p:spPr>
          <a:xfrm>
            <a:off x="2945459" y="3936507"/>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B</a:t>
            </a:r>
            <a:endParaRPr kumimoji="1" lang="zh-CN" altLang="en-US" dirty="0">
              <a:solidFill>
                <a:schemeClr val="tx1"/>
              </a:solidFill>
            </a:endParaRPr>
          </a:p>
        </p:txBody>
      </p:sp>
      <p:sp>
        <p:nvSpPr>
          <p:cNvPr id="30" name="椭圆 29">
            <a:extLst>
              <a:ext uri="{FF2B5EF4-FFF2-40B4-BE49-F238E27FC236}">
                <a16:creationId xmlns:a16="http://schemas.microsoft.com/office/drawing/2014/main" id="{C2FFA537-357B-954B-8878-2331F2568DF5}"/>
              </a:ext>
            </a:extLst>
          </p:cNvPr>
          <p:cNvSpPr/>
          <p:nvPr/>
        </p:nvSpPr>
        <p:spPr>
          <a:xfrm>
            <a:off x="2371672" y="4646492"/>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a:t>
            </a:r>
            <a:endParaRPr kumimoji="1" lang="zh-CN" altLang="en-US" dirty="0">
              <a:solidFill>
                <a:schemeClr val="tx1"/>
              </a:solidFill>
            </a:endParaRPr>
          </a:p>
        </p:txBody>
      </p:sp>
      <p:sp>
        <p:nvSpPr>
          <p:cNvPr id="31" name="椭圆 30">
            <a:extLst>
              <a:ext uri="{FF2B5EF4-FFF2-40B4-BE49-F238E27FC236}">
                <a16:creationId xmlns:a16="http://schemas.microsoft.com/office/drawing/2014/main" id="{300D22D3-96DE-354D-8FF8-4F53C1377C18}"/>
              </a:ext>
            </a:extLst>
          </p:cNvPr>
          <p:cNvSpPr/>
          <p:nvPr/>
        </p:nvSpPr>
        <p:spPr>
          <a:xfrm>
            <a:off x="1382123" y="4646492"/>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0</a:t>
            </a:r>
            <a:endParaRPr kumimoji="1" lang="zh-CN" altLang="en-US" dirty="0">
              <a:solidFill>
                <a:schemeClr val="tx1"/>
              </a:solidFill>
            </a:endParaRPr>
          </a:p>
        </p:txBody>
      </p:sp>
      <p:cxnSp>
        <p:nvCxnSpPr>
          <p:cNvPr id="32" name="直线连接符 31">
            <a:extLst>
              <a:ext uri="{FF2B5EF4-FFF2-40B4-BE49-F238E27FC236}">
                <a16:creationId xmlns:a16="http://schemas.microsoft.com/office/drawing/2014/main" id="{C96466C8-9EC6-EC42-843B-A50BD647D089}"/>
              </a:ext>
            </a:extLst>
          </p:cNvPr>
          <p:cNvCxnSpPr>
            <a:cxnSpLocks/>
            <a:stCxn id="23" idx="3"/>
            <a:endCxn id="24" idx="0"/>
          </p:cNvCxnSpPr>
          <p:nvPr/>
        </p:nvCxnSpPr>
        <p:spPr>
          <a:xfrm flipH="1">
            <a:off x="2993254" y="2140274"/>
            <a:ext cx="403181" cy="3750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1655E454-E3D0-2B4F-B672-B2E8AF97E480}"/>
              </a:ext>
            </a:extLst>
          </p:cNvPr>
          <p:cNvCxnSpPr>
            <a:cxnSpLocks/>
            <a:stCxn id="23" idx="5"/>
            <a:endCxn id="25" idx="1"/>
          </p:cNvCxnSpPr>
          <p:nvPr/>
        </p:nvCxnSpPr>
        <p:spPr>
          <a:xfrm>
            <a:off x="3656746" y="2140274"/>
            <a:ext cx="441684" cy="38923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F512286A-D773-0346-BA15-828E5C6870AD}"/>
              </a:ext>
            </a:extLst>
          </p:cNvPr>
          <p:cNvCxnSpPr>
            <a:cxnSpLocks/>
            <a:stCxn id="26" idx="0"/>
            <a:endCxn id="24" idx="3"/>
          </p:cNvCxnSpPr>
          <p:nvPr/>
        </p:nvCxnSpPr>
        <p:spPr>
          <a:xfrm flipV="1">
            <a:off x="2484837" y="2838115"/>
            <a:ext cx="378261" cy="39808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68B4E998-F2A3-AF4F-A185-FC7170BC3C3E}"/>
              </a:ext>
            </a:extLst>
          </p:cNvPr>
          <p:cNvCxnSpPr>
            <a:cxnSpLocks/>
            <a:stCxn id="24" idx="5"/>
            <a:endCxn id="27" idx="0"/>
          </p:cNvCxnSpPr>
          <p:nvPr/>
        </p:nvCxnSpPr>
        <p:spPr>
          <a:xfrm>
            <a:off x="3123409" y="2838115"/>
            <a:ext cx="462087" cy="39157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0039E8E0-FBF0-6B48-9D34-9039ABF2BFF2}"/>
              </a:ext>
            </a:extLst>
          </p:cNvPr>
          <p:cNvCxnSpPr>
            <a:cxnSpLocks/>
            <a:stCxn id="26" idx="3"/>
            <a:endCxn id="28" idx="0"/>
          </p:cNvCxnSpPr>
          <p:nvPr/>
        </p:nvCxnSpPr>
        <p:spPr>
          <a:xfrm flipH="1">
            <a:off x="2023107" y="3558986"/>
            <a:ext cx="331574" cy="39498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3A5471B0-8B10-8347-A5A0-824E20FFA944}"/>
              </a:ext>
            </a:extLst>
          </p:cNvPr>
          <p:cNvCxnSpPr>
            <a:cxnSpLocks/>
            <a:stCxn id="28" idx="3"/>
            <a:endCxn id="31" idx="0"/>
          </p:cNvCxnSpPr>
          <p:nvPr/>
        </p:nvCxnSpPr>
        <p:spPr>
          <a:xfrm flipH="1">
            <a:off x="1566191" y="4276757"/>
            <a:ext cx="326760" cy="36973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A7AB4CC3-172B-244C-8469-99A55DA374F0}"/>
              </a:ext>
            </a:extLst>
          </p:cNvPr>
          <p:cNvCxnSpPr>
            <a:cxnSpLocks/>
            <a:stCxn id="26" idx="5"/>
            <a:endCxn id="29" idx="0"/>
          </p:cNvCxnSpPr>
          <p:nvPr/>
        </p:nvCxnSpPr>
        <p:spPr>
          <a:xfrm>
            <a:off x="2614992" y="3558986"/>
            <a:ext cx="514535" cy="37752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887511C4-730F-DF4E-9FB3-94C64A6C3443}"/>
              </a:ext>
            </a:extLst>
          </p:cNvPr>
          <p:cNvCxnSpPr>
            <a:cxnSpLocks/>
            <a:stCxn id="28" idx="5"/>
            <a:endCxn id="30" idx="0"/>
          </p:cNvCxnSpPr>
          <p:nvPr/>
        </p:nvCxnSpPr>
        <p:spPr>
          <a:xfrm>
            <a:off x="2153262" y="4276757"/>
            <a:ext cx="402478" cy="36973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865CF5A8-9E05-D74A-9026-8F9FB6F2C9E8}"/>
              </a:ext>
            </a:extLst>
          </p:cNvPr>
          <p:cNvSpPr/>
          <p:nvPr/>
        </p:nvSpPr>
        <p:spPr>
          <a:xfrm>
            <a:off x="5990030" y="798919"/>
            <a:ext cx="5720614" cy="707886"/>
          </a:xfrm>
          <a:prstGeom prst="rect">
            <a:avLst/>
          </a:prstGeom>
        </p:spPr>
        <p:txBody>
          <a:bodyPr wrap="square">
            <a:spAutoFit/>
          </a:bodyPr>
          <a:lstStyle/>
          <a:p>
            <a:pPr algn="just">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5</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）画出表达式：（</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A+B/C-D</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E*</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F+G</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的标识符树，并求它们的后缀表达式。</a:t>
            </a:r>
          </a:p>
        </p:txBody>
      </p:sp>
      <p:sp>
        <p:nvSpPr>
          <p:cNvPr id="81" name="矩形 80">
            <a:extLst>
              <a:ext uri="{FF2B5EF4-FFF2-40B4-BE49-F238E27FC236}">
                <a16:creationId xmlns:a16="http://schemas.microsoft.com/office/drawing/2014/main" id="{04D34581-5B34-0448-8BFE-C47E869126DA}"/>
              </a:ext>
            </a:extLst>
          </p:cNvPr>
          <p:cNvSpPr/>
          <p:nvPr/>
        </p:nvSpPr>
        <p:spPr>
          <a:xfrm>
            <a:off x="6280731" y="5648506"/>
            <a:ext cx="4827219" cy="400110"/>
          </a:xfrm>
          <a:prstGeom prst="rect">
            <a:avLst/>
          </a:prstGeom>
        </p:spPr>
        <p:txBody>
          <a:bodyPr wrap="none">
            <a:spAutoFit/>
          </a:bodyPr>
          <a:lstStyle/>
          <a:p>
            <a:pPr indent="400050" algn="just">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后缀表达式：</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 B C / + D – E F G + *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8" name="椭圆 107">
            <a:extLst>
              <a:ext uri="{FF2B5EF4-FFF2-40B4-BE49-F238E27FC236}">
                <a16:creationId xmlns:a16="http://schemas.microsoft.com/office/drawing/2014/main" id="{0BD41DB0-61CE-6840-B613-5BB5A8063D47}"/>
              </a:ext>
            </a:extLst>
          </p:cNvPr>
          <p:cNvSpPr/>
          <p:nvPr/>
        </p:nvSpPr>
        <p:spPr>
          <a:xfrm>
            <a:off x="8510273" y="1817488"/>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109" name="椭圆 108">
            <a:extLst>
              <a:ext uri="{FF2B5EF4-FFF2-40B4-BE49-F238E27FC236}">
                <a16:creationId xmlns:a16="http://schemas.microsoft.com/office/drawing/2014/main" id="{E8C22D49-F265-104F-8D5B-6A3A2D601B0D}"/>
              </a:ext>
            </a:extLst>
          </p:cNvPr>
          <p:cNvSpPr/>
          <p:nvPr/>
        </p:nvSpPr>
        <p:spPr>
          <a:xfrm>
            <a:off x="7976936" y="2515329"/>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sp>
        <p:nvSpPr>
          <p:cNvPr id="110" name="椭圆 109">
            <a:extLst>
              <a:ext uri="{FF2B5EF4-FFF2-40B4-BE49-F238E27FC236}">
                <a16:creationId xmlns:a16="http://schemas.microsoft.com/office/drawing/2014/main" id="{4A0FE6BF-0FC2-DA4A-A1CB-6082EE6364A0}"/>
              </a:ext>
            </a:extLst>
          </p:cNvPr>
          <p:cNvSpPr/>
          <p:nvPr/>
        </p:nvSpPr>
        <p:spPr>
          <a:xfrm>
            <a:off x="9212268" y="2474123"/>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a:t>
            </a:r>
          </a:p>
        </p:txBody>
      </p:sp>
      <p:sp>
        <p:nvSpPr>
          <p:cNvPr id="111" name="椭圆 110">
            <a:extLst>
              <a:ext uri="{FF2B5EF4-FFF2-40B4-BE49-F238E27FC236}">
                <a16:creationId xmlns:a16="http://schemas.microsoft.com/office/drawing/2014/main" id="{BD7F5BAA-9AEC-3F47-9E0B-0B01643F4E9F}"/>
              </a:ext>
            </a:extLst>
          </p:cNvPr>
          <p:cNvSpPr/>
          <p:nvPr/>
        </p:nvSpPr>
        <p:spPr>
          <a:xfrm>
            <a:off x="7468519" y="3236200"/>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sp>
        <p:nvSpPr>
          <p:cNvPr id="112" name="椭圆 111">
            <a:extLst>
              <a:ext uri="{FF2B5EF4-FFF2-40B4-BE49-F238E27FC236}">
                <a16:creationId xmlns:a16="http://schemas.microsoft.com/office/drawing/2014/main" id="{42F03855-198D-9A4F-ADBA-EE9DF67B1462}"/>
              </a:ext>
            </a:extLst>
          </p:cNvPr>
          <p:cNvSpPr/>
          <p:nvPr/>
        </p:nvSpPr>
        <p:spPr>
          <a:xfrm>
            <a:off x="8391052" y="3229688"/>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D</a:t>
            </a:r>
            <a:endParaRPr kumimoji="1" lang="zh-CN" altLang="en-US" dirty="0">
              <a:solidFill>
                <a:schemeClr val="tx1"/>
              </a:solidFill>
            </a:endParaRPr>
          </a:p>
        </p:txBody>
      </p:sp>
      <p:sp>
        <p:nvSpPr>
          <p:cNvPr id="114" name="椭圆 113">
            <a:extLst>
              <a:ext uri="{FF2B5EF4-FFF2-40B4-BE49-F238E27FC236}">
                <a16:creationId xmlns:a16="http://schemas.microsoft.com/office/drawing/2014/main" id="{75923B98-A479-6944-AEEB-23E2CDE71478}"/>
              </a:ext>
            </a:extLst>
          </p:cNvPr>
          <p:cNvSpPr/>
          <p:nvPr/>
        </p:nvSpPr>
        <p:spPr>
          <a:xfrm>
            <a:off x="7899122" y="3994261"/>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cxnSp>
        <p:nvCxnSpPr>
          <p:cNvPr id="117" name="直线连接符 116">
            <a:extLst>
              <a:ext uri="{FF2B5EF4-FFF2-40B4-BE49-F238E27FC236}">
                <a16:creationId xmlns:a16="http://schemas.microsoft.com/office/drawing/2014/main" id="{24C54CCC-839C-064F-A2F6-97A3AA7DD693}"/>
              </a:ext>
            </a:extLst>
          </p:cNvPr>
          <p:cNvCxnSpPr>
            <a:cxnSpLocks/>
            <a:stCxn id="108" idx="3"/>
            <a:endCxn id="109" idx="0"/>
          </p:cNvCxnSpPr>
          <p:nvPr/>
        </p:nvCxnSpPr>
        <p:spPr>
          <a:xfrm flipH="1">
            <a:off x="8161004" y="2140274"/>
            <a:ext cx="403181" cy="3750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id="{26800DCE-F7A0-F849-94EA-2117BF14E960}"/>
              </a:ext>
            </a:extLst>
          </p:cNvPr>
          <p:cNvCxnSpPr>
            <a:cxnSpLocks/>
            <a:stCxn id="108" idx="5"/>
            <a:endCxn id="110" idx="1"/>
          </p:cNvCxnSpPr>
          <p:nvPr/>
        </p:nvCxnSpPr>
        <p:spPr>
          <a:xfrm>
            <a:off x="8824496" y="2140274"/>
            <a:ext cx="441684" cy="38923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直线连接符 118">
            <a:extLst>
              <a:ext uri="{FF2B5EF4-FFF2-40B4-BE49-F238E27FC236}">
                <a16:creationId xmlns:a16="http://schemas.microsoft.com/office/drawing/2014/main" id="{8532A73D-308B-5247-BF42-1F412A1BB862}"/>
              </a:ext>
            </a:extLst>
          </p:cNvPr>
          <p:cNvCxnSpPr>
            <a:cxnSpLocks/>
            <a:stCxn id="111" idx="0"/>
            <a:endCxn id="109" idx="3"/>
          </p:cNvCxnSpPr>
          <p:nvPr/>
        </p:nvCxnSpPr>
        <p:spPr>
          <a:xfrm flipV="1">
            <a:off x="7652587" y="2838115"/>
            <a:ext cx="378261" cy="39808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直线连接符 119">
            <a:extLst>
              <a:ext uri="{FF2B5EF4-FFF2-40B4-BE49-F238E27FC236}">
                <a16:creationId xmlns:a16="http://schemas.microsoft.com/office/drawing/2014/main" id="{05A0B973-9997-BA42-8E2F-8CFCA889977C}"/>
              </a:ext>
            </a:extLst>
          </p:cNvPr>
          <p:cNvCxnSpPr>
            <a:cxnSpLocks/>
            <a:stCxn id="109" idx="5"/>
            <a:endCxn id="112" idx="0"/>
          </p:cNvCxnSpPr>
          <p:nvPr/>
        </p:nvCxnSpPr>
        <p:spPr>
          <a:xfrm>
            <a:off x="8291159" y="2838115"/>
            <a:ext cx="283961" cy="39157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5E453595-BA4E-FC49-8CA5-2AEFCE588DBB}"/>
              </a:ext>
            </a:extLst>
          </p:cNvPr>
          <p:cNvCxnSpPr>
            <a:cxnSpLocks/>
            <a:stCxn id="111" idx="3"/>
          </p:cNvCxnSpPr>
          <p:nvPr/>
        </p:nvCxnSpPr>
        <p:spPr>
          <a:xfrm flipH="1">
            <a:off x="7190857" y="3558986"/>
            <a:ext cx="331574" cy="39498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线连接符 122">
            <a:extLst>
              <a:ext uri="{FF2B5EF4-FFF2-40B4-BE49-F238E27FC236}">
                <a16:creationId xmlns:a16="http://schemas.microsoft.com/office/drawing/2014/main" id="{E28841F1-431A-AB45-90BE-F14B12AB4E16}"/>
              </a:ext>
            </a:extLst>
          </p:cNvPr>
          <p:cNvCxnSpPr>
            <a:cxnSpLocks/>
            <a:stCxn id="111" idx="5"/>
            <a:endCxn id="114" idx="0"/>
          </p:cNvCxnSpPr>
          <p:nvPr/>
        </p:nvCxnSpPr>
        <p:spPr>
          <a:xfrm>
            <a:off x="7782742" y="3558986"/>
            <a:ext cx="300448" cy="43527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56B59378-DBF1-D844-AA84-512059ABBA9A}"/>
              </a:ext>
            </a:extLst>
          </p:cNvPr>
          <p:cNvSpPr/>
          <p:nvPr/>
        </p:nvSpPr>
        <p:spPr>
          <a:xfrm>
            <a:off x="9761641" y="3243263"/>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t>
            </a:r>
            <a:endParaRPr kumimoji="1" lang="zh-CN" altLang="en-US" dirty="0">
              <a:solidFill>
                <a:schemeClr val="tx1"/>
              </a:solidFill>
            </a:endParaRPr>
          </a:p>
        </p:txBody>
      </p:sp>
      <p:sp>
        <p:nvSpPr>
          <p:cNvPr id="126" name="椭圆 125">
            <a:extLst>
              <a:ext uri="{FF2B5EF4-FFF2-40B4-BE49-F238E27FC236}">
                <a16:creationId xmlns:a16="http://schemas.microsoft.com/office/drawing/2014/main" id="{99F7D717-A4E7-324F-86F9-89D7EFE1491A}"/>
              </a:ext>
            </a:extLst>
          </p:cNvPr>
          <p:cNvSpPr/>
          <p:nvPr/>
        </p:nvSpPr>
        <p:spPr>
          <a:xfrm>
            <a:off x="10246027" y="3800796"/>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G</a:t>
            </a:r>
            <a:endParaRPr kumimoji="1" lang="zh-CN" altLang="en-US" dirty="0">
              <a:solidFill>
                <a:schemeClr val="tx1"/>
              </a:solidFill>
            </a:endParaRPr>
          </a:p>
        </p:txBody>
      </p:sp>
      <p:sp>
        <p:nvSpPr>
          <p:cNvPr id="127" name="椭圆 126">
            <a:extLst>
              <a:ext uri="{FF2B5EF4-FFF2-40B4-BE49-F238E27FC236}">
                <a16:creationId xmlns:a16="http://schemas.microsoft.com/office/drawing/2014/main" id="{E7B86E8D-FE1A-3E49-9EB2-0A41BF02C3EB}"/>
              </a:ext>
            </a:extLst>
          </p:cNvPr>
          <p:cNvSpPr/>
          <p:nvPr/>
        </p:nvSpPr>
        <p:spPr>
          <a:xfrm>
            <a:off x="9380217" y="3812048"/>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F</a:t>
            </a:r>
            <a:endParaRPr kumimoji="1" lang="zh-CN" altLang="en-US" dirty="0">
              <a:solidFill>
                <a:schemeClr val="tx1"/>
              </a:solidFill>
            </a:endParaRPr>
          </a:p>
        </p:txBody>
      </p:sp>
      <p:cxnSp>
        <p:nvCxnSpPr>
          <p:cNvPr id="128" name="直线连接符 127">
            <a:extLst>
              <a:ext uri="{FF2B5EF4-FFF2-40B4-BE49-F238E27FC236}">
                <a16:creationId xmlns:a16="http://schemas.microsoft.com/office/drawing/2014/main" id="{76642198-C7F5-9E4C-B81C-81D9AA55B022}"/>
              </a:ext>
            </a:extLst>
          </p:cNvPr>
          <p:cNvCxnSpPr>
            <a:cxnSpLocks/>
            <a:stCxn id="125" idx="3"/>
            <a:endCxn id="127" idx="0"/>
          </p:cNvCxnSpPr>
          <p:nvPr/>
        </p:nvCxnSpPr>
        <p:spPr>
          <a:xfrm flipH="1">
            <a:off x="9564285" y="3566049"/>
            <a:ext cx="251268" cy="24599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93F43DBE-7510-A746-8F25-6BBCCC8F8790}"/>
              </a:ext>
            </a:extLst>
          </p:cNvPr>
          <p:cNvCxnSpPr>
            <a:cxnSpLocks/>
            <a:stCxn id="125" idx="5"/>
            <a:endCxn id="126" idx="0"/>
          </p:cNvCxnSpPr>
          <p:nvPr/>
        </p:nvCxnSpPr>
        <p:spPr>
          <a:xfrm>
            <a:off x="10075864" y="3566049"/>
            <a:ext cx="354231" cy="23474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CC020952-5CE5-AE46-AF3E-71335C72FC4F}"/>
              </a:ext>
            </a:extLst>
          </p:cNvPr>
          <p:cNvSpPr/>
          <p:nvPr/>
        </p:nvSpPr>
        <p:spPr>
          <a:xfrm>
            <a:off x="8857645" y="3218805"/>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E</a:t>
            </a:r>
            <a:endParaRPr kumimoji="1" lang="zh-CN" altLang="en-US" dirty="0">
              <a:solidFill>
                <a:schemeClr val="tx1"/>
              </a:solidFill>
            </a:endParaRPr>
          </a:p>
        </p:txBody>
      </p:sp>
      <p:sp>
        <p:nvSpPr>
          <p:cNvPr id="131" name="椭圆 130">
            <a:extLst>
              <a:ext uri="{FF2B5EF4-FFF2-40B4-BE49-F238E27FC236}">
                <a16:creationId xmlns:a16="http://schemas.microsoft.com/office/drawing/2014/main" id="{4B058BBC-4B52-A440-A096-DFB0F03A8546}"/>
              </a:ext>
            </a:extLst>
          </p:cNvPr>
          <p:cNvSpPr/>
          <p:nvPr/>
        </p:nvSpPr>
        <p:spPr>
          <a:xfrm>
            <a:off x="6950121" y="3936506"/>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a:t>
            </a:r>
            <a:endParaRPr kumimoji="1" lang="zh-CN" altLang="en-US" dirty="0">
              <a:solidFill>
                <a:schemeClr val="tx1"/>
              </a:solidFill>
            </a:endParaRPr>
          </a:p>
        </p:txBody>
      </p:sp>
      <p:cxnSp>
        <p:nvCxnSpPr>
          <p:cNvPr id="132" name="直线连接符 131">
            <a:extLst>
              <a:ext uri="{FF2B5EF4-FFF2-40B4-BE49-F238E27FC236}">
                <a16:creationId xmlns:a16="http://schemas.microsoft.com/office/drawing/2014/main" id="{B9F329B3-81EF-1B42-AB66-EF9B0775696D}"/>
              </a:ext>
            </a:extLst>
          </p:cNvPr>
          <p:cNvCxnSpPr>
            <a:cxnSpLocks/>
            <a:stCxn id="110" idx="5"/>
            <a:endCxn id="125" idx="0"/>
          </p:cNvCxnSpPr>
          <p:nvPr/>
        </p:nvCxnSpPr>
        <p:spPr>
          <a:xfrm>
            <a:off x="9526491" y="2796909"/>
            <a:ext cx="419218" cy="44635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直线连接符 134">
            <a:extLst>
              <a:ext uri="{FF2B5EF4-FFF2-40B4-BE49-F238E27FC236}">
                <a16:creationId xmlns:a16="http://schemas.microsoft.com/office/drawing/2014/main" id="{D4B96A3C-4AF8-9342-AFAC-F30C1616A14E}"/>
              </a:ext>
            </a:extLst>
          </p:cNvPr>
          <p:cNvCxnSpPr>
            <a:cxnSpLocks/>
            <a:stCxn id="110" idx="3"/>
            <a:endCxn id="130" idx="0"/>
          </p:cNvCxnSpPr>
          <p:nvPr/>
        </p:nvCxnSpPr>
        <p:spPr>
          <a:xfrm flipH="1">
            <a:off x="9041713" y="2796909"/>
            <a:ext cx="224467" cy="4218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8" name="椭圆 137">
            <a:extLst>
              <a:ext uri="{FF2B5EF4-FFF2-40B4-BE49-F238E27FC236}">
                <a16:creationId xmlns:a16="http://schemas.microsoft.com/office/drawing/2014/main" id="{FC624BF3-65DE-E14A-B358-6B617A601C08}"/>
              </a:ext>
            </a:extLst>
          </p:cNvPr>
          <p:cNvSpPr/>
          <p:nvPr/>
        </p:nvSpPr>
        <p:spPr>
          <a:xfrm>
            <a:off x="8345071" y="4689304"/>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t>
            </a:r>
            <a:endParaRPr kumimoji="1" lang="zh-CN" altLang="en-US" dirty="0">
              <a:solidFill>
                <a:schemeClr val="tx1"/>
              </a:solidFill>
            </a:endParaRPr>
          </a:p>
        </p:txBody>
      </p:sp>
      <p:sp>
        <p:nvSpPr>
          <p:cNvPr id="139" name="椭圆 138">
            <a:extLst>
              <a:ext uri="{FF2B5EF4-FFF2-40B4-BE49-F238E27FC236}">
                <a16:creationId xmlns:a16="http://schemas.microsoft.com/office/drawing/2014/main" id="{E154BFEC-9037-1B4E-BE08-AC0EABD21691}"/>
              </a:ext>
            </a:extLst>
          </p:cNvPr>
          <p:cNvSpPr/>
          <p:nvPr/>
        </p:nvSpPr>
        <p:spPr>
          <a:xfrm>
            <a:off x="7546211" y="4688755"/>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B</a:t>
            </a:r>
            <a:endParaRPr kumimoji="1" lang="zh-CN" altLang="en-US" dirty="0">
              <a:solidFill>
                <a:schemeClr val="tx1"/>
              </a:solidFill>
            </a:endParaRPr>
          </a:p>
        </p:txBody>
      </p:sp>
      <p:cxnSp>
        <p:nvCxnSpPr>
          <p:cNvPr id="140" name="直线连接符 139">
            <a:extLst>
              <a:ext uri="{FF2B5EF4-FFF2-40B4-BE49-F238E27FC236}">
                <a16:creationId xmlns:a16="http://schemas.microsoft.com/office/drawing/2014/main" id="{D48DE1A0-1D2C-C247-BE06-563CDC02AB6A}"/>
              </a:ext>
            </a:extLst>
          </p:cNvPr>
          <p:cNvCxnSpPr>
            <a:cxnSpLocks/>
            <a:stCxn id="114" idx="3"/>
            <a:endCxn id="139" idx="0"/>
          </p:cNvCxnSpPr>
          <p:nvPr/>
        </p:nvCxnSpPr>
        <p:spPr>
          <a:xfrm flipH="1">
            <a:off x="7730279" y="4317047"/>
            <a:ext cx="222755" cy="37170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直线连接符 140">
            <a:extLst>
              <a:ext uri="{FF2B5EF4-FFF2-40B4-BE49-F238E27FC236}">
                <a16:creationId xmlns:a16="http://schemas.microsoft.com/office/drawing/2014/main" id="{19D3B253-B993-274F-A7D4-700D9186EEE9}"/>
              </a:ext>
            </a:extLst>
          </p:cNvPr>
          <p:cNvCxnSpPr>
            <a:cxnSpLocks/>
            <a:stCxn id="114" idx="5"/>
            <a:endCxn id="138" idx="0"/>
          </p:cNvCxnSpPr>
          <p:nvPr/>
        </p:nvCxnSpPr>
        <p:spPr>
          <a:xfrm>
            <a:off x="8213345" y="4317047"/>
            <a:ext cx="315794" cy="37225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15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86B403D-D6C0-A645-AAEA-7A4E36C5C1BA}"/>
              </a:ext>
            </a:extLst>
          </p:cNvPr>
          <p:cNvSpPr/>
          <p:nvPr/>
        </p:nvSpPr>
        <p:spPr>
          <a:xfrm>
            <a:off x="494804" y="889567"/>
            <a:ext cx="6155377" cy="3785652"/>
          </a:xfrm>
          <a:prstGeom prst="rect">
            <a:avLst/>
          </a:prstGeom>
          <a:solidFill>
            <a:schemeClr val="accent5">
              <a:lumMod val="20000"/>
              <a:lumOff val="80000"/>
            </a:schemeClr>
          </a:solidFill>
        </p:spPr>
        <p:txBody>
          <a:bodyPr wrap="square">
            <a:spAutoFit/>
          </a:bodyPr>
          <a:lstStyle/>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6</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证明：对任一满二叉树，其分枝数</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 </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endPar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（其中，</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为终端结点数）</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证：</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因为在满二叉树中没有度为</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的结点，所以有：</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设</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为树中分枝数，则</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n=B+1</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所以</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B=n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再由二叉树性质：</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代入上式有：</a:t>
            </a:r>
            <a:endParaRPr lang="zh-CN"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B=n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-1-1=2(n</a:t>
            </a:r>
            <a:r>
              <a:rPr lang="en-US" altLang="zh-CN" sz="20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A21F8499-E8A6-2A4D-9D1F-BFE0D151FD4B}"/>
              </a:ext>
            </a:extLst>
          </p:cNvPr>
          <p:cNvSpPr/>
          <p:nvPr/>
        </p:nvSpPr>
        <p:spPr>
          <a:xfrm>
            <a:off x="4781796" y="3343617"/>
            <a:ext cx="6594765" cy="3170099"/>
          </a:xfrm>
          <a:prstGeom prst="rect">
            <a:avLst/>
          </a:prstGeom>
          <a:solidFill>
            <a:schemeClr val="accent4">
              <a:lumMod val="40000"/>
              <a:lumOff val="60000"/>
            </a:schemeClr>
          </a:solidFill>
        </p:spPr>
        <p:txBody>
          <a:bodyPr wrap="square">
            <a:spAutoFit/>
          </a:bodyPr>
          <a:lstStyle/>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7</a:t>
            </a: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已知一棵度为</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m</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的树中有：</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个度为</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的结点，</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个</a:t>
            </a: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度为</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的结点，</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m</a:t>
            </a: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个度为</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m</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的结点，问该树</a:t>
            </a:r>
            <a:endPar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中共有多少个叶子结点？</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解：</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设该树的总结点数为</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，则</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m</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又：</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分枝数</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p>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+……+m×n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m</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由上述两式可得：</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0</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+2n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3</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+……+(m-1)n</a:t>
            </a:r>
            <a:r>
              <a:rPr lang="en-US" altLang="zh-CN" sz="2000" kern="100" baseline="-25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m</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effectLst/>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4629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C24502A-D39D-5E46-A55C-3E9587A3E6E1}"/>
              </a:ext>
            </a:extLst>
          </p:cNvPr>
          <p:cNvSpPr/>
          <p:nvPr/>
        </p:nvSpPr>
        <p:spPr>
          <a:xfrm>
            <a:off x="637309" y="2586229"/>
            <a:ext cx="9017331" cy="975011"/>
          </a:xfrm>
          <a:prstGeom prst="rect">
            <a:avLst/>
          </a:prstGeom>
        </p:spPr>
        <p:txBody>
          <a:bodyPr wrap="square">
            <a:spAutoFit/>
          </a:bodyPr>
          <a:lstStyle/>
          <a:p>
            <a:pPr latinLnBrk="1">
              <a:lnSpc>
                <a:spcPct val="150000"/>
              </a:lnSpc>
            </a:pPr>
            <a:r>
              <a:rPr lang="zh-CN" altLang="en-US" sz="2000" dirty="0">
                <a:solidFill>
                  <a:srgbClr val="333333"/>
                </a:solidFill>
                <a:latin typeface="SimHei" panose="02010609060101010101" pitchFamily="49" charset="-122"/>
                <a:ea typeface="SimHei" panose="02010609060101010101" pitchFamily="49" charset="-122"/>
              </a:rPr>
              <a:t>（</a:t>
            </a:r>
            <a:r>
              <a:rPr lang="en-US" altLang="zh-CN" sz="2000" dirty="0">
                <a:solidFill>
                  <a:srgbClr val="333333"/>
                </a:solidFill>
                <a:latin typeface="SimHei" panose="02010609060101010101" pitchFamily="49" charset="-122"/>
                <a:ea typeface="SimHei" panose="02010609060101010101" pitchFamily="49" charset="-122"/>
              </a:rPr>
              <a:t>9</a:t>
            </a:r>
            <a:r>
              <a:rPr lang="zh-CN" altLang="en-US" sz="2000" dirty="0">
                <a:solidFill>
                  <a:srgbClr val="333333"/>
                </a:solidFill>
                <a:latin typeface="SimHei" panose="02010609060101010101" pitchFamily="49" charset="-122"/>
                <a:ea typeface="SimHei" panose="02010609060101010101" pitchFamily="49" charset="-122"/>
              </a:rPr>
              <a:t>）证明一棵满</a:t>
            </a:r>
            <a:r>
              <a:rPr lang="en-US" altLang="zh-CN" sz="2000" dirty="0">
                <a:solidFill>
                  <a:srgbClr val="333333"/>
                </a:solidFill>
                <a:latin typeface="SimHei" panose="02010609060101010101" pitchFamily="49" charset="-122"/>
                <a:ea typeface="SimHei" panose="02010609060101010101" pitchFamily="49" charset="-122"/>
              </a:rPr>
              <a:t>k</a:t>
            </a:r>
            <a:r>
              <a:rPr lang="zh-CN" altLang="en-US" sz="2000" dirty="0">
                <a:solidFill>
                  <a:srgbClr val="333333"/>
                </a:solidFill>
                <a:latin typeface="SimHei" panose="02010609060101010101" pitchFamily="49" charset="-122"/>
                <a:ea typeface="SimHei" panose="02010609060101010101" pitchFamily="49" charset="-122"/>
              </a:rPr>
              <a:t>叉树上的叶子结点数</a:t>
            </a:r>
            <a:r>
              <a:rPr lang="en-US" altLang="zh-CN" sz="2000" dirty="0">
                <a:solidFill>
                  <a:srgbClr val="333333"/>
                </a:solidFill>
                <a:latin typeface="SimHei" panose="02010609060101010101" pitchFamily="49" charset="-122"/>
                <a:ea typeface="SimHei" panose="02010609060101010101" pitchFamily="49" charset="-122"/>
              </a:rPr>
              <a:t>n</a:t>
            </a:r>
            <a:r>
              <a:rPr lang="en-US" altLang="zh-CN" sz="2000" baseline="-25000" dirty="0">
                <a:solidFill>
                  <a:srgbClr val="333333"/>
                </a:solidFill>
                <a:latin typeface="SimHei" panose="02010609060101010101" pitchFamily="49" charset="-122"/>
                <a:ea typeface="SimHei" panose="02010609060101010101" pitchFamily="49" charset="-122"/>
              </a:rPr>
              <a:t>0</a:t>
            </a:r>
            <a:r>
              <a:rPr lang="zh-CN" altLang="en-US" sz="2000" dirty="0">
                <a:solidFill>
                  <a:srgbClr val="333333"/>
                </a:solidFill>
                <a:latin typeface="SimHei" panose="02010609060101010101" pitchFamily="49" charset="-122"/>
                <a:ea typeface="SimHei" panose="02010609060101010101" pitchFamily="49" charset="-122"/>
              </a:rPr>
              <a:t>和非叶子结点数</a:t>
            </a:r>
            <a:r>
              <a:rPr lang="en-US" altLang="zh-CN" sz="2000" dirty="0" err="1">
                <a:solidFill>
                  <a:srgbClr val="333333"/>
                </a:solidFill>
                <a:latin typeface="SimHei" panose="02010609060101010101" pitchFamily="49" charset="-122"/>
                <a:ea typeface="SimHei" panose="02010609060101010101" pitchFamily="49" charset="-122"/>
              </a:rPr>
              <a:t>n</a:t>
            </a:r>
            <a:r>
              <a:rPr lang="en-US" altLang="zh-CN" sz="2000" baseline="-25000" dirty="0" err="1">
                <a:solidFill>
                  <a:srgbClr val="333333"/>
                </a:solidFill>
                <a:latin typeface="SimHei" panose="02010609060101010101" pitchFamily="49" charset="-122"/>
                <a:ea typeface="SimHei" panose="02010609060101010101" pitchFamily="49" charset="-122"/>
              </a:rPr>
              <a:t>k</a:t>
            </a:r>
            <a:r>
              <a:rPr lang="zh-CN" altLang="en-US" sz="2000" dirty="0">
                <a:solidFill>
                  <a:srgbClr val="333333"/>
                </a:solidFill>
                <a:latin typeface="SimHei" panose="02010609060101010101" pitchFamily="49" charset="-122"/>
                <a:ea typeface="SimHei" panose="02010609060101010101" pitchFamily="49" charset="-122"/>
              </a:rPr>
              <a:t>之间满足以下关系：</a:t>
            </a:r>
            <a:endParaRPr lang="en-US" altLang="zh-CN" sz="2000" dirty="0">
              <a:solidFill>
                <a:srgbClr val="333333"/>
              </a:solidFill>
              <a:latin typeface="SimHei" panose="02010609060101010101" pitchFamily="49" charset="-122"/>
              <a:ea typeface="SimHei" panose="02010609060101010101" pitchFamily="49" charset="-122"/>
            </a:endParaRPr>
          </a:p>
          <a:p>
            <a:pPr latinLnBrk="1">
              <a:lnSpc>
                <a:spcPct val="150000"/>
              </a:lnSpc>
            </a:pPr>
            <a:r>
              <a:rPr lang="zh-CN" altLang="en-US" sz="2000" dirty="0">
                <a:solidFill>
                  <a:srgbClr val="333333"/>
                </a:solidFill>
                <a:latin typeface="SimHei" panose="02010609060101010101" pitchFamily="49" charset="-122"/>
                <a:ea typeface="SimHei" panose="02010609060101010101" pitchFamily="49" charset="-122"/>
              </a:rPr>
              <a:t>     </a:t>
            </a:r>
            <a:r>
              <a:rPr lang="en-US" altLang="zh-CN" sz="2000" dirty="0">
                <a:solidFill>
                  <a:srgbClr val="333333"/>
                </a:solidFill>
                <a:latin typeface="SimHei" panose="02010609060101010101" pitchFamily="49" charset="-122"/>
                <a:ea typeface="SimHei" panose="02010609060101010101" pitchFamily="49" charset="-122"/>
              </a:rPr>
              <a:t>n</a:t>
            </a:r>
            <a:r>
              <a:rPr lang="en-US" altLang="zh-CN" sz="2000" baseline="-25000" dirty="0">
                <a:solidFill>
                  <a:srgbClr val="333333"/>
                </a:solidFill>
                <a:latin typeface="SimHei" panose="02010609060101010101" pitchFamily="49" charset="-122"/>
                <a:ea typeface="SimHei" panose="02010609060101010101" pitchFamily="49" charset="-122"/>
              </a:rPr>
              <a:t>0</a:t>
            </a:r>
            <a:r>
              <a:rPr lang="en-US" altLang="zh-CN" sz="2000" dirty="0">
                <a:solidFill>
                  <a:srgbClr val="333333"/>
                </a:solidFill>
                <a:latin typeface="SimHei" panose="02010609060101010101" pitchFamily="49" charset="-122"/>
                <a:ea typeface="SimHei" panose="02010609060101010101" pitchFamily="49" charset="-122"/>
              </a:rPr>
              <a:t>=</a:t>
            </a:r>
            <a:r>
              <a:rPr lang="zh-CN" altLang="en-US" sz="2000" dirty="0">
                <a:solidFill>
                  <a:srgbClr val="333333"/>
                </a:solidFill>
                <a:latin typeface="SimHei" panose="02010609060101010101" pitchFamily="49" charset="-122"/>
                <a:ea typeface="SimHei" panose="02010609060101010101" pitchFamily="49" charset="-122"/>
              </a:rPr>
              <a:t>（</a:t>
            </a:r>
            <a:r>
              <a:rPr lang="en-US" altLang="zh-CN" sz="2000" dirty="0">
                <a:solidFill>
                  <a:srgbClr val="333333"/>
                </a:solidFill>
                <a:latin typeface="SimHei" panose="02010609060101010101" pitchFamily="49" charset="-122"/>
                <a:ea typeface="SimHei" panose="02010609060101010101" pitchFamily="49" charset="-122"/>
              </a:rPr>
              <a:t>k-1</a:t>
            </a:r>
            <a:r>
              <a:rPr lang="zh-CN" altLang="en-US" sz="2000" dirty="0">
                <a:solidFill>
                  <a:srgbClr val="333333"/>
                </a:solidFill>
                <a:latin typeface="SimHei" panose="02010609060101010101" pitchFamily="49" charset="-122"/>
                <a:ea typeface="SimHei" panose="02010609060101010101" pitchFamily="49" charset="-122"/>
              </a:rPr>
              <a:t>）</a:t>
            </a:r>
            <a:r>
              <a:rPr lang="en-US" altLang="zh-CN" sz="2000" dirty="0">
                <a:solidFill>
                  <a:srgbClr val="333333"/>
                </a:solidFill>
                <a:latin typeface="SimHei" panose="02010609060101010101" pitchFamily="49" charset="-122"/>
                <a:ea typeface="SimHei" panose="02010609060101010101" pitchFamily="49" charset="-122"/>
              </a:rPr>
              <a:t>n</a:t>
            </a:r>
            <a:r>
              <a:rPr lang="en-US" altLang="zh-CN" sz="2000" baseline="-25000" dirty="0">
                <a:solidFill>
                  <a:srgbClr val="333333"/>
                </a:solidFill>
                <a:latin typeface="SimHei" panose="02010609060101010101" pitchFamily="49" charset="-122"/>
                <a:ea typeface="SimHei" panose="02010609060101010101" pitchFamily="49" charset="-122"/>
              </a:rPr>
              <a:t>k</a:t>
            </a:r>
            <a:r>
              <a:rPr lang="en-US" altLang="zh-CN" sz="2000" dirty="0">
                <a:solidFill>
                  <a:srgbClr val="333333"/>
                </a:solidFill>
                <a:latin typeface="SimHei" panose="02010609060101010101" pitchFamily="49" charset="-122"/>
                <a:ea typeface="SimHei" panose="02010609060101010101" pitchFamily="49" charset="-122"/>
              </a:rPr>
              <a:t>+1</a:t>
            </a:r>
            <a:endParaRPr lang="en-US" altLang="zh-CN" sz="2000" b="1" i="0" u="none" strike="noStrike" dirty="0">
              <a:solidFill>
                <a:srgbClr val="333333"/>
              </a:solidFill>
              <a:effectLst/>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7FD2261-2208-1149-9363-CBFF47CF181A}"/>
              </a:ext>
            </a:extLst>
          </p:cNvPr>
          <p:cNvSpPr/>
          <p:nvPr/>
        </p:nvSpPr>
        <p:spPr>
          <a:xfrm>
            <a:off x="1254825" y="3561240"/>
            <a:ext cx="8506691" cy="2790187"/>
          </a:xfrm>
          <a:prstGeom prst="rect">
            <a:avLst/>
          </a:prstGeom>
        </p:spPr>
        <p:txBody>
          <a:bodyPr wrap="square">
            <a:spAutoFit/>
          </a:bodyPr>
          <a:lstStyle/>
          <a:p>
            <a:pPr>
              <a:lnSpc>
                <a:spcPct val="150000"/>
              </a:lnSpc>
            </a:pPr>
            <a:r>
              <a:rPr lang="zh-CN" altLang="en-US" sz="2000" dirty="0">
                <a:solidFill>
                  <a:srgbClr val="333333"/>
                </a:solidFill>
                <a:latin typeface="SimHei" panose="02010609060101010101" pitchFamily="49" charset="-122"/>
                <a:ea typeface="SimHei" panose="02010609060101010101" pitchFamily="49" charset="-122"/>
              </a:rPr>
              <a:t>证：</a:t>
            </a:r>
            <a:r>
              <a:rPr lang="zh-CN" altLang="en-US" sz="2000" dirty="0">
                <a:latin typeface="SimHei" panose="02010609060101010101" pitchFamily="49" charset="-122"/>
                <a:ea typeface="SimHei" panose="02010609060101010101" pitchFamily="49" charset="-122"/>
              </a:rPr>
              <a:t/>
            </a:r>
            <a:br>
              <a:rPr lang="zh-CN" altLang="en-US" sz="2000" dirty="0">
                <a:latin typeface="SimHei" panose="02010609060101010101" pitchFamily="49" charset="-122"/>
                <a:ea typeface="SimHei" panose="02010609060101010101" pitchFamily="49" charset="-122"/>
              </a:rPr>
            </a:br>
            <a:r>
              <a:rPr lang="zh-CN" altLang="en-US" sz="2000" dirty="0">
                <a:latin typeface="SimHei" panose="02010609060101010101" pitchFamily="49" charset="-122"/>
                <a:ea typeface="SimHei" panose="02010609060101010101" pitchFamily="49" charset="-122"/>
              </a:rPr>
              <a:t>    </a:t>
            </a:r>
            <a:r>
              <a:rPr lang="zh-CN" altLang="en-US" sz="2000" dirty="0">
                <a:solidFill>
                  <a:srgbClr val="333333"/>
                </a:solidFill>
                <a:latin typeface="SimHei" panose="02010609060101010101" pitchFamily="49" charset="-122"/>
                <a:ea typeface="SimHei" panose="02010609060101010101" pitchFamily="49" charset="-122"/>
              </a:rPr>
              <a:t>设分支数为</a:t>
            </a:r>
            <a:r>
              <a:rPr lang="en-US" altLang="zh-CN" sz="2000" dirty="0">
                <a:solidFill>
                  <a:srgbClr val="333333"/>
                </a:solidFill>
                <a:latin typeface="SimHei" panose="02010609060101010101" pitchFamily="49" charset="-122"/>
                <a:ea typeface="SimHei" panose="02010609060101010101" pitchFamily="49" charset="-122"/>
              </a:rPr>
              <a:t>B</a:t>
            </a:r>
            <a:r>
              <a:rPr lang="zh-CN" altLang="en-US" sz="2000" dirty="0">
                <a:solidFill>
                  <a:srgbClr val="333333"/>
                </a:solidFill>
                <a:latin typeface="SimHei" panose="02010609060101010101" pitchFamily="49" charset="-122"/>
                <a:ea typeface="SimHei" panose="02010609060101010101" pitchFamily="49" charset="-122"/>
              </a:rPr>
              <a:t>，设结点总数为</a:t>
            </a:r>
            <a:r>
              <a:rPr lang="en-US" altLang="zh-CN" sz="2000" dirty="0">
                <a:solidFill>
                  <a:srgbClr val="333333"/>
                </a:solidFill>
                <a:latin typeface="SimHei" panose="02010609060101010101" pitchFamily="49" charset="-122"/>
                <a:ea typeface="SimHei" panose="02010609060101010101" pitchFamily="49" charset="-122"/>
              </a:rPr>
              <a:t>n</a:t>
            </a:r>
            <a:r>
              <a:rPr lang="zh-CN" altLang="en-US" sz="2000" dirty="0">
                <a:solidFill>
                  <a:srgbClr val="333333"/>
                </a:solidFill>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
            </a:r>
            <a:br>
              <a:rPr lang="en-US" altLang="zh-CN" sz="2000" dirty="0">
                <a:latin typeface="SimHei" panose="02010609060101010101" pitchFamily="49" charset="-122"/>
                <a:ea typeface="SimHei" panose="02010609060101010101" pitchFamily="49" charset="-122"/>
              </a:rPr>
            </a:br>
            <a:r>
              <a:rPr lang="zh-CN" altLang="en-US" sz="2000" dirty="0">
                <a:latin typeface="SimHei" panose="02010609060101010101" pitchFamily="49" charset="-122"/>
                <a:ea typeface="SimHei" panose="02010609060101010101" pitchFamily="49" charset="-122"/>
              </a:rPr>
              <a:t>    </a:t>
            </a:r>
            <a:r>
              <a:rPr lang="zh-CN" altLang="en-US" sz="2000" dirty="0">
                <a:solidFill>
                  <a:srgbClr val="333333"/>
                </a:solidFill>
                <a:latin typeface="SimHei" panose="02010609060101010101" pitchFamily="49" charset="-122"/>
                <a:ea typeface="SimHei" panose="02010609060101010101" pitchFamily="49" charset="-122"/>
              </a:rPr>
              <a:t>因为除了根节点外每个节点都有 </a:t>
            </a:r>
            <a:r>
              <a:rPr lang="en-US" altLang="zh-CN" sz="2000" i="1" dirty="0">
                <a:solidFill>
                  <a:srgbClr val="333333"/>
                </a:solidFill>
                <a:latin typeface="SimHei" panose="02010609060101010101" pitchFamily="49" charset="-122"/>
                <a:ea typeface="SimHei" panose="02010609060101010101" pitchFamily="49" charset="-122"/>
              </a:rPr>
              <a:t>k</a:t>
            </a:r>
            <a:r>
              <a:rPr lang="zh-CN" altLang="en-US" sz="2000" dirty="0">
                <a:solidFill>
                  <a:srgbClr val="333333"/>
                </a:solidFill>
                <a:latin typeface="SimHei" panose="02010609060101010101" pitchFamily="49" charset="-122"/>
                <a:ea typeface="SimHei" panose="02010609060101010101" pitchFamily="49" charset="-122"/>
              </a:rPr>
              <a:t> 个入度。所以 </a:t>
            </a:r>
            <a:r>
              <a:rPr lang="en-US" altLang="zh-CN" sz="2000" dirty="0">
                <a:solidFill>
                  <a:srgbClr val="333333"/>
                </a:solidFill>
                <a:latin typeface="SimHei" panose="02010609060101010101" pitchFamily="49" charset="-122"/>
                <a:ea typeface="SimHei" panose="02010609060101010101" pitchFamily="49" charset="-122"/>
              </a:rPr>
              <a:t>B</a:t>
            </a:r>
            <a:r>
              <a:rPr lang="zh-CN" altLang="en-US" sz="2000" baseline="-25000" dirty="0">
                <a:solidFill>
                  <a:srgbClr val="333333"/>
                </a:solidFill>
                <a:latin typeface="SimHei" panose="02010609060101010101" pitchFamily="49" charset="-122"/>
                <a:ea typeface="SimHei" panose="02010609060101010101" pitchFamily="49" charset="-122"/>
              </a:rPr>
              <a:t>出</a:t>
            </a:r>
            <a:r>
              <a:rPr lang="zh-CN" altLang="en-US" sz="2000" dirty="0">
                <a:solidFill>
                  <a:srgbClr val="333333"/>
                </a:solidFill>
                <a:latin typeface="SimHei" panose="02010609060101010101" pitchFamily="49" charset="-122"/>
                <a:ea typeface="SimHei" panose="02010609060101010101" pitchFamily="49" charset="-122"/>
              </a:rPr>
              <a:t> </a:t>
            </a:r>
            <a:r>
              <a:rPr lang="en-US" altLang="zh-CN" sz="2000" dirty="0">
                <a:solidFill>
                  <a:srgbClr val="333333"/>
                </a:solidFill>
                <a:latin typeface="SimHei" panose="02010609060101010101" pitchFamily="49" charset="-122"/>
                <a:ea typeface="SimHei" panose="02010609060101010101" pitchFamily="49" charset="-122"/>
              </a:rPr>
              <a:t>=</a:t>
            </a:r>
            <a:r>
              <a:rPr lang="zh-CN" altLang="en-US" sz="2000" dirty="0">
                <a:solidFill>
                  <a:srgbClr val="333333"/>
                </a:solidFill>
                <a:latin typeface="SimHei" panose="02010609060101010101" pitchFamily="49" charset="-122"/>
                <a:ea typeface="SimHei" panose="02010609060101010101" pitchFamily="49" charset="-122"/>
              </a:rPr>
              <a:t> </a:t>
            </a:r>
            <a:r>
              <a:rPr lang="en-US" altLang="zh-CN" sz="2000" dirty="0">
                <a:solidFill>
                  <a:srgbClr val="333333"/>
                </a:solidFill>
                <a:latin typeface="SimHei" panose="02010609060101010101" pitchFamily="49" charset="-122"/>
                <a:ea typeface="SimHei" panose="02010609060101010101" pitchFamily="49" charset="-122"/>
              </a:rPr>
              <a:t>k(n-1)</a:t>
            </a:r>
            <a:r>
              <a:rPr lang="en-US" altLang="zh-CN" sz="2000" dirty="0">
                <a:latin typeface="SimHei" panose="02010609060101010101" pitchFamily="49" charset="-122"/>
                <a:ea typeface="SimHei" panose="02010609060101010101" pitchFamily="49" charset="-122"/>
              </a:rPr>
              <a:t/>
            </a:r>
            <a:br>
              <a:rPr lang="en-US" altLang="zh-CN" sz="2000" dirty="0">
                <a:latin typeface="SimHei" panose="02010609060101010101" pitchFamily="49" charset="-122"/>
                <a:ea typeface="SimHei" panose="02010609060101010101" pitchFamily="49" charset="-122"/>
              </a:rPr>
            </a:br>
            <a:r>
              <a:rPr lang="zh-CN" altLang="en-US" sz="2000" dirty="0">
                <a:latin typeface="SimHei" panose="02010609060101010101" pitchFamily="49" charset="-122"/>
                <a:ea typeface="SimHei" panose="02010609060101010101" pitchFamily="49" charset="-122"/>
              </a:rPr>
              <a:t>    </a:t>
            </a:r>
            <a:r>
              <a:rPr lang="zh-CN" altLang="en-US" sz="2000" dirty="0">
                <a:solidFill>
                  <a:srgbClr val="333333"/>
                </a:solidFill>
                <a:latin typeface="SimHei" panose="02010609060101010101" pitchFamily="49" charset="-122"/>
                <a:ea typeface="SimHei" panose="02010609060101010101" pitchFamily="49" charset="-122"/>
              </a:rPr>
              <a:t>又 </a:t>
            </a:r>
            <a:r>
              <a:rPr lang="en-US" altLang="zh-CN" sz="2000" dirty="0">
                <a:solidFill>
                  <a:srgbClr val="333333"/>
                </a:solidFill>
                <a:latin typeface="SimHei" panose="02010609060101010101" pitchFamily="49" charset="-122"/>
                <a:ea typeface="SimHei" panose="02010609060101010101" pitchFamily="49" charset="-122"/>
              </a:rPr>
              <a:t>n=n</a:t>
            </a:r>
            <a:r>
              <a:rPr lang="en-US" altLang="zh-CN" sz="2000" baseline="-25000" dirty="0">
                <a:solidFill>
                  <a:srgbClr val="333333"/>
                </a:solidFill>
                <a:latin typeface="SimHei" panose="02010609060101010101" pitchFamily="49" charset="-122"/>
                <a:ea typeface="SimHei" panose="02010609060101010101" pitchFamily="49" charset="-122"/>
              </a:rPr>
              <a:t>0</a:t>
            </a:r>
            <a:r>
              <a:rPr lang="en-US" altLang="zh-CN" sz="2000" dirty="0">
                <a:solidFill>
                  <a:srgbClr val="333333"/>
                </a:solidFill>
                <a:latin typeface="SimHei" panose="02010609060101010101" pitchFamily="49" charset="-122"/>
                <a:ea typeface="SimHei" panose="02010609060101010101" pitchFamily="49" charset="-122"/>
              </a:rPr>
              <a:t>+n</a:t>
            </a:r>
            <a:r>
              <a:rPr lang="en-US" altLang="zh-CN" sz="2000" baseline="-25000" dirty="0">
                <a:solidFill>
                  <a:srgbClr val="333333"/>
                </a:solidFill>
                <a:latin typeface="SimHei" panose="02010609060101010101" pitchFamily="49" charset="-122"/>
                <a:ea typeface="SimHei" panose="02010609060101010101" pitchFamily="49" charset="-122"/>
              </a:rPr>
              <a:t>k</a:t>
            </a:r>
            <a:r>
              <a:rPr lang="en-US" altLang="zh-CN" sz="2000" dirty="0">
                <a:solidFill>
                  <a:srgbClr val="333333"/>
                </a:solidFill>
                <a:latin typeface="SimHei" panose="02010609060101010101" pitchFamily="49" charset="-122"/>
                <a:ea typeface="SimHei" panose="02010609060101010101" pitchFamily="49" charset="-122"/>
              </a:rPr>
              <a:t>;(</a:t>
            </a:r>
            <a:r>
              <a:rPr lang="en-US" altLang="zh-CN" sz="2000" dirty="0" err="1">
                <a:solidFill>
                  <a:srgbClr val="333333"/>
                </a:solidFill>
                <a:latin typeface="SimHei" panose="02010609060101010101" pitchFamily="49" charset="-122"/>
                <a:ea typeface="SimHei" panose="02010609060101010101" pitchFamily="49" charset="-122"/>
              </a:rPr>
              <a:t>n</a:t>
            </a:r>
            <a:r>
              <a:rPr lang="en-US" altLang="zh-CN" sz="2000" baseline="-25000" dirty="0" err="1">
                <a:solidFill>
                  <a:srgbClr val="333333"/>
                </a:solidFill>
                <a:latin typeface="SimHei" panose="02010609060101010101" pitchFamily="49" charset="-122"/>
                <a:ea typeface="SimHei" panose="02010609060101010101" pitchFamily="49" charset="-122"/>
              </a:rPr>
              <a:t>k</a:t>
            </a:r>
            <a:r>
              <a:rPr lang="zh-CN" altLang="en-US" sz="2000" dirty="0">
                <a:solidFill>
                  <a:srgbClr val="333333"/>
                </a:solidFill>
                <a:latin typeface="SimHei" panose="02010609060101010101" pitchFamily="49" charset="-122"/>
                <a:ea typeface="SimHei" panose="02010609060101010101" pitchFamily="49" charset="-122"/>
              </a:rPr>
              <a:t>是度为</a:t>
            </a:r>
            <a:r>
              <a:rPr lang="en-US" altLang="zh-CN" sz="2000" dirty="0">
                <a:solidFill>
                  <a:srgbClr val="333333"/>
                </a:solidFill>
                <a:latin typeface="SimHei" panose="02010609060101010101" pitchFamily="49" charset="-122"/>
                <a:ea typeface="SimHei" panose="02010609060101010101" pitchFamily="49" charset="-122"/>
              </a:rPr>
              <a:t>k</a:t>
            </a:r>
            <a:r>
              <a:rPr lang="zh-CN" altLang="en-US" sz="2000" dirty="0">
                <a:solidFill>
                  <a:srgbClr val="333333"/>
                </a:solidFill>
                <a:latin typeface="SimHei" panose="02010609060101010101" pitchFamily="49" charset="-122"/>
                <a:ea typeface="SimHei" panose="02010609060101010101" pitchFamily="49" charset="-122"/>
              </a:rPr>
              <a:t>的结点数，</a:t>
            </a:r>
            <a:r>
              <a:rPr lang="en-US" altLang="zh-CN" sz="2000" dirty="0">
                <a:solidFill>
                  <a:srgbClr val="333333"/>
                </a:solidFill>
                <a:latin typeface="SimHei" panose="02010609060101010101" pitchFamily="49" charset="-122"/>
                <a:ea typeface="SimHei" panose="02010609060101010101" pitchFamily="49" charset="-122"/>
              </a:rPr>
              <a:t>k</a:t>
            </a:r>
            <a:r>
              <a:rPr lang="en-US" altLang="zh-CN" sz="2000" baseline="-25000" dirty="0">
                <a:solidFill>
                  <a:srgbClr val="333333"/>
                </a:solidFill>
                <a:latin typeface="SimHei" panose="02010609060101010101" pitchFamily="49" charset="-122"/>
                <a:ea typeface="SimHei" panose="02010609060101010101" pitchFamily="49" charset="-122"/>
              </a:rPr>
              <a:t>0</a:t>
            </a:r>
            <a:r>
              <a:rPr lang="zh-CN" altLang="en-US" sz="2000" dirty="0">
                <a:solidFill>
                  <a:srgbClr val="333333"/>
                </a:solidFill>
                <a:latin typeface="SimHei" panose="02010609060101010101" pitchFamily="49" charset="-122"/>
                <a:ea typeface="SimHei" panose="02010609060101010101" pitchFamily="49" charset="-122"/>
              </a:rPr>
              <a:t>是度为</a:t>
            </a:r>
            <a:r>
              <a:rPr lang="en-US" altLang="zh-CN" sz="2000" dirty="0">
                <a:solidFill>
                  <a:srgbClr val="333333"/>
                </a:solidFill>
                <a:latin typeface="SimHei" panose="02010609060101010101" pitchFamily="49" charset="-122"/>
                <a:ea typeface="SimHei" panose="02010609060101010101" pitchFamily="49" charset="-122"/>
              </a:rPr>
              <a:t>0</a:t>
            </a:r>
            <a:r>
              <a:rPr lang="zh-CN" altLang="en-US" sz="2000" dirty="0">
                <a:solidFill>
                  <a:srgbClr val="333333"/>
                </a:solidFill>
                <a:latin typeface="SimHei" panose="02010609060101010101" pitchFamily="49" charset="-122"/>
                <a:ea typeface="SimHei" panose="02010609060101010101" pitchFamily="49" charset="-122"/>
              </a:rPr>
              <a:t>的结点数）</a:t>
            </a:r>
            <a:r>
              <a:rPr lang="zh-CN" altLang="en-US" sz="2000" dirty="0">
                <a:latin typeface="SimHei" panose="02010609060101010101" pitchFamily="49" charset="-122"/>
                <a:ea typeface="SimHei" panose="02010609060101010101" pitchFamily="49" charset="-122"/>
              </a:rPr>
              <a:t/>
            </a:r>
            <a:br>
              <a:rPr lang="zh-CN" altLang="en-US" sz="2000" dirty="0">
                <a:latin typeface="SimHei" panose="02010609060101010101" pitchFamily="49" charset="-122"/>
                <a:ea typeface="SimHei" panose="02010609060101010101" pitchFamily="49" charset="-122"/>
              </a:rPr>
            </a:br>
            <a:r>
              <a:rPr lang="zh-CN" altLang="en-US" sz="2000" dirty="0">
                <a:latin typeface="SimHei" panose="02010609060101010101" pitchFamily="49" charset="-122"/>
                <a:ea typeface="SimHei" panose="02010609060101010101" pitchFamily="49" charset="-122"/>
              </a:rPr>
              <a:t>     </a:t>
            </a:r>
            <a:r>
              <a:rPr lang="en-US" altLang="zh-CN" sz="2000" dirty="0">
                <a:solidFill>
                  <a:srgbClr val="333333"/>
                </a:solidFill>
                <a:latin typeface="SimHei" panose="02010609060101010101" pitchFamily="49" charset="-122"/>
                <a:ea typeface="SimHei" panose="02010609060101010101" pitchFamily="49" charset="-122"/>
              </a:rPr>
              <a:t>B</a:t>
            </a:r>
            <a:r>
              <a:rPr lang="zh-CN" altLang="en-US" sz="2000" baseline="-25000" dirty="0">
                <a:solidFill>
                  <a:srgbClr val="333333"/>
                </a:solidFill>
                <a:latin typeface="SimHei" panose="02010609060101010101" pitchFamily="49" charset="-122"/>
                <a:ea typeface="SimHei" panose="02010609060101010101" pitchFamily="49" charset="-122"/>
              </a:rPr>
              <a:t>入</a:t>
            </a:r>
            <a:r>
              <a:rPr lang="en-US" altLang="zh-CN" sz="2000" dirty="0">
                <a:solidFill>
                  <a:srgbClr val="333333"/>
                </a:solidFill>
                <a:latin typeface="SimHei" panose="02010609060101010101" pitchFamily="49" charset="-122"/>
                <a:ea typeface="SimHei" panose="02010609060101010101" pitchFamily="49" charset="-122"/>
              </a:rPr>
              <a:t>=</a:t>
            </a:r>
            <a:r>
              <a:rPr lang="en-US" altLang="zh-CN" sz="2000" dirty="0" err="1">
                <a:solidFill>
                  <a:srgbClr val="333333"/>
                </a:solidFill>
                <a:latin typeface="SimHei" panose="02010609060101010101" pitchFamily="49" charset="-122"/>
                <a:ea typeface="SimHei" panose="02010609060101010101" pitchFamily="49" charset="-122"/>
              </a:rPr>
              <a:t>n</a:t>
            </a:r>
            <a:r>
              <a:rPr lang="en-US" altLang="zh-CN" sz="2000" baseline="-25000" dirty="0" err="1">
                <a:solidFill>
                  <a:srgbClr val="333333"/>
                </a:solidFill>
                <a:latin typeface="SimHei" panose="02010609060101010101" pitchFamily="49" charset="-122"/>
                <a:ea typeface="SimHei" panose="02010609060101010101" pitchFamily="49" charset="-122"/>
              </a:rPr>
              <a:t>k</a:t>
            </a:r>
            <a:r>
              <a:rPr lang="zh-CN" altLang="en-US" sz="2000" baseline="-25000" dirty="0">
                <a:solidFill>
                  <a:srgbClr val="333333"/>
                </a:solidFill>
                <a:latin typeface="SimHei" panose="02010609060101010101" pitchFamily="49" charset="-122"/>
                <a:ea typeface="SimHei" panose="02010609060101010101" pitchFamily="49" charset="-122"/>
              </a:rPr>
              <a:t> </a:t>
            </a:r>
            <a:r>
              <a:rPr lang="en-US" altLang="zh-CN" sz="2000" dirty="0">
                <a:solidFill>
                  <a:srgbClr val="333333"/>
                </a:solidFill>
                <a:latin typeface="SimHei" panose="02010609060101010101" pitchFamily="49" charset="-122"/>
                <a:ea typeface="SimHei" panose="02010609060101010101" pitchFamily="49" charset="-122"/>
              </a:rPr>
              <a:t>*</a:t>
            </a:r>
            <a:r>
              <a:rPr lang="zh-CN" altLang="en-US" sz="2000" dirty="0">
                <a:solidFill>
                  <a:srgbClr val="333333"/>
                </a:solidFill>
                <a:latin typeface="SimHei" panose="02010609060101010101" pitchFamily="49" charset="-122"/>
                <a:ea typeface="SimHei" panose="02010609060101010101" pitchFamily="49" charset="-122"/>
              </a:rPr>
              <a:t> </a:t>
            </a:r>
            <a:r>
              <a:rPr lang="en-US" altLang="zh-CN" sz="2000" dirty="0">
                <a:solidFill>
                  <a:srgbClr val="333333"/>
                </a:solidFill>
                <a:latin typeface="SimHei" panose="02010609060101010101" pitchFamily="49" charset="-122"/>
                <a:ea typeface="SimHei" panose="02010609060101010101" pitchFamily="49" charset="-122"/>
              </a:rPr>
              <a:t>k;</a:t>
            </a:r>
            <a:r>
              <a:rPr lang="en-US" altLang="zh-CN" sz="2000" dirty="0">
                <a:latin typeface="SimHei" panose="02010609060101010101" pitchFamily="49" charset="-122"/>
                <a:ea typeface="SimHei" panose="02010609060101010101" pitchFamily="49" charset="-122"/>
              </a:rPr>
              <a:t/>
            </a:r>
            <a:br>
              <a:rPr lang="en-US" altLang="zh-CN" sz="2000" dirty="0">
                <a:latin typeface="SimHei" panose="02010609060101010101" pitchFamily="49" charset="-122"/>
                <a:ea typeface="SimHei" panose="02010609060101010101" pitchFamily="49" charset="-122"/>
              </a:rPr>
            </a:br>
            <a:r>
              <a:rPr lang="zh-CN" altLang="en-US" sz="2000" dirty="0">
                <a:latin typeface="SimHei" panose="02010609060101010101" pitchFamily="49" charset="-122"/>
                <a:ea typeface="SimHei" panose="02010609060101010101" pitchFamily="49" charset="-122"/>
              </a:rPr>
              <a:t>    </a:t>
            </a:r>
            <a:r>
              <a:rPr lang="zh-CN" altLang="en-US" sz="2000" dirty="0">
                <a:solidFill>
                  <a:srgbClr val="333333"/>
                </a:solidFill>
                <a:latin typeface="SimHei" panose="02010609060101010101" pitchFamily="49" charset="-122"/>
                <a:ea typeface="SimHei" panose="02010609060101010101" pitchFamily="49" charset="-122"/>
              </a:rPr>
              <a:t>通过上述三个式子可得 </a:t>
            </a:r>
            <a:r>
              <a:rPr lang="en-US" altLang="zh-CN" sz="2000" dirty="0">
                <a:solidFill>
                  <a:srgbClr val="333333"/>
                </a:solidFill>
                <a:latin typeface="SimHei" panose="02010609060101010101" pitchFamily="49" charset="-122"/>
                <a:ea typeface="SimHei" panose="02010609060101010101" pitchFamily="49" charset="-122"/>
              </a:rPr>
              <a:t>n</a:t>
            </a:r>
            <a:r>
              <a:rPr lang="en-US" altLang="zh-CN" sz="2000" baseline="-25000" dirty="0">
                <a:solidFill>
                  <a:srgbClr val="333333"/>
                </a:solidFill>
                <a:latin typeface="SimHei" panose="02010609060101010101" pitchFamily="49" charset="-122"/>
                <a:ea typeface="SimHei" panose="02010609060101010101" pitchFamily="49" charset="-122"/>
              </a:rPr>
              <a:t>0</a:t>
            </a:r>
            <a:r>
              <a:rPr lang="zh-CN" altLang="en-US" sz="2000" baseline="-25000" dirty="0">
                <a:solidFill>
                  <a:srgbClr val="333333"/>
                </a:solidFill>
                <a:latin typeface="SimHei" panose="02010609060101010101" pitchFamily="49" charset="-122"/>
                <a:ea typeface="SimHei" panose="02010609060101010101" pitchFamily="49" charset="-122"/>
              </a:rPr>
              <a:t> </a:t>
            </a:r>
            <a:r>
              <a:rPr lang="en-US" altLang="zh-CN" sz="2000" dirty="0">
                <a:solidFill>
                  <a:srgbClr val="333333"/>
                </a:solidFill>
                <a:latin typeface="SimHei" panose="02010609060101010101" pitchFamily="49" charset="-122"/>
                <a:ea typeface="SimHei" panose="02010609060101010101" pitchFamily="49" charset="-122"/>
              </a:rPr>
              <a:t>=</a:t>
            </a:r>
            <a:r>
              <a:rPr lang="zh-CN" altLang="en-US" sz="2000" dirty="0">
                <a:solidFill>
                  <a:srgbClr val="333333"/>
                </a:solidFill>
                <a:latin typeface="SimHei" panose="02010609060101010101" pitchFamily="49" charset="-122"/>
                <a:ea typeface="SimHei" panose="02010609060101010101" pitchFamily="49" charset="-122"/>
              </a:rPr>
              <a:t> </a:t>
            </a:r>
            <a:r>
              <a:rPr lang="en-US" altLang="zh-CN" sz="2000" dirty="0">
                <a:solidFill>
                  <a:srgbClr val="333333"/>
                </a:solidFill>
                <a:latin typeface="SimHei" panose="02010609060101010101" pitchFamily="49" charset="-122"/>
                <a:ea typeface="SimHei" panose="02010609060101010101" pitchFamily="49" charset="-122"/>
              </a:rPr>
              <a:t>(k-1)n</a:t>
            </a:r>
            <a:r>
              <a:rPr lang="en-US" altLang="zh-CN" sz="2000" baseline="-25000" dirty="0">
                <a:solidFill>
                  <a:srgbClr val="333333"/>
                </a:solidFill>
                <a:latin typeface="SimHei" panose="02010609060101010101" pitchFamily="49" charset="-122"/>
                <a:ea typeface="SimHei" panose="02010609060101010101" pitchFamily="49" charset="-122"/>
              </a:rPr>
              <a:t>k</a:t>
            </a:r>
            <a:r>
              <a:rPr lang="en-US" altLang="zh-CN" sz="2000" dirty="0">
                <a:solidFill>
                  <a:srgbClr val="333333"/>
                </a:solidFill>
                <a:latin typeface="SimHei" panose="02010609060101010101" pitchFamily="49" charset="-122"/>
                <a:ea typeface="SimHei" panose="02010609060101010101" pitchFamily="49" charset="-122"/>
              </a:rPr>
              <a:t>+1</a:t>
            </a:r>
            <a:r>
              <a:rPr lang="zh-CN" altLang="en-US" sz="2000" dirty="0">
                <a:solidFill>
                  <a:srgbClr val="333333"/>
                </a:solidFill>
                <a:latin typeface="SimHei" panose="02010609060101010101" pitchFamily="49" charset="-122"/>
                <a:ea typeface="SimHei" panose="02010609060101010101" pitchFamily="49" charset="-122"/>
              </a:rPr>
              <a:t>。</a:t>
            </a:r>
            <a:endParaRPr lang="zh-CN" altLang="en-US" sz="20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E1B1BEFF-8DED-9444-9A6D-FB4584BD5E24}"/>
              </a:ext>
            </a:extLst>
          </p:cNvPr>
          <p:cNvSpPr/>
          <p:nvPr/>
        </p:nvSpPr>
        <p:spPr>
          <a:xfrm>
            <a:off x="294720" y="829540"/>
            <a:ext cx="10072024" cy="400110"/>
          </a:xfrm>
          <a:prstGeom prst="rect">
            <a:avLst/>
          </a:prstGeom>
        </p:spPr>
        <p:txBody>
          <a:bodyPr wrap="square">
            <a:spAutoFit/>
          </a:bodyPr>
          <a:lstStyle/>
          <a:p>
            <a:pPr indent="266700" algn="just">
              <a:spcAft>
                <a:spcPts val="0"/>
              </a:spcAf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8</a:t>
            </a:r>
            <a:r>
              <a:rPr lang="zh-CN" altLang="en-US"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一棵含有</a:t>
            </a:r>
            <a:r>
              <a:rPr lang="en-US" altLang="zh-CN" sz="2000" kern="100" dirty="0">
                <a:latin typeface="SimHei" panose="02010609060101010101" pitchFamily="49" charset="-122"/>
                <a:ea typeface="SimHei" panose="02010609060101010101" pitchFamily="49" charset="-122"/>
              </a:rPr>
              <a:t>N</a:t>
            </a:r>
            <a:r>
              <a:rPr lang="zh-CN" altLang="zh-CN" sz="2000" kern="100" dirty="0">
                <a:latin typeface="SimHei" panose="02010609060101010101" pitchFamily="49" charset="-122"/>
                <a:ea typeface="SimHei" panose="02010609060101010101" pitchFamily="49" charset="-122"/>
              </a:rPr>
              <a:t>个结点的</a:t>
            </a:r>
            <a:r>
              <a:rPr lang="en-US" altLang="zh-CN" sz="2000" kern="100" dirty="0">
                <a:latin typeface="SimHei" panose="02010609060101010101" pitchFamily="49" charset="-122"/>
                <a:ea typeface="SimHei" panose="02010609060101010101" pitchFamily="49" charset="-122"/>
              </a:rPr>
              <a:t>k</a:t>
            </a:r>
            <a:r>
              <a:rPr lang="zh-CN" altLang="zh-CN" sz="2000" kern="100" dirty="0">
                <a:latin typeface="SimHei" panose="02010609060101010101" pitchFamily="49" charset="-122"/>
                <a:ea typeface="SimHei" panose="02010609060101010101" pitchFamily="49" charset="-122"/>
              </a:rPr>
              <a:t>叉树</a:t>
            </a:r>
            <a:r>
              <a:rPr lang="en-US" altLang="zh-CN" sz="2000" kern="100" dirty="0">
                <a:latin typeface="SimHei" panose="02010609060101010101" pitchFamily="49" charset="-122"/>
                <a:ea typeface="SimHei" panose="02010609060101010101" pitchFamily="49" charset="-122"/>
              </a:rPr>
              <a:t>,</a:t>
            </a:r>
            <a:r>
              <a:rPr lang="zh-CN" altLang="zh-CN" sz="2000" kern="100" dirty="0">
                <a:latin typeface="SimHei" panose="02010609060101010101" pitchFamily="49" charset="-122"/>
                <a:ea typeface="SimHei" panose="02010609060101010101" pitchFamily="49" charset="-122"/>
              </a:rPr>
              <a:t>可能达到的最大深度</a:t>
            </a:r>
            <a:r>
              <a:rPr lang="zh-CN" altLang="en-US" sz="2000" kern="100" dirty="0">
                <a:latin typeface="SimHei" panose="02010609060101010101" pitchFamily="49" charset="-122"/>
                <a:ea typeface="SimHei" panose="02010609060101010101" pitchFamily="49" charset="-122"/>
              </a:rPr>
              <a:t>和</a:t>
            </a:r>
            <a:r>
              <a:rPr lang="zh-CN" altLang="zh-CN" sz="2000" kern="100" dirty="0">
                <a:latin typeface="SimHei" panose="02010609060101010101" pitchFamily="49" charset="-122"/>
                <a:ea typeface="SimHei" panose="02010609060101010101" pitchFamily="49" charset="-122"/>
              </a:rPr>
              <a:t>最小深度各为</a:t>
            </a:r>
            <a:r>
              <a:rPr lang="zh-CN" altLang="en-US" sz="2000" kern="100" dirty="0">
                <a:latin typeface="SimHei" panose="02010609060101010101" pitchFamily="49" charset="-122"/>
                <a:ea typeface="SimHei" panose="02010609060101010101" pitchFamily="49" charset="-122"/>
              </a:rPr>
              <a:t>多少</a:t>
            </a:r>
            <a:r>
              <a:rPr lang="en-US" altLang="zh-CN" sz="2000" kern="100" dirty="0">
                <a:latin typeface="SimHei" panose="02010609060101010101" pitchFamily="49" charset="-122"/>
                <a:ea typeface="SimHei" panose="02010609060101010101" pitchFamily="49" charset="-122"/>
              </a:rPr>
              <a:t> ?</a:t>
            </a:r>
            <a:endParaRPr lang="zh-CN" altLang="zh-CN" sz="2000" kern="100" dirty="0">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1CE2943F-C594-7D43-9ADF-B68833A20C1C}"/>
              </a:ext>
            </a:extLst>
          </p:cNvPr>
          <p:cNvSpPr/>
          <p:nvPr/>
        </p:nvSpPr>
        <p:spPr>
          <a:xfrm>
            <a:off x="1536947" y="1558732"/>
            <a:ext cx="2569934" cy="369332"/>
          </a:xfrm>
          <a:prstGeom prst="rect">
            <a:avLst/>
          </a:prstGeom>
        </p:spPr>
        <p:txBody>
          <a:bodyPr wrap="none">
            <a:spAutoFit/>
          </a:bodyPr>
          <a:lstStyle/>
          <a:p>
            <a:r>
              <a:rPr lang="en-US" altLang="zh-CN" kern="100" dirty="0">
                <a:latin typeface="SimHei" panose="02010609060101010101" pitchFamily="49" charset="-122"/>
                <a:ea typeface="SimHei" panose="02010609060101010101" pitchFamily="49" charset="-122"/>
              </a:rPr>
              <a:t>log</a:t>
            </a:r>
            <a:r>
              <a:rPr lang="en-US" altLang="zh-CN" kern="100" baseline="-25000" dirty="0">
                <a:latin typeface="SimHei" panose="02010609060101010101" pitchFamily="49" charset="-122"/>
                <a:ea typeface="SimHei" panose="02010609060101010101" pitchFamily="49" charset="-122"/>
              </a:rPr>
              <a:t>k</a:t>
            </a:r>
            <a:r>
              <a:rPr lang="en-US" altLang="zh-CN" kern="100" dirty="0">
                <a:latin typeface="SimHei" panose="02010609060101010101" pitchFamily="49" charset="-122"/>
                <a:ea typeface="SimHei" panose="02010609060101010101" pitchFamily="49" charset="-122"/>
              </a:rPr>
              <a:t>N+1</a:t>
            </a:r>
            <a:r>
              <a:rPr lang="zh-CN" altLang="en-US" kern="100" dirty="0">
                <a:latin typeface="SimHei" panose="02010609060101010101" pitchFamily="49" charset="-122"/>
                <a:ea typeface="SimHei" panose="02010609060101010101" pitchFamily="49" charset="-122"/>
              </a:rPr>
              <a:t> ≤ </a:t>
            </a:r>
            <a:r>
              <a:rPr lang="en-US" altLang="zh-CN" kern="100" dirty="0">
                <a:latin typeface="SimHei" panose="02010609060101010101" pitchFamily="49" charset="-122"/>
                <a:ea typeface="SimHei" panose="02010609060101010101" pitchFamily="49" charset="-122"/>
              </a:rPr>
              <a:t>h</a:t>
            </a:r>
            <a:r>
              <a:rPr lang="zh-CN" altLang="en-US" kern="100" dirty="0">
                <a:latin typeface="SimHei" panose="02010609060101010101" pitchFamily="49" charset="-122"/>
                <a:ea typeface="SimHei" panose="02010609060101010101" pitchFamily="49" charset="-122"/>
              </a:rPr>
              <a:t> ≤ </a:t>
            </a:r>
            <a:r>
              <a:rPr lang="en-US" altLang="zh-CN" kern="100" dirty="0">
                <a:latin typeface="SimHei" panose="02010609060101010101" pitchFamily="49" charset="-122"/>
                <a:ea typeface="SimHei" panose="02010609060101010101" pitchFamily="49" charset="-122"/>
              </a:rPr>
              <a:t>N-k+1</a:t>
            </a:r>
            <a:endParaRPr lang="zh-CN" altLang="en-US" dirty="0"/>
          </a:p>
        </p:txBody>
      </p:sp>
    </p:spTree>
    <p:extLst>
      <p:ext uri="{BB962C8B-B14F-4D97-AF65-F5344CB8AC3E}">
        <p14:creationId xmlns:p14="http://schemas.microsoft.com/office/powerpoint/2010/main" val="113514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图片包含 游戏机, 钟表&#10;&#10;描述已自动生成">
            <a:extLst>
              <a:ext uri="{FF2B5EF4-FFF2-40B4-BE49-F238E27FC236}">
                <a16:creationId xmlns:a16="http://schemas.microsoft.com/office/drawing/2014/main" id="{20EAE4D9-F465-6344-B26A-6894CC375AB7}"/>
              </a:ext>
            </a:extLst>
          </p:cNvPr>
          <p:cNvPicPr>
            <a:picLocks noChangeAspect="1"/>
          </p:cNvPicPr>
          <p:nvPr/>
        </p:nvPicPr>
        <p:blipFill>
          <a:blip r:embed="rId2"/>
          <a:stretch>
            <a:fillRect/>
          </a:stretch>
        </p:blipFill>
        <p:spPr>
          <a:xfrm>
            <a:off x="9414501" y="959599"/>
            <a:ext cx="1870994" cy="2028454"/>
          </a:xfrm>
          <a:prstGeom prst="rect">
            <a:avLst/>
          </a:prstGeom>
        </p:spPr>
      </p:pic>
      <p:pic>
        <p:nvPicPr>
          <p:cNvPr id="6" name="图片 5" descr="图片包含 画&#10;&#10;描述已自动生成">
            <a:extLst>
              <a:ext uri="{FF2B5EF4-FFF2-40B4-BE49-F238E27FC236}">
                <a16:creationId xmlns:a16="http://schemas.microsoft.com/office/drawing/2014/main" id="{C03709B1-DD89-3A49-888A-F95F010B0263}"/>
              </a:ext>
            </a:extLst>
          </p:cNvPr>
          <p:cNvPicPr>
            <a:picLocks noChangeAspect="1"/>
          </p:cNvPicPr>
          <p:nvPr/>
        </p:nvPicPr>
        <p:blipFill>
          <a:blip r:embed="rId3"/>
          <a:stretch>
            <a:fillRect/>
          </a:stretch>
        </p:blipFill>
        <p:spPr>
          <a:xfrm>
            <a:off x="3245257" y="1019783"/>
            <a:ext cx="1803070" cy="2028454"/>
          </a:xfrm>
          <a:prstGeom prst="rect">
            <a:avLst/>
          </a:prstGeom>
        </p:spPr>
      </p:pic>
      <p:sp>
        <p:nvSpPr>
          <p:cNvPr id="4" name="矩形 3">
            <a:extLst>
              <a:ext uri="{FF2B5EF4-FFF2-40B4-BE49-F238E27FC236}">
                <a16:creationId xmlns:a16="http://schemas.microsoft.com/office/drawing/2014/main" id="{BAD1AB77-62EA-B74B-84CB-0D86EB2ED655}"/>
              </a:ext>
            </a:extLst>
          </p:cNvPr>
          <p:cNvSpPr/>
          <p:nvPr/>
        </p:nvSpPr>
        <p:spPr>
          <a:xfrm>
            <a:off x="700643" y="1019783"/>
            <a:ext cx="3269673" cy="1323439"/>
          </a:xfrm>
          <a:prstGeom prst="rect">
            <a:avLst/>
          </a:prstGeom>
        </p:spPr>
        <p:txBody>
          <a:bodyPr wrap="square">
            <a:spAutoFit/>
          </a:bodyPr>
          <a:lstStyle/>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）已知一棵二叉树的</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前序：</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ABDGHCEFI</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中序：</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GDHBAECIF</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请画出此二叉树。 </a:t>
            </a:r>
          </a:p>
        </p:txBody>
      </p:sp>
      <p:sp>
        <p:nvSpPr>
          <p:cNvPr id="8" name="矩形 7">
            <a:extLst>
              <a:ext uri="{FF2B5EF4-FFF2-40B4-BE49-F238E27FC236}">
                <a16:creationId xmlns:a16="http://schemas.microsoft.com/office/drawing/2014/main" id="{1EE989C9-A31B-724C-8BDD-557F2D85F156}"/>
              </a:ext>
            </a:extLst>
          </p:cNvPr>
          <p:cNvSpPr/>
          <p:nvPr/>
        </p:nvSpPr>
        <p:spPr>
          <a:xfrm>
            <a:off x="6503718" y="959599"/>
            <a:ext cx="3585298" cy="1323439"/>
          </a:xfrm>
          <a:prstGeom prst="rect">
            <a:avLst/>
          </a:prstGeom>
        </p:spPr>
        <p:txBody>
          <a:bodyPr wrap="square">
            <a:spAutoFit/>
          </a:bodyPr>
          <a:lstStyle/>
          <a:p>
            <a:pPr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）已知一棵二叉树的</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后序</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ACDBGIHFE</a:t>
            </a:r>
          </a:p>
          <a:p>
            <a:pPr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中序：</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ABCDEFGHI</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请画出该二叉树</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13" name="图片 12" descr="图片包含 游戏机, 画&#10;&#10;描述已自动生成">
            <a:extLst>
              <a:ext uri="{FF2B5EF4-FFF2-40B4-BE49-F238E27FC236}">
                <a16:creationId xmlns:a16="http://schemas.microsoft.com/office/drawing/2014/main" id="{B8532D27-7924-754E-849B-13628C81B969}"/>
              </a:ext>
            </a:extLst>
          </p:cNvPr>
          <p:cNvPicPr>
            <a:picLocks noChangeAspect="1"/>
          </p:cNvPicPr>
          <p:nvPr/>
        </p:nvPicPr>
        <p:blipFill>
          <a:blip r:embed="rId4"/>
          <a:stretch>
            <a:fillRect/>
          </a:stretch>
        </p:blipFill>
        <p:spPr>
          <a:xfrm>
            <a:off x="3543052" y="4408386"/>
            <a:ext cx="1992716" cy="2338120"/>
          </a:xfrm>
          <a:prstGeom prst="rect">
            <a:avLst/>
          </a:prstGeom>
        </p:spPr>
      </p:pic>
      <p:sp>
        <p:nvSpPr>
          <p:cNvPr id="11" name="矩形 10">
            <a:extLst>
              <a:ext uri="{FF2B5EF4-FFF2-40B4-BE49-F238E27FC236}">
                <a16:creationId xmlns:a16="http://schemas.microsoft.com/office/drawing/2014/main" id="{5BF0496C-B0B4-8C43-8F00-35897B5CCDDF}"/>
              </a:ext>
            </a:extLst>
          </p:cNvPr>
          <p:cNvSpPr/>
          <p:nvPr/>
        </p:nvSpPr>
        <p:spPr>
          <a:xfrm>
            <a:off x="868030" y="4075877"/>
            <a:ext cx="3154633" cy="1323439"/>
          </a:xfrm>
          <a:prstGeom prst="rect">
            <a:avLst/>
          </a:prstGeom>
        </p:spPr>
        <p:txBody>
          <a:bodyPr wrap="square">
            <a:spAutoFit/>
          </a:bodyPr>
          <a:lstStyle/>
          <a:p>
            <a:pPr marL="333375" indent="-33337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3</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）已知一棵树的</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333375" indent="-333375"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层次：</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ABCDEFGHIJ</a:t>
            </a:r>
          </a:p>
          <a:p>
            <a:pPr marL="333375" indent="-333375"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中序</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DBGEHJACIF</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333375" indent="-333375"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请画出该二叉树</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B1807EE5-86EF-2540-ADAA-FC8882475B07}"/>
              </a:ext>
            </a:extLst>
          </p:cNvPr>
          <p:cNvSpPr/>
          <p:nvPr/>
        </p:nvSpPr>
        <p:spPr>
          <a:xfrm>
            <a:off x="6503718" y="4075877"/>
            <a:ext cx="3352801" cy="1323439"/>
          </a:xfrm>
          <a:prstGeom prst="rect">
            <a:avLst/>
          </a:prstGeom>
        </p:spPr>
        <p:txBody>
          <a:bodyPr wrap="square">
            <a:spAutoFit/>
          </a:bodyPr>
          <a:lstStyle/>
          <a:p>
            <a:pPr marL="333375" indent="-333375" algn="just">
              <a:spcAft>
                <a:spcPts val="0"/>
              </a:spcAft>
            </a:pP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4</a:t>
            </a:r>
            <a:r>
              <a:rPr lang="zh-CN"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）已知一棵树的</a:t>
            </a:r>
            <a:endPar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a:p>
            <a:pPr marL="333375" indent="-333375" algn="just">
              <a:spcAft>
                <a:spcPts val="0"/>
              </a:spcAft>
            </a:pP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前序</a:t>
            </a:r>
            <a:r>
              <a:rPr lang="zh-CN"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ABDGHCEFI</a:t>
            </a:r>
            <a:endPar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a:p>
            <a:pPr marL="333375" indent="-333375" algn="just">
              <a:spcAft>
                <a:spcPts val="0"/>
              </a:spcAft>
            </a:pPr>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后</a:t>
            </a:r>
            <a:r>
              <a:rPr lang="zh-CN"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序</a:t>
            </a:r>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GHDBEIFCA</a:t>
            </a:r>
            <a:r>
              <a:rPr lang="zh-CN"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a:p>
            <a:pPr marL="333375" indent="-333375" algn="just">
              <a:spcAft>
                <a:spcPts val="0"/>
              </a:spcAft>
            </a:pP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请画出该二叉树</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723CEDEC-96DF-4E1A-8AB9-A8ED853692BE}"/>
              </a:ext>
            </a:extLst>
          </p:cNvPr>
          <p:cNvSpPr txBox="1"/>
          <p:nvPr/>
        </p:nvSpPr>
        <p:spPr>
          <a:xfrm>
            <a:off x="541154" y="478465"/>
            <a:ext cx="2492990" cy="400110"/>
          </a:xfrm>
          <a:prstGeom prst="rect">
            <a:avLst/>
          </a:prstGeom>
          <a:noFill/>
        </p:spPr>
        <p:txBody>
          <a:bodyPr wrap="none" rtlCol="0">
            <a:spAutoFit/>
          </a:bodyPr>
          <a:lstStyle/>
          <a:p>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10</a:t>
            </a:r>
            <a:r>
              <a:rPr lang="zh-CN" altLang="en-US" sz="2000" kern="100" dirty="0">
                <a:latin typeface="SimHei" panose="02010609060101010101" pitchFamily="49" charset="-122"/>
                <a:ea typeface="SimHei" panose="02010609060101010101" pitchFamily="49" charset="-122"/>
              </a:rPr>
              <a:t>）完成下列各题</a:t>
            </a:r>
          </a:p>
        </p:txBody>
      </p:sp>
    </p:spTree>
    <p:extLst>
      <p:ext uri="{BB962C8B-B14F-4D97-AF65-F5344CB8AC3E}">
        <p14:creationId xmlns:p14="http://schemas.microsoft.com/office/powerpoint/2010/main" val="31040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43"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
                                        <p:tgtEl>
                                          <p:spTgt spid="14"/>
                                        </p:tgtEl>
                                      </p:cBhvr>
                                    </p:animEffect>
                                    <p:anim calcmode="lin" valueType="num">
                                      <p:cBhvr>
                                        <p:cTn id="38" dur="400" fill="hold"/>
                                        <p:tgtEl>
                                          <p:spTgt spid="14"/>
                                        </p:tgtEl>
                                        <p:attrNameLst>
                                          <p:attrName>ppt_x</p:attrName>
                                        </p:attrNameLst>
                                      </p:cBhvr>
                                      <p:tavLst>
                                        <p:tav tm="0">
                                          <p:val>
                                            <p:strVal val="#ppt_x"/>
                                          </p:val>
                                        </p:tav>
                                        <p:tav tm="100000">
                                          <p:val>
                                            <p:strVal val="#ppt_x"/>
                                          </p:val>
                                        </p:tav>
                                      </p:tavLst>
                                    </p:anim>
                                    <p:anim calcmode="lin" valueType="num">
                                      <p:cBhvr>
                                        <p:cTn id="39" dur="400" fill="hold"/>
                                        <p:tgtEl>
                                          <p:spTgt spid="14"/>
                                        </p:tgtEl>
                                        <p:attrNameLst>
                                          <p:attrName>ppt_y</p:attrName>
                                        </p:attrNameLst>
                                      </p:cBhvr>
                                      <p:tavLst>
                                        <p:tav tm="0">
                                          <p:val>
                                            <p:strVal val="#ppt_y+0.31"/>
                                          </p:val>
                                        </p:tav>
                                        <p:tav tm="100000">
                                          <p:val>
                                            <p:strVal val="#ppt_y+0.31"/>
                                          </p:val>
                                        </p:tav>
                                      </p:tavLst>
                                    </p:anim>
                                    <p:anim calcmode="lin" valueType="num">
                                      <p:cBhvr>
                                        <p:cTn id="40" dur="600" decel="50000" fill="hold">
                                          <p:stCondLst>
                                            <p:cond delay="400"/>
                                          </p:stCondLst>
                                        </p:cTn>
                                        <p:tgtEl>
                                          <p:spTgt spid="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1" dur="600" decel="50000" fill="hold">
                                          <p:stCondLst>
                                            <p:cond delay="400"/>
                                          </p:stCondLst>
                                        </p:cTn>
                                        <p:tgtEl>
                                          <p:spTgt spid="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AF91117-126F-CD44-871D-0BCA845386C1}"/>
              </a:ext>
            </a:extLst>
          </p:cNvPr>
          <p:cNvSpPr/>
          <p:nvPr/>
        </p:nvSpPr>
        <p:spPr>
          <a:xfrm>
            <a:off x="476249" y="648385"/>
            <a:ext cx="10853738" cy="481863"/>
          </a:xfrm>
          <a:prstGeom prst="rect">
            <a:avLst/>
          </a:prstGeom>
        </p:spPr>
        <p:txBody>
          <a:bodyPr wrap="square">
            <a:spAutoFit/>
          </a:bodyPr>
          <a:lstStyle/>
          <a:p>
            <a:pPr algn="just">
              <a:lnSpc>
                <a:spcPct val="1500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11</a:t>
            </a:r>
            <a:r>
              <a:rPr lang="zh-CN" altLang="zh-CN" sz="2000" kern="100" dirty="0">
                <a:latin typeface="SimHei" panose="02010609060101010101" pitchFamily="49" charset="-122"/>
                <a:ea typeface="SimHei" panose="02010609060101010101" pitchFamily="49" charset="-122"/>
              </a:rPr>
              <a:t>）给定一个权集</a:t>
            </a:r>
            <a:r>
              <a:rPr lang="en-US" altLang="zh-CN" sz="2000" kern="100" dirty="0">
                <a:latin typeface="SimHei" panose="02010609060101010101" pitchFamily="49" charset="-122"/>
                <a:ea typeface="SimHei" panose="02010609060101010101" pitchFamily="49" charset="-122"/>
              </a:rPr>
              <a:t>W={4,5,7,8,6,12,18}</a:t>
            </a:r>
            <a:r>
              <a:rPr lang="zh-CN" altLang="zh-CN" sz="2000" kern="100" dirty="0">
                <a:latin typeface="SimHei" panose="02010609060101010101" pitchFamily="49" charset="-122"/>
                <a:ea typeface="SimHei" panose="02010609060101010101" pitchFamily="49" charset="-122"/>
              </a:rPr>
              <a:t>，试画出相应的哈夫曼树，并计算其带权路径长度</a:t>
            </a:r>
            <a:r>
              <a:rPr lang="en-US" altLang="zh-CN" sz="2000" kern="100" dirty="0">
                <a:latin typeface="SimHei" panose="02010609060101010101" pitchFamily="49" charset="-122"/>
                <a:ea typeface="SimHei" panose="02010609060101010101" pitchFamily="49" charset="-122"/>
              </a:rPr>
              <a:t>WPL</a:t>
            </a:r>
            <a:r>
              <a:rPr lang="zh-CN" altLang="zh-CN" sz="2000" kern="100" dirty="0">
                <a:latin typeface="SimHei" panose="02010609060101010101" pitchFamily="49" charset="-122"/>
                <a:ea typeface="SimHei" panose="02010609060101010101" pitchFamily="49" charset="-122"/>
              </a:rPr>
              <a:t>。</a:t>
            </a:r>
          </a:p>
        </p:txBody>
      </p:sp>
      <p:pic>
        <p:nvPicPr>
          <p:cNvPr id="6" name="图片 5" descr="图片包含 游戏机, 钟表&#10;&#10;描述已自动生成">
            <a:extLst>
              <a:ext uri="{FF2B5EF4-FFF2-40B4-BE49-F238E27FC236}">
                <a16:creationId xmlns:a16="http://schemas.microsoft.com/office/drawing/2014/main" id="{5F76DE0F-51AC-5E4C-94AE-F234303A5E80}"/>
              </a:ext>
            </a:extLst>
          </p:cNvPr>
          <p:cNvPicPr>
            <a:picLocks noChangeAspect="1"/>
          </p:cNvPicPr>
          <p:nvPr/>
        </p:nvPicPr>
        <p:blipFill>
          <a:blip r:embed="rId2"/>
          <a:stretch>
            <a:fillRect/>
          </a:stretch>
        </p:blipFill>
        <p:spPr>
          <a:xfrm>
            <a:off x="1421605" y="1479550"/>
            <a:ext cx="8763000" cy="3898900"/>
          </a:xfrm>
          <a:prstGeom prst="rect">
            <a:avLst/>
          </a:prstGeom>
        </p:spPr>
      </p:pic>
      <p:sp>
        <p:nvSpPr>
          <p:cNvPr id="7" name="矩形 6">
            <a:extLst>
              <a:ext uri="{FF2B5EF4-FFF2-40B4-BE49-F238E27FC236}">
                <a16:creationId xmlns:a16="http://schemas.microsoft.com/office/drawing/2014/main" id="{E32F4BAF-E13F-444E-AB65-B2D73730C824}"/>
              </a:ext>
            </a:extLst>
          </p:cNvPr>
          <p:cNvSpPr/>
          <p:nvPr/>
        </p:nvSpPr>
        <p:spPr>
          <a:xfrm>
            <a:off x="1210360" y="5568573"/>
            <a:ext cx="5570756" cy="579967"/>
          </a:xfrm>
          <a:prstGeom prst="rect">
            <a:avLst/>
          </a:prstGeom>
        </p:spPr>
        <p:txBody>
          <a:bodyPr wrap="none">
            <a:spAutoFit/>
          </a:bodyPr>
          <a:lstStyle/>
          <a:p>
            <a:pPr algn="just">
              <a:lnSpc>
                <a:spcPct val="150000"/>
              </a:lnSpc>
              <a:spcAft>
                <a:spcPts val="0"/>
              </a:spcAft>
            </a:pPr>
            <a:r>
              <a:rPr lang="en-US" altLang="zh-CN" sz="2400" i="1" dirty="0">
                <a:latin typeface="Times New Roman" panose="02020603050405020304" pitchFamily="18" charset="0"/>
                <a:ea typeface="SimHei" panose="02010609060101010101" pitchFamily="49" charset="-122"/>
                <a:cs typeface="Times New Roman" panose="02020603050405020304" pitchFamily="18" charset="0"/>
              </a:rPr>
              <a:t>WPL</a:t>
            </a:r>
            <a:r>
              <a:rPr lang="en-US" altLang="zh-CN" sz="2400" dirty="0">
                <a:latin typeface="Times New Roman" panose="02020603050405020304" pitchFamily="18" charset="0"/>
                <a:ea typeface="SimHei" panose="02010609060101010101" pitchFamily="49" charset="-122"/>
                <a:cs typeface="Times New Roman" panose="02020603050405020304" pitchFamily="18" charset="0"/>
              </a:rPr>
              <a:t>=(12+18)*2+(6+7+8)*3+(4+5)*4=159</a:t>
            </a:r>
            <a:endParaRPr lang="zh-CN" altLang="zh-CN" sz="2400" dirty="0">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2708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7E91FEB-FECD-AD4A-A08C-9764C48A003E}"/>
              </a:ext>
            </a:extLst>
          </p:cNvPr>
          <p:cNvSpPr/>
          <p:nvPr/>
        </p:nvSpPr>
        <p:spPr>
          <a:xfrm>
            <a:off x="333374" y="648385"/>
            <a:ext cx="11396663" cy="495585"/>
          </a:xfrm>
          <a:prstGeom prst="rect">
            <a:avLst/>
          </a:prstGeom>
        </p:spPr>
        <p:txBody>
          <a:bodyPr wrap="square">
            <a:spAutoFit/>
          </a:bodyPr>
          <a:lstStyle/>
          <a:p>
            <a:pPr algn="just">
              <a:lnSpc>
                <a:spcPct val="150000"/>
              </a:lnSpc>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12</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）给定一个权集</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W={3,15,17,14,6,16,9,2}</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，试画出相应的哈夫曼树，并计算其带权路径长度</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WPL</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p>
        </p:txBody>
      </p:sp>
      <p:pic>
        <p:nvPicPr>
          <p:cNvPr id="6" name="图片 5" descr="图片包含 游戏机, 钟表&#10;&#10;描述已自动生成">
            <a:extLst>
              <a:ext uri="{FF2B5EF4-FFF2-40B4-BE49-F238E27FC236}">
                <a16:creationId xmlns:a16="http://schemas.microsoft.com/office/drawing/2014/main" id="{78CB3B23-DA38-F748-84E6-5E6669536574}"/>
              </a:ext>
            </a:extLst>
          </p:cNvPr>
          <p:cNvPicPr>
            <a:picLocks noChangeAspect="1"/>
          </p:cNvPicPr>
          <p:nvPr/>
        </p:nvPicPr>
        <p:blipFill>
          <a:blip r:embed="rId3"/>
          <a:stretch>
            <a:fillRect/>
          </a:stretch>
        </p:blipFill>
        <p:spPr>
          <a:xfrm>
            <a:off x="1512887" y="1739106"/>
            <a:ext cx="5226567" cy="3979863"/>
          </a:xfrm>
          <a:prstGeom prst="rect">
            <a:avLst/>
          </a:prstGeom>
        </p:spPr>
      </p:pic>
      <p:pic>
        <p:nvPicPr>
          <p:cNvPr id="8" name="图片 7" descr="图片包含 游戏机&#10;&#10;描述已自动生成">
            <a:extLst>
              <a:ext uri="{FF2B5EF4-FFF2-40B4-BE49-F238E27FC236}">
                <a16:creationId xmlns:a16="http://schemas.microsoft.com/office/drawing/2014/main" id="{C609E2DE-96FF-434E-9E57-BD9C154F1516}"/>
              </a:ext>
            </a:extLst>
          </p:cNvPr>
          <p:cNvPicPr>
            <a:picLocks noChangeAspect="1"/>
          </p:cNvPicPr>
          <p:nvPr/>
        </p:nvPicPr>
        <p:blipFill>
          <a:blip r:embed="rId4"/>
          <a:stretch>
            <a:fillRect/>
          </a:stretch>
        </p:blipFill>
        <p:spPr>
          <a:xfrm>
            <a:off x="7508875" y="1346199"/>
            <a:ext cx="3556000" cy="4165600"/>
          </a:xfrm>
          <a:prstGeom prst="rect">
            <a:avLst/>
          </a:prstGeom>
        </p:spPr>
      </p:pic>
      <p:sp>
        <p:nvSpPr>
          <p:cNvPr id="9" name="矩形 8">
            <a:extLst>
              <a:ext uri="{FF2B5EF4-FFF2-40B4-BE49-F238E27FC236}">
                <a16:creationId xmlns:a16="http://schemas.microsoft.com/office/drawing/2014/main" id="{5F5C6579-E1F5-004F-8656-0263FAD35866}"/>
              </a:ext>
            </a:extLst>
          </p:cNvPr>
          <p:cNvSpPr/>
          <p:nvPr/>
        </p:nvSpPr>
        <p:spPr>
          <a:xfrm>
            <a:off x="714593" y="5718969"/>
            <a:ext cx="6513322" cy="579967"/>
          </a:xfrm>
          <a:prstGeom prst="rect">
            <a:avLst/>
          </a:prstGeom>
        </p:spPr>
        <p:txBody>
          <a:bodyPr wrap="none">
            <a:spAutoFit/>
          </a:bodyPr>
          <a:lstStyle/>
          <a:p>
            <a:pPr algn="just">
              <a:lnSpc>
                <a:spcPct val="150000"/>
              </a:lnSpc>
              <a:spcAft>
                <a:spcPts val="0"/>
              </a:spcAft>
            </a:pPr>
            <a:r>
              <a:rPr lang="en-US" altLang="zh-CN" sz="2400" i="1" dirty="0">
                <a:latin typeface="Times New Roman" panose="02020603050405020304" pitchFamily="18" charset="0"/>
                <a:ea typeface="SimHei" panose="02010609060101010101" pitchFamily="49" charset="-122"/>
                <a:cs typeface="Times New Roman" panose="02020603050405020304" pitchFamily="18" charset="0"/>
              </a:rPr>
              <a:t>WPL</a:t>
            </a:r>
            <a:r>
              <a:rPr lang="en-US" altLang="zh-CN" sz="2400" dirty="0">
                <a:latin typeface="Times New Roman" panose="02020603050405020304" pitchFamily="18" charset="0"/>
                <a:ea typeface="SimHei" panose="02010609060101010101" pitchFamily="49" charset="-122"/>
                <a:cs typeface="Times New Roman" panose="02020603050405020304" pitchFamily="18" charset="0"/>
              </a:rPr>
              <a:t>=(16+17)*2+(9+14+15)*3+6*4+(2+3)*5=229</a:t>
            </a:r>
            <a:endParaRPr lang="zh-CN" altLang="zh-CN" sz="2400" dirty="0">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8897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C19752D-B3A4-3D4E-A6B3-6F2B25E727EC}"/>
              </a:ext>
            </a:extLst>
          </p:cNvPr>
          <p:cNvSpPr/>
          <p:nvPr/>
        </p:nvSpPr>
        <p:spPr>
          <a:xfrm>
            <a:off x="714375" y="619766"/>
            <a:ext cx="10658475" cy="707886"/>
          </a:xfrm>
          <a:prstGeom prst="rect">
            <a:avLst/>
          </a:prstGeom>
        </p:spPr>
        <p:txBody>
          <a:bodyPr wrap="square">
            <a:spAutoFit/>
          </a:bodyPr>
          <a:lstStyle/>
          <a:p>
            <a:pPr algn="just">
              <a:spcAft>
                <a:spcPts val="0"/>
              </a:spcAft>
              <a:tabLst>
                <a:tab pos="-342900" algn="l"/>
                <a:tab pos="723900"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13</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）假设用于通信的电文仅由</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D</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E</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F</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G 8</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个字母组成，字母在电文中出现的</a:t>
            </a:r>
            <a:endPar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tabLst>
                <a:tab pos="-342900" algn="l"/>
                <a:tab pos="723900" algn="l"/>
              </a:tabLs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频率分别为</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7</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19</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6</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32</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3</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21</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10</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。试为这</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8</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个字母设计哈夫曼编码。</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2D8D1BB7-4D2A-AD4C-A478-7A8570488C11}"/>
              </a:ext>
            </a:extLst>
          </p:cNvPr>
          <p:cNvSpPr/>
          <p:nvPr/>
        </p:nvSpPr>
        <p:spPr>
          <a:xfrm>
            <a:off x="1257300" y="5909185"/>
            <a:ext cx="9677400" cy="495585"/>
          </a:xfrm>
          <a:prstGeom prst="rect">
            <a:avLst/>
          </a:prstGeom>
        </p:spPr>
        <p:txBody>
          <a:bodyPr wrap="square">
            <a:spAutoFit/>
          </a:bodyPr>
          <a:lstStyle/>
          <a:p>
            <a:pPr algn="just">
              <a:lnSpc>
                <a:spcPct val="150000"/>
              </a:lnSpc>
              <a:spcAft>
                <a:spcPts val="0"/>
              </a:spcAf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以权值：</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3</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6</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7</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10</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19</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21</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32</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构造哈夫曼树：（左子为</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0</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，右子为</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7" name="图片 6" descr="图片包含 游戏机, 钟表&#10;&#10;描述已自动生成">
            <a:extLst>
              <a:ext uri="{FF2B5EF4-FFF2-40B4-BE49-F238E27FC236}">
                <a16:creationId xmlns:a16="http://schemas.microsoft.com/office/drawing/2014/main" id="{A6DEEC46-4E81-9948-B640-8BF115E621FB}"/>
              </a:ext>
            </a:extLst>
          </p:cNvPr>
          <p:cNvPicPr>
            <a:picLocks noChangeAspect="1"/>
          </p:cNvPicPr>
          <p:nvPr/>
        </p:nvPicPr>
        <p:blipFill>
          <a:blip r:embed="rId2"/>
          <a:stretch>
            <a:fillRect/>
          </a:stretch>
        </p:blipFill>
        <p:spPr>
          <a:xfrm>
            <a:off x="1466850" y="1450539"/>
            <a:ext cx="9258300" cy="4406900"/>
          </a:xfrm>
          <a:prstGeom prst="rect">
            <a:avLst/>
          </a:prstGeom>
        </p:spPr>
      </p:pic>
    </p:spTree>
    <p:extLst>
      <p:ext uri="{BB962C8B-B14F-4D97-AF65-F5344CB8AC3E}">
        <p14:creationId xmlns:p14="http://schemas.microsoft.com/office/powerpoint/2010/main" val="241217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47DC946-96F5-F642-930A-195842BEC63D}"/>
              </a:ext>
            </a:extLst>
          </p:cNvPr>
          <p:cNvSpPr/>
          <p:nvPr/>
        </p:nvSpPr>
        <p:spPr>
          <a:xfrm>
            <a:off x="1504947" y="1286379"/>
            <a:ext cx="3381376" cy="1938992"/>
          </a:xfrm>
          <a:prstGeom prst="rect">
            <a:avLst/>
          </a:prstGeom>
          <a:solidFill>
            <a:schemeClr val="accent4">
              <a:lumMod val="40000"/>
              <a:lumOff val="60000"/>
            </a:schemeClr>
          </a:solidFill>
        </p:spPr>
        <p:txBody>
          <a:bodyPr wrap="square">
            <a:spAutoFit/>
          </a:bodyPr>
          <a:lstStyle/>
          <a:p>
            <a:pPr marL="26670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二叉链表类型定义</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typedef struct BT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char data;</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BT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lchild</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BT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rchild</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}BT;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E704DDFB-61EA-F844-9A19-84D502F8E6EA}"/>
              </a:ext>
            </a:extLst>
          </p:cNvPr>
          <p:cNvSpPr/>
          <p:nvPr/>
        </p:nvSpPr>
        <p:spPr>
          <a:xfrm>
            <a:off x="6224583" y="874455"/>
            <a:ext cx="5476874" cy="2554545"/>
          </a:xfrm>
          <a:prstGeom prst="rect">
            <a:avLst/>
          </a:prstGeom>
          <a:noFill/>
          <a:ln>
            <a:solidFill>
              <a:schemeClr val="accent1"/>
            </a:solidFill>
          </a:ln>
        </p:spPr>
        <p:txBody>
          <a:bodyPr wrap="square">
            <a:spAutoFit/>
          </a:bodyPr>
          <a:lstStyle/>
          <a:p>
            <a:pPr lvl="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求二叉树中的度数为</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的结点。</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860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void count(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BT 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000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if(</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333375"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if(</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lchild</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&amp;&amp; 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rchild</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7334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k++;</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indent="34290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count(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lchild</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66700" indent="34290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count(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rchild</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000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4A7879B4-7126-E842-8107-CEB242E3363C}"/>
              </a:ext>
            </a:extLst>
          </p:cNvPr>
          <p:cNvSpPr/>
          <p:nvPr/>
        </p:nvSpPr>
        <p:spPr>
          <a:xfrm>
            <a:off x="2934583" y="4004768"/>
            <a:ext cx="5476875" cy="2554545"/>
          </a:xfrm>
          <a:prstGeom prst="rect">
            <a:avLst/>
          </a:prstGeom>
          <a:noFill/>
          <a:ln>
            <a:solidFill>
              <a:schemeClr val="accent1"/>
            </a:solidFill>
          </a:ln>
        </p:spPr>
        <p:txBody>
          <a:bodyPr wrap="square">
            <a:spAutoFit/>
          </a:bodyPr>
          <a:lstStyle/>
          <a:p>
            <a:pPr lvl="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求二叉树中值为最大的元素。</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00025" algn="just">
              <a:spcAft>
                <a:spcPts val="0"/>
              </a:spcAft>
            </a:pPr>
            <a:r>
              <a:rPr lang="de-DE"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int</a:t>
            </a:r>
            <a:r>
              <a:rPr lang="de-DE"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de-DE"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maxnode</a:t>
            </a:r>
            <a:r>
              <a:rPr lang="de-DE"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de-DE"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BT t, </a:t>
            </a:r>
            <a:r>
              <a:rPr lang="de-DE"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int</a:t>
            </a:r>
            <a:r>
              <a:rPr lang="de-DE"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de-DE"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de-DE"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000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if(</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333375"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if(</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t-&gt;data&gt;max</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7334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max=t-&gt;data;</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7334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maxnode</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lchild,max</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7334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maxnode</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rchild,max</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000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0FC20A85-A84D-FE42-B66F-D9BCC41C4AD6}"/>
              </a:ext>
            </a:extLst>
          </p:cNvPr>
          <p:cNvSpPr txBox="1"/>
          <p:nvPr/>
        </p:nvSpPr>
        <p:spPr>
          <a:xfrm>
            <a:off x="797061" y="390577"/>
            <a:ext cx="2031325" cy="461665"/>
          </a:xfrm>
          <a:prstGeom prst="rect">
            <a:avLst/>
          </a:prstGeom>
          <a:noFill/>
        </p:spPr>
        <p:txBody>
          <a:bodyPr wrap="none" rtlCol="0">
            <a:spAutoFit/>
          </a:bodyPr>
          <a:lstStyle/>
          <a:p>
            <a:r>
              <a:rPr kumimoji="1" lang="zh-CN" altLang="en-US" sz="2400" b="1" dirty="0">
                <a:solidFill>
                  <a:srgbClr val="FF0000"/>
                </a:solidFill>
                <a:latin typeface="SimHei" panose="02010609060101010101" pitchFamily="49" charset="-122"/>
                <a:ea typeface="SimHei" panose="02010609060101010101" pitchFamily="49" charset="-122"/>
              </a:rPr>
              <a:t>五、算法练习</a:t>
            </a:r>
          </a:p>
        </p:txBody>
      </p:sp>
    </p:spTree>
    <p:extLst>
      <p:ext uri="{BB962C8B-B14F-4D97-AF65-F5344CB8AC3E}">
        <p14:creationId xmlns:p14="http://schemas.microsoft.com/office/powerpoint/2010/main" val="1777537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10FF40-6E38-8742-A69F-814F03B154A1}"/>
              </a:ext>
            </a:extLst>
          </p:cNvPr>
          <p:cNvSpPr/>
          <p:nvPr/>
        </p:nvSpPr>
        <p:spPr>
          <a:xfrm>
            <a:off x="5061541" y="3830306"/>
            <a:ext cx="6166441" cy="2554545"/>
          </a:xfrm>
          <a:prstGeom prst="rect">
            <a:avLst/>
          </a:prstGeom>
          <a:ln>
            <a:solidFill>
              <a:schemeClr val="accent1"/>
            </a:solidFill>
          </a:ln>
        </p:spPr>
        <p:txBody>
          <a:bodyPr wrap="square">
            <a:spAutoFit/>
          </a:bodyPr>
          <a:lstStyle/>
          <a:p>
            <a:pPr lvl="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4</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）先</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序输出二叉树中各结点及其结点所在的层号。</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53340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void </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preorderlevel</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BT 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int h</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的层数为</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h</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53340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if(</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t!=NULL</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53340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 </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printf</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d,%d</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t-&gt;data,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h</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53340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preorderlevel</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lchild</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h+1</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53340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preorderlevel</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rchild</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h+1</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66675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53340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34EC6374-E8F2-4176-8C48-D88576C7784E}"/>
              </a:ext>
            </a:extLst>
          </p:cNvPr>
          <p:cNvSpPr/>
          <p:nvPr/>
        </p:nvSpPr>
        <p:spPr>
          <a:xfrm>
            <a:off x="972100" y="874455"/>
            <a:ext cx="5476875" cy="2554545"/>
          </a:xfrm>
          <a:prstGeom prst="rect">
            <a:avLst/>
          </a:prstGeom>
          <a:noFill/>
          <a:ln>
            <a:solidFill>
              <a:schemeClr val="accent1"/>
            </a:solidFill>
          </a:ln>
        </p:spPr>
        <p:txBody>
          <a:bodyPr wrap="square">
            <a:spAutoFit/>
          </a:bodyPr>
          <a:lstStyle/>
          <a:p>
            <a:pPr lvl="0"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将二叉树各结点存储到一维数组中。</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000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void create(BT </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t,int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 ],int </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000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if(t)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66700"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]=t-&gt;data;</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create (t-&gt;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lchild</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 2*</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create (t-&gt;</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rchild</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 2*i+1);</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00025"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p>
          <a:p>
            <a:pPr indent="200025" algn="just">
              <a:spcAft>
                <a:spcPts val="0"/>
              </a:spcAft>
            </a:pP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731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F1727CEC-45B6-4A7C-9607-D4BC0119144E}"/>
              </a:ext>
            </a:extLst>
          </p:cNvPr>
          <p:cNvSpPr txBox="1">
            <a:spLocks noChangeArrowheads="1"/>
          </p:cNvSpPr>
          <p:nvPr/>
        </p:nvSpPr>
        <p:spPr bwMode="auto">
          <a:xfrm>
            <a:off x="5405392" y="50478"/>
            <a:ext cx="6622551" cy="675704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40000"/>
              </a:lnSpc>
              <a:defRPr/>
            </a:pPr>
            <a:r>
              <a:rPr lang="en-US" altLang="zh-CN" dirty="0">
                <a:cs typeface="Times New Roman" panose="02020603050405020304" pitchFamily="18" charset="0"/>
              </a:rPr>
              <a:t>void </a:t>
            </a:r>
            <a:r>
              <a:rPr lang="en-US" altLang="zh-CN" dirty="0" err="1">
                <a:cs typeface="Times New Roman" panose="02020603050405020304" pitchFamily="18" charset="0"/>
              </a:rPr>
              <a:t>DispBTNode</a:t>
            </a:r>
            <a:r>
              <a:rPr lang="en-US" altLang="zh-CN" dirty="0">
                <a:cs typeface="Times New Roman" panose="02020603050405020304" pitchFamily="18" charset="0"/>
              </a:rPr>
              <a:t>(BTREE *B)</a:t>
            </a:r>
          </a:p>
          <a:p>
            <a:pPr eaLnBrk="1" hangingPunct="1">
              <a:lnSpc>
                <a:spcPct val="140000"/>
              </a:lnSpc>
              <a:defRPr/>
            </a:pPr>
            <a:r>
              <a:rPr lang="en-US" altLang="zh-CN" dirty="0">
                <a:cs typeface="Times New Roman" panose="02020603050405020304" pitchFamily="18" charset="0"/>
              </a:rPr>
              <a:t>{     if ( B!=NULL)</a:t>
            </a:r>
          </a:p>
          <a:p>
            <a:pPr eaLnBrk="1" hangingPunct="1">
              <a:lnSpc>
                <a:spcPct val="140000"/>
              </a:lnSpc>
              <a:defRPr/>
            </a:pPr>
            <a:r>
              <a:rPr lang="en-US" altLang="zh-CN" dirty="0">
                <a:cs typeface="Times New Roman" panose="02020603050405020304" pitchFamily="18" charset="0"/>
              </a:rPr>
              <a:t>      {   </a:t>
            </a:r>
            <a:r>
              <a:rPr lang="en-US" altLang="zh-CN" dirty="0" err="1">
                <a:cs typeface="Times New Roman" panose="02020603050405020304" pitchFamily="18" charset="0"/>
              </a:rPr>
              <a:t>printf</a:t>
            </a:r>
            <a:r>
              <a:rPr lang="en-US" altLang="zh-CN" dirty="0">
                <a:cs typeface="Times New Roman" panose="02020603050405020304" pitchFamily="18" charset="0"/>
              </a:rPr>
              <a:t>("%</a:t>
            </a:r>
            <a:r>
              <a:rPr lang="en-US" altLang="zh-CN" dirty="0" err="1">
                <a:cs typeface="Times New Roman" panose="02020603050405020304" pitchFamily="18" charset="0"/>
              </a:rPr>
              <a:t>c",B</a:t>
            </a:r>
            <a:r>
              <a:rPr lang="en-US" altLang="zh-CN" dirty="0">
                <a:cs typeface="Times New Roman" panose="02020603050405020304" pitchFamily="18" charset="0"/>
              </a:rPr>
              <a:t>-&gt;data);</a:t>
            </a:r>
          </a:p>
          <a:p>
            <a:pPr eaLnBrk="1" hangingPunct="1">
              <a:lnSpc>
                <a:spcPct val="140000"/>
              </a:lnSpc>
              <a:defRPr/>
            </a:pPr>
            <a:r>
              <a:rPr lang="en-US" altLang="zh-CN" dirty="0">
                <a:cs typeface="Times New Roman" panose="02020603050405020304" pitchFamily="18" charset="0"/>
              </a:rPr>
              <a:t>           if(B-&gt;</a:t>
            </a:r>
            <a:r>
              <a:rPr lang="en-US" altLang="zh-CN" dirty="0" err="1">
                <a:cs typeface="Times New Roman" panose="02020603050405020304" pitchFamily="18" charset="0"/>
              </a:rPr>
              <a:t>lchild</a:t>
            </a:r>
            <a:r>
              <a:rPr lang="en-US" altLang="zh-CN" dirty="0">
                <a:cs typeface="Times New Roman" panose="02020603050405020304" pitchFamily="18" charset="0"/>
              </a:rPr>
              <a:t>!=NULL || B-&gt;</a:t>
            </a:r>
            <a:r>
              <a:rPr lang="en-US" altLang="zh-CN" dirty="0" err="1">
                <a:cs typeface="Times New Roman" panose="02020603050405020304" pitchFamily="18" charset="0"/>
              </a:rPr>
              <a:t>rchild</a:t>
            </a:r>
            <a:r>
              <a:rPr lang="en-US" altLang="zh-CN" dirty="0">
                <a:cs typeface="Times New Roman" panose="02020603050405020304" pitchFamily="18" charset="0"/>
              </a:rPr>
              <a:t>!=NULL)</a:t>
            </a:r>
          </a:p>
          <a:p>
            <a:pPr eaLnBrk="1" hangingPunct="1">
              <a:lnSpc>
                <a:spcPct val="140000"/>
              </a:lnSpc>
              <a:defRPr/>
            </a:pPr>
            <a:r>
              <a:rPr lang="en-US" altLang="zh-CN" dirty="0">
                <a:cs typeface="Times New Roman" panose="02020603050405020304" pitchFamily="18" charset="0"/>
              </a:rPr>
              <a:t>           {  </a:t>
            </a:r>
            <a:r>
              <a:rPr lang="en-US" altLang="zh-CN" dirty="0" err="1">
                <a:cs typeface="Times New Roman" panose="02020603050405020304" pitchFamily="18" charset="0"/>
              </a:rPr>
              <a:t>printf</a:t>
            </a:r>
            <a:r>
              <a:rPr lang="en-US" altLang="zh-CN" dirty="0">
                <a:cs typeface="Times New Roman" panose="02020603050405020304" pitchFamily="18" charset="0"/>
              </a:rPr>
              <a:t>("(");</a:t>
            </a:r>
          </a:p>
          <a:p>
            <a:pPr eaLnBrk="1" hangingPunct="1">
              <a:lnSpc>
                <a:spcPct val="140000"/>
              </a:lnSpc>
              <a:defRPr/>
            </a:pPr>
            <a:r>
              <a:rPr lang="en-US" altLang="zh-CN" dirty="0">
                <a:cs typeface="Times New Roman" panose="02020603050405020304" pitchFamily="18" charset="0"/>
              </a:rPr>
              <a:t>               </a:t>
            </a:r>
            <a:r>
              <a:rPr lang="en-US" altLang="zh-CN" dirty="0" err="1">
                <a:cs typeface="Times New Roman" panose="02020603050405020304" pitchFamily="18" charset="0"/>
              </a:rPr>
              <a:t>DispBTNode</a:t>
            </a:r>
            <a:r>
              <a:rPr lang="en-US" altLang="zh-CN" dirty="0">
                <a:cs typeface="Times New Roman" panose="02020603050405020304" pitchFamily="18" charset="0"/>
              </a:rPr>
              <a:t>(B-&gt;</a:t>
            </a:r>
            <a:r>
              <a:rPr lang="en-US" altLang="zh-CN" dirty="0" err="1">
                <a:cs typeface="Times New Roman" panose="02020603050405020304" pitchFamily="18" charset="0"/>
              </a:rPr>
              <a:t>lchild</a:t>
            </a:r>
            <a:r>
              <a:rPr lang="en-US" altLang="zh-CN" dirty="0">
                <a:cs typeface="Times New Roman" panose="02020603050405020304" pitchFamily="18" charset="0"/>
              </a:rPr>
              <a:t>);</a:t>
            </a:r>
          </a:p>
          <a:p>
            <a:pPr eaLnBrk="1" hangingPunct="1">
              <a:lnSpc>
                <a:spcPct val="140000"/>
              </a:lnSpc>
              <a:defRPr/>
            </a:pPr>
            <a:r>
              <a:rPr lang="en-US" altLang="zh-CN" dirty="0">
                <a:cs typeface="Times New Roman" panose="02020603050405020304" pitchFamily="18" charset="0"/>
              </a:rPr>
              <a:t>               if(B-&gt;</a:t>
            </a:r>
            <a:r>
              <a:rPr lang="en-US" altLang="zh-CN" dirty="0" err="1">
                <a:cs typeface="Times New Roman" panose="02020603050405020304" pitchFamily="18" charset="0"/>
              </a:rPr>
              <a:t>rchild</a:t>
            </a:r>
            <a:r>
              <a:rPr lang="en-US" altLang="zh-CN" dirty="0">
                <a:cs typeface="Times New Roman" panose="02020603050405020304" pitchFamily="18" charset="0"/>
              </a:rPr>
              <a:t>!=NULL)</a:t>
            </a:r>
          </a:p>
          <a:p>
            <a:pPr eaLnBrk="1" hangingPunct="1">
              <a:lnSpc>
                <a:spcPct val="140000"/>
              </a:lnSpc>
              <a:defRPr/>
            </a:pPr>
            <a:r>
              <a:rPr lang="en-US" altLang="zh-CN" dirty="0">
                <a:cs typeface="Times New Roman" panose="02020603050405020304" pitchFamily="18" charset="0"/>
              </a:rPr>
              <a:t>                    </a:t>
            </a:r>
            <a:r>
              <a:rPr lang="en-US" altLang="zh-CN" dirty="0" err="1">
                <a:cs typeface="Times New Roman" panose="02020603050405020304" pitchFamily="18" charset="0"/>
              </a:rPr>
              <a:t>printf</a:t>
            </a:r>
            <a:r>
              <a:rPr lang="en-US" altLang="zh-CN" dirty="0">
                <a:cs typeface="Times New Roman" panose="02020603050405020304" pitchFamily="18" charset="0"/>
              </a:rPr>
              <a:t>(",");</a:t>
            </a:r>
          </a:p>
          <a:p>
            <a:pPr eaLnBrk="1" hangingPunct="1">
              <a:lnSpc>
                <a:spcPct val="140000"/>
              </a:lnSpc>
              <a:defRPr/>
            </a:pPr>
            <a:r>
              <a:rPr lang="en-US" altLang="zh-CN" dirty="0">
                <a:cs typeface="Times New Roman" panose="02020603050405020304" pitchFamily="18" charset="0"/>
              </a:rPr>
              <a:t>               </a:t>
            </a:r>
            <a:r>
              <a:rPr lang="en-US" altLang="zh-CN" dirty="0" err="1">
                <a:cs typeface="Times New Roman" panose="02020603050405020304" pitchFamily="18" charset="0"/>
              </a:rPr>
              <a:t>DispBTNode</a:t>
            </a:r>
            <a:r>
              <a:rPr lang="en-US" altLang="zh-CN" dirty="0">
                <a:cs typeface="Times New Roman" panose="02020603050405020304" pitchFamily="18" charset="0"/>
              </a:rPr>
              <a:t>(B-&gt;</a:t>
            </a:r>
            <a:r>
              <a:rPr lang="en-US" altLang="zh-CN" dirty="0" err="1">
                <a:cs typeface="Times New Roman" panose="02020603050405020304" pitchFamily="18" charset="0"/>
              </a:rPr>
              <a:t>rchild</a:t>
            </a:r>
            <a:r>
              <a:rPr lang="en-US" altLang="zh-CN" dirty="0">
                <a:cs typeface="Times New Roman" panose="02020603050405020304" pitchFamily="18" charset="0"/>
              </a:rPr>
              <a:t>);</a:t>
            </a:r>
          </a:p>
          <a:p>
            <a:pPr eaLnBrk="1" hangingPunct="1">
              <a:lnSpc>
                <a:spcPct val="140000"/>
              </a:lnSpc>
              <a:defRPr/>
            </a:pPr>
            <a:r>
              <a:rPr lang="en-US" altLang="zh-CN" dirty="0">
                <a:cs typeface="Times New Roman" panose="02020603050405020304" pitchFamily="18" charset="0"/>
              </a:rPr>
              <a:t>               </a:t>
            </a:r>
            <a:r>
              <a:rPr lang="en-US" altLang="zh-CN" dirty="0" err="1">
                <a:cs typeface="Times New Roman" panose="02020603050405020304" pitchFamily="18" charset="0"/>
              </a:rPr>
              <a:t>printf</a:t>
            </a:r>
            <a:r>
              <a:rPr lang="en-US" altLang="zh-CN" dirty="0">
                <a:cs typeface="Times New Roman" panose="02020603050405020304" pitchFamily="18" charset="0"/>
              </a:rPr>
              <a:t>(")");</a:t>
            </a:r>
          </a:p>
          <a:p>
            <a:pPr eaLnBrk="1" hangingPunct="1">
              <a:lnSpc>
                <a:spcPct val="140000"/>
              </a:lnSpc>
              <a:defRPr/>
            </a:pPr>
            <a:r>
              <a:rPr lang="en-US" altLang="zh-CN" dirty="0">
                <a:cs typeface="Times New Roman" panose="02020603050405020304" pitchFamily="18" charset="0"/>
              </a:rPr>
              <a:t>           }</a:t>
            </a:r>
          </a:p>
          <a:p>
            <a:pPr eaLnBrk="1" hangingPunct="1">
              <a:lnSpc>
                <a:spcPct val="140000"/>
              </a:lnSpc>
              <a:defRPr/>
            </a:pPr>
            <a:r>
              <a:rPr lang="en-US" altLang="zh-CN" dirty="0">
                <a:cs typeface="Times New Roman" panose="02020603050405020304" pitchFamily="18" charset="0"/>
              </a:rPr>
              <a:t>      }</a:t>
            </a:r>
          </a:p>
          <a:p>
            <a:pPr eaLnBrk="1" hangingPunct="1">
              <a:lnSpc>
                <a:spcPct val="140000"/>
              </a:lnSpc>
              <a:defRPr/>
            </a:pPr>
            <a:r>
              <a:rPr lang="en-US" altLang="zh-CN" dirty="0">
                <a:cs typeface="Times New Roman" panose="02020603050405020304" pitchFamily="18" charset="0"/>
              </a:rPr>
              <a:t>}</a:t>
            </a:r>
          </a:p>
        </p:txBody>
      </p:sp>
      <p:sp>
        <p:nvSpPr>
          <p:cNvPr id="4" name="Text Box 4">
            <a:extLst>
              <a:ext uri="{FF2B5EF4-FFF2-40B4-BE49-F238E27FC236}">
                <a16:creationId xmlns:a16="http://schemas.microsoft.com/office/drawing/2014/main" id="{19FA49CE-A214-4622-B8F4-02407B561F22}"/>
              </a:ext>
            </a:extLst>
          </p:cNvPr>
          <p:cNvSpPr txBox="1">
            <a:spLocks noChangeArrowheads="1"/>
          </p:cNvSpPr>
          <p:nvPr/>
        </p:nvSpPr>
        <p:spPr bwMode="auto">
          <a:xfrm>
            <a:off x="533049" y="888165"/>
            <a:ext cx="4113379" cy="3730317"/>
          </a:xfrm>
          <a:prstGeom prst="rect">
            <a:avLst/>
          </a:prstGeom>
          <a:solidFill>
            <a:schemeClr val="bg1"/>
          </a:solidFill>
          <a:ln>
            <a:noFill/>
          </a:ln>
          <a:effec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50000"/>
              </a:lnSpc>
            </a:pPr>
            <a:r>
              <a:rPr kumimoji="0" lang="en-US" altLang="zh-CN" sz="2000" b="0" dirty="0">
                <a:solidFill>
                  <a:schemeClr val="tx1"/>
                </a:solidFill>
                <a:ea typeface="黑体" panose="02010609060101010101" pitchFamily="49" charset="-122"/>
                <a:cs typeface="Times New Roman" panose="02020603050405020304" pitchFamily="18" charset="0"/>
              </a:rPr>
              <a:t>5</a:t>
            </a:r>
            <a:r>
              <a:rPr kumimoji="0" lang="zh-CN" altLang="en-US"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设计算法，以：</a:t>
            </a:r>
            <a:endParaRPr lang="en-US" altLang="zh-CN" sz="2000" b="0" dirty="0">
              <a:solidFill>
                <a:schemeClr val="tx1"/>
              </a:solidFill>
              <a:ea typeface="黑体" panose="02010609060101010101" pitchFamily="49" charset="-122"/>
              <a:cs typeface="Times New Roman" panose="02020603050405020304" pitchFamily="18" charset="0"/>
            </a:endParaRPr>
          </a:p>
          <a:p>
            <a:pPr algn="just" eaLnBrk="1" hangingPunct="1">
              <a:lnSpc>
                <a:spcPct val="150000"/>
              </a:lnSpc>
            </a:pPr>
            <a:r>
              <a:rPr lang="zh-CN" altLang="en-US" sz="2000" b="0" dirty="0">
                <a:solidFill>
                  <a:schemeClr val="tx1"/>
                </a:solidFill>
                <a:ea typeface="黑体" panose="02010609060101010101" pitchFamily="49" charset="-122"/>
                <a:cs typeface="Times New Roman" panose="02020603050405020304" pitchFamily="18" charset="0"/>
              </a:rPr>
              <a:t>            （</a:t>
            </a:r>
            <a:r>
              <a:rPr lang="en-US" altLang="zh-CN" sz="2000" b="0" i="1" dirty="0">
                <a:solidFill>
                  <a:schemeClr val="tx1"/>
                </a:solidFill>
                <a:ea typeface="黑体" panose="02010609060101010101" pitchFamily="49" charset="-122"/>
                <a:cs typeface="Times New Roman" panose="02020603050405020304" pitchFamily="18" charset="0"/>
              </a:rPr>
              <a:t>Key</a:t>
            </a:r>
            <a:r>
              <a:rPr lang="zh-CN" altLang="en-US" sz="2000" b="0" i="1" dirty="0">
                <a:solidFill>
                  <a:schemeClr val="tx1"/>
                </a:solidFill>
                <a:ea typeface="黑体" panose="02010609060101010101" pitchFamily="49" charset="-122"/>
                <a:cs typeface="Times New Roman" panose="02020603050405020304" pitchFamily="18" charset="0"/>
              </a:rPr>
              <a:t>，</a:t>
            </a:r>
            <a:r>
              <a:rPr lang="en-US" altLang="zh-CN" sz="2000" b="0" i="1" dirty="0">
                <a:solidFill>
                  <a:schemeClr val="tx1"/>
                </a:solidFill>
                <a:ea typeface="黑体" panose="02010609060101010101" pitchFamily="49" charset="-122"/>
                <a:cs typeface="Times New Roman" panose="02020603050405020304" pitchFamily="18" charset="0"/>
              </a:rPr>
              <a:t>LT</a:t>
            </a:r>
            <a:r>
              <a:rPr lang="zh-CN" altLang="en-US" sz="2000" b="0" i="1" dirty="0">
                <a:solidFill>
                  <a:schemeClr val="tx1"/>
                </a:solidFill>
                <a:ea typeface="黑体" panose="02010609060101010101" pitchFamily="49" charset="-122"/>
                <a:cs typeface="Times New Roman" panose="02020603050405020304" pitchFamily="18" charset="0"/>
              </a:rPr>
              <a:t>，</a:t>
            </a:r>
            <a:r>
              <a:rPr lang="en-US" altLang="zh-CN" sz="2000" b="0" i="1" dirty="0">
                <a:solidFill>
                  <a:schemeClr val="tx1"/>
                </a:solidFill>
                <a:ea typeface="黑体" panose="02010609060101010101" pitchFamily="49" charset="-122"/>
                <a:cs typeface="Times New Roman" panose="02020603050405020304" pitchFamily="18" charset="0"/>
              </a:rPr>
              <a:t>RT</a:t>
            </a:r>
            <a:r>
              <a:rPr lang="zh-CN" altLang="en-US" sz="2000" b="0" dirty="0">
                <a:solidFill>
                  <a:schemeClr val="tx1"/>
                </a:solidFill>
                <a:ea typeface="黑体" panose="02010609060101010101" pitchFamily="49" charset="-122"/>
                <a:cs typeface="Times New Roman" panose="02020603050405020304" pitchFamily="18" charset="0"/>
              </a:rPr>
              <a:t>）</a:t>
            </a:r>
            <a:endParaRPr lang="en-US" altLang="zh-CN" sz="2000" b="0" dirty="0">
              <a:solidFill>
                <a:schemeClr val="tx1"/>
              </a:solidFill>
              <a:ea typeface="黑体" panose="02010609060101010101" pitchFamily="49" charset="-122"/>
              <a:cs typeface="Times New Roman" panose="02020603050405020304" pitchFamily="18" charset="0"/>
            </a:endParaRPr>
          </a:p>
          <a:p>
            <a:pPr algn="just" eaLnBrk="1" hangingPunct="1">
              <a:lnSpc>
                <a:spcPct val="150000"/>
              </a:lnSpc>
            </a:pPr>
            <a:r>
              <a:rPr lang="zh-CN" altLang="en-US" sz="2000" b="0" dirty="0">
                <a:solidFill>
                  <a:schemeClr val="tx1"/>
                </a:solidFill>
                <a:ea typeface="黑体" panose="02010609060101010101" pitchFamily="49" charset="-122"/>
                <a:cs typeface="Times New Roman" panose="02020603050405020304" pitchFamily="18" charset="0"/>
              </a:rPr>
              <a:t>       的括弧形式打印二叉树，其中：</a:t>
            </a:r>
            <a:endParaRPr lang="en-US" altLang="zh-CN" sz="2000" b="0" dirty="0">
              <a:solidFill>
                <a:schemeClr val="tx1"/>
              </a:solidFill>
              <a:ea typeface="黑体" panose="02010609060101010101" pitchFamily="49" charset="-122"/>
              <a:cs typeface="Times New Roman" panose="02020603050405020304" pitchFamily="18" charset="0"/>
            </a:endParaRPr>
          </a:p>
          <a:p>
            <a:pPr marL="1085850" lvl="1" indent="-342900" algn="just">
              <a:lnSpc>
                <a:spcPct val="150000"/>
              </a:lnSpc>
              <a:buFont typeface="Arial" panose="020B0604020202020204" pitchFamily="34" charset="0"/>
              <a:buChar char="•"/>
            </a:pPr>
            <a:r>
              <a:rPr lang="en-US" altLang="zh-CN" sz="2000" b="0" i="1" dirty="0">
                <a:solidFill>
                  <a:schemeClr val="tx1"/>
                </a:solidFill>
                <a:ea typeface="黑体" panose="02010609060101010101" pitchFamily="49" charset="-122"/>
                <a:cs typeface="Times New Roman" panose="02020603050405020304" pitchFamily="18" charset="0"/>
              </a:rPr>
              <a:t>Key</a:t>
            </a:r>
            <a:r>
              <a:rPr lang="zh-CN" altLang="en-US" sz="2000" b="0" dirty="0">
                <a:solidFill>
                  <a:schemeClr val="tx1"/>
                </a:solidFill>
                <a:ea typeface="黑体" panose="02010609060101010101" pitchFamily="49" charset="-122"/>
                <a:cs typeface="Times New Roman" panose="02020603050405020304" pitchFamily="18" charset="0"/>
              </a:rPr>
              <a:t>为结点的值</a:t>
            </a:r>
            <a:endParaRPr lang="en-US" altLang="zh-CN" sz="2000" b="0" dirty="0">
              <a:solidFill>
                <a:schemeClr val="tx1"/>
              </a:solidFill>
              <a:ea typeface="黑体" panose="02010609060101010101" pitchFamily="49" charset="-122"/>
              <a:cs typeface="Times New Roman" panose="02020603050405020304" pitchFamily="18" charset="0"/>
            </a:endParaRPr>
          </a:p>
          <a:p>
            <a:pPr marL="1085850" lvl="1" indent="-342900" algn="just">
              <a:lnSpc>
                <a:spcPct val="150000"/>
              </a:lnSpc>
              <a:buFont typeface="Arial" panose="020B0604020202020204" pitchFamily="34" charset="0"/>
              <a:buChar char="•"/>
            </a:pPr>
            <a:r>
              <a:rPr lang="en-US" altLang="zh-CN" sz="2000" b="0" dirty="0">
                <a:solidFill>
                  <a:schemeClr val="tx1"/>
                </a:solidFill>
                <a:ea typeface="黑体" panose="02010609060101010101" pitchFamily="49" charset="-122"/>
                <a:cs typeface="Times New Roman" panose="02020603050405020304" pitchFamily="18" charset="0"/>
              </a:rPr>
              <a:t>LT</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RT</a:t>
            </a:r>
            <a:r>
              <a:rPr lang="zh-CN" altLang="en-US" sz="2000" b="0" dirty="0">
                <a:solidFill>
                  <a:schemeClr val="tx1"/>
                </a:solidFill>
                <a:ea typeface="黑体" panose="02010609060101010101" pitchFamily="49" charset="-122"/>
                <a:cs typeface="Times New Roman" panose="02020603050405020304" pitchFamily="18" charset="0"/>
              </a:rPr>
              <a:t>同样是以括号形式表示的二叉树。</a:t>
            </a:r>
            <a:endParaRPr lang="en-US" altLang="zh-CN" sz="2000" b="0" dirty="0">
              <a:solidFill>
                <a:schemeClr val="tx1"/>
              </a:solidFill>
              <a:ea typeface="黑体" panose="02010609060101010101" pitchFamily="49" charset="-122"/>
              <a:cs typeface="Times New Roman" panose="02020603050405020304" pitchFamily="18" charset="0"/>
            </a:endParaRPr>
          </a:p>
          <a:p>
            <a:pPr algn="just" eaLnBrk="1" hangingPunct="1">
              <a:lnSpc>
                <a:spcPct val="150000"/>
              </a:lnSpc>
            </a:pPr>
            <a:r>
              <a:rPr lang="zh-CN" altLang="en-US" sz="2000" b="0" dirty="0">
                <a:solidFill>
                  <a:schemeClr val="tx1"/>
                </a:solidFill>
                <a:ea typeface="黑体" panose="02010609060101010101" pitchFamily="49" charset="-122"/>
                <a:cs typeface="Times New Roman" panose="02020603050405020304" pitchFamily="18" charset="0"/>
              </a:rPr>
              <a:t>例如：</a:t>
            </a:r>
            <a:endParaRPr lang="en-US" altLang="zh-CN" sz="2000" b="0" dirty="0">
              <a:solidFill>
                <a:schemeClr val="tx1"/>
              </a:solidFill>
              <a:ea typeface="黑体" panose="02010609060101010101" pitchFamily="49" charset="-122"/>
              <a:cs typeface="Times New Roman" panose="02020603050405020304" pitchFamily="18" charset="0"/>
            </a:endParaRPr>
          </a:p>
          <a:p>
            <a:pPr algn="just" eaLnBrk="1" hangingPunct="1">
              <a:lnSpc>
                <a:spcPct val="150000"/>
              </a:lnSpc>
            </a:pPr>
            <a:r>
              <a:rPr lang="en-US" altLang="zh-CN" sz="2000" b="0" dirty="0">
                <a:solidFill>
                  <a:schemeClr val="tx1"/>
                </a:solidFill>
                <a:ea typeface="黑体" panose="02010609060101010101" pitchFamily="49" charset="-122"/>
                <a:cs typeface="Times New Roman" panose="02020603050405020304" pitchFamily="18" charset="0"/>
              </a:rPr>
              <a:t>     A ( B , C ( D , E ( F ) ) )</a:t>
            </a:r>
          </a:p>
        </p:txBody>
      </p:sp>
    </p:spTree>
    <p:extLst>
      <p:ext uri="{BB962C8B-B14F-4D97-AF65-F5344CB8AC3E}">
        <p14:creationId xmlns:p14="http://schemas.microsoft.com/office/powerpoint/2010/main" val="245832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CE51C40-EFF5-45E6-9673-B22F35F81210}"/>
              </a:ext>
            </a:extLst>
          </p:cNvPr>
          <p:cNvSpPr/>
          <p:nvPr/>
        </p:nvSpPr>
        <p:spPr>
          <a:xfrm>
            <a:off x="631374" y="5988475"/>
            <a:ext cx="9505507" cy="400110"/>
          </a:xfrm>
          <a:prstGeom prst="rect">
            <a:avLst/>
          </a:prstGeom>
        </p:spPr>
        <p:txBody>
          <a:bodyPr wrap="square">
            <a:spAutoFit/>
          </a:bodyPr>
          <a:lstStyle/>
          <a:p>
            <a:pPr lvl="0" algn="just">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）在有 </a:t>
            </a:r>
            <a:r>
              <a:rPr lang="en-US" altLang="zh-CN" sz="2000" i="1" kern="100" dirty="0">
                <a:latin typeface="Times New Roman" panose="02020603050405020304" pitchFamily="18" charset="0"/>
                <a:ea typeface="黑体" panose="02010609060101010101" pitchFamily="49" charset="-122"/>
                <a:cs typeface="Times New Roman" panose="02020603050405020304" pitchFamily="18" charset="0"/>
              </a:rPr>
              <a:t>n </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个叶子的哈夫曼树中，叶子结点总数为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，分支结点总数为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22B3E38B-F5E9-41BA-B7BF-3C3AD20D7D96}"/>
              </a:ext>
            </a:extLst>
          </p:cNvPr>
          <p:cNvSpPr/>
          <p:nvPr/>
        </p:nvSpPr>
        <p:spPr>
          <a:xfrm>
            <a:off x="2952229" y="465329"/>
            <a:ext cx="8931840" cy="957250"/>
          </a:xfrm>
          <a:prstGeom prst="rect">
            <a:avLst/>
          </a:prstGeom>
        </p:spPr>
        <p:txBody>
          <a:bodyPr wrap="square">
            <a:spAutoFit/>
          </a:bodyPr>
          <a:lstStyle/>
          <a:p>
            <a:pPr lvl="0" algn="just">
              <a:lnSpc>
                <a:spcPct val="150000"/>
              </a:lnSpc>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）一棵二叉树的第</a:t>
            </a:r>
            <a:r>
              <a:rPr lang="en-US" altLang="zh-CN" sz="2000" i="1" kern="10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kern="1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i="1"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）层最多有</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个结点；一棵有</a:t>
            </a:r>
            <a:r>
              <a:rPr lang="en-US" altLang="zh-CN" sz="2000" i="1" kern="100"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kern="100"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&gt;0</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）个结</a:t>
            </a:r>
            <a:endParaRPr lang="en-US"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50000"/>
              </a:lnSpc>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          点的满二叉树共有</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个叶子结点和</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个非终端结点。 </a:t>
            </a:r>
            <a:endParaRPr lang="en-US"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CE7761A0-49F6-4B9B-9DB2-8B8369550713}"/>
              </a:ext>
            </a:extLst>
          </p:cNvPr>
          <p:cNvSpPr/>
          <p:nvPr/>
        </p:nvSpPr>
        <p:spPr>
          <a:xfrm>
            <a:off x="616690" y="1506990"/>
            <a:ext cx="10217888" cy="957250"/>
          </a:xfrm>
          <a:prstGeom prst="rect">
            <a:avLst/>
          </a:prstGeom>
        </p:spPr>
        <p:txBody>
          <a:bodyPr wrap="square">
            <a:spAutoFit/>
          </a:bodyPr>
          <a:lstStyle/>
          <a:p>
            <a:pPr lvl="0" algn="just">
              <a:lnSpc>
                <a:spcPct val="150000"/>
              </a:lnSpc>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）在具有 </a:t>
            </a:r>
            <a:r>
              <a:rPr lang="en-US" altLang="zh-CN" sz="2000" i="1" kern="100" dirty="0">
                <a:latin typeface="Times New Roman" panose="02020603050405020304" pitchFamily="18" charset="0"/>
                <a:ea typeface="黑体" panose="02010609060101010101" pitchFamily="49" charset="-122"/>
                <a:cs typeface="Times New Roman" panose="02020603050405020304" pitchFamily="18" charset="0"/>
              </a:rPr>
              <a:t>n </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个结点的二叉链表中，共有</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个指针域，其中</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个指针域用于指向</a:t>
            </a:r>
            <a:endParaRPr lang="en-US"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50000"/>
              </a:lnSpc>
              <a:spcAft>
                <a:spcPts val="0"/>
              </a:spcAft>
              <a:tabLst>
                <a:tab pos="457200" algn="l"/>
              </a:tabLs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其左右孩子，剩下的</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个指针域则是空的</a:t>
            </a:r>
            <a:endParaRPr lang="en-US"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524CB9CF-F908-4447-A8E6-016FBD692AEB}"/>
              </a:ext>
            </a:extLst>
          </p:cNvPr>
          <p:cNvSpPr/>
          <p:nvPr/>
        </p:nvSpPr>
        <p:spPr>
          <a:xfrm>
            <a:off x="605564" y="2564211"/>
            <a:ext cx="7896446" cy="400110"/>
          </a:xfrm>
          <a:prstGeom prst="rect">
            <a:avLst/>
          </a:prstGeom>
        </p:spPr>
        <p:txBody>
          <a:bodyPr wrap="square">
            <a:spAutoFit/>
          </a:bodyPr>
          <a:lstStyle/>
          <a:p>
            <a:pPr lvl="0" algn="just">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已知完全二叉树的第</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8</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层有</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8</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个结点，则其叶结点数是</a:t>
            </a:r>
            <a:r>
              <a:rPr lang="en-US" altLang="zh-CN" sz="2000" u="sng"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矩形 7">
            <a:extLst>
              <a:ext uri="{FF2B5EF4-FFF2-40B4-BE49-F238E27FC236}">
                <a16:creationId xmlns:a16="http://schemas.microsoft.com/office/drawing/2014/main" id="{C3DC353C-4FD2-4FC8-BCCE-6A1D77A6F8F1}"/>
              </a:ext>
            </a:extLst>
          </p:cNvPr>
          <p:cNvSpPr/>
          <p:nvPr/>
        </p:nvSpPr>
        <p:spPr>
          <a:xfrm>
            <a:off x="631375" y="3066687"/>
            <a:ext cx="6211957" cy="400110"/>
          </a:xfrm>
          <a:prstGeom prst="rect">
            <a:avLst/>
          </a:prstGeom>
        </p:spPr>
        <p:txBody>
          <a:bodyPr wrap="none">
            <a:spAutoFit/>
          </a:bodyPr>
          <a:lstStyle/>
          <a:p>
            <a:pPr lvl="0" algn="just">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由树转换成二叉树时，其根结点无</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__________</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矩形 9">
            <a:extLst>
              <a:ext uri="{FF2B5EF4-FFF2-40B4-BE49-F238E27FC236}">
                <a16:creationId xmlns:a16="http://schemas.microsoft.com/office/drawing/2014/main" id="{CF90D030-3099-48A3-8632-137B07D102F6}"/>
              </a:ext>
            </a:extLst>
          </p:cNvPr>
          <p:cNvSpPr/>
          <p:nvPr/>
        </p:nvSpPr>
        <p:spPr>
          <a:xfrm>
            <a:off x="631373" y="3606748"/>
            <a:ext cx="8831603" cy="400110"/>
          </a:xfrm>
          <a:prstGeom prst="rect">
            <a:avLst/>
          </a:prstGeom>
        </p:spPr>
        <p:txBody>
          <a:bodyPr wrap="square">
            <a:spAutoFit/>
          </a:bodyPr>
          <a:lstStyle/>
          <a:p>
            <a:pPr lvl="0" algn="just">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前序为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A</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B</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C</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且后序为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C</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B</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A</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的二叉树共有</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a:t>
            </a:r>
            <a:r>
              <a:rPr lang="en-US" altLang="zh-CN" sz="2000" u="sng"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种。</a:t>
            </a:r>
            <a:endParaRPr lang="en-US"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9F9563A6-FC4C-47F6-8C9C-6E4BCDB8F9DE}"/>
              </a:ext>
            </a:extLst>
          </p:cNvPr>
          <p:cNvSpPr/>
          <p:nvPr/>
        </p:nvSpPr>
        <p:spPr>
          <a:xfrm>
            <a:off x="642007" y="4096309"/>
            <a:ext cx="7212058" cy="400110"/>
          </a:xfrm>
          <a:prstGeom prst="rect">
            <a:avLst/>
          </a:prstGeom>
        </p:spPr>
        <p:txBody>
          <a:bodyPr wrap="square">
            <a:spAutoFit/>
          </a:bodyPr>
          <a:lstStyle/>
          <a:p>
            <a:pPr lvl="0" algn="just">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）深度为 </a:t>
            </a:r>
            <a:r>
              <a:rPr lang="en-US" altLang="zh-CN" sz="2000" i="1" kern="100" dirty="0">
                <a:latin typeface="Times New Roman" panose="02020603050405020304" pitchFamily="18" charset="0"/>
                <a:ea typeface="黑体" panose="02010609060101010101" pitchFamily="49" charset="-122"/>
                <a:cs typeface="Times New Roman" panose="02020603050405020304" pitchFamily="18" charset="0"/>
              </a:rPr>
              <a:t>k </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的二叉树中，所含叶子的个数最多为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2A8FD110-E743-460A-8D4E-38572DB6AA22}"/>
              </a:ext>
            </a:extLst>
          </p:cNvPr>
          <p:cNvSpPr/>
          <p:nvPr/>
        </p:nvSpPr>
        <p:spPr>
          <a:xfrm>
            <a:off x="631374" y="4598752"/>
            <a:ext cx="6918252" cy="400110"/>
          </a:xfrm>
          <a:prstGeom prst="rect">
            <a:avLst/>
          </a:prstGeom>
        </p:spPr>
        <p:txBody>
          <a:bodyPr wrap="square">
            <a:spAutoFit/>
          </a:bodyPr>
          <a:lstStyle/>
          <a:p>
            <a:pPr lvl="0" algn="just">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）具有</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100</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个结点的完全二叉树的叶子结点数为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3" name="矩形 12">
            <a:extLst>
              <a:ext uri="{FF2B5EF4-FFF2-40B4-BE49-F238E27FC236}">
                <a16:creationId xmlns:a16="http://schemas.microsoft.com/office/drawing/2014/main" id="{2EDAB186-5393-4A05-A1A8-AD3862F4804C}"/>
              </a:ext>
            </a:extLst>
          </p:cNvPr>
          <p:cNvSpPr/>
          <p:nvPr/>
        </p:nvSpPr>
        <p:spPr>
          <a:xfrm>
            <a:off x="642008" y="4963877"/>
            <a:ext cx="9505508" cy="957250"/>
          </a:xfrm>
          <a:prstGeom prst="rect">
            <a:avLst/>
          </a:prstGeom>
        </p:spPr>
        <p:txBody>
          <a:bodyPr wrap="square">
            <a:spAutoFit/>
          </a:bodyPr>
          <a:lstStyle/>
          <a:p>
            <a:pPr lvl="0" algn="just">
              <a:lnSpc>
                <a:spcPct val="150000"/>
              </a:lnSpc>
              <a:spcAft>
                <a:spcPts val="0"/>
              </a:spcAft>
              <a:tabLst>
                <a:tab pos="457200" algn="l"/>
              </a:tabLst>
            </a:pP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）已知一棵度为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的树有</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个度为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的结点，</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个度为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的结点，</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个度为</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的结点。</a:t>
            </a:r>
            <a:endParaRPr lang="en-US"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a:p>
            <a:pPr lvl="0" algn="just">
              <a:lnSpc>
                <a:spcPct val="150000"/>
              </a:lnSpc>
              <a:spcAft>
                <a:spcPts val="0"/>
              </a:spcAft>
              <a:tabLst>
                <a:tab pos="457200" algn="l"/>
              </a:tabLs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则该树中有</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_____</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个叶子结点。 </a:t>
            </a:r>
            <a:endParaRPr lang="en-US"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49B4E3A4-8F29-4083-87DE-04F7AF50DBB5}"/>
              </a:ext>
            </a:extLst>
          </p:cNvPr>
          <p:cNvSpPr/>
          <p:nvPr/>
        </p:nvSpPr>
        <p:spPr>
          <a:xfrm>
            <a:off x="6497634" y="5979485"/>
            <a:ext cx="327334" cy="400110"/>
          </a:xfrm>
          <a:prstGeom prst="rect">
            <a:avLst/>
          </a:prstGeom>
        </p:spPr>
        <p:txBody>
          <a:bodyPr wrap="none">
            <a:spAutoFit/>
          </a:bodyPr>
          <a:lstStyle/>
          <a:p>
            <a:r>
              <a:rPr lang="en-US" altLang="zh-CN" sz="2000" b="1" i="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endParaRPr lang="zh-CN" altLang="en-US" sz="2000" b="1" i="1" dirty="0">
              <a:solidFill>
                <a:srgbClr val="FF0000"/>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C2049BB3-256A-4161-A724-FB816E3741D9}"/>
              </a:ext>
            </a:extLst>
          </p:cNvPr>
          <p:cNvSpPr/>
          <p:nvPr/>
        </p:nvSpPr>
        <p:spPr>
          <a:xfrm>
            <a:off x="9083522" y="5983577"/>
            <a:ext cx="604653" cy="400110"/>
          </a:xfrm>
          <a:prstGeom prst="rect">
            <a:avLst/>
          </a:prstGeom>
        </p:spPr>
        <p:txBody>
          <a:bodyPr wrap="none">
            <a:spAutoFit/>
          </a:bodyPr>
          <a:lstStyle/>
          <a:p>
            <a:r>
              <a:rPr lang="en-US" altLang="zh-CN" sz="2000" b="1" i="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047A4F68-9A16-48EE-B6F8-99E0932E2BFB}"/>
              </a:ext>
            </a:extLst>
          </p:cNvPr>
          <p:cNvSpPr/>
          <p:nvPr/>
        </p:nvSpPr>
        <p:spPr>
          <a:xfrm>
            <a:off x="2754853" y="5521017"/>
            <a:ext cx="441146" cy="400110"/>
          </a:xfrm>
          <a:prstGeom prst="rect">
            <a:avLst/>
          </a:prstGeom>
        </p:spPr>
        <p:txBody>
          <a:bodyPr wrap="none">
            <a:spAutoFit/>
          </a:bodyPr>
          <a:lstStyle/>
          <a:p>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A4D21F89-46F0-4DD2-9638-08B355ED5138}"/>
              </a:ext>
            </a:extLst>
          </p:cNvPr>
          <p:cNvSpPr/>
          <p:nvPr/>
        </p:nvSpPr>
        <p:spPr>
          <a:xfrm>
            <a:off x="6505413" y="4614141"/>
            <a:ext cx="444352" cy="400110"/>
          </a:xfrm>
          <a:prstGeom prst="rect">
            <a:avLst/>
          </a:prstGeom>
        </p:spPr>
        <p:txBody>
          <a:bodyPr wrap="none">
            <a:spAutoFit/>
          </a:bodyPr>
          <a:lstStyle/>
          <a:p>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50</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7D40038E-0CC1-48B9-9C96-BB104765D278}"/>
              </a:ext>
            </a:extLst>
          </p:cNvPr>
          <p:cNvSpPr/>
          <p:nvPr/>
        </p:nvSpPr>
        <p:spPr>
          <a:xfrm>
            <a:off x="6624904" y="4100052"/>
            <a:ext cx="668773" cy="400110"/>
          </a:xfrm>
          <a:prstGeom prst="rect">
            <a:avLst/>
          </a:prstGeom>
        </p:spPr>
        <p:txBody>
          <a:bodyPr wrap="none">
            <a:spAutoFit/>
          </a:bodyPr>
          <a:lstStyle/>
          <a:p>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i="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753E2952-901E-4C1C-B203-625103215AB1}"/>
              </a:ext>
            </a:extLst>
          </p:cNvPr>
          <p:cNvSpPr/>
          <p:nvPr/>
        </p:nvSpPr>
        <p:spPr>
          <a:xfrm>
            <a:off x="6843332" y="3618578"/>
            <a:ext cx="312906" cy="400110"/>
          </a:xfrm>
          <a:prstGeom prst="rect">
            <a:avLst/>
          </a:prstGeom>
        </p:spPr>
        <p:txBody>
          <a:bodyPr wrap="none">
            <a:spAutoFit/>
          </a:bodyPr>
          <a:lstStyle/>
          <a:p>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2EE9C21-0F66-4ABD-9805-099E768DEF44}"/>
              </a:ext>
            </a:extLst>
          </p:cNvPr>
          <p:cNvSpPr/>
          <p:nvPr/>
        </p:nvSpPr>
        <p:spPr>
          <a:xfrm>
            <a:off x="5311847" y="3057454"/>
            <a:ext cx="954107" cy="400110"/>
          </a:xfrm>
          <a:prstGeom prst="rect">
            <a:avLst/>
          </a:prstGeom>
        </p:spPr>
        <p:txBody>
          <a:bodyPr wrap="none">
            <a:spAutoFit/>
          </a:bodyPr>
          <a:lstStyle/>
          <a:p>
            <a:r>
              <a:rPr lang="zh-CN"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右子树</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CE55D289-C1C7-4225-A31A-099D93EBFAEB}"/>
              </a:ext>
            </a:extLst>
          </p:cNvPr>
          <p:cNvSpPr/>
          <p:nvPr/>
        </p:nvSpPr>
        <p:spPr>
          <a:xfrm>
            <a:off x="7302540" y="2547685"/>
            <a:ext cx="441146" cy="400110"/>
          </a:xfrm>
          <a:prstGeom prst="rect">
            <a:avLst/>
          </a:prstGeom>
        </p:spPr>
        <p:txBody>
          <a:bodyPr wrap="none">
            <a:spAutoFit/>
          </a:bodyPr>
          <a:lstStyle/>
          <a:p>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C0281121-45E3-4058-8C8F-84AC330A7EB6}"/>
              </a:ext>
            </a:extLst>
          </p:cNvPr>
          <p:cNvSpPr/>
          <p:nvPr/>
        </p:nvSpPr>
        <p:spPr>
          <a:xfrm>
            <a:off x="5503293" y="1590853"/>
            <a:ext cx="455574" cy="400110"/>
          </a:xfrm>
          <a:prstGeom prst="rect">
            <a:avLst/>
          </a:prstGeom>
        </p:spPr>
        <p:txBody>
          <a:bodyPr wrap="none">
            <a:spAutoFit/>
          </a:bodyPr>
          <a:lstStyle/>
          <a:p>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i="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endParaRPr lang="zh-CN" altLang="en-US" sz="2000" b="1" i="1" dirty="0">
              <a:solidFill>
                <a:srgbClr val="FF0000"/>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8EB252F1-C0C5-47E7-9D84-B0727EEC439F}"/>
              </a:ext>
            </a:extLst>
          </p:cNvPr>
          <p:cNvSpPr/>
          <p:nvPr/>
        </p:nvSpPr>
        <p:spPr>
          <a:xfrm>
            <a:off x="7984384" y="1607080"/>
            <a:ext cx="540533" cy="400110"/>
          </a:xfrm>
          <a:prstGeom prst="rect">
            <a:avLst/>
          </a:prstGeom>
        </p:spPr>
        <p:txBody>
          <a:bodyPr wrap="none">
            <a:spAutoFit/>
          </a:bodyPr>
          <a:lstStyle/>
          <a:p>
            <a:r>
              <a:rPr lang="en-US" altLang="zh-CN" sz="2000" b="1" i="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6483C9A1-1C30-49DE-9542-CA21F3C77E79}"/>
              </a:ext>
            </a:extLst>
          </p:cNvPr>
          <p:cNvSpPr/>
          <p:nvPr/>
        </p:nvSpPr>
        <p:spPr>
          <a:xfrm>
            <a:off x="3737976" y="2068554"/>
            <a:ext cx="601447" cy="400110"/>
          </a:xfrm>
          <a:prstGeom prst="rect">
            <a:avLst/>
          </a:prstGeom>
        </p:spPr>
        <p:txBody>
          <a:bodyPr wrap="none">
            <a:spAutoFit/>
          </a:bodyPr>
          <a:lstStyle/>
          <a:p>
            <a:r>
              <a:rPr lang="en-US" altLang="zh-CN" sz="2000" b="1" i="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2546363E-C62C-415E-B943-D8445990A0D5}"/>
              </a:ext>
            </a:extLst>
          </p:cNvPr>
          <p:cNvSpPr/>
          <p:nvPr/>
        </p:nvSpPr>
        <p:spPr>
          <a:xfrm>
            <a:off x="8699402" y="996969"/>
            <a:ext cx="970137" cy="400110"/>
          </a:xfrm>
          <a:prstGeom prst="rect">
            <a:avLst/>
          </a:prstGeom>
        </p:spPr>
        <p:txBody>
          <a:bodyPr wrap="none">
            <a:spAutoFit/>
          </a:bodyPr>
          <a:lstStyle/>
          <a:p>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(n+1)/2</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FB191FD3-1F7D-409B-8228-2EE128DC218E}"/>
              </a:ext>
            </a:extLst>
          </p:cNvPr>
          <p:cNvSpPr/>
          <p:nvPr/>
        </p:nvSpPr>
        <p:spPr>
          <a:xfrm>
            <a:off x="7622940" y="553689"/>
            <a:ext cx="503664" cy="400110"/>
          </a:xfrm>
          <a:prstGeom prst="rect">
            <a:avLst/>
          </a:prstGeom>
        </p:spPr>
        <p:txBody>
          <a:bodyPr wrap="none">
            <a:spAutoFit/>
          </a:bodyPr>
          <a:lstStyle/>
          <a:p>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i="1" kern="100" baseline="30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b="1" kern="100" baseline="30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baseline="30000" dirty="0">
              <a:solidFill>
                <a:srgbClr val="FF0000"/>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B69B43F7-431E-4AD6-ADDD-EB2D8CA0F871}"/>
              </a:ext>
            </a:extLst>
          </p:cNvPr>
          <p:cNvSpPr/>
          <p:nvPr/>
        </p:nvSpPr>
        <p:spPr>
          <a:xfrm>
            <a:off x="5918148" y="995946"/>
            <a:ext cx="973343" cy="400110"/>
          </a:xfrm>
          <a:prstGeom prst="rect">
            <a:avLst/>
          </a:prstGeom>
        </p:spPr>
        <p:txBody>
          <a:bodyPr wrap="none">
            <a:spAutoFit/>
          </a:bodyPr>
          <a:lstStyle/>
          <a:p>
            <a:r>
              <a:rPr lang="en-US" altLang="zh-CN" sz="2000" b="1"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(n-1)/2 </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F6912C7E-87BE-44B5-96D5-D2BCDFD5A3FB}"/>
              </a:ext>
            </a:extLst>
          </p:cNvPr>
          <p:cNvSpPr/>
          <p:nvPr/>
        </p:nvSpPr>
        <p:spPr>
          <a:xfrm>
            <a:off x="642008" y="610702"/>
            <a:ext cx="1731564" cy="461665"/>
          </a:xfrm>
          <a:prstGeom prst="rect">
            <a:avLst/>
          </a:prstGeom>
        </p:spPr>
        <p:txBody>
          <a:bodyPr wrap="none">
            <a:spAutoFit/>
          </a:bodyPr>
          <a:lstStyle/>
          <a:p>
            <a:pPr algn="just">
              <a:spcAft>
                <a:spcPts val="0"/>
              </a:spcAft>
            </a:pPr>
            <a:r>
              <a:rPr lang="zh-CN" altLang="en-US"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二</a:t>
            </a:r>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填空</a:t>
            </a:r>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题</a:t>
            </a:r>
            <a:endParaRPr lang="en-US"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5561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left)">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left)">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500"/>
                                        <p:tgtEl>
                                          <p:spTgt spid="1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wipe(left)">
                                      <p:cBhvr>
                                        <p:cTn id="93" dur="500"/>
                                        <p:tgtEl>
                                          <p:spTgt spid="1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wipe(left)">
                                      <p:cBhvr>
                                        <p:cTn id="98" dur="500"/>
                                        <p:tgtEl>
                                          <p:spTgt spid="1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ipe(left)">
                                      <p:cBhvr>
                                        <p:cTn id="103" dur="500"/>
                                        <p:tgtEl>
                                          <p:spTgt spid="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4"/>
                                        </p:tgtEl>
                                        <p:attrNameLst>
                                          <p:attrName>style.visibility</p:attrName>
                                        </p:attrNameLst>
                                      </p:cBhvr>
                                      <p:to>
                                        <p:strVal val="visible"/>
                                      </p:to>
                                    </p:set>
                                    <p:animEffect transition="in" filter="wipe(left)">
                                      <p:cBhvr>
                                        <p:cTn id="108" dur="500"/>
                                        <p:tgtEl>
                                          <p:spTgt spid="14"/>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wipe(left)">
                                      <p:cBhvr>
                                        <p:cTn id="1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P spid="11" grpId="0"/>
      <p:bldP spid="12" grpId="0"/>
      <p:bldP spid="13" grpId="0"/>
      <p:bldP spid="14" grpId="0"/>
      <p:bldP spid="15" grpId="0"/>
      <p:bldP spid="16" grpId="0"/>
      <p:bldP spid="18" grpId="0"/>
      <p:bldP spid="19" grpId="0"/>
      <p:bldP spid="20" grpId="0"/>
      <p:bldP spid="23" grpId="0"/>
      <p:bldP spid="24" grpId="0"/>
      <p:bldP spid="26" grpId="0"/>
      <p:bldP spid="27" grpId="0"/>
      <p:bldP spid="28" grpId="0"/>
      <p:bldP spid="30" grpId="0"/>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4B8124DE-B311-4436-BF17-DCF805BDEE5F}"/>
              </a:ext>
            </a:extLst>
          </p:cNvPr>
          <p:cNvSpPr txBox="1">
            <a:spLocks noChangeArrowheads="1"/>
          </p:cNvSpPr>
          <p:nvPr/>
        </p:nvSpPr>
        <p:spPr bwMode="auto">
          <a:xfrm>
            <a:off x="1380718" y="828443"/>
            <a:ext cx="7093429" cy="369332"/>
          </a:xfrm>
          <a:prstGeom prst="rect">
            <a:avLst/>
          </a:prstGeom>
          <a:noFill/>
          <a:ln>
            <a:noFill/>
          </a:ln>
          <a:effectLs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90000"/>
              </a:lnSpc>
              <a:spcBef>
                <a:spcPct val="0"/>
              </a:spcBef>
              <a:buFontTx/>
              <a:buNone/>
              <a:defRPr/>
            </a:pPr>
            <a:r>
              <a:rPr kumimoji="0" lang="en-US" altLang="zh-CN" sz="2000" dirty="0">
                <a:latin typeface="黑体" panose="02010609060101010101" pitchFamily="49" charset="-122"/>
                <a:ea typeface="黑体" panose="02010609060101010101" pitchFamily="49" charset="-122"/>
              </a:rPr>
              <a:t>6</a:t>
            </a:r>
            <a:r>
              <a:rPr kumimoji="0" lang="zh-CN" altLang="en-US"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以（</a:t>
            </a:r>
            <a:r>
              <a:rPr lang="en-US" altLang="zh-CN" sz="2000" i="1" dirty="0">
                <a:latin typeface="黑体" panose="02010609060101010101" pitchFamily="49" charset="-122"/>
                <a:ea typeface="黑体" panose="02010609060101010101" pitchFamily="49" charset="-122"/>
              </a:rPr>
              <a:t>Key</a:t>
            </a:r>
            <a:r>
              <a:rPr lang="zh-CN" altLang="en-US" sz="2000" i="1" dirty="0">
                <a:latin typeface="黑体" panose="02010609060101010101" pitchFamily="49" charset="-122"/>
                <a:ea typeface="黑体" panose="02010609060101010101" pitchFamily="49" charset="-122"/>
              </a:rPr>
              <a:t>，层号</a:t>
            </a:r>
            <a:r>
              <a:rPr lang="zh-CN" altLang="en-US" sz="2000" dirty="0">
                <a:latin typeface="黑体" panose="02010609060101010101" pitchFamily="49" charset="-122"/>
                <a:ea typeface="黑体" panose="02010609060101010101" pitchFamily="49" charset="-122"/>
              </a:rPr>
              <a:t>）的形式输出二叉树的各结点。</a:t>
            </a:r>
          </a:p>
        </p:txBody>
      </p:sp>
      <p:sp>
        <p:nvSpPr>
          <p:cNvPr id="5" name="矩形 4">
            <a:extLst>
              <a:ext uri="{FF2B5EF4-FFF2-40B4-BE49-F238E27FC236}">
                <a16:creationId xmlns:a16="http://schemas.microsoft.com/office/drawing/2014/main" id="{61A9D4EA-AA2B-4B9A-8EB8-B3957DB8FF49}"/>
              </a:ext>
            </a:extLst>
          </p:cNvPr>
          <p:cNvSpPr/>
          <p:nvPr/>
        </p:nvSpPr>
        <p:spPr>
          <a:xfrm>
            <a:off x="3830509" y="1423129"/>
            <a:ext cx="6402313" cy="5011949"/>
          </a:xfrm>
          <a:prstGeom prst="rect">
            <a:avLst/>
          </a:prstGeom>
          <a:noFill/>
          <a:ln>
            <a:solidFill>
              <a:schemeClr val="accent1"/>
            </a:solidFill>
          </a:ln>
        </p:spPr>
        <p:txBody>
          <a:bodyPr wrap="square">
            <a:spAutoFit/>
          </a:bodyPr>
          <a:lstStyle/>
          <a:p>
            <a:pPr>
              <a:lnSpc>
                <a:spcPct val="150000"/>
              </a:lnSpc>
              <a:defRPr/>
            </a:pPr>
            <a:r>
              <a:rPr lang="en-US" altLang="zh-CN" sz="2400" dirty="0">
                <a:solidFill>
                  <a:schemeClr val="tx1"/>
                </a:solidFill>
                <a:latin typeface="Times New Roman" panose="02020603050405020304" pitchFamily="18" charset="0"/>
                <a:cs typeface="Times New Roman" panose="02020603050405020304" pitchFamily="18" charset="0"/>
              </a:rPr>
              <a:t>void </a:t>
            </a:r>
            <a:r>
              <a:rPr lang="en-US" altLang="zh-CN" sz="2400" dirty="0" err="1">
                <a:solidFill>
                  <a:schemeClr val="tx1"/>
                </a:solidFill>
                <a:latin typeface="Times New Roman" panose="02020603050405020304" pitchFamily="18" charset="0"/>
                <a:cs typeface="Times New Roman" panose="02020603050405020304" pitchFamily="18" charset="0"/>
              </a:rPr>
              <a:t>PrintTree</a:t>
            </a:r>
            <a:r>
              <a:rPr lang="en-US" altLang="zh-CN" sz="2400" dirty="0">
                <a:solidFill>
                  <a:schemeClr val="tx1"/>
                </a:solidFill>
                <a:latin typeface="Times New Roman" panose="02020603050405020304" pitchFamily="18" charset="0"/>
                <a:cs typeface="Times New Roman" panose="02020603050405020304" pitchFamily="18" charset="0"/>
              </a:rPr>
              <a:t>(BTREE *T, </a:t>
            </a:r>
            <a:r>
              <a:rPr lang="en-US" altLang="zh-CN" sz="2400" dirty="0" err="1">
                <a:solidFill>
                  <a:schemeClr val="tx1"/>
                </a:solidFill>
                <a:latin typeface="Times New Roman" panose="02020603050405020304" pitchFamily="18" charset="0"/>
                <a:cs typeface="Times New Roman" panose="02020603050405020304" pitchFamily="18" charset="0"/>
              </a:rPr>
              <a:t>int</a:t>
            </a:r>
            <a:r>
              <a:rPr lang="en-US" altLang="zh-CN" sz="2400" dirty="0">
                <a:solidFill>
                  <a:schemeClr val="tx1"/>
                </a:solidFill>
                <a:latin typeface="Times New Roman" panose="02020603050405020304" pitchFamily="18" charset="0"/>
                <a:cs typeface="Times New Roman" panose="02020603050405020304" pitchFamily="18" charset="0"/>
              </a:rPr>
              <a:t> n)</a:t>
            </a:r>
          </a:p>
          <a:p>
            <a:pPr>
              <a:lnSpc>
                <a:spcPct val="150000"/>
              </a:lnSpc>
              <a:defRPr/>
            </a:pPr>
            <a:r>
              <a:rPr lang="en-US" altLang="zh-CN" sz="2400" dirty="0">
                <a:solidFill>
                  <a:schemeClr val="tx1"/>
                </a:solidFill>
                <a:latin typeface="Times New Roman" panose="02020603050405020304" pitchFamily="18" charset="0"/>
                <a:cs typeface="Times New Roman" panose="02020603050405020304" pitchFamily="18" charset="0"/>
              </a:rPr>
              <a:t>{</a:t>
            </a:r>
          </a:p>
          <a:p>
            <a:pPr>
              <a:lnSpc>
                <a:spcPct val="150000"/>
              </a:lnSpc>
              <a:defRPr/>
            </a:pPr>
            <a:r>
              <a:rPr lang="en-US" altLang="zh-CN" sz="2400" dirty="0">
                <a:solidFill>
                  <a:schemeClr val="tx1"/>
                </a:solidFill>
                <a:latin typeface="Times New Roman" panose="02020603050405020304" pitchFamily="18" charset="0"/>
                <a:cs typeface="Times New Roman" panose="02020603050405020304" pitchFamily="18" charset="0"/>
              </a:rPr>
              <a:t>    if(T)</a:t>
            </a:r>
          </a:p>
          <a:p>
            <a:pPr>
              <a:lnSpc>
                <a:spcPct val="150000"/>
              </a:lnSpc>
              <a:defRPr/>
            </a:pPr>
            <a:r>
              <a:rPr lang="en-US" altLang="zh-CN" sz="2400" dirty="0">
                <a:solidFill>
                  <a:schemeClr val="tx1"/>
                </a:solidFill>
                <a:latin typeface="Times New Roman" panose="02020603050405020304" pitchFamily="18" charset="0"/>
                <a:cs typeface="Times New Roman" panose="02020603050405020304" pitchFamily="18" charset="0"/>
              </a:rPr>
              <a:t>   {</a:t>
            </a:r>
          </a:p>
          <a:p>
            <a:pPr>
              <a:lnSpc>
                <a:spcPct val="150000"/>
              </a:lnSpc>
              <a:defRPr/>
            </a:pP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err="1">
                <a:solidFill>
                  <a:schemeClr val="tx1"/>
                </a:solidFill>
                <a:latin typeface="Times New Roman" panose="02020603050405020304" pitchFamily="18" charset="0"/>
                <a:cs typeface="Times New Roman" panose="02020603050405020304" pitchFamily="18" charset="0"/>
              </a:rPr>
              <a:t>printf</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dirty="0" err="1">
                <a:solidFill>
                  <a:schemeClr val="tx1"/>
                </a:solidFill>
                <a:latin typeface="Times New Roman" panose="02020603050405020304" pitchFamily="18" charset="0"/>
                <a:cs typeface="Times New Roman" panose="02020603050405020304" pitchFamily="18" charset="0"/>
              </a:rPr>
              <a:t>c,%d</a:t>
            </a:r>
            <a:r>
              <a:rPr lang="en-US" altLang="zh-CN" sz="2400" dirty="0">
                <a:solidFill>
                  <a:schemeClr val="tx1"/>
                </a:solidFill>
                <a:latin typeface="Times New Roman" panose="02020603050405020304" pitchFamily="18" charset="0"/>
                <a:cs typeface="Times New Roman" panose="02020603050405020304" pitchFamily="18" charset="0"/>
              </a:rPr>
              <a:t>)",T-&gt;</a:t>
            </a:r>
            <a:r>
              <a:rPr lang="en-US" altLang="zh-CN" sz="2400" dirty="0" err="1">
                <a:solidFill>
                  <a:schemeClr val="tx1"/>
                </a:solidFill>
                <a:latin typeface="Times New Roman" panose="02020603050405020304" pitchFamily="18" charset="0"/>
                <a:cs typeface="Times New Roman" panose="02020603050405020304" pitchFamily="18" charset="0"/>
              </a:rPr>
              <a:t>data,n</a:t>
            </a:r>
            <a:r>
              <a:rPr lang="en-US" altLang="zh-CN" sz="2400" dirty="0">
                <a:solidFill>
                  <a:schemeClr val="tx1"/>
                </a:solidFill>
                <a:latin typeface="Times New Roman" panose="02020603050405020304" pitchFamily="18" charset="0"/>
                <a:cs typeface="Times New Roman" panose="02020603050405020304" pitchFamily="18" charset="0"/>
              </a:rPr>
              <a:t>);</a:t>
            </a:r>
          </a:p>
          <a:p>
            <a:pPr>
              <a:lnSpc>
                <a:spcPct val="150000"/>
              </a:lnSpc>
              <a:defRPr/>
            </a:pP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err="1">
                <a:solidFill>
                  <a:schemeClr val="tx1"/>
                </a:solidFill>
                <a:latin typeface="Times New Roman" panose="02020603050405020304" pitchFamily="18" charset="0"/>
                <a:cs typeface="Times New Roman" panose="02020603050405020304" pitchFamily="18" charset="0"/>
              </a:rPr>
              <a:t>PrintTree</a:t>
            </a:r>
            <a:r>
              <a:rPr lang="en-US" altLang="zh-CN" sz="2400" dirty="0">
                <a:solidFill>
                  <a:schemeClr val="tx1"/>
                </a:solidFill>
                <a:latin typeface="Times New Roman" panose="02020603050405020304" pitchFamily="18" charset="0"/>
                <a:cs typeface="Times New Roman" panose="02020603050405020304" pitchFamily="18" charset="0"/>
              </a:rPr>
              <a:t>(T-&gt;lchild,n+1);</a:t>
            </a:r>
          </a:p>
          <a:p>
            <a:pPr>
              <a:lnSpc>
                <a:spcPct val="150000"/>
              </a:lnSpc>
              <a:defRPr/>
            </a:pP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err="1">
                <a:solidFill>
                  <a:schemeClr val="tx1"/>
                </a:solidFill>
                <a:latin typeface="Times New Roman" panose="02020603050405020304" pitchFamily="18" charset="0"/>
                <a:cs typeface="Times New Roman" panose="02020603050405020304" pitchFamily="18" charset="0"/>
              </a:rPr>
              <a:t>PrintTree</a:t>
            </a:r>
            <a:r>
              <a:rPr lang="en-US" altLang="zh-CN" sz="2400" dirty="0">
                <a:solidFill>
                  <a:schemeClr val="tx1"/>
                </a:solidFill>
                <a:latin typeface="Times New Roman" panose="02020603050405020304" pitchFamily="18" charset="0"/>
                <a:cs typeface="Times New Roman" panose="02020603050405020304" pitchFamily="18" charset="0"/>
              </a:rPr>
              <a:t>(T-&gt;rchild,n+1);</a:t>
            </a:r>
          </a:p>
          <a:p>
            <a:pPr>
              <a:lnSpc>
                <a:spcPct val="150000"/>
              </a:lnSpc>
              <a:defRPr/>
            </a:pPr>
            <a:r>
              <a:rPr lang="en-US" altLang="zh-CN" sz="2400" dirty="0">
                <a:solidFill>
                  <a:schemeClr val="tx1"/>
                </a:solidFill>
                <a:latin typeface="Times New Roman" panose="02020603050405020304" pitchFamily="18" charset="0"/>
                <a:cs typeface="Times New Roman" panose="02020603050405020304" pitchFamily="18" charset="0"/>
              </a:rPr>
              <a:t>   }</a:t>
            </a:r>
          </a:p>
          <a:p>
            <a:pPr>
              <a:lnSpc>
                <a:spcPct val="150000"/>
              </a:lnSpc>
              <a:defRPr/>
            </a:pP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97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AFA70320-5D7F-4C0C-AA40-63FC3DF64716}"/>
              </a:ext>
            </a:extLst>
          </p:cNvPr>
          <p:cNvSpPr txBox="1">
            <a:spLocks noChangeArrowheads="1"/>
          </p:cNvSpPr>
          <p:nvPr/>
        </p:nvSpPr>
        <p:spPr bwMode="auto">
          <a:xfrm>
            <a:off x="887375" y="677567"/>
            <a:ext cx="72358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kumimoji="0" lang="en-US" altLang="zh-CN" sz="2000" dirty="0">
                <a:solidFill>
                  <a:schemeClr val="tx1"/>
                </a:solidFill>
                <a:latin typeface="宋体" panose="02010600030101010101" pitchFamily="2" charset="-122"/>
              </a:rPr>
              <a:t>7</a:t>
            </a:r>
            <a:r>
              <a:rPr kumimoji="0" lang="zh-CN" altLang="en-US" sz="2000" dirty="0">
                <a:solidFill>
                  <a:schemeClr val="tx1"/>
                </a:solidFill>
                <a:latin typeface="宋体" panose="02010600030101010101" pitchFamily="2" charset="-122"/>
              </a:rPr>
              <a:t>）</a:t>
            </a:r>
            <a:r>
              <a:rPr lang="zh-CN" altLang="en-US" sz="2000" dirty="0">
                <a:solidFill>
                  <a:schemeClr val="tx1"/>
                </a:solidFill>
              </a:rPr>
              <a:t>设计算法判断给定的二叉树是否为满二叉树。 </a:t>
            </a:r>
          </a:p>
        </p:txBody>
      </p:sp>
      <p:sp>
        <p:nvSpPr>
          <p:cNvPr id="5" name="Text Box 4">
            <a:extLst>
              <a:ext uri="{FF2B5EF4-FFF2-40B4-BE49-F238E27FC236}">
                <a16:creationId xmlns:a16="http://schemas.microsoft.com/office/drawing/2014/main" id="{98EABBA6-2F25-424B-9D67-077F49501576}"/>
              </a:ext>
            </a:extLst>
          </p:cNvPr>
          <p:cNvSpPr txBox="1">
            <a:spLocks noChangeArrowheads="1"/>
          </p:cNvSpPr>
          <p:nvPr/>
        </p:nvSpPr>
        <p:spPr bwMode="auto">
          <a:xfrm>
            <a:off x="1396871" y="1340644"/>
            <a:ext cx="8332788"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000" dirty="0">
                <a:solidFill>
                  <a:schemeClr val="tx1"/>
                </a:solidFill>
              </a:rPr>
              <a:t> f(b)=TRUE                                  </a:t>
            </a:r>
            <a:r>
              <a:rPr lang="zh-CN" altLang="en-US" sz="2000" dirty="0">
                <a:solidFill>
                  <a:schemeClr val="tx1"/>
                </a:solidFill>
              </a:rPr>
              <a:t>若</a:t>
            </a:r>
            <a:r>
              <a:rPr lang="en-US" altLang="zh-CN" sz="2000" dirty="0">
                <a:solidFill>
                  <a:schemeClr val="tx1"/>
                </a:solidFill>
              </a:rPr>
              <a:t>b-&gt;</a:t>
            </a:r>
            <a:r>
              <a:rPr lang="en-US" altLang="zh-CN" sz="2000" dirty="0" err="1">
                <a:solidFill>
                  <a:schemeClr val="tx1"/>
                </a:solidFill>
              </a:rPr>
              <a:t>lchild</a:t>
            </a:r>
            <a:r>
              <a:rPr lang="en-US" altLang="zh-CN" sz="2000" dirty="0">
                <a:solidFill>
                  <a:schemeClr val="tx1"/>
                </a:solidFill>
              </a:rPr>
              <a:t>=NULL</a:t>
            </a:r>
            <a:r>
              <a:rPr lang="zh-CN" altLang="en-US" sz="2000" dirty="0">
                <a:solidFill>
                  <a:schemeClr val="tx1"/>
                </a:solidFill>
              </a:rPr>
              <a:t>且</a:t>
            </a:r>
            <a:r>
              <a:rPr lang="en-US" altLang="zh-CN" sz="2000" dirty="0">
                <a:solidFill>
                  <a:schemeClr val="tx1"/>
                </a:solidFill>
              </a:rPr>
              <a:t>b-&gt;</a:t>
            </a:r>
            <a:r>
              <a:rPr lang="en-US" altLang="zh-CN" sz="2000" dirty="0" err="1">
                <a:solidFill>
                  <a:schemeClr val="tx1"/>
                </a:solidFill>
              </a:rPr>
              <a:t>rchild</a:t>
            </a:r>
            <a:r>
              <a:rPr lang="en-US" altLang="zh-CN" sz="2000" dirty="0">
                <a:solidFill>
                  <a:schemeClr val="tx1"/>
                </a:solidFill>
              </a:rPr>
              <a:t>=NULL</a:t>
            </a:r>
            <a:endParaRPr lang="en-US" altLang="zh-CN" sz="2000" dirty="0">
              <a:solidFill>
                <a:schemeClr val="tx1"/>
              </a:solidFill>
              <a:ea typeface="Arial Unicode MS" pitchFamily="34" charset="-122"/>
            </a:endParaRPr>
          </a:p>
          <a:p>
            <a:pPr eaLnBrk="1" hangingPunct="1">
              <a:lnSpc>
                <a:spcPct val="120000"/>
              </a:lnSpc>
            </a:pPr>
            <a:r>
              <a:rPr lang="en-US" altLang="zh-CN" sz="2000" dirty="0">
                <a:solidFill>
                  <a:schemeClr val="tx1"/>
                </a:solidFill>
              </a:rPr>
              <a:t> f(b)=FALSE                                 </a:t>
            </a:r>
            <a:r>
              <a:rPr lang="zh-CN" altLang="en-US" sz="2000" dirty="0">
                <a:solidFill>
                  <a:schemeClr val="tx1"/>
                </a:solidFill>
              </a:rPr>
              <a:t>若</a:t>
            </a:r>
            <a:r>
              <a:rPr lang="en-US" altLang="zh-CN" sz="2000" dirty="0">
                <a:solidFill>
                  <a:schemeClr val="tx1"/>
                </a:solidFill>
              </a:rPr>
              <a:t>b-&gt;</a:t>
            </a:r>
            <a:r>
              <a:rPr lang="en-US" altLang="zh-CN" sz="2000" dirty="0" err="1">
                <a:solidFill>
                  <a:schemeClr val="tx1"/>
                </a:solidFill>
              </a:rPr>
              <a:t>lchild,b</a:t>
            </a:r>
            <a:r>
              <a:rPr lang="en-US" altLang="zh-CN" sz="2000" dirty="0">
                <a:solidFill>
                  <a:schemeClr val="tx1"/>
                </a:solidFill>
              </a:rPr>
              <a:t>-&gt;</a:t>
            </a:r>
            <a:r>
              <a:rPr lang="en-US" altLang="zh-CN" sz="2000" dirty="0" err="1">
                <a:solidFill>
                  <a:schemeClr val="tx1"/>
                </a:solidFill>
              </a:rPr>
              <a:t>rchild</a:t>
            </a:r>
            <a:r>
              <a:rPr lang="zh-CN" altLang="en-US" sz="2000" dirty="0">
                <a:solidFill>
                  <a:schemeClr val="tx1"/>
                </a:solidFill>
              </a:rPr>
              <a:t>其中的一个为</a:t>
            </a:r>
            <a:r>
              <a:rPr lang="en-US" altLang="zh-CN" sz="2000" dirty="0">
                <a:solidFill>
                  <a:schemeClr val="tx1"/>
                </a:solidFill>
              </a:rPr>
              <a:t>NULL</a:t>
            </a:r>
            <a:endParaRPr lang="en-US" altLang="zh-CN" sz="2000" dirty="0">
              <a:solidFill>
                <a:schemeClr val="tx1"/>
              </a:solidFill>
              <a:ea typeface="Arial Unicode MS" pitchFamily="34" charset="-122"/>
            </a:endParaRPr>
          </a:p>
          <a:p>
            <a:pPr eaLnBrk="1" hangingPunct="1">
              <a:lnSpc>
                <a:spcPct val="120000"/>
              </a:lnSpc>
            </a:pPr>
            <a:r>
              <a:rPr lang="en-US" altLang="zh-CN" sz="2000" dirty="0">
                <a:solidFill>
                  <a:schemeClr val="tx1"/>
                </a:solidFill>
              </a:rPr>
              <a:t> f(b)=f(b-&gt;</a:t>
            </a:r>
            <a:r>
              <a:rPr lang="en-US" altLang="zh-CN" sz="2000" dirty="0" err="1">
                <a:solidFill>
                  <a:schemeClr val="tx1"/>
                </a:solidFill>
              </a:rPr>
              <a:t>lchild</a:t>
            </a:r>
            <a:r>
              <a:rPr lang="en-US" altLang="zh-CN" sz="2000" dirty="0">
                <a:solidFill>
                  <a:schemeClr val="tx1"/>
                </a:solidFill>
              </a:rPr>
              <a:t>)&amp;&amp;f(b-&gt;</a:t>
            </a:r>
            <a:r>
              <a:rPr lang="en-US" altLang="zh-CN" sz="2000" dirty="0" err="1">
                <a:solidFill>
                  <a:schemeClr val="tx1"/>
                </a:solidFill>
              </a:rPr>
              <a:t>rchild</a:t>
            </a:r>
            <a:r>
              <a:rPr lang="en-US" altLang="zh-CN" sz="2000" dirty="0">
                <a:solidFill>
                  <a:schemeClr val="tx1"/>
                </a:solidFill>
              </a:rPr>
              <a:t>) </a:t>
            </a:r>
            <a:r>
              <a:rPr lang="zh-CN" altLang="en-US" sz="2000" dirty="0">
                <a:solidFill>
                  <a:schemeClr val="tx1"/>
                </a:solidFill>
              </a:rPr>
              <a:t>若</a:t>
            </a:r>
            <a:r>
              <a:rPr lang="en-US" altLang="zh-CN" sz="2000" dirty="0">
                <a:solidFill>
                  <a:schemeClr val="tx1"/>
                </a:solidFill>
              </a:rPr>
              <a:t>b-&gt;</a:t>
            </a:r>
            <a:r>
              <a:rPr lang="en-US" altLang="zh-CN" sz="2000" dirty="0" err="1">
                <a:solidFill>
                  <a:schemeClr val="tx1"/>
                </a:solidFill>
              </a:rPr>
              <a:t>lchild</a:t>
            </a:r>
            <a:r>
              <a:rPr lang="en-US" altLang="zh-CN" sz="2000" dirty="0">
                <a:solidFill>
                  <a:schemeClr val="tx1"/>
                </a:solidFill>
              </a:rPr>
              <a:t>&lt;&gt;NULL</a:t>
            </a:r>
            <a:r>
              <a:rPr lang="zh-CN" altLang="en-US" sz="2000" dirty="0">
                <a:solidFill>
                  <a:schemeClr val="tx1"/>
                </a:solidFill>
              </a:rPr>
              <a:t>且</a:t>
            </a:r>
            <a:r>
              <a:rPr lang="en-US" altLang="zh-CN" sz="2000" dirty="0">
                <a:solidFill>
                  <a:schemeClr val="tx1"/>
                </a:solidFill>
              </a:rPr>
              <a:t>b-&gt;</a:t>
            </a:r>
            <a:r>
              <a:rPr lang="en-US" altLang="zh-CN" sz="2000" dirty="0" err="1">
                <a:solidFill>
                  <a:schemeClr val="tx1"/>
                </a:solidFill>
              </a:rPr>
              <a:t>rchild</a:t>
            </a:r>
            <a:r>
              <a:rPr lang="en-US" altLang="zh-CN" sz="2000" dirty="0">
                <a:solidFill>
                  <a:schemeClr val="tx1"/>
                </a:solidFill>
              </a:rPr>
              <a:t>&lt;&gt;NULL</a:t>
            </a:r>
          </a:p>
        </p:txBody>
      </p:sp>
      <p:sp>
        <p:nvSpPr>
          <p:cNvPr id="6" name="Text Box 6">
            <a:extLst>
              <a:ext uri="{FF2B5EF4-FFF2-40B4-BE49-F238E27FC236}">
                <a16:creationId xmlns:a16="http://schemas.microsoft.com/office/drawing/2014/main" id="{D30307E7-7C47-496C-BD55-EB3BE4F5E7CE}"/>
              </a:ext>
            </a:extLst>
          </p:cNvPr>
          <p:cNvSpPr txBox="1">
            <a:spLocks noChangeArrowheads="1"/>
          </p:cNvSpPr>
          <p:nvPr/>
        </p:nvSpPr>
        <p:spPr bwMode="auto">
          <a:xfrm>
            <a:off x="1562987" y="3056178"/>
            <a:ext cx="7974418" cy="2455862"/>
          </a:xfrm>
          <a:prstGeom prst="rect">
            <a:avLst/>
          </a:prstGeom>
          <a:noFill/>
          <a:ln w="9525">
            <a:solidFill>
              <a:schemeClr val="accent1"/>
            </a:solidFill>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2000" b="0">
                <a:solidFill>
                  <a:schemeClr val="tx1"/>
                </a:solidFill>
              </a:rPr>
              <a:t> int  isfulltree( BTREE *b)</a:t>
            </a:r>
            <a:endParaRPr lang="en-US" altLang="zh-CN" sz="2000" b="0">
              <a:solidFill>
                <a:schemeClr val="tx1"/>
              </a:solidFill>
              <a:ea typeface="Arial Unicode MS" pitchFamily="34" charset="-122"/>
            </a:endParaRPr>
          </a:p>
          <a:p>
            <a:pPr eaLnBrk="1" hangingPunct="1">
              <a:lnSpc>
                <a:spcPct val="130000"/>
              </a:lnSpc>
            </a:pPr>
            <a:r>
              <a:rPr lang="en-US" altLang="zh-CN" sz="2000" b="0">
                <a:solidFill>
                  <a:schemeClr val="tx1"/>
                </a:solidFill>
              </a:rPr>
              <a:t> {    if ( b!=NULL )</a:t>
            </a:r>
            <a:endParaRPr lang="en-US" altLang="zh-CN" sz="2000" b="0">
              <a:solidFill>
                <a:schemeClr val="tx1"/>
              </a:solidFill>
              <a:ea typeface="Arial Unicode MS" pitchFamily="34" charset="-122"/>
            </a:endParaRPr>
          </a:p>
          <a:p>
            <a:pPr eaLnBrk="1" hangingPunct="1">
              <a:lnSpc>
                <a:spcPct val="130000"/>
              </a:lnSpc>
            </a:pPr>
            <a:r>
              <a:rPr lang="en-US" altLang="zh-CN" sz="2000" b="0">
                <a:solidFill>
                  <a:schemeClr val="tx1"/>
                </a:solidFill>
                <a:ea typeface="Arial Unicode MS" pitchFamily="34" charset="-122"/>
              </a:rPr>
              <a:t>     </a:t>
            </a:r>
            <a:r>
              <a:rPr lang="en-US" altLang="zh-CN" sz="2000" b="0">
                <a:solidFill>
                  <a:schemeClr val="tx1"/>
                </a:solidFill>
              </a:rPr>
              <a:t>  if (( b-&gt;lchild==NULL) &amp;&amp; ( b-&gt;rchild==NULL)) return(1);</a:t>
            </a:r>
            <a:endParaRPr lang="en-US" altLang="zh-CN" sz="2000" b="0">
              <a:solidFill>
                <a:schemeClr val="tx1"/>
              </a:solidFill>
              <a:ea typeface="Arial Unicode MS" pitchFamily="34" charset="-122"/>
            </a:endParaRPr>
          </a:p>
          <a:p>
            <a:pPr eaLnBrk="1" hangingPunct="1">
              <a:lnSpc>
                <a:spcPct val="130000"/>
              </a:lnSpc>
            </a:pPr>
            <a:r>
              <a:rPr lang="en-US" altLang="zh-CN" sz="2000" b="0">
                <a:solidFill>
                  <a:schemeClr val="tx1"/>
                </a:solidFill>
                <a:ea typeface="Arial Unicode MS" pitchFamily="34" charset="-122"/>
              </a:rPr>
              <a:t>       </a:t>
            </a:r>
            <a:r>
              <a:rPr lang="en-US" altLang="zh-CN" sz="2000" b="0">
                <a:solidFill>
                  <a:schemeClr val="tx1"/>
                </a:solidFill>
              </a:rPr>
              <a:t>else if (( b-&gt;lchild==NULL) || ( b-&gt;rchild==NULL)) return(0);</a:t>
            </a:r>
            <a:endParaRPr lang="en-US" altLang="zh-CN" sz="2000" b="0">
              <a:solidFill>
                <a:schemeClr val="tx1"/>
              </a:solidFill>
              <a:ea typeface="Arial Unicode MS" pitchFamily="34" charset="-122"/>
            </a:endParaRPr>
          </a:p>
          <a:p>
            <a:pPr eaLnBrk="1" hangingPunct="1">
              <a:lnSpc>
                <a:spcPct val="130000"/>
              </a:lnSpc>
            </a:pPr>
            <a:r>
              <a:rPr lang="en-US" altLang="zh-CN" sz="2000" b="0">
                <a:solidFill>
                  <a:schemeClr val="tx1"/>
                </a:solidFill>
                <a:ea typeface="Arial Unicode MS" pitchFamily="34" charset="-122"/>
              </a:rPr>
              <a:t>       </a:t>
            </a:r>
            <a:r>
              <a:rPr lang="en-US" altLang="zh-CN" sz="2000" b="0">
                <a:solidFill>
                  <a:schemeClr val="tx1"/>
                </a:solidFill>
              </a:rPr>
              <a:t>else  return(isfulltree(b-&gt;lchild)&amp;&amp;isfulltree(b-&gt;rchild)); </a:t>
            </a:r>
            <a:endParaRPr lang="en-US" altLang="zh-CN" sz="2000" b="0">
              <a:solidFill>
                <a:schemeClr val="tx1"/>
              </a:solidFill>
              <a:ea typeface="Arial Unicode MS" pitchFamily="34" charset="-122"/>
            </a:endParaRPr>
          </a:p>
          <a:p>
            <a:pPr eaLnBrk="1" hangingPunct="1">
              <a:lnSpc>
                <a:spcPct val="130000"/>
              </a:lnSpc>
            </a:pPr>
            <a:r>
              <a:rPr lang="en-US" altLang="zh-CN" sz="2000" b="0">
                <a:solidFill>
                  <a:schemeClr val="tx1"/>
                </a:solidFill>
              </a:rPr>
              <a:t>  }</a:t>
            </a:r>
          </a:p>
        </p:txBody>
      </p:sp>
      <p:sp>
        <p:nvSpPr>
          <p:cNvPr id="7" name="左大括号 5">
            <a:extLst>
              <a:ext uri="{FF2B5EF4-FFF2-40B4-BE49-F238E27FC236}">
                <a16:creationId xmlns:a16="http://schemas.microsoft.com/office/drawing/2014/main" id="{4C896A16-2D4A-4D2C-9E3B-B31800673CAD}"/>
              </a:ext>
            </a:extLst>
          </p:cNvPr>
          <p:cNvSpPr>
            <a:spLocks/>
          </p:cNvSpPr>
          <p:nvPr/>
        </p:nvSpPr>
        <p:spPr bwMode="auto">
          <a:xfrm>
            <a:off x="1319878" y="1581151"/>
            <a:ext cx="153987" cy="720725"/>
          </a:xfrm>
          <a:prstGeom prst="leftBrace">
            <a:avLst>
              <a:gd name="adj1" fmla="val 8407"/>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pic>
        <p:nvPicPr>
          <p:cNvPr id="9" name="图片 8">
            <a:extLst>
              <a:ext uri="{FF2B5EF4-FFF2-40B4-BE49-F238E27FC236}">
                <a16:creationId xmlns:a16="http://schemas.microsoft.com/office/drawing/2014/main" id="{733C3536-20D7-4A44-A2A4-65EDFBE7B16A}"/>
              </a:ext>
            </a:extLst>
          </p:cNvPr>
          <p:cNvPicPr>
            <a:picLocks noChangeAspect="1"/>
          </p:cNvPicPr>
          <p:nvPr/>
        </p:nvPicPr>
        <p:blipFill>
          <a:blip r:embed="rId2"/>
          <a:stretch>
            <a:fillRect/>
          </a:stretch>
        </p:blipFill>
        <p:spPr>
          <a:xfrm>
            <a:off x="8819793" y="4500396"/>
            <a:ext cx="3037194" cy="1812519"/>
          </a:xfrm>
          <a:prstGeom prst="rect">
            <a:avLst/>
          </a:prstGeom>
        </p:spPr>
      </p:pic>
    </p:spTree>
    <p:extLst>
      <p:ext uri="{BB962C8B-B14F-4D97-AF65-F5344CB8AC3E}">
        <p14:creationId xmlns:p14="http://schemas.microsoft.com/office/powerpoint/2010/main" val="301527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ircle(in)">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569652490"/>
              </p:ext>
            </p:extLst>
          </p:nvPr>
        </p:nvGraphicFramePr>
        <p:xfrm>
          <a:off x="5357813" y="2751390"/>
          <a:ext cx="1694246" cy="211074"/>
        </p:xfrm>
        <a:graphic>
          <a:graphicData uri="http://schemas.openxmlformats.org/drawingml/2006/table">
            <a:tbl>
              <a:tblPr firstRow="1" firstCol="1" bandRow="1">
                <a:tableStyleId>{5C22544A-7EE6-4342-B048-85BDC9FD1C3A}</a:tableStyleId>
              </a:tblPr>
              <a:tblGrid>
                <a:gridCol w="617747">
                  <a:extLst>
                    <a:ext uri="{9D8B030D-6E8A-4147-A177-3AD203B41FA5}">
                      <a16:colId xmlns:a16="http://schemas.microsoft.com/office/drawing/2014/main" val="3180377274"/>
                    </a:ext>
                  </a:extLst>
                </a:gridCol>
                <a:gridCol w="449271">
                  <a:extLst>
                    <a:ext uri="{9D8B030D-6E8A-4147-A177-3AD203B41FA5}">
                      <a16:colId xmlns:a16="http://schemas.microsoft.com/office/drawing/2014/main" val="245421583"/>
                    </a:ext>
                  </a:extLst>
                </a:gridCol>
                <a:gridCol w="627228">
                  <a:extLst>
                    <a:ext uri="{9D8B030D-6E8A-4147-A177-3AD203B41FA5}">
                      <a16:colId xmlns:a16="http://schemas.microsoft.com/office/drawing/2014/main" val="3393053166"/>
                    </a:ext>
                  </a:extLst>
                </a:gridCol>
              </a:tblGrid>
              <a:tr h="0">
                <a:tc>
                  <a:txBody>
                    <a:bodyPr/>
                    <a:lstStyle/>
                    <a:p>
                      <a:pPr algn="ctr">
                        <a:lnSpc>
                          <a:spcPct val="125000"/>
                        </a:lnSpc>
                        <a:spcAft>
                          <a:spcPts val="0"/>
                        </a:spcAft>
                      </a:pPr>
                      <a:r>
                        <a:rPr lang="en-US" sz="1200" kern="100">
                          <a:effectLst/>
                        </a:rPr>
                        <a:t>•lchild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1200" kern="100">
                          <a:effectLst/>
                        </a:rPr>
                        <a:t>data</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25000"/>
                        </a:lnSpc>
                        <a:spcAft>
                          <a:spcPts val="0"/>
                        </a:spcAft>
                      </a:pPr>
                      <a:r>
                        <a:rPr lang="en-US" sz="1200" kern="100" dirty="0">
                          <a:effectLst/>
                        </a:rPr>
                        <a:t>•</a:t>
                      </a:r>
                      <a:r>
                        <a:rPr lang="en-US" sz="1200" kern="100" dirty="0" err="1">
                          <a:effectLst/>
                        </a:rPr>
                        <a:t>rchild</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29333354"/>
                  </a:ext>
                </a:extLst>
              </a:tr>
            </a:tbl>
          </a:graphicData>
        </a:graphic>
      </p:graphicFrame>
      <p:pic>
        <p:nvPicPr>
          <p:cNvPr id="204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6486" y="2419415"/>
            <a:ext cx="2467553" cy="29793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794563" y="640936"/>
            <a:ext cx="1044074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设计算法，判断任意一棵非空二叉树是否为对称二叉树，是返回</a:t>
            </a:r>
            <a:r>
              <a:rPr kumimoji="0" lang="en-US" altLang="zh-CN" sz="20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0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，否则返回</a:t>
            </a:r>
            <a:r>
              <a:rPr kumimoji="0" lang="en-US" altLang="zh-CN" sz="20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0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注：对称二叉树是指将一棵二叉树沿着根结点对折，如果两棵子树完全重合（对称节点要么都为空，要么数据域完全相等）。如右图所示二叉树即为对称二叉树。</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二叉树存储结构为：</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err="1"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struct</a:t>
            </a: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b="0" i="0" u="none" strike="noStrike" cap="none" normalizeH="0" baseline="0" dirty="0" err="1"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BNode</a:t>
            </a: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char data;</a:t>
            </a:r>
            <a:endParaRPr kumimoji="0" lang="en-US" altLang="zh-CN"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b="0" i="0" u="none" strike="noStrike" cap="none" normalizeH="0" baseline="0" dirty="0" err="1"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struct</a:t>
            </a: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b="0" i="0" u="none" strike="noStrike" cap="none" normalizeH="0" baseline="0" dirty="0" err="1"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BNode</a:t>
            </a: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b="0" i="0" u="none" strike="noStrike" cap="none" normalizeH="0" baseline="0" dirty="0" err="1"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lchild</a:t>
            </a: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i="0" u="none" strike="noStrike" cap="none" normalizeH="0" baseline="0" dirty="0" err="1"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rchild</a:t>
            </a: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 }  </a:t>
            </a:r>
            <a:endParaRPr kumimoji="0" lang="en-US" altLang="zh-CN"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）说明算法的基本思想；</a:t>
            </a:r>
            <a:endParaRPr kumimoji="0" lang="zh-CN" altLang="en-US"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）给出算法程序源代码；</a:t>
            </a:r>
            <a:endParaRPr kumimoji="0" lang="zh-CN" altLang="en-US"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30480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）分析算法的时间复杂度。</a:t>
            </a:r>
            <a:endParaRPr kumimoji="0" lang="zh-CN" altLang="en-US"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44435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6937" y="302359"/>
            <a:ext cx="10493230" cy="6555641"/>
          </a:xfrm>
          <a:prstGeom prst="rect">
            <a:avLst/>
          </a:prstGeom>
        </p:spPr>
        <p:txBody>
          <a:bodyPr wrap="square">
            <a:spAutoFit/>
          </a:bodyPr>
          <a:lstStyle/>
          <a:p>
            <a:pPr algn="just">
              <a:spcAft>
                <a:spcPts val="0"/>
              </a:spcAft>
            </a:pP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递归求解，两棵空二叉树为对称，两棵同时非空的二叉树根结点相同可能对称，此种情况下取决于第一棵二叉树的左子树和第二棵二叉树的右子树对称，并且同要求第一棵二叉树的右子树与第二棵二叉树的左子树对称。</a:t>
            </a:r>
          </a:p>
          <a:p>
            <a:pPr marL="400050" algn="just">
              <a:lnSpc>
                <a:spcPct val="150000"/>
              </a:lnSpc>
              <a:spcAft>
                <a:spcPts val="0"/>
              </a:spcAft>
            </a:pPr>
            <a:r>
              <a:rPr lang="en-US" altLang="zh-CN" sz="2000" kern="1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黑体" panose="02010609060101010101" pitchFamily="49" charset="-122"/>
                <a:cs typeface="Times New Roman" panose="02020603050405020304" pitchFamily="18" charset="0"/>
              </a:rPr>
              <a:t>IsSymmetry</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(BTREE *T1,BTREE *T2)</a:t>
            </a:r>
            <a:endParaRPr lang="zh-CN"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a:p>
            <a:pPr marL="40005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判断两棵二叉树是否对称</a:t>
            </a:r>
          </a:p>
          <a:p>
            <a:pPr marL="400050" indent="30480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if(T1==NULL&amp;&amp;T2==NULL)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两棵空二叉树对称</a:t>
            </a:r>
          </a:p>
          <a:p>
            <a:pPr marL="40005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return 1;</a:t>
            </a:r>
            <a:endParaRPr lang="zh-CN"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a:p>
            <a:pPr marL="40005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if(T1==NULL||T2==NULL)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空二叉树和非空二叉树不对称</a:t>
            </a:r>
          </a:p>
          <a:p>
            <a:pPr marL="40005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return 0;</a:t>
            </a:r>
            <a:endParaRPr lang="zh-CN"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a:p>
            <a:pPr marL="40005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if (T1-&gt;data!=T2-&gt;data)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两棵二叉树根结点不相等，不对称</a:t>
            </a:r>
          </a:p>
          <a:p>
            <a:pPr marL="40005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return 0;</a:t>
            </a:r>
            <a:endParaRPr lang="zh-CN"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a:p>
            <a:pPr marL="40005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return </a:t>
            </a:r>
            <a:r>
              <a:rPr lang="en-US" altLang="zh-CN" sz="2000" kern="100" dirty="0" err="1">
                <a:latin typeface="Times New Roman" panose="02020603050405020304" pitchFamily="18" charset="0"/>
                <a:ea typeface="黑体" panose="02010609060101010101" pitchFamily="49" charset="-122"/>
                <a:cs typeface="Times New Roman" panose="02020603050405020304" pitchFamily="18" charset="0"/>
              </a:rPr>
              <a:t>IsSymmetry</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(T1-&gt;lchild,T2-&gt;</a:t>
            </a:r>
            <a:r>
              <a:rPr lang="en-US" altLang="zh-CN" sz="2000" kern="100" dirty="0" err="1">
                <a:latin typeface="Times New Roman" panose="02020603050405020304" pitchFamily="18" charset="0"/>
                <a:ea typeface="黑体" panose="02010609060101010101" pitchFamily="49" charset="-122"/>
                <a:cs typeface="Times New Roman" panose="02020603050405020304" pitchFamily="18" charset="0"/>
              </a:rPr>
              <a:t>rchild</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)&amp;&amp;</a:t>
            </a:r>
            <a:r>
              <a:rPr lang="en-US" altLang="zh-CN" sz="2000" kern="100" dirty="0" err="1">
                <a:latin typeface="Times New Roman" panose="02020603050405020304" pitchFamily="18" charset="0"/>
                <a:ea typeface="黑体" panose="02010609060101010101" pitchFamily="49" charset="-122"/>
                <a:cs typeface="Times New Roman" panose="02020603050405020304" pitchFamily="18" charset="0"/>
              </a:rPr>
              <a:t>IsSymmetry</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(T1-&gt;rchild,T2-&gt;</a:t>
            </a:r>
            <a:r>
              <a:rPr lang="en-US" altLang="zh-CN" sz="2000" kern="100" dirty="0" err="1">
                <a:latin typeface="Times New Roman" panose="02020603050405020304" pitchFamily="18" charset="0"/>
                <a:ea typeface="黑体" panose="02010609060101010101" pitchFamily="49" charset="-122"/>
                <a:cs typeface="Times New Roman" panose="02020603050405020304" pitchFamily="18" charset="0"/>
              </a:rPr>
              <a:t>lchild</a:t>
            </a: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a:p>
            <a:pPr marL="40005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递归判断第一棵二叉树的左子树和第二棵二叉树的右子树以及</a:t>
            </a:r>
          </a:p>
          <a:p>
            <a:pPr marL="400050" algn="just">
              <a:lnSpc>
                <a:spcPct val="150000"/>
              </a:lnSpc>
              <a:spcAft>
                <a:spcPts val="0"/>
              </a:spcAft>
            </a:pPr>
            <a:r>
              <a:rPr lang="en-US"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第一棵二叉树的右子树和第二棵二叉树的左子树是否分别</a:t>
            </a:r>
            <a:r>
              <a:rPr lang="zh-CN" altLang="zh-CN" sz="2000" kern="100" dirty="0" smtClean="0">
                <a:latin typeface="Times New Roman" panose="02020603050405020304" pitchFamily="18" charset="0"/>
                <a:ea typeface="黑体" panose="02010609060101010101" pitchFamily="49" charset="-122"/>
                <a:cs typeface="Times New Roman" panose="02020603050405020304" pitchFamily="18" charset="0"/>
              </a:rPr>
              <a:t>对称</a:t>
            </a:r>
            <a:endParaRPr lang="en-US" altLang="zh-CN" sz="2000" kern="100" dirty="0" smtClean="0">
              <a:latin typeface="Times New Roman" panose="02020603050405020304" pitchFamily="18" charset="0"/>
              <a:ea typeface="黑体" panose="02010609060101010101" pitchFamily="49" charset="-122"/>
              <a:cs typeface="Times New Roman" panose="02020603050405020304" pitchFamily="18" charset="0"/>
            </a:endParaRPr>
          </a:p>
          <a:p>
            <a:pPr marL="400050" algn="just">
              <a:lnSpc>
                <a:spcPct val="150000"/>
              </a:lnSpc>
              <a:spcAft>
                <a:spcPts val="0"/>
              </a:spcAft>
            </a:pPr>
            <a:r>
              <a:rPr lang="en-US" altLang="zh-CN" sz="2000"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8900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3">
            <a:extLst>
              <a:ext uri="{FF2B5EF4-FFF2-40B4-BE49-F238E27FC236}">
                <a16:creationId xmlns:a16="http://schemas.microsoft.com/office/drawing/2014/main" id="{32A71CD1-37EA-41D8-AAE4-3B23260A602A}"/>
              </a:ext>
            </a:extLst>
          </p:cNvPr>
          <p:cNvSpPr txBox="1">
            <a:spLocks noChangeArrowheads="1"/>
          </p:cNvSpPr>
          <p:nvPr/>
        </p:nvSpPr>
        <p:spPr bwMode="auto">
          <a:xfrm>
            <a:off x="2291469" y="1461294"/>
            <a:ext cx="37115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0000CC"/>
                </a:solidFill>
              </a:rPr>
              <a:t>(1) </a:t>
            </a:r>
            <a:r>
              <a:rPr lang="zh-CN" altLang="en-US" dirty="0">
                <a:solidFill>
                  <a:srgbClr val="0000CC"/>
                </a:solidFill>
              </a:rPr>
              <a:t>求任意二叉树结点总数</a:t>
            </a:r>
          </a:p>
        </p:txBody>
      </p:sp>
      <p:sp>
        <p:nvSpPr>
          <p:cNvPr id="28676" name="Text Box 4">
            <a:extLst>
              <a:ext uri="{FF2B5EF4-FFF2-40B4-BE49-F238E27FC236}">
                <a16:creationId xmlns:a16="http://schemas.microsoft.com/office/drawing/2014/main" id="{D76075EE-C5D2-4113-91BF-2C4EA8EB130B}"/>
              </a:ext>
            </a:extLst>
          </p:cNvPr>
          <p:cNvSpPr txBox="1">
            <a:spLocks noChangeArrowheads="1"/>
          </p:cNvSpPr>
          <p:nvPr/>
        </p:nvSpPr>
        <p:spPr bwMode="auto">
          <a:xfrm>
            <a:off x="2355851" y="3600451"/>
            <a:ext cx="7362825" cy="2557463"/>
          </a:xfrm>
          <a:prstGeom prst="rect">
            <a:avLst/>
          </a:prstGeom>
          <a:noFill/>
          <a:ln w="9525">
            <a:solidFill>
              <a:schemeClr val="accent1"/>
            </a:solidFill>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a:solidFill>
                  <a:schemeClr val="tx1"/>
                </a:solidFill>
              </a:rPr>
              <a:t>int  nodes( BTREE *b)</a:t>
            </a:r>
            <a:endParaRPr lang="en-US" altLang="zh-CN" sz="2000" b="0">
              <a:solidFill>
                <a:schemeClr val="tx1"/>
              </a:solidFill>
              <a:ea typeface="Arial Unicode MS" pitchFamily="34" charset="-122"/>
            </a:endParaRPr>
          </a:p>
          <a:p>
            <a:pPr eaLnBrk="1" hangingPunct="1"/>
            <a:r>
              <a:rPr lang="en-US" altLang="zh-CN" sz="2000" b="0">
                <a:solidFill>
                  <a:schemeClr val="tx1"/>
                </a:solidFill>
              </a:rPr>
              <a:t>{    int  num1,num2 ;</a:t>
            </a:r>
            <a:endParaRPr lang="en-US" altLang="zh-CN" sz="2000" b="0">
              <a:solidFill>
                <a:schemeClr val="tx1"/>
              </a:solidFill>
              <a:ea typeface="Arial Unicode MS" pitchFamily="34" charset="-122"/>
            </a:endParaRPr>
          </a:p>
          <a:p>
            <a:pPr eaLnBrk="1" hangingPunct="1"/>
            <a:r>
              <a:rPr lang="en-US" altLang="zh-CN" sz="2000" b="0">
                <a:solidFill>
                  <a:schemeClr val="tx1"/>
                </a:solidFill>
                <a:ea typeface="Arial Unicode MS" pitchFamily="34" charset="-122"/>
              </a:rPr>
              <a:t>      </a:t>
            </a:r>
            <a:r>
              <a:rPr lang="en-US" altLang="zh-CN" sz="2000" b="0">
                <a:solidFill>
                  <a:schemeClr val="tx1"/>
                </a:solidFill>
              </a:rPr>
              <a:t>if ( b==NULL ) return(0);</a:t>
            </a:r>
            <a:endParaRPr lang="en-US" altLang="zh-CN" sz="2000" b="0">
              <a:solidFill>
                <a:schemeClr val="tx1"/>
              </a:solidFill>
              <a:ea typeface="Arial Unicode MS" pitchFamily="34" charset="-122"/>
            </a:endParaRPr>
          </a:p>
          <a:p>
            <a:pPr eaLnBrk="1" hangingPunct="1"/>
            <a:r>
              <a:rPr lang="en-US" altLang="zh-CN" sz="2000" b="0">
                <a:solidFill>
                  <a:schemeClr val="tx1"/>
                </a:solidFill>
                <a:ea typeface="Arial Unicode MS" pitchFamily="34" charset="-122"/>
              </a:rPr>
              <a:t>      </a:t>
            </a:r>
            <a:r>
              <a:rPr lang="en-US" altLang="zh-CN" sz="2000" b="0">
                <a:solidFill>
                  <a:schemeClr val="tx1"/>
                </a:solidFill>
              </a:rPr>
              <a:t>else  if (( b-&gt;lchild==NULL) &amp;&amp; ( b-&gt;rchild==NULL)) return(1);</a:t>
            </a:r>
            <a:endParaRPr lang="en-US" altLang="zh-CN" sz="2000" b="0">
              <a:solidFill>
                <a:schemeClr val="tx1"/>
              </a:solidFill>
              <a:ea typeface="Arial Unicode MS" pitchFamily="34" charset="-122"/>
            </a:endParaRPr>
          </a:p>
          <a:p>
            <a:pPr eaLnBrk="1" hangingPunct="1"/>
            <a:r>
              <a:rPr lang="en-US" altLang="zh-CN" sz="2000" b="0">
                <a:solidFill>
                  <a:schemeClr val="tx1"/>
                </a:solidFill>
                <a:ea typeface="Arial Unicode MS" pitchFamily="34" charset="-122"/>
              </a:rPr>
              <a:t>      </a:t>
            </a:r>
            <a:r>
              <a:rPr lang="en-US" altLang="zh-CN" sz="2000" b="0">
                <a:solidFill>
                  <a:schemeClr val="tx1"/>
                </a:solidFill>
              </a:rPr>
              <a:t>else {   num1=nodes(b-&gt;lchild);</a:t>
            </a:r>
            <a:endParaRPr lang="en-US" altLang="zh-CN" sz="2000" b="0">
              <a:solidFill>
                <a:schemeClr val="tx1"/>
              </a:solidFill>
              <a:ea typeface="Arial Unicode MS" pitchFamily="34" charset="-122"/>
            </a:endParaRPr>
          </a:p>
          <a:p>
            <a:pPr eaLnBrk="1" hangingPunct="1"/>
            <a:r>
              <a:rPr lang="en-US" altLang="zh-CN" sz="2000" b="0">
                <a:solidFill>
                  <a:schemeClr val="tx1"/>
                </a:solidFill>
              </a:rPr>
              <a:t>                  num2=nodes(b-&gt;rchild);</a:t>
            </a:r>
          </a:p>
          <a:p>
            <a:pPr eaLnBrk="1" hangingPunct="1"/>
            <a:r>
              <a:rPr lang="en-US" altLang="zh-CN" sz="2000" b="0">
                <a:solidFill>
                  <a:schemeClr val="tx1"/>
                </a:solidFill>
              </a:rPr>
              <a:t>                  return(num1+num2+1);    }</a:t>
            </a:r>
          </a:p>
          <a:p>
            <a:pPr eaLnBrk="1" hangingPunct="1"/>
            <a:r>
              <a:rPr lang="en-US" altLang="zh-CN" sz="2000" b="0">
                <a:solidFill>
                  <a:schemeClr val="tx1"/>
                </a:solidFill>
              </a:rPr>
              <a:t>}</a:t>
            </a:r>
          </a:p>
        </p:txBody>
      </p:sp>
      <p:grpSp>
        <p:nvGrpSpPr>
          <p:cNvPr id="28677" name="Group 5">
            <a:extLst>
              <a:ext uri="{FF2B5EF4-FFF2-40B4-BE49-F238E27FC236}">
                <a16:creationId xmlns:a16="http://schemas.microsoft.com/office/drawing/2014/main" id="{750BB575-0989-44EF-A971-AD4557CB819C}"/>
              </a:ext>
            </a:extLst>
          </p:cNvPr>
          <p:cNvGrpSpPr>
            <a:grpSpLocks/>
          </p:cNvGrpSpPr>
          <p:nvPr/>
        </p:nvGrpSpPr>
        <p:grpSpPr bwMode="auto">
          <a:xfrm>
            <a:off x="2208919" y="2177256"/>
            <a:ext cx="7588250" cy="1017588"/>
            <a:chOff x="48" y="1344"/>
            <a:chExt cx="4780" cy="641"/>
          </a:xfrm>
        </p:grpSpPr>
        <p:sp>
          <p:nvSpPr>
            <p:cNvPr id="96262" name="Text Box 6">
              <a:extLst>
                <a:ext uri="{FF2B5EF4-FFF2-40B4-BE49-F238E27FC236}">
                  <a16:creationId xmlns:a16="http://schemas.microsoft.com/office/drawing/2014/main" id="{FB1131F6-A897-46A4-882E-13FC899E4C8D}"/>
                </a:ext>
              </a:extLst>
            </p:cNvPr>
            <p:cNvSpPr txBox="1">
              <a:spLocks noChangeArrowheads="1"/>
            </p:cNvSpPr>
            <p:nvPr/>
          </p:nvSpPr>
          <p:spPr bwMode="auto">
            <a:xfrm>
              <a:off x="48" y="1344"/>
              <a:ext cx="4780"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rPr>
                <a:t>         f(b)=0                                             </a:t>
              </a:r>
              <a:r>
                <a:rPr lang="zh-CN" altLang="en-US" sz="2000" b="0" dirty="0">
                  <a:solidFill>
                    <a:schemeClr val="tx1"/>
                  </a:solidFill>
                </a:rPr>
                <a:t>若</a:t>
              </a:r>
              <a:r>
                <a:rPr lang="en-US" altLang="zh-CN" sz="2000" b="0" dirty="0">
                  <a:solidFill>
                    <a:schemeClr val="tx1"/>
                  </a:solidFill>
                </a:rPr>
                <a:t>b=NULL</a:t>
              </a:r>
              <a:endParaRPr lang="en-US" altLang="zh-CN" sz="2000" b="0" dirty="0">
                <a:solidFill>
                  <a:schemeClr val="tx1"/>
                </a:solidFill>
                <a:ea typeface="Arial Unicode MS" pitchFamily="34" charset="-122"/>
              </a:endParaRPr>
            </a:p>
            <a:p>
              <a:pPr eaLnBrk="1" hangingPunct="1"/>
              <a:r>
                <a:rPr lang="en-US" altLang="zh-CN" sz="2000" b="0" dirty="0">
                  <a:solidFill>
                    <a:schemeClr val="tx1"/>
                  </a:solidFill>
                </a:rPr>
                <a:t>         f(b)=1                                             </a:t>
              </a:r>
              <a:r>
                <a:rPr lang="zh-CN" altLang="en-US" sz="2000" b="0" dirty="0">
                  <a:solidFill>
                    <a:schemeClr val="tx1"/>
                  </a:solidFill>
                </a:rPr>
                <a:t>若</a:t>
              </a:r>
              <a:r>
                <a:rPr lang="en-US" altLang="zh-CN" sz="2000" b="0" dirty="0">
                  <a:solidFill>
                    <a:schemeClr val="tx1"/>
                  </a:solidFill>
                </a:rPr>
                <a:t>b-&gt;</a:t>
              </a:r>
              <a:r>
                <a:rPr lang="en-US" altLang="zh-CN" sz="2000" b="0" dirty="0" err="1">
                  <a:solidFill>
                    <a:schemeClr val="tx1"/>
                  </a:solidFill>
                </a:rPr>
                <a:t>lchild</a:t>
              </a:r>
              <a:r>
                <a:rPr lang="en-US" altLang="zh-CN" sz="2000" b="0" dirty="0">
                  <a:solidFill>
                    <a:schemeClr val="tx1"/>
                  </a:solidFill>
                </a:rPr>
                <a:t>=b-&gt;</a:t>
              </a:r>
              <a:r>
                <a:rPr lang="en-US" altLang="zh-CN" sz="2000" b="0" dirty="0" err="1">
                  <a:solidFill>
                    <a:schemeClr val="tx1"/>
                  </a:solidFill>
                </a:rPr>
                <a:t>rchild</a:t>
              </a:r>
              <a:r>
                <a:rPr lang="en-US" altLang="zh-CN" sz="2000" b="0" dirty="0">
                  <a:solidFill>
                    <a:schemeClr val="tx1"/>
                  </a:solidFill>
                </a:rPr>
                <a:t>=NULL</a:t>
              </a:r>
              <a:endParaRPr lang="en-US" altLang="zh-CN" sz="2000" b="0" dirty="0">
                <a:solidFill>
                  <a:schemeClr val="tx1"/>
                </a:solidFill>
                <a:ea typeface="Arial Unicode MS" pitchFamily="34" charset="-122"/>
              </a:endParaRPr>
            </a:p>
            <a:p>
              <a:pPr eaLnBrk="1" hangingPunct="1"/>
              <a:r>
                <a:rPr lang="en-US" altLang="zh-CN" sz="2000" b="0" dirty="0">
                  <a:solidFill>
                    <a:schemeClr val="tx1"/>
                  </a:solidFill>
                </a:rPr>
                <a:t>         f(b)=f(b-&gt;</a:t>
              </a:r>
              <a:r>
                <a:rPr lang="en-US" altLang="zh-CN" sz="2000" b="0" dirty="0" err="1">
                  <a:solidFill>
                    <a:schemeClr val="tx1"/>
                  </a:solidFill>
                </a:rPr>
                <a:t>lchild</a:t>
              </a:r>
              <a:r>
                <a:rPr lang="en-US" altLang="zh-CN" sz="2000" b="0" dirty="0">
                  <a:solidFill>
                    <a:schemeClr val="tx1"/>
                  </a:solidFill>
                </a:rPr>
                <a:t>)+f(b-&gt;</a:t>
              </a:r>
              <a:r>
                <a:rPr lang="en-US" altLang="zh-CN" sz="2000" b="0" dirty="0" err="1">
                  <a:solidFill>
                    <a:schemeClr val="tx1"/>
                  </a:solidFill>
                </a:rPr>
                <a:t>rchild</a:t>
              </a:r>
              <a:r>
                <a:rPr lang="en-US" altLang="zh-CN" sz="2000" b="0" dirty="0">
                  <a:solidFill>
                    <a:schemeClr val="tx1"/>
                  </a:solidFill>
                </a:rPr>
                <a:t>)+1   </a:t>
              </a:r>
              <a:r>
                <a:rPr lang="zh-CN" altLang="en-US" sz="2000" b="0" dirty="0">
                  <a:solidFill>
                    <a:schemeClr val="tx1"/>
                  </a:solidFill>
                </a:rPr>
                <a:t>其它</a:t>
              </a:r>
              <a:endParaRPr lang="zh-CN" altLang="en-US" sz="2000" b="0" dirty="0">
                <a:solidFill>
                  <a:schemeClr val="tx1"/>
                </a:solidFill>
                <a:ea typeface="Arial Unicode MS" pitchFamily="34" charset="-122"/>
              </a:endParaRPr>
            </a:p>
          </p:txBody>
        </p:sp>
        <p:sp>
          <p:nvSpPr>
            <p:cNvPr id="96263" name="AutoShape 7">
              <a:extLst>
                <a:ext uri="{FF2B5EF4-FFF2-40B4-BE49-F238E27FC236}">
                  <a16:creationId xmlns:a16="http://schemas.microsoft.com/office/drawing/2014/main" id="{932DD69A-A921-4619-AAAD-2105DBE6722A}"/>
                </a:ext>
              </a:extLst>
            </p:cNvPr>
            <p:cNvSpPr>
              <a:spLocks/>
            </p:cNvSpPr>
            <p:nvPr/>
          </p:nvSpPr>
          <p:spPr bwMode="auto">
            <a:xfrm>
              <a:off x="298" y="1449"/>
              <a:ext cx="72" cy="377"/>
            </a:xfrm>
            <a:prstGeom prst="leftBrace">
              <a:avLst>
                <a:gd name="adj1" fmla="val 74998"/>
                <a:gd name="adj2" fmla="val 50000"/>
              </a:avLst>
            </a:prstGeom>
            <a:noFill/>
            <a:ln w="9525">
              <a:solidFill>
                <a:schemeClr val="tx1"/>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sz="2000" b="0">
                <a:solidFill>
                  <a:schemeClr val="tx1"/>
                </a:solidFill>
              </a:endParaRPr>
            </a:p>
          </p:txBody>
        </p:sp>
      </p:grpSp>
      <p:sp>
        <p:nvSpPr>
          <p:cNvPr id="96261" name="矩形 1">
            <a:extLst>
              <a:ext uri="{FF2B5EF4-FFF2-40B4-BE49-F238E27FC236}">
                <a16:creationId xmlns:a16="http://schemas.microsoft.com/office/drawing/2014/main" id="{3142A63C-F088-447F-A106-2716D65B6012}"/>
              </a:ext>
            </a:extLst>
          </p:cNvPr>
          <p:cNvSpPr>
            <a:spLocks noChangeArrowheads="1"/>
          </p:cNvSpPr>
          <p:nvPr/>
        </p:nvSpPr>
        <p:spPr bwMode="auto">
          <a:xfrm>
            <a:off x="1157616" y="700086"/>
            <a:ext cx="3278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dirty="0">
                <a:solidFill>
                  <a:srgbClr val="FF0000"/>
                </a:solidFill>
                <a:latin typeface="黑体" panose="02010609060101010101" pitchFamily="49" charset="-122"/>
                <a:ea typeface="黑体" panose="02010609060101010101" pitchFamily="49" charset="-122"/>
              </a:rPr>
              <a:t>三、二叉树结点数统计</a:t>
            </a:r>
          </a:p>
        </p:txBody>
      </p:sp>
    </p:spTree>
    <p:extLst>
      <p:ext uri="{BB962C8B-B14F-4D97-AF65-F5344CB8AC3E}">
        <p14:creationId xmlns:p14="http://schemas.microsoft.com/office/powerpoint/2010/main" val="3245785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0-#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 calcmode="lin" valueType="num">
                                      <p:cBhvr additive="base">
                                        <p:cTn id="13" dur="500" fill="hold"/>
                                        <p:tgtEl>
                                          <p:spTgt spid="28676"/>
                                        </p:tgtEl>
                                        <p:attrNameLst>
                                          <p:attrName>ppt_x</p:attrName>
                                        </p:attrNameLst>
                                      </p:cBhvr>
                                      <p:tavLst>
                                        <p:tav tm="0">
                                          <p:val>
                                            <p:strVal val="0-#ppt_w/2"/>
                                          </p:val>
                                        </p:tav>
                                        <p:tav tm="100000">
                                          <p:val>
                                            <p:strVal val="#ppt_x"/>
                                          </p:val>
                                        </p:tav>
                                      </p:tavLst>
                                    </p:anim>
                                    <p:anim calcmode="lin" valueType="num">
                                      <p:cBhvr additive="base">
                                        <p:cTn id="14"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0BBD10D9-69A8-4C58-B88B-A74F90AEAF69}"/>
              </a:ext>
            </a:extLst>
          </p:cNvPr>
          <p:cNvSpPr txBox="1">
            <a:spLocks noChangeArrowheads="1"/>
          </p:cNvSpPr>
          <p:nvPr/>
        </p:nvSpPr>
        <p:spPr bwMode="auto">
          <a:xfrm>
            <a:off x="2307265" y="913608"/>
            <a:ext cx="4021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0000CC"/>
                </a:solidFill>
              </a:rPr>
              <a:t>(2) </a:t>
            </a:r>
            <a:r>
              <a:rPr lang="zh-CN" altLang="en-US" dirty="0">
                <a:solidFill>
                  <a:srgbClr val="0000CC"/>
                </a:solidFill>
              </a:rPr>
              <a:t>求任意二叉树叶子结点数</a:t>
            </a:r>
          </a:p>
        </p:txBody>
      </p:sp>
      <p:grpSp>
        <p:nvGrpSpPr>
          <p:cNvPr id="29699" name="Group 3">
            <a:extLst>
              <a:ext uri="{FF2B5EF4-FFF2-40B4-BE49-F238E27FC236}">
                <a16:creationId xmlns:a16="http://schemas.microsoft.com/office/drawing/2014/main" id="{D6F26250-CA51-4944-8382-8936206A5A5D}"/>
              </a:ext>
            </a:extLst>
          </p:cNvPr>
          <p:cNvGrpSpPr>
            <a:grpSpLocks/>
          </p:cNvGrpSpPr>
          <p:nvPr/>
        </p:nvGrpSpPr>
        <p:grpSpPr bwMode="auto">
          <a:xfrm>
            <a:off x="2055813" y="1497014"/>
            <a:ext cx="7296150" cy="1017587"/>
            <a:chOff x="432" y="831"/>
            <a:chExt cx="4596" cy="641"/>
          </a:xfrm>
        </p:grpSpPr>
        <p:sp>
          <p:nvSpPr>
            <p:cNvPr id="97285" name="Text Box 4">
              <a:extLst>
                <a:ext uri="{FF2B5EF4-FFF2-40B4-BE49-F238E27FC236}">
                  <a16:creationId xmlns:a16="http://schemas.microsoft.com/office/drawing/2014/main" id="{5E11433E-F17F-4C38-830E-6348BAE4C958}"/>
                </a:ext>
              </a:extLst>
            </p:cNvPr>
            <p:cNvSpPr txBox="1">
              <a:spLocks noChangeArrowheads="1"/>
            </p:cNvSpPr>
            <p:nvPr/>
          </p:nvSpPr>
          <p:spPr bwMode="auto">
            <a:xfrm>
              <a:off x="432" y="831"/>
              <a:ext cx="4596" cy="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rPr>
                <a:t>         f(b)=0                                           </a:t>
              </a:r>
              <a:r>
                <a:rPr lang="zh-CN" altLang="en-US" sz="2000" b="0" dirty="0">
                  <a:solidFill>
                    <a:schemeClr val="tx1"/>
                  </a:solidFill>
                </a:rPr>
                <a:t>若</a:t>
              </a:r>
              <a:r>
                <a:rPr lang="en-US" altLang="zh-CN" sz="2000" b="0" dirty="0">
                  <a:solidFill>
                    <a:schemeClr val="tx1"/>
                  </a:solidFill>
                </a:rPr>
                <a:t>b=NULL</a:t>
              </a:r>
              <a:endParaRPr lang="en-US" altLang="zh-CN" sz="2000" b="0" dirty="0">
                <a:solidFill>
                  <a:schemeClr val="tx1"/>
                </a:solidFill>
                <a:ea typeface="Arial Unicode MS" pitchFamily="34" charset="-122"/>
              </a:endParaRPr>
            </a:p>
            <a:p>
              <a:pPr eaLnBrk="1" hangingPunct="1"/>
              <a:r>
                <a:rPr lang="en-US" altLang="zh-CN" sz="2000" b="0" dirty="0">
                  <a:solidFill>
                    <a:schemeClr val="tx1"/>
                  </a:solidFill>
                </a:rPr>
                <a:t>         f(b)=1                                           </a:t>
              </a:r>
              <a:r>
                <a:rPr lang="zh-CN" altLang="en-US" sz="2000" b="0" dirty="0">
                  <a:solidFill>
                    <a:schemeClr val="tx1"/>
                  </a:solidFill>
                </a:rPr>
                <a:t>若</a:t>
              </a:r>
              <a:r>
                <a:rPr lang="en-US" altLang="zh-CN" sz="2000" b="0" dirty="0">
                  <a:solidFill>
                    <a:schemeClr val="tx1"/>
                  </a:solidFill>
                </a:rPr>
                <a:t>b-&gt;</a:t>
              </a:r>
              <a:r>
                <a:rPr lang="en-US" altLang="zh-CN" sz="2000" b="0" dirty="0" err="1">
                  <a:solidFill>
                    <a:schemeClr val="tx1"/>
                  </a:solidFill>
                </a:rPr>
                <a:t>lchild</a:t>
              </a:r>
              <a:r>
                <a:rPr lang="en-US" altLang="zh-CN" sz="2000" b="0" dirty="0">
                  <a:solidFill>
                    <a:schemeClr val="tx1"/>
                  </a:solidFill>
                </a:rPr>
                <a:t>=b-&gt;</a:t>
              </a:r>
              <a:r>
                <a:rPr lang="en-US" altLang="zh-CN" sz="2000" b="0" dirty="0" err="1">
                  <a:solidFill>
                    <a:schemeClr val="tx1"/>
                  </a:solidFill>
                </a:rPr>
                <a:t>rchild</a:t>
              </a:r>
              <a:r>
                <a:rPr lang="en-US" altLang="zh-CN" sz="2000" b="0" dirty="0">
                  <a:solidFill>
                    <a:schemeClr val="tx1"/>
                  </a:solidFill>
                </a:rPr>
                <a:t>=NULL</a:t>
              </a:r>
              <a:endParaRPr lang="en-US" altLang="zh-CN" sz="2000" b="0" dirty="0">
                <a:solidFill>
                  <a:schemeClr val="tx1"/>
                </a:solidFill>
                <a:ea typeface="Arial Unicode MS" pitchFamily="34" charset="-122"/>
              </a:endParaRPr>
            </a:p>
            <a:p>
              <a:pPr eaLnBrk="1" hangingPunct="1"/>
              <a:r>
                <a:rPr lang="en-US" altLang="zh-CN" sz="2000" b="0" dirty="0">
                  <a:solidFill>
                    <a:schemeClr val="tx1"/>
                  </a:solidFill>
                </a:rPr>
                <a:t>         f(b)=f(b-&gt;</a:t>
              </a:r>
              <a:r>
                <a:rPr lang="en-US" altLang="zh-CN" sz="2000" b="0" dirty="0" err="1">
                  <a:solidFill>
                    <a:schemeClr val="tx1"/>
                  </a:solidFill>
                </a:rPr>
                <a:t>lchild</a:t>
              </a:r>
              <a:r>
                <a:rPr lang="en-US" altLang="zh-CN" sz="2000" b="0" dirty="0">
                  <a:solidFill>
                    <a:schemeClr val="tx1"/>
                  </a:solidFill>
                </a:rPr>
                <a:t>)+f(b-&gt;</a:t>
              </a:r>
              <a:r>
                <a:rPr lang="en-US" altLang="zh-CN" sz="2000" b="0" dirty="0" err="1">
                  <a:solidFill>
                    <a:schemeClr val="tx1"/>
                  </a:solidFill>
                </a:rPr>
                <a:t>rchild</a:t>
              </a:r>
              <a:r>
                <a:rPr lang="en-US" altLang="zh-CN" sz="2000" b="0" dirty="0">
                  <a:solidFill>
                    <a:schemeClr val="tx1"/>
                  </a:solidFill>
                </a:rPr>
                <a:t>)     </a:t>
              </a:r>
              <a:r>
                <a:rPr lang="zh-CN" altLang="en-US" sz="2000" b="0" dirty="0">
                  <a:solidFill>
                    <a:schemeClr val="tx1"/>
                  </a:solidFill>
                </a:rPr>
                <a:t>其它</a:t>
              </a:r>
            </a:p>
          </p:txBody>
        </p:sp>
        <p:sp>
          <p:nvSpPr>
            <p:cNvPr id="97286" name="AutoShape 5">
              <a:extLst>
                <a:ext uri="{FF2B5EF4-FFF2-40B4-BE49-F238E27FC236}">
                  <a16:creationId xmlns:a16="http://schemas.microsoft.com/office/drawing/2014/main" id="{F2DCFBBF-3A7C-4996-AC7D-071E7B0194E0}"/>
                </a:ext>
              </a:extLst>
            </p:cNvPr>
            <p:cNvSpPr>
              <a:spLocks/>
            </p:cNvSpPr>
            <p:nvPr/>
          </p:nvSpPr>
          <p:spPr bwMode="auto">
            <a:xfrm>
              <a:off x="754" y="982"/>
              <a:ext cx="71" cy="340"/>
            </a:xfrm>
            <a:prstGeom prst="leftBrace">
              <a:avLst>
                <a:gd name="adj1" fmla="val 41667"/>
                <a:gd name="adj2" fmla="val 50000"/>
              </a:avLst>
            </a:prstGeom>
            <a:noFill/>
            <a:ln w="9525">
              <a:solidFill>
                <a:schemeClr val="tx1"/>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solidFill>
                  <a:schemeClr val="tx1"/>
                </a:solidFill>
              </a:endParaRPr>
            </a:p>
          </p:txBody>
        </p:sp>
      </p:grpSp>
      <p:sp>
        <p:nvSpPr>
          <p:cNvPr id="29702" name="Text Box 6">
            <a:extLst>
              <a:ext uri="{FF2B5EF4-FFF2-40B4-BE49-F238E27FC236}">
                <a16:creationId xmlns:a16="http://schemas.microsoft.com/office/drawing/2014/main" id="{7ABAF54A-4D28-4533-B94E-E70BAD460076}"/>
              </a:ext>
            </a:extLst>
          </p:cNvPr>
          <p:cNvSpPr txBox="1">
            <a:spLocks noChangeArrowheads="1"/>
          </p:cNvSpPr>
          <p:nvPr/>
        </p:nvSpPr>
        <p:spPr bwMode="auto">
          <a:xfrm>
            <a:off x="2227264" y="2990850"/>
            <a:ext cx="7297737" cy="3016250"/>
          </a:xfrm>
          <a:prstGeom prst="rect">
            <a:avLst/>
          </a:prstGeom>
          <a:noFill/>
          <a:ln w="9525">
            <a:solidFill>
              <a:schemeClr val="accent1"/>
            </a:solidFill>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000" b="0">
                <a:solidFill>
                  <a:schemeClr val="tx1"/>
                </a:solidFill>
              </a:rPr>
              <a:t> int  leafs( BTREE *b)</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rPr>
              <a:t> {  int  num1,num2 ;</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ea typeface="Arial Unicode MS" pitchFamily="34" charset="-122"/>
              </a:rPr>
              <a:t>     </a:t>
            </a:r>
            <a:r>
              <a:rPr lang="en-US" altLang="zh-CN" sz="2000" b="0">
                <a:solidFill>
                  <a:schemeClr val="tx1"/>
                </a:solidFill>
              </a:rPr>
              <a:t>if ( b==NULL ) return(0);</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ea typeface="Arial Unicode MS" pitchFamily="34" charset="-122"/>
              </a:rPr>
              <a:t>     </a:t>
            </a:r>
            <a:r>
              <a:rPr lang="en-US" altLang="zh-CN" sz="2000" b="0">
                <a:solidFill>
                  <a:schemeClr val="tx1"/>
                </a:solidFill>
              </a:rPr>
              <a:t>else  if (( b-&gt;lchild==NULL) &amp;&amp; ( b-&gt;rchild==NULL)) return(1);</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ea typeface="Arial Unicode MS" pitchFamily="34" charset="-122"/>
              </a:rPr>
              <a:t>     </a:t>
            </a:r>
            <a:r>
              <a:rPr lang="en-US" altLang="zh-CN" sz="2000" b="0">
                <a:solidFill>
                  <a:schemeClr val="tx1"/>
                </a:solidFill>
              </a:rPr>
              <a:t>else {  num1=leafs(b-&gt;lchild);</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ea typeface="Arial Unicode MS" pitchFamily="34" charset="-122"/>
              </a:rPr>
              <a:t>                </a:t>
            </a:r>
            <a:r>
              <a:rPr lang="en-US" altLang="zh-CN" sz="2000" b="0">
                <a:solidFill>
                  <a:schemeClr val="tx1"/>
                </a:solidFill>
              </a:rPr>
              <a:t>num2=leafs(b-&gt;rchild);</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ea typeface="Arial Unicode MS" pitchFamily="34" charset="-122"/>
              </a:rPr>
              <a:t>                </a:t>
            </a:r>
            <a:r>
              <a:rPr lang="en-US" altLang="zh-CN" sz="2000" b="0">
                <a:solidFill>
                  <a:schemeClr val="tx1"/>
                </a:solidFill>
              </a:rPr>
              <a:t>return(num1+num2);    }</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rPr>
              <a:t>  }</a:t>
            </a:r>
          </a:p>
        </p:txBody>
      </p:sp>
    </p:spTree>
    <p:extLst>
      <p:ext uri="{BB962C8B-B14F-4D97-AF65-F5344CB8AC3E}">
        <p14:creationId xmlns:p14="http://schemas.microsoft.com/office/powerpoint/2010/main" val="1469777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702"/>
                                        </p:tgtEl>
                                        <p:attrNameLst>
                                          <p:attrName>style.visibility</p:attrName>
                                        </p:attrNameLst>
                                      </p:cBhvr>
                                      <p:to>
                                        <p:strVal val="visible"/>
                                      </p:to>
                                    </p:set>
                                    <p:anim calcmode="lin" valueType="num">
                                      <p:cBhvr additive="base">
                                        <p:cTn id="12" dur="500" fill="hold"/>
                                        <p:tgtEl>
                                          <p:spTgt spid="29702"/>
                                        </p:tgtEl>
                                        <p:attrNameLst>
                                          <p:attrName>ppt_x</p:attrName>
                                        </p:attrNameLst>
                                      </p:cBhvr>
                                      <p:tavLst>
                                        <p:tav tm="0">
                                          <p:val>
                                            <p:strVal val="0-#ppt_w/2"/>
                                          </p:val>
                                        </p:tav>
                                        <p:tav tm="100000">
                                          <p:val>
                                            <p:strVal val="#ppt_x"/>
                                          </p:val>
                                        </p:tav>
                                      </p:tavLst>
                                    </p:anim>
                                    <p:anim calcmode="lin" valueType="num">
                                      <p:cBhvr additive="base">
                                        <p:cTn id="13"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768C1175-B3C5-4D86-8543-DF2AE6971B55}"/>
              </a:ext>
            </a:extLst>
          </p:cNvPr>
          <p:cNvSpPr txBox="1">
            <a:spLocks noChangeArrowheads="1"/>
          </p:cNvSpPr>
          <p:nvPr/>
        </p:nvSpPr>
        <p:spPr bwMode="auto">
          <a:xfrm>
            <a:off x="2190307" y="901700"/>
            <a:ext cx="56451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0000CC"/>
                </a:solidFill>
              </a:rPr>
              <a:t>(3)</a:t>
            </a:r>
            <a:r>
              <a:rPr lang="zh-CN" altLang="en-US" dirty="0">
                <a:solidFill>
                  <a:srgbClr val="0000CC"/>
                </a:solidFill>
              </a:rPr>
              <a:t>求任意二叉树单孩子结点（度为</a:t>
            </a:r>
            <a:r>
              <a:rPr lang="en-US" altLang="zh-CN" dirty="0">
                <a:solidFill>
                  <a:srgbClr val="0000CC"/>
                </a:solidFill>
              </a:rPr>
              <a:t>1</a:t>
            </a:r>
            <a:r>
              <a:rPr lang="zh-CN" altLang="en-US" dirty="0">
                <a:solidFill>
                  <a:srgbClr val="0000CC"/>
                </a:solidFill>
              </a:rPr>
              <a:t>）数</a:t>
            </a:r>
          </a:p>
        </p:txBody>
      </p:sp>
      <p:grpSp>
        <p:nvGrpSpPr>
          <p:cNvPr id="30723" name="Group 3">
            <a:extLst>
              <a:ext uri="{FF2B5EF4-FFF2-40B4-BE49-F238E27FC236}">
                <a16:creationId xmlns:a16="http://schemas.microsoft.com/office/drawing/2014/main" id="{85746897-FDF5-434A-BD31-658996DC817C}"/>
              </a:ext>
            </a:extLst>
          </p:cNvPr>
          <p:cNvGrpSpPr>
            <a:grpSpLocks/>
          </p:cNvGrpSpPr>
          <p:nvPr/>
        </p:nvGrpSpPr>
        <p:grpSpPr bwMode="auto">
          <a:xfrm>
            <a:off x="2468564" y="1365250"/>
            <a:ext cx="7254875" cy="1295400"/>
            <a:chOff x="384" y="712"/>
            <a:chExt cx="4569" cy="816"/>
          </a:xfrm>
        </p:grpSpPr>
        <p:sp>
          <p:nvSpPr>
            <p:cNvPr id="98309" name="Text Box 4">
              <a:extLst>
                <a:ext uri="{FF2B5EF4-FFF2-40B4-BE49-F238E27FC236}">
                  <a16:creationId xmlns:a16="http://schemas.microsoft.com/office/drawing/2014/main" id="{C67A929E-3DB5-4608-97A1-B08BB3633355}"/>
                </a:ext>
              </a:extLst>
            </p:cNvPr>
            <p:cNvSpPr txBox="1">
              <a:spLocks noChangeArrowheads="1"/>
            </p:cNvSpPr>
            <p:nvPr/>
          </p:nvSpPr>
          <p:spPr bwMode="auto">
            <a:xfrm>
              <a:off x="391" y="712"/>
              <a:ext cx="456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2000" b="0">
                  <a:solidFill>
                    <a:schemeClr val="tx1"/>
                  </a:solidFill>
                </a:rPr>
                <a:t> f(b)=0                           </a:t>
              </a:r>
              <a:r>
                <a:rPr lang="zh-CN" altLang="en-US" sz="2000" b="0">
                  <a:solidFill>
                    <a:schemeClr val="tx1"/>
                  </a:solidFill>
                </a:rPr>
                <a:t>若</a:t>
              </a:r>
              <a:r>
                <a:rPr lang="en-US" altLang="zh-CN" sz="2000" b="0">
                  <a:solidFill>
                    <a:schemeClr val="tx1"/>
                  </a:solidFill>
                </a:rPr>
                <a:t>b=NULL</a:t>
              </a:r>
              <a:endParaRPr lang="en-US" altLang="zh-CN" sz="2000" b="0">
                <a:solidFill>
                  <a:schemeClr val="tx1"/>
                </a:solidFill>
                <a:ea typeface="Arial Unicode MS" pitchFamily="34" charset="-122"/>
              </a:endParaRPr>
            </a:p>
            <a:p>
              <a:pPr eaLnBrk="1" hangingPunct="1">
                <a:lnSpc>
                  <a:spcPct val="130000"/>
                </a:lnSpc>
              </a:pPr>
              <a:r>
                <a:rPr lang="en-US" altLang="zh-CN" sz="2000" b="0">
                  <a:solidFill>
                    <a:schemeClr val="tx1"/>
                  </a:solidFill>
                </a:rPr>
                <a:t> f(b)=1                           </a:t>
              </a:r>
              <a:r>
                <a:rPr lang="zh-CN" altLang="en-US" sz="2000" b="0">
                  <a:solidFill>
                    <a:schemeClr val="tx1"/>
                  </a:solidFill>
                </a:rPr>
                <a:t>若</a:t>
              </a:r>
              <a:r>
                <a:rPr lang="en-US" altLang="zh-CN" sz="2000" b="0">
                  <a:solidFill>
                    <a:schemeClr val="tx1"/>
                  </a:solidFill>
                </a:rPr>
                <a:t>b-&gt;lchild</a:t>
              </a:r>
              <a:r>
                <a:rPr lang="zh-CN" altLang="en-US" sz="2000" b="0">
                  <a:solidFill>
                    <a:schemeClr val="tx1"/>
                  </a:solidFill>
                </a:rPr>
                <a:t>、</a:t>
              </a:r>
              <a:r>
                <a:rPr lang="en-US" altLang="zh-CN" sz="2000" b="0">
                  <a:solidFill>
                    <a:schemeClr val="tx1"/>
                  </a:solidFill>
                </a:rPr>
                <a:t>b-&gt;rchild </a:t>
              </a:r>
              <a:r>
                <a:rPr lang="zh-CN" altLang="en-US" sz="2000" b="0">
                  <a:solidFill>
                    <a:schemeClr val="tx1"/>
                  </a:solidFill>
                </a:rPr>
                <a:t>其中一个为</a:t>
              </a:r>
              <a:r>
                <a:rPr lang="en-US" altLang="zh-CN" sz="2000" b="0">
                  <a:solidFill>
                    <a:schemeClr val="tx1"/>
                  </a:solidFill>
                </a:rPr>
                <a:t>NULL</a:t>
              </a:r>
              <a:endParaRPr lang="en-US" altLang="zh-CN" sz="2000" b="0">
                <a:solidFill>
                  <a:schemeClr val="tx1"/>
                </a:solidFill>
                <a:ea typeface="Arial Unicode MS" pitchFamily="34" charset="-122"/>
              </a:endParaRPr>
            </a:p>
            <a:p>
              <a:pPr eaLnBrk="1" hangingPunct="1">
                <a:lnSpc>
                  <a:spcPct val="130000"/>
                </a:lnSpc>
              </a:pPr>
              <a:r>
                <a:rPr lang="en-US" altLang="zh-CN" sz="2000" b="0">
                  <a:solidFill>
                    <a:schemeClr val="tx1"/>
                  </a:solidFill>
                </a:rPr>
                <a:t> f(b)=f(b-&gt;lchild)+f(b-&gt;rchild)   </a:t>
              </a:r>
              <a:r>
                <a:rPr lang="zh-CN" altLang="en-US" sz="2000" b="0">
                  <a:solidFill>
                    <a:schemeClr val="tx1"/>
                  </a:solidFill>
                </a:rPr>
                <a:t>其它</a:t>
              </a:r>
            </a:p>
          </p:txBody>
        </p:sp>
        <p:sp>
          <p:nvSpPr>
            <p:cNvPr id="98310" name="AutoShape 5">
              <a:extLst>
                <a:ext uri="{FF2B5EF4-FFF2-40B4-BE49-F238E27FC236}">
                  <a16:creationId xmlns:a16="http://schemas.microsoft.com/office/drawing/2014/main" id="{FD62E248-6BAF-40EE-B6E9-56D293090EF5}"/>
                </a:ext>
              </a:extLst>
            </p:cNvPr>
            <p:cNvSpPr>
              <a:spLocks/>
            </p:cNvSpPr>
            <p:nvPr/>
          </p:nvSpPr>
          <p:spPr bwMode="auto">
            <a:xfrm>
              <a:off x="384" y="950"/>
              <a:ext cx="59" cy="456"/>
            </a:xfrm>
            <a:prstGeom prst="leftBrace">
              <a:avLst>
                <a:gd name="adj1" fmla="val 108330"/>
                <a:gd name="adj2" fmla="val 50000"/>
              </a:avLst>
            </a:prstGeom>
            <a:noFill/>
            <a:ln w="9525">
              <a:solidFill>
                <a:schemeClr val="tx1"/>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sz="2000" b="0">
                <a:solidFill>
                  <a:schemeClr val="tx1"/>
                </a:solidFill>
              </a:endParaRPr>
            </a:p>
          </p:txBody>
        </p:sp>
      </p:grpSp>
      <p:sp>
        <p:nvSpPr>
          <p:cNvPr id="30726" name="Text Box 6">
            <a:extLst>
              <a:ext uri="{FF2B5EF4-FFF2-40B4-BE49-F238E27FC236}">
                <a16:creationId xmlns:a16="http://schemas.microsoft.com/office/drawing/2014/main" id="{15DCC998-090B-4314-AFD2-A3E986E80DEB}"/>
              </a:ext>
            </a:extLst>
          </p:cNvPr>
          <p:cNvSpPr txBox="1">
            <a:spLocks noChangeArrowheads="1"/>
          </p:cNvSpPr>
          <p:nvPr/>
        </p:nvSpPr>
        <p:spPr bwMode="auto">
          <a:xfrm>
            <a:off x="2351088" y="2913063"/>
            <a:ext cx="6851650" cy="3295650"/>
          </a:xfrm>
          <a:prstGeom prst="rect">
            <a:avLst/>
          </a:prstGeom>
          <a:noFill/>
          <a:ln w="9525">
            <a:solidFill>
              <a:schemeClr val="accent1"/>
            </a:solidFill>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a:solidFill>
                  <a:schemeClr val="tx1"/>
                </a:solidFill>
              </a:rPr>
              <a:t> int  onechild( BTREE *b)</a:t>
            </a:r>
            <a:endParaRPr lang="en-US" altLang="zh-CN" sz="2000" b="0">
              <a:solidFill>
                <a:schemeClr val="tx1"/>
              </a:solidFill>
              <a:ea typeface="Arial Unicode MS" pitchFamily="34" charset="-122"/>
            </a:endParaRPr>
          </a:p>
          <a:p>
            <a:pPr eaLnBrk="1" hangingPunct="1"/>
            <a:r>
              <a:rPr lang="en-US" altLang="zh-CN" sz="2000" b="0">
                <a:solidFill>
                  <a:schemeClr val="tx1"/>
                </a:solidFill>
              </a:rPr>
              <a:t> {    int  num1,num2 ;</a:t>
            </a:r>
            <a:endParaRPr lang="en-US" altLang="zh-CN" sz="2000" b="0">
              <a:solidFill>
                <a:schemeClr val="tx1"/>
              </a:solidFill>
              <a:ea typeface="Arial Unicode MS" pitchFamily="34" charset="-122"/>
            </a:endParaRPr>
          </a:p>
          <a:p>
            <a:pPr eaLnBrk="1" hangingPunct="1"/>
            <a:r>
              <a:rPr lang="en-US" altLang="zh-CN" sz="2000" b="0">
                <a:solidFill>
                  <a:schemeClr val="tx1"/>
                </a:solidFill>
              </a:rPr>
              <a:t>       if ( b==NULL ) return(0);</a:t>
            </a:r>
            <a:endParaRPr lang="en-US" altLang="zh-CN" sz="2000" b="0">
              <a:solidFill>
                <a:schemeClr val="tx1"/>
              </a:solidFill>
              <a:ea typeface="Arial Unicode MS" pitchFamily="34" charset="-122"/>
            </a:endParaRPr>
          </a:p>
          <a:p>
            <a:pPr eaLnBrk="1" hangingPunct="1"/>
            <a:r>
              <a:rPr lang="en-US" altLang="zh-CN" sz="2000" b="0">
                <a:solidFill>
                  <a:schemeClr val="tx1"/>
                </a:solidFill>
              </a:rPr>
              <a:t>      else  if ( (( b-&gt;lchild==NULL) &amp;&amp; ( b-&gt;rchild&lt;&gt;NULL)) ||</a:t>
            </a:r>
            <a:endParaRPr lang="en-US" altLang="zh-CN" sz="2000" b="0">
              <a:solidFill>
                <a:schemeClr val="tx1"/>
              </a:solidFill>
              <a:ea typeface="Arial Unicode MS" pitchFamily="34" charset="-122"/>
            </a:endParaRPr>
          </a:p>
          <a:p>
            <a:pPr eaLnBrk="1" hangingPunct="1"/>
            <a:r>
              <a:rPr lang="en-US" altLang="zh-CN" sz="2000" b="0">
                <a:solidFill>
                  <a:schemeClr val="tx1"/>
                </a:solidFill>
              </a:rPr>
              <a:t>       (( b-&gt;rchild==NULL) &amp;&amp; ( b-&gt;lchild&lt;&gt;NULL)) )</a:t>
            </a:r>
            <a:endParaRPr lang="en-US" altLang="zh-CN" sz="2000" b="0">
              <a:solidFill>
                <a:schemeClr val="tx1"/>
              </a:solidFill>
              <a:ea typeface="Arial Unicode MS" pitchFamily="34" charset="-122"/>
            </a:endParaRPr>
          </a:p>
          <a:p>
            <a:pPr eaLnBrk="1" hangingPunct="1"/>
            <a:r>
              <a:rPr lang="en-US" altLang="zh-CN" sz="2000" b="0">
                <a:solidFill>
                  <a:schemeClr val="tx1"/>
                </a:solidFill>
              </a:rPr>
              <a:t>          return(1);</a:t>
            </a:r>
            <a:endParaRPr lang="en-US" altLang="zh-CN" sz="2000" b="0">
              <a:solidFill>
                <a:schemeClr val="tx1"/>
              </a:solidFill>
              <a:ea typeface="Arial Unicode MS" pitchFamily="34" charset="-122"/>
            </a:endParaRPr>
          </a:p>
          <a:p>
            <a:pPr eaLnBrk="1" hangingPunct="1"/>
            <a:r>
              <a:rPr lang="en-US" altLang="zh-CN" sz="2000" b="0">
                <a:solidFill>
                  <a:schemeClr val="tx1"/>
                </a:solidFill>
              </a:rPr>
              <a:t>        else {  num1=onechild(b-&gt;lchild);</a:t>
            </a:r>
            <a:endParaRPr lang="en-US" altLang="zh-CN" sz="2000" b="0">
              <a:solidFill>
                <a:schemeClr val="tx1"/>
              </a:solidFill>
              <a:ea typeface="Arial Unicode MS" pitchFamily="34" charset="-122"/>
            </a:endParaRPr>
          </a:p>
          <a:p>
            <a:pPr eaLnBrk="1" hangingPunct="1"/>
            <a:r>
              <a:rPr lang="en-US" altLang="zh-CN" sz="2000" b="0">
                <a:solidFill>
                  <a:schemeClr val="tx1"/>
                </a:solidFill>
              </a:rPr>
              <a:t>                   num2=onechild(b-&gt;rchild);</a:t>
            </a:r>
            <a:endParaRPr lang="en-US" altLang="zh-CN" sz="2000" b="0">
              <a:solidFill>
                <a:schemeClr val="tx1"/>
              </a:solidFill>
              <a:ea typeface="Arial Unicode MS" pitchFamily="34" charset="-122"/>
            </a:endParaRPr>
          </a:p>
          <a:p>
            <a:pPr eaLnBrk="1" hangingPunct="1"/>
            <a:r>
              <a:rPr lang="en-US" altLang="zh-CN" sz="2000" b="0">
                <a:solidFill>
                  <a:schemeClr val="tx1"/>
                </a:solidFill>
              </a:rPr>
              <a:t>                   return(num1+num2);    }</a:t>
            </a:r>
            <a:endParaRPr lang="en-US" altLang="zh-CN" sz="2000" b="0">
              <a:solidFill>
                <a:schemeClr val="tx1"/>
              </a:solidFill>
              <a:ea typeface="Arial Unicode MS" pitchFamily="34" charset="-122"/>
            </a:endParaRPr>
          </a:p>
          <a:p>
            <a:pPr eaLnBrk="1" hangingPunct="1"/>
            <a:r>
              <a:rPr lang="en-US" altLang="zh-CN" sz="2000" b="0">
                <a:solidFill>
                  <a:schemeClr val="tx1"/>
                </a:solidFill>
              </a:rPr>
              <a:t>        }</a:t>
            </a:r>
          </a:p>
        </p:txBody>
      </p:sp>
    </p:spTree>
    <p:extLst>
      <p:ext uri="{BB962C8B-B14F-4D97-AF65-F5344CB8AC3E}">
        <p14:creationId xmlns:p14="http://schemas.microsoft.com/office/powerpoint/2010/main" val="2590469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 calcmode="lin" valueType="num">
                                      <p:cBhvr additive="base">
                                        <p:cTn id="12" dur="500" fill="hold"/>
                                        <p:tgtEl>
                                          <p:spTgt spid="30726"/>
                                        </p:tgtEl>
                                        <p:attrNameLst>
                                          <p:attrName>ppt_x</p:attrName>
                                        </p:attrNameLst>
                                      </p:cBhvr>
                                      <p:tavLst>
                                        <p:tav tm="0">
                                          <p:val>
                                            <p:strVal val="0-#ppt_w/2"/>
                                          </p:val>
                                        </p:tav>
                                        <p:tav tm="100000">
                                          <p:val>
                                            <p:strVal val="#ppt_x"/>
                                          </p:val>
                                        </p:tav>
                                      </p:tavLst>
                                    </p:anim>
                                    <p:anim calcmode="lin" valueType="num">
                                      <p:cBhvr additive="base">
                                        <p:cTn id="13"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5E4219A2-25D5-4D47-9AAE-F1AC45873071}"/>
              </a:ext>
            </a:extLst>
          </p:cNvPr>
          <p:cNvSpPr txBox="1">
            <a:spLocks noChangeArrowheads="1"/>
          </p:cNvSpPr>
          <p:nvPr/>
        </p:nvSpPr>
        <p:spPr bwMode="auto">
          <a:xfrm>
            <a:off x="1977655" y="958057"/>
            <a:ext cx="57213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a:solidFill>
                  <a:srgbClr val="0000CC"/>
                </a:solidFill>
              </a:rPr>
              <a:t>(4) </a:t>
            </a:r>
            <a:r>
              <a:rPr lang="zh-CN" altLang="en-US">
                <a:solidFill>
                  <a:srgbClr val="0000CC"/>
                </a:solidFill>
              </a:rPr>
              <a:t>求任意二叉树双孩子结点（度为</a:t>
            </a:r>
            <a:r>
              <a:rPr lang="en-US" altLang="zh-CN">
                <a:solidFill>
                  <a:srgbClr val="0000CC"/>
                </a:solidFill>
              </a:rPr>
              <a:t>2</a:t>
            </a:r>
            <a:r>
              <a:rPr lang="zh-CN" altLang="en-US">
                <a:solidFill>
                  <a:srgbClr val="0000CC"/>
                </a:solidFill>
              </a:rPr>
              <a:t>）数</a:t>
            </a:r>
          </a:p>
        </p:txBody>
      </p:sp>
      <p:grpSp>
        <p:nvGrpSpPr>
          <p:cNvPr id="31747" name="Group 3">
            <a:extLst>
              <a:ext uri="{FF2B5EF4-FFF2-40B4-BE49-F238E27FC236}">
                <a16:creationId xmlns:a16="http://schemas.microsoft.com/office/drawing/2014/main" id="{57309C37-8C83-4D81-AFC3-E6B008B230AB}"/>
              </a:ext>
            </a:extLst>
          </p:cNvPr>
          <p:cNvGrpSpPr>
            <a:grpSpLocks/>
          </p:cNvGrpSpPr>
          <p:nvPr/>
        </p:nvGrpSpPr>
        <p:grpSpPr bwMode="auto">
          <a:xfrm>
            <a:off x="2351089" y="1558925"/>
            <a:ext cx="7697787" cy="1201737"/>
            <a:chOff x="83" y="836"/>
            <a:chExt cx="4849" cy="757"/>
          </a:xfrm>
        </p:grpSpPr>
        <p:sp>
          <p:nvSpPr>
            <p:cNvPr id="99333" name="Text Box 4">
              <a:extLst>
                <a:ext uri="{FF2B5EF4-FFF2-40B4-BE49-F238E27FC236}">
                  <a16:creationId xmlns:a16="http://schemas.microsoft.com/office/drawing/2014/main" id="{CA57CAFC-0CC1-4140-ADE1-3E74E6823AB6}"/>
                </a:ext>
              </a:extLst>
            </p:cNvPr>
            <p:cNvSpPr txBox="1">
              <a:spLocks noChangeArrowheads="1"/>
            </p:cNvSpPr>
            <p:nvPr/>
          </p:nvSpPr>
          <p:spPr bwMode="auto">
            <a:xfrm>
              <a:off x="83" y="836"/>
              <a:ext cx="4849" cy="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000" b="0" dirty="0">
                  <a:solidFill>
                    <a:schemeClr val="tx1"/>
                  </a:solidFill>
                </a:rPr>
                <a:t>         f(b)=0                          </a:t>
              </a:r>
              <a:r>
                <a:rPr lang="zh-CN" altLang="en-US" sz="2000" b="0" dirty="0">
                  <a:solidFill>
                    <a:schemeClr val="tx1"/>
                  </a:solidFill>
                </a:rPr>
                <a:t>若</a:t>
              </a:r>
              <a:r>
                <a:rPr lang="en-US" altLang="zh-CN" sz="2000" b="0" dirty="0">
                  <a:solidFill>
                    <a:schemeClr val="tx1"/>
                  </a:solidFill>
                </a:rPr>
                <a:t>b=NULL</a:t>
              </a:r>
              <a:endParaRPr lang="en-US" altLang="zh-CN" sz="2000" b="0" dirty="0">
                <a:solidFill>
                  <a:schemeClr val="tx1"/>
                </a:solidFill>
                <a:ea typeface="Arial Unicode MS" pitchFamily="34" charset="-122"/>
              </a:endParaRPr>
            </a:p>
            <a:p>
              <a:pPr eaLnBrk="1" hangingPunct="1">
                <a:lnSpc>
                  <a:spcPct val="120000"/>
                </a:lnSpc>
              </a:pPr>
              <a:r>
                <a:rPr lang="en-US" altLang="zh-CN" sz="2000" b="0" dirty="0">
                  <a:solidFill>
                    <a:schemeClr val="tx1"/>
                  </a:solidFill>
                </a:rPr>
                <a:t>         f(b)=1                          </a:t>
              </a:r>
              <a:r>
                <a:rPr lang="zh-CN" altLang="en-US" sz="2000" b="0" dirty="0">
                  <a:solidFill>
                    <a:schemeClr val="tx1"/>
                  </a:solidFill>
                </a:rPr>
                <a:t>若</a:t>
              </a:r>
              <a:r>
                <a:rPr lang="en-US" altLang="zh-CN" sz="2000" b="0" dirty="0">
                  <a:solidFill>
                    <a:schemeClr val="tx1"/>
                  </a:solidFill>
                </a:rPr>
                <a:t>b-&gt;</a:t>
              </a:r>
              <a:r>
                <a:rPr lang="en-US" altLang="zh-CN" sz="2000" b="0" dirty="0" err="1">
                  <a:solidFill>
                    <a:schemeClr val="tx1"/>
                  </a:solidFill>
                </a:rPr>
                <a:t>lchild</a:t>
              </a:r>
              <a:r>
                <a:rPr lang="en-US" altLang="zh-CN" sz="2000" b="0" dirty="0">
                  <a:solidFill>
                    <a:schemeClr val="tx1"/>
                  </a:solidFill>
                </a:rPr>
                <a:t>&lt;&gt;NULL,</a:t>
              </a:r>
              <a:r>
                <a:rPr lang="zh-CN" altLang="en-US" sz="2000" b="0" dirty="0">
                  <a:solidFill>
                    <a:schemeClr val="tx1"/>
                  </a:solidFill>
                </a:rPr>
                <a:t>且</a:t>
              </a:r>
              <a:r>
                <a:rPr lang="en-US" altLang="zh-CN" sz="2000" b="0" dirty="0">
                  <a:solidFill>
                    <a:schemeClr val="tx1"/>
                  </a:solidFill>
                </a:rPr>
                <a:t>b-&gt;</a:t>
              </a:r>
              <a:r>
                <a:rPr lang="en-US" altLang="zh-CN" sz="2000" b="0" dirty="0" err="1">
                  <a:solidFill>
                    <a:schemeClr val="tx1"/>
                  </a:solidFill>
                </a:rPr>
                <a:t>rchild</a:t>
              </a:r>
              <a:r>
                <a:rPr lang="en-US" altLang="zh-CN" sz="2000" b="0" dirty="0">
                  <a:solidFill>
                    <a:schemeClr val="tx1"/>
                  </a:solidFill>
                </a:rPr>
                <a:t>&lt;&gt;NULL</a:t>
              </a:r>
              <a:endParaRPr lang="en-US" altLang="zh-CN" sz="2000" b="0" dirty="0">
                <a:solidFill>
                  <a:schemeClr val="tx1"/>
                </a:solidFill>
                <a:ea typeface="Arial Unicode MS" pitchFamily="34" charset="-122"/>
              </a:endParaRPr>
            </a:p>
            <a:p>
              <a:pPr eaLnBrk="1" hangingPunct="1">
                <a:lnSpc>
                  <a:spcPct val="120000"/>
                </a:lnSpc>
              </a:pPr>
              <a:r>
                <a:rPr lang="en-US" altLang="zh-CN" sz="2000" b="0" dirty="0">
                  <a:solidFill>
                    <a:schemeClr val="tx1"/>
                  </a:solidFill>
                </a:rPr>
                <a:t>         f(b)=f(b-&gt;</a:t>
              </a:r>
              <a:r>
                <a:rPr lang="en-US" altLang="zh-CN" sz="2000" b="0" dirty="0" err="1">
                  <a:solidFill>
                    <a:schemeClr val="tx1"/>
                  </a:solidFill>
                </a:rPr>
                <a:t>lchild</a:t>
              </a:r>
              <a:r>
                <a:rPr lang="en-US" altLang="zh-CN" sz="2000" b="0" dirty="0">
                  <a:solidFill>
                    <a:schemeClr val="tx1"/>
                  </a:solidFill>
                </a:rPr>
                <a:t>)+f(b-&gt;</a:t>
              </a:r>
              <a:r>
                <a:rPr lang="en-US" altLang="zh-CN" sz="2000" b="0" dirty="0" err="1">
                  <a:solidFill>
                    <a:schemeClr val="tx1"/>
                  </a:solidFill>
                </a:rPr>
                <a:t>rchild</a:t>
              </a:r>
              <a:r>
                <a:rPr lang="en-US" altLang="zh-CN" sz="2000" b="0" dirty="0">
                  <a:solidFill>
                    <a:schemeClr val="tx1"/>
                  </a:solidFill>
                </a:rPr>
                <a:t>)  </a:t>
              </a:r>
              <a:r>
                <a:rPr lang="zh-CN" altLang="en-US" sz="2000" b="0" dirty="0">
                  <a:solidFill>
                    <a:schemeClr val="tx1"/>
                  </a:solidFill>
                </a:rPr>
                <a:t>其它</a:t>
              </a:r>
            </a:p>
          </p:txBody>
        </p:sp>
        <p:sp>
          <p:nvSpPr>
            <p:cNvPr id="99334" name="AutoShape 5">
              <a:extLst>
                <a:ext uri="{FF2B5EF4-FFF2-40B4-BE49-F238E27FC236}">
                  <a16:creationId xmlns:a16="http://schemas.microsoft.com/office/drawing/2014/main" id="{71DBDB3D-E322-482E-B775-E1BEC5E47FC7}"/>
                </a:ext>
              </a:extLst>
            </p:cNvPr>
            <p:cNvSpPr>
              <a:spLocks/>
            </p:cNvSpPr>
            <p:nvPr/>
          </p:nvSpPr>
          <p:spPr bwMode="auto">
            <a:xfrm>
              <a:off x="355" y="964"/>
              <a:ext cx="49" cy="436"/>
            </a:xfrm>
            <a:prstGeom prst="leftBrace">
              <a:avLst>
                <a:gd name="adj1" fmla="val 99994"/>
                <a:gd name="adj2" fmla="val 45889"/>
              </a:avLst>
            </a:prstGeom>
            <a:noFill/>
            <a:ln w="9525">
              <a:solidFill>
                <a:schemeClr val="tx1"/>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sz="3600" dirty="0">
                <a:solidFill>
                  <a:schemeClr val="tx1"/>
                </a:solidFill>
              </a:endParaRPr>
            </a:p>
          </p:txBody>
        </p:sp>
      </p:grpSp>
      <p:sp>
        <p:nvSpPr>
          <p:cNvPr id="31750" name="Text Box 6">
            <a:extLst>
              <a:ext uri="{FF2B5EF4-FFF2-40B4-BE49-F238E27FC236}">
                <a16:creationId xmlns:a16="http://schemas.microsoft.com/office/drawing/2014/main" id="{3DA450B5-66F9-480D-B322-328AA329E962}"/>
              </a:ext>
            </a:extLst>
          </p:cNvPr>
          <p:cNvSpPr txBox="1">
            <a:spLocks noChangeArrowheads="1"/>
          </p:cNvSpPr>
          <p:nvPr/>
        </p:nvSpPr>
        <p:spPr bwMode="auto">
          <a:xfrm>
            <a:off x="2133601" y="3059114"/>
            <a:ext cx="7307263" cy="3017837"/>
          </a:xfrm>
          <a:prstGeom prst="rect">
            <a:avLst/>
          </a:prstGeom>
          <a:noFill/>
          <a:ln w="9525">
            <a:solidFill>
              <a:schemeClr val="accent1"/>
            </a:solidFill>
            <a:miter lim="800000"/>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000" b="0">
                <a:solidFill>
                  <a:schemeClr val="tx1"/>
                </a:solidFill>
              </a:rPr>
              <a:t> int  twochild( BTREE *b)</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rPr>
              <a:t> {    int  num1,num2 ;</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rPr>
              <a:t>       if ( b==NULL ) return(0);</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rPr>
              <a:t>       else  if (( b-&gt;lchild!=NULL) &amp;&amp; ( b-&gt;rchild!=NULL)) return(1);</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rPr>
              <a:t>       else {  num1=twochild(b-&gt;lchild);</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rPr>
              <a:t>                  num2=twochild(b-&gt;rchild);</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rPr>
              <a:t>                  return(num1+num2);    }</a:t>
            </a:r>
            <a:endParaRPr lang="en-US" altLang="zh-CN" sz="2000" b="0">
              <a:solidFill>
                <a:schemeClr val="tx1"/>
              </a:solidFill>
              <a:ea typeface="Arial Unicode MS" pitchFamily="34" charset="-122"/>
            </a:endParaRPr>
          </a:p>
          <a:p>
            <a:pPr eaLnBrk="1" hangingPunct="1">
              <a:lnSpc>
                <a:spcPct val="120000"/>
              </a:lnSpc>
            </a:pPr>
            <a:r>
              <a:rPr lang="en-US" altLang="zh-CN" sz="2000" b="0">
                <a:solidFill>
                  <a:schemeClr val="tx1"/>
                </a:solidFill>
              </a:rPr>
              <a:t>        }</a:t>
            </a:r>
          </a:p>
        </p:txBody>
      </p:sp>
    </p:spTree>
    <p:extLst>
      <p:ext uri="{BB962C8B-B14F-4D97-AF65-F5344CB8AC3E}">
        <p14:creationId xmlns:p14="http://schemas.microsoft.com/office/powerpoint/2010/main" val="2066647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 calcmode="lin" valueType="num">
                                      <p:cBhvr additive="base">
                                        <p:cTn id="12" dur="500" fill="hold"/>
                                        <p:tgtEl>
                                          <p:spTgt spid="31750"/>
                                        </p:tgtEl>
                                        <p:attrNameLst>
                                          <p:attrName>ppt_x</p:attrName>
                                        </p:attrNameLst>
                                      </p:cBhvr>
                                      <p:tavLst>
                                        <p:tav tm="0">
                                          <p:val>
                                            <p:strVal val="0-#ppt_w/2"/>
                                          </p:val>
                                        </p:tav>
                                        <p:tav tm="100000">
                                          <p:val>
                                            <p:strVal val="#ppt_x"/>
                                          </p:val>
                                        </p:tav>
                                      </p:tavLst>
                                    </p:anim>
                                    <p:anim calcmode="lin" valueType="num">
                                      <p:cBhvr additive="base">
                                        <p:cTn id="13"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CD7831A2-19D0-7342-9008-A001DF6C3743}"/>
              </a:ext>
            </a:extLst>
          </p:cNvPr>
          <p:cNvSpPr/>
          <p:nvPr/>
        </p:nvSpPr>
        <p:spPr>
          <a:xfrm>
            <a:off x="720435" y="1633293"/>
            <a:ext cx="9527969" cy="707886"/>
          </a:xfrm>
          <a:prstGeom prst="rect">
            <a:avLst/>
          </a:prstGeom>
        </p:spPr>
        <p:txBody>
          <a:bodyPr wrap="square">
            <a:spAutoFit/>
          </a:bodyPr>
          <a:lstStyle/>
          <a:p>
            <a:pPr algn="just">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a:t>
            </a:r>
            <a:r>
              <a:rPr lang="zh-CN" altLang="zh-CN" sz="2000" kern="100" dirty="0">
                <a:latin typeface="SimHei" panose="02010609060101010101" pitchFamily="49" charset="-122"/>
                <a:ea typeface="SimHei" panose="02010609060101010101" pitchFamily="49" charset="-122"/>
              </a:rPr>
              <a:t>）二叉树按中序遍历的结果为：</a:t>
            </a:r>
            <a:r>
              <a:rPr lang="en-US" altLang="zh-CN" sz="2000" kern="100" dirty="0">
                <a:latin typeface="SimHei" panose="02010609060101010101" pitchFamily="49" charset="-122"/>
                <a:ea typeface="SimHei" panose="02010609060101010101" pitchFamily="49" charset="-122"/>
              </a:rPr>
              <a:t>ABC</a:t>
            </a:r>
            <a:r>
              <a:rPr lang="zh-CN" altLang="zh-CN" sz="2000" kern="100" dirty="0">
                <a:latin typeface="SimHei" panose="02010609060101010101" pitchFamily="49" charset="-122"/>
                <a:ea typeface="SimHei" panose="02010609060101010101" pitchFamily="49" charset="-122"/>
              </a:rPr>
              <a:t>，试问有几种不同形态的二叉树可以得到这一遍历结果？并画出这些二叉树。</a:t>
            </a:r>
          </a:p>
        </p:txBody>
      </p:sp>
      <p:sp>
        <p:nvSpPr>
          <p:cNvPr id="30" name="椭圆 29">
            <a:extLst>
              <a:ext uri="{FF2B5EF4-FFF2-40B4-BE49-F238E27FC236}">
                <a16:creationId xmlns:a16="http://schemas.microsoft.com/office/drawing/2014/main" id="{05BB50FA-E84B-FC45-9408-31F7F72E8115}"/>
              </a:ext>
            </a:extLst>
          </p:cNvPr>
          <p:cNvSpPr/>
          <p:nvPr/>
        </p:nvSpPr>
        <p:spPr>
          <a:xfrm>
            <a:off x="1944830" y="3128651"/>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32" name="椭圆 31">
            <a:extLst>
              <a:ext uri="{FF2B5EF4-FFF2-40B4-BE49-F238E27FC236}">
                <a16:creationId xmlns:a16="http://schemas.microsoft.com/office/drawing/2014/main" id="{25099279-86DF-4F42-B606-ECCB60E0DECA}"/>
              </a:ext>
            </a:extLst>
          </p:cNvPr>
          <p:cNvSpPr/>
          <p:nvPr/>
        </p:nvSpPr>
        <p:spPr>
          <a:xfrm>
            <a:off x="1236889" y="4975245"/>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33" name="椭圆 32">
            <a:extLst>
              <a:ext uri="{FF2B5EF4-FFF2-40B4-BE49-F238E27FC236}">
                <a16:creationId xmlns:a16="http://schemas.microsoft.com/office/drawing/2014/main" id="{362DECC2-E8D7-5F44-93CE-71474801B885}"/>
              </a:ext>
            </a:extLst>
          </p:cNvPr>
          <p:cNvSpPr/>
          <p:nvPr/>
        </p:nvSpPr>
        <p:spPr>
          <a:xfrm>
            <a:off x="1725135" y="3968088"/>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cxnSp>
        <p:nvCxnSpPr>
          <p:cNvPr id="35" name="直线连接符 34">
            <a:extLst>
              <a:ext uri="{FF2B5EF4-FFF2-40B4-BE49-F238E27FC236}">
                <a16:creationId xmlns:a16="http://schemas.microsoft.com/office/drawing/2014/main" id="{B0BBD8CB-8131-A140-B83B-AE1326378C2F}"/>
              </a:ext>
            </a:extLst>
          </p:cNvPr>
          <p:cNvCxnSpPr>
            <a:stCxn id="30" idx="4"/>
            <a:endCxn id="33" idx="0"/>
          </p:cNvCxnSpPr>
          <p:nvPr/>
        </p:nvCxnSpPr>
        <p:spPr>
          <a:xfrm flipH="1">
            <a:off x="1944829" y="3520536"/>
            <a:ext cx="219695" cy="4475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线连接符 36">
            <a:extLst>
              <a:ext uri="{FF2B5EF4-FFF2-40B4-BE49-F238E27FC236}">
                <a16:creationId xmlns:a16="http://schemas.microsoft.com/office/drawing/2014/main" id="{176D3C6D-0124-9544-8094-65FBBB0F4AAA}"/>
              </a:ext>
            </a:extLst>
          </p:cNvPr>
          <p:cNvCxnSpPr>
            <a:cxnSpLocks/>
            <a:stCxn id="33" idx="3"/>
            <a:endCxn id="32" idx="0"/>
          </p:cNvCxnSpPr>
          <p:nvPr/>
        </p:nvCxnSpPr>
        <p:spPr>
          <a:xfrm flipH="1">
            <a:off x="1456583" y="4302583"/>
            <a:ext cx="332899" cy="67266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AF48071B-603D-6240-9E5F-F38743B69CBE}"/>
              </a:ext>
            </a:extLst>
          </p:cNvPr>
          <p:cNvSpPr/>
          <p:nvPr/>
        </p:nvSpPr>
        <p:spPr>
          <a:xfrm>
            <a:off x="3558639" y="3116777"/>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45" name="椭圆 44">
            <a:extLst>
              <a:ext uri="{FF2B5EF4-FFF2-40B4-BE49-F238E27FC236}">
                <a16:creationId xmlns:a16="http://schemas.microsoft.com/office/drawing/2014/main" id="{8B54AB8B-BA31-504F-B32A-741012CBD334}"/>
              </a:ext>
            </a:extLst>
          </p:cNvPr>
          <p:cNvSpPr/>
          <p:nvPr/>
        </p:nvSpPr>
        <p:spPr>
          <a:xfrm>
            <a:off x="3778331" y="4939628"/>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46" name="椭圆 45">
            <a:extLst>
              <a:ext uri="{FF2B5EF4-FFF2-40B4-BE49-F238E27FC236}">
                <a16:creationId xmlns:a16="http://schemas.microsoft.com/office/drawing/2014/main" id="{88EC2AD1-69E3-1544-9620-E1FE1B3229A3}"/>
              </a:ext>
            </a:extLst>
          </p:cNvPr>
          <p:cNvSpPr/>
          <p:nvPr/>
        </p:nvSpPr>
        <p:spPr>
          <a:xfrm>
            <a:off x="3338944" y="3956214"/>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cxnSp>
        <p:nvCxnSpPr>
          <p:cNvPr id="47" name="直线连接符 46">
            <a:extLst>
              <a:ext uri="{FF2B5EF4-FFF2-40B4-BE49-F238E27FC236}">
                <a16:creationId xmlns:a16="http://schemas.microsoft.com/office/drawing/2014/main" id="{58747898-3C92-7843-AB19-4FF3F60A02A9}"/>
              </a:ext>
            </a:extLst>
          </p:cNvPr>
          <p:cNvCxnSpPr>
            <a:stCxn id="44" idx="4"/>
            <a:endCxn id="46" idx="0"/>
          </p:cNvCxnSpPr>
          <p:nvPr/>
        </p:nvCxnSpPr>
        <p:spPr>
          <a:xfrm flipH="1">
            <a:off x="3558638" y="3508662"/>
            <a:ext cx="219695" cy="44755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B33571C7-7AAD-AD4E-A939-79B5228B2102}"/>
              </a:ext>
            </a:extLst>
          </p:cNvPr>
          <p:cNvCxnSpPr>
            <a:stCxn id="46" idx="4"/>
            <a:endCxn id="45" idx="0"/>
          </p:cNvCxnSpPr>
          <p:nvPr/>
        </p:nvCxnSpPr>
        <p:spPr>
          <a:xfrm>
            <a:off x="3558638" y="4348099"/>
            <a:ext cx="439387" cy="59152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6EAC775-081D-664E-B914-E2AE4650F4A1}"/>
              </a:ext>
            </a:extLst>
          </p:cNvPr>
          <p:cNvSpPr/>
          <p:nvPr/>
        </p:nvSpPr>
        <p:spPr>
          <a:xfrm>
            <a:off x="9000261" y="3015329"/>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51" name="椭圆 50">
            <a:extLst>
              <a:ext uri="{FF2B5EF4-FFF2-40B4-BE49-F238E27FC236}">
                <a16:creationId xmlns:a16="http://schemas.microsoft.com/office/drawing/2014/main" id="{052FCF64-FC43-C241-97ED-E4B651B2174C}"/>
              </a:ext>
            </a:extLst>
          </p:cNvPr>
          <p:cNvSpPr/>
          <p:nvPr/>
        </p:nvSpPr>
        <p:spPr>
          <a:xfrm>
            <a:off x="9940009" y="4659070"/>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sp>
        <p:nvSpPr>
          <p:cNvPr id="52" name="椭圆 51">
            <a:extLst>
              <a:ext uri="{FF2B5EF4-FFF2-40B4-BE49-F238E27FC236}">
                <a16:creationId xmlns:a16="http://schemas.microsoft.com/office/drawing/2014/main" id="{73DEB646-1FD9-7046-B5CB-9A8312667888}"/>
              </a:ext>
            </a:extLst>
          </p:cNvPr>
          <p:cNvSpPr/>
          <p:nvPr/>
        </p:nvSpPr>
        <p:spPr>
          <a:xfrm>
            <a:off x="9368396" y="3854765"/>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cxnSp>
        <p:nvCxnSpPr>
          <p:cNvPr id="53" name="直线连接符 52">
            <a:extLst>
              <a:ext uri="{FF2B5EF4-FFF2-40B4-BE49-F238E27FC236}">
                <a16:creationId xmlns:a16="http://schemas.microsoft.com/office/drawing/2014/main" id="{8B63F8CA-6B0F-3741-BE55-0A9793321AB9}"/>
              </a:ext>
            </a:extLst>
          </p:cNvPr>
          <p:cNvCxnSpPr>
            <a:stCxn id="50" idx="4"/>
            <a:endCxn id="52" idx="0"/>
          </p:cNvCxnSpPr>
          <p:nvPr/>
        </p:nvCxnSpPr>
        <p:spPr>
          <a:xfrm>
            <a:off x="9219955" y="3407214"/>
            <a:ext cx="368135" cy="44755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98A10385-30BB-E74C-95D2-465C020AF81D}"/>
              </a:ext>
            </a:extLst>
          </p:cNvPr>
          <p:cNvCxnSpPr>
            <a:cxnSpLocks/>
            <a:stCxn id="52" idx="5"/>
            <a:endCxn id="51" idx="0"/>
          </p:cNvCxnSpPr>
          <p:nvPr/>
        </p:nvCxnSpPr>
        <p:spPr>
          <a:xfrm>
            <a:off x="9743436" y="4189260"/>
            <a:ext cx="416267" cy="469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74276092-DE48-8B49-9CB5-E353EAF5B1AD}"/>
              </a:ext>
            </a:extLst>
          </p:cNvPr>
          <p:cNvSpPr/>
          <p:nvPr/>
        </p:nvSpPr>
        <p:spPr>
          <a:xfrm>
            <a:off x="7643995" y="3027709"/>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59" name="椭圆 58">
            <a:extLst>
              <a:ext uri="{FF2B5EF4-FFF2-40B4-BE49-F238E27FC236}">
                <a16:creationId xmlns:a16="http://schemas.microsoft.com/office/drawing/2014/main" id="{2EACF927-A50D-1144-84A6-476738A8F07B}"/>
              </a:ext>
            </a:extLst>
          </p:cNvPr>
          <p:cNvSpPr/>
          <p:nvPr/>
        </p:nvSpPr>
        <p:spPr>
          <a:xfrm>
            <a:off x="7762748" y="4822860"/>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60" name="椭圆 59">
            <a:extLst>
              <a:ext uri="{FF2B5EF4-FFF2-40B4-BE49-F238E27FC236}">
                <a16:creationId xmlns:a16="http://schemas.microsoft.com/office/drawing/2014/main" id="{B9E41518-7630-FF44-884E-43F2CC8A594F}"/>
              </a:ext>
            </a:extLst>
          </p:cNvPr>
          <p:cNvSpPr/>
          <p:nvPr/>
        </p:nvSpPr>
        <p:spPr>
          <a:xfrm>
            <a:off x="8012130" y="3867145"/>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cxnSp>
        <p:nvCxnSpPr>
          <p:cNvPr id="61" name="直线连接符 60">
            <a:extLst>
              <a:ext uri="{FF2B5EF4-FFF2-40B4-BE49-F238E27FC236}">
                <a16:creationId xmlns:a16="http://schemas.microsoft.com/office/drawing/2014/main" id="{702107D1-C4E1-5E46-8877-16831B847535}"/>
              </a:ext>
            </a:extLst>
          </p:cNvPr>
          <p:cNvCxnSpPr>
            <a:stCxn id="58" idx="4"/>
            <a:endCxn id="60" idx="0"/>
          </p:cNvCxnSpPr>
          <p:nvPr/>
        </p:nvCxnSpPr>
        <p:spPr>
          <a:xfrm>
            <a:off x="7863689" y="3419594"/>
            <a:ext cx="368135" cy="44755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410381CC-B762-4945-BB79-422BD043A16C}"/>
              </a:ext>
            </a:extLst>
          </p:cNvPr>
          <p:cNvCxnSpPr>
            <a:stCxn id="60" idx="4"/>
            <a:endCxn id="59" idx="0"/>
          </p:cNvCxnSpPr>
          <p:nvPr/>
        </p:nvCxnSpPr>
        <p:spPr>
          <a:xfrm flipH="1">
            <a:off x="7982442" y="4259030"/>
            <a:ext cx="249382" cy="56383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02A04308-75EF-1B4F-B322-59705A61F08A}"/>
              </a:ext>
            </a:extLst>
          </p:cNvPr>
          <p:cNvSpPr/>
          <p:nvPr/>
        </p:nvSpPr>
        <p:spPr>
          <a:xfrm>
            <a:off x="5701015" y="3358620"/>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B</a:t>
            </a:r>
            <a:endParaRPr kumimoji="1" lang="zh-CN" altLang="en-US" b="1" dirty="0">
              <a:solidFill>
                <a:schemeClr val="tx1"/>
              </a:solidFill>
            </a:endParaRPr>
          </a:p>
        </p:txBody>
      </p:sp>
      <p:sp>
        <p:nvSpPr>
          <p:cNvPr id="66" name="椭圆 65">
            <a:extLst>
              <a:ext uri="{FF2B5EF4-FFF2-40B4-BE49-F238E27FC236}">
                <a16:creationId xmlns:a16="http://schemas.microsoft.com/office/drawing/2014/main" id="{0531F45E-3E55-4D45-AD7C-A213380443EE}"/>
              </a:ext>
            </a:extLst>
          </p:cNvPr>
          <p:cNvSpPr/>
          <p:nvPr/>
        </p:nvSpPr>
        <p:spPr>
          <a:xfrm>
            <a:off x="5335849" y="4311728"/>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A</a:t>
            </a:r>
            <a:endParaRPr kumimoji="1" lang="zh-CN" altLang="en-US" b="1" dirty="0">
              <a:solidFill>
                <a:schemeClr val="tx1"/>
              </a:solidFill>
            </a:endParaRPr>
          </a:p>
        </p:txBody>
      </p:sp>
      <p:sp>
        <p:nvSpPr>
          <p:cNvPr id="67" name="椭圆 66">
            <a:extLst>
              <a:ext uri="{FF2B5EF4-FFF2-40B4-BE49-F238E27FC236}">
                <a16:creationId xmlns:a16="http://schemas.microsoft.com/office/drawing/2014/main" id="{AAE16021-0D20-3143-B8B1-8F101AB8C479}"/>
              </a:ext>
            </a:extLst>
          </p:cNvPr>
          <p:cNvSpPr/>
          <p:nvPr/>
        </p:nvSpPr>
        <p:spPr>
          <a:xfrm>
            <a:off x="6176521" y="4311727"/>
            <a:ext cx="439387" cy="39188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rPr>
              <a:t>C</a:t>
            </a:r>
            <a:endParaRPr kumimoji="1" lang="zh-CN" altLang="en-US" b="1" dirty="0">
              <a:solidFill>
                <a:schemeClr val="tx1"/>
              </a:solidFill>
            </a:endParaRPr>
          </a:p>
        </p:txBody>
      </p:sp>
      <p:cxnSp>
        <p:nvCxnSpPr>
          <p:cNvPr id="68" name="直线连接符 67">
            <a:extLst>
              <a:ext uri="{FF2B5EF4-FFF2-40B4-BE49-F238E27FC236}">
                <a16:creationId xmlns:a16="http://schemas.microsoft.com/office/drawing/2014/main" id="{E144FFA1-6923-BC44-A6D4-A851645ACEFF}"/>
              </a:ext>
            </a:extLst>
          </p:cNvPr>
          <p:cNvCxnSpPr>
            <a:stCxn id="65" idx="4"/>
            <a:endCxn id="67" idx="0"/>
          </p:cNvCxnSpPr>
          <p:nvPr/>
        </p:nvCxnSpPr>
        <p:spPr>
          <a:xfrm>
            <a:off x="5920709" y="3750505"/>
            <a:ext cx="475506" cy="56122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D19661F1-A72F-BB41-84EC-30A1987107B6}"/>
              </a:ext>
            </a:extLst>
          </p:cNvPr>
          <p:cNvCxnSpPr>
            <a:cxnSpLocks/>
            <a:stCxn id="65" idx="4"/>
            <a:endCxn id="66" idx="0"/>
          </p:cNvCxnSpPr>
          <p:nvPr/>
        </p:nvCxnSpPr>
        <p:spPr>
          <a:xfrm flipH="1">
            <a:off x="5555543" y="3750505"/>
            <a:ext cx="365166" cy="56122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716923A0-D544-AA40-8AF7-44DEF865ACC6}"/>
              </a:ext>
            </a:extLst>
          </p:cNvPr>
          <p:cNvSpPr/>
          <p:nvPr/>
        </p:nvSpPr>
        <p:spPr>
          <a:xfrm>
            <a:off x="757251" y="946763"/>
            <a:ext cx="1731564" cy="461665"/>
          </a:xfrm>
          <a:prstGeom prst="rect">
            <a:avLst/>
          </a:prstGeom>
        </p:spPr>
        <p:txBody>
          <a:bodyPr wrap="none">
            <a:spAutoFit/>
          </a:bodyPr>
          <a:lstStyle/>
          <a:p>
            <a:pPr algn="just">
              <a:spcAft>
                <a:spcPts val="0"/>
              </a:spcAft>
            </a:pPr>
            <a:r>
              <a:rPr lang="zh-CN" altLang="en-US"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四、简答</a:t>
            </a:r>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题</a:t>
            </a:r>
            <a:endParaRPr lang="en-US"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6721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5D0267-4298-4346-A4B3-D047BF1A2CFD}"/>
              </a:ext>
            </a:extLst>
          </p:cNvPr>
          <p:cNvSpPr/>
          <p:nvPr/>
        </p:nvSpPr>
        <p:spPr>
          <a:xfrm>
            <a:off x="890478" y="832977"/>
            <a:ext cx="6468437" cy="323165"/>
          </a:xfrm>
          <a:prstGeom prst="rect">
            <a:avLst/>
          </a:prstGeom>
        </p:spPr>
        <p:txBody>
          <a:bodyPr wrap="none">
            <a:spAutoFit/>
          </a:bodyPr>
          <a:lstStyle/>
          <a:p>
            <a:pPr algn="just">
              <a:lnSpc>
                <a:spcPts val="1800"/>
              </a:lnSpc>
              <a:spcAft>
                <a:spcPts val="0"/>
              </a:spcAf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100" dirty="0">
                <a:solidFill>
                  <a:srgbClr val="000000"/>
                </a:solidFill>
                <a:latin typeface="SimHei" panose="02010609060101010101" pitchFamily="49" charset="-122"/>
                <a:ea typeface="SimHei" panose="02010609060101010101" pitchFamily="49" charset="-122"/>
              </a:rPr>
              <a:t>）某二叉树的结点数据采用顺序存储，其结构如下：</a:t>
            </a:r>
            <a:endParaRPr lang="zh-CN" altLang="zh-CN" sz="2000" kern="100" dirty="0">
              <a:latin typeface="SimHei" panose="02010609060101010101" pitchFamily="49" charset="-122"/>
              <a:ea typeface="SimHei" panose="02010609060101010101" pitchFamily="49" charset="-122"/>
            </a:endParaRPr>
          </a:p>
        </p:txBody>
      </p:sp>
      <p:graphicFrame>
        <p:nvGraphicFramePr>
          <p:cNvPr id="3" name="表格 2">
            <a:extLst>
              <a:ext uri="{FF2B5EF4-FFF2-40B4-BE49-F238E27FC236}">
                <a16:creationId xmlns:a16="http://schemas.microsoft.com/office/drawing/2014/main" id="{058ED51E-BB0F-DB49-AA47-0CB702F1F987}"/>
              </a:ext>
            </a:extLst>
          </p:cNvPr>
          <p:cNvGraphicFramePr>
            <a:graphicFrameLocks noGrp="1"/>
          </p:cNvGraphicFramePr>
          <p:nvPr>
            <p:extLst>
              <p:ext uri="{D42A27DB-BD31-4B8C-83A1-F6EECF244321}">
                <p14:modId xmlns:p14="http://schemas.microsoft.com/office/powerpoint/2010/main" val="2533348696"/>
              </p:ext>
            </p:extLst>
          </p:nvPr>
        </p:nvGraphicFramePr>
        <p:xfrm>
          <a:off x="1204666" y="1373791"/>
          <a:ext cx="9013393" cy="914400"/>
        </p:xfrm>
        <a:graphic>
          <a:graphicData uri="http://schemas.openxmlformats.org/drawingml/2006/table">
            <a:tbl>
              <a:tblPr firstRow="1" firstCol="1" bandRow="1">
                <a:tableStyleId>{5C22544A-7EE6-4342-B048-85BDC9FD1C3A}</a:tableStyleId>
              </a:tblPr>
              <a:tblGrid>
                <a:gridCol w="683033">
                  <a:extLst>
                    <a:ext uri="{9D8B030D-6E8A-4147-A177-3AD203B41FA5}">
                      <a16:colId xmlns:a16="http://schemas.microsoft.com/office/drawing/2014/main" val="3664334984"/>
                    </a:ext>
                  </a:extLst>
                </a:gridCol>
                <a:gridCol w="416518">
                  <a:extLst>
                    <a:ext uri="{9D8B030D-6E8A-4147-A177-3AD203B41FA5}">
                      <a16:colId xmlns:a16="http://schemas.microsoft.com/office/drawing/2014/main" val="2262207122"/>
                    </a:ext>
                  </a:extLst>
                </a:gridCol>
                <a:gridCol w="416518">
                  <a:extLst>
                    <a:ext uri="{9D8B030D-6E8A-4147-A177-3AD203B41FA5}">
                      <a16:colId xmlns:a16="http://schemas.microsoft.com/office/drawing/2014/main" val="2544572703"/>
                    </a:ext>
                  </a:extLst>
                </a:gridCol>
                <a:gridCol w="416518">
                  <a:extLst>
                    <a:ext uri="{9D8B030D-6E8A-4147-A177-3AD203B41FA5}">
                      <a16:colId xmlns:a16="http://schemas.microsoft.com/office/drawing/2014/main" val="4106460070"/>
                    </a:ext>
                  </a:extLst>
                </a:gridCol>
                <a:gridCol w="416518">
                  <a:extLst>
                    <a:ext uri="{9D8B030D-6E8A-4147-A177-3AD203B41FA5}">
                      <a16:colId xmlns:a16="http://schemas.microsoft.com/office/drawing/2014/main" val="3299550419"/>
                    </a:ext>
                  </a:extLst>
                </a:gridCol>
                <a:gridCol w="416518">
                  <a:extLst>
                    <a:ext uri="{9D8B030D-6E8A-4147-A177-3AD203B41FA5}">
                      <a16:colId xmlns:a16="http://schemas.microsoft.com/office/drawing/2014/main" val="3914940208"/>
                    </a:ext>
                  </a:extLst>
                </a:gridCol>
                <a:gridCol w="416518">
                  <a:extLst>
                    <a:ext uri="{9D8B030D-6E8A-4147-A177-3AD203B41FA5}">
                      <a16:colId xmlns:a16="http://schemas.microsoft.com/office/drawing/2014/main" val="3746083237"/>
                    </a:ext>
                  </a:extLst>
                </a:gridCol>
                <a:gridCol w="416518">
                  <a:extLst>
                    <a:ext uri="{9D8B030D-6E8A-4147-A177-3AD203B41FA5}">
                      <a16:colId xmlns:a16="http://schemas.microsoft.com/office/drawing/2014/main" val="3240238840"/>
                    </a:ext>
                  </a:extLst>
                </a:gridCol>
                <a:gridCol w="416518">
                  <a:extLst>
                    <a:ext uri="{9D8B030D-6E8A-4147-A177-3AD203B41FA5}">
                      <a16:colId xmlns:a16="http://schemas.microsoft.com/office/drawing/2014/main" val="1862179953"/>
                    </a:ext>
                  </a:extLst>
                </a:gridCol>
                <a:gridCol w="416518">
                  <a:extLst>
                    <a:ext uri="{9D8B030D-6E8A-4147-A177-3AD203B41FA5}">
                      <a16:colId xmlns:a16="http://schemas.microsoft.com/office/drawing/2014/main" val="511479936"/>
                    </a:ext>
                  </a:extLst>
                </a:gridCol>
                <a:gridCol w="416518">
                  <a:extLst>
                    <a:ext uri="{9D8B030D-6E8A-4147-A177-3AD203B41FA5}">
                      <a16:colId xmlns:a16="http://schemas.microsoft.com/office/drawing/2014/main" val="3322772430"/>
                    </a:ext>
                  </a:extLst>
                </a:gridCol>
                <a:gridCol w="416518">
                  <a:extLst>
                    <a:ext uri="{9D8B030D-6E8A-4147-A177-3AD203B41FA5}">
                      <a16:colId xmlns:a16="http://schemas.microsoft.com/office/drawing/2014/main" val="1967928090"/>
                    </a:ext>
                  </a:extLst>
                </a:gridCol>
                <a:gridCol w="416518">
                  <a:extLst>
                    <a:ext uri="{9D8B030D-6E8A-4147-A177-3AD203B41FA5}">
                      <a16:colId xmlns:a16="http://schemas.microsoft.com/office/drawing/2014/main" val="583540409"/>
                    </a:ext>
                  </a:extLst>
                </a:gridCol>
                <a:gridCol w="416518">
                  <a:extLst>
                    <a:ext uri="{9D8B030D-6E8A-4147-A177-3AD203B41FA5}">
                      <a16:colId xmlns:a16="http://schemas.microsoft.com/office/drawing/2014/main" val="2462303713"/>
                    </a:ext>
                  </a:extLst>
                </a:gridCol>
                <a:gridCol w="416518">
                  <a:extLst>
                    <a:ext uri="{9D8B030D-6E8A-4147-A177-3AD203B41FA5}">
                      <a16:colId xmlns:a16="http://schemas.microsoft.com/office/drawing/2014/main" val="2995835866"/>
                    </a:ext>
                  </a:extLst>
                </a:gridCol>
                <a:gridCol w="416518">
                  <a:extLst>
                    <a:ext uri="{9D8B030D-6E8A-4147-A177-3AD203B41FA5}">
                      <a16:colId xmlns:a16="http://schemas.microsoft.com/office/drawing/2014/main" val="3991650710"/>
                    </a:ext>
                  </a:extLst>
                </a:gridCol>
                <a:gridCol w="416518">
                  <a:extLst>
                    <a:ext uri="{9D8B030D-6E8A-4147-A177-3AD203B41FA5}">
                      <a16:colId xmlns:a16="http://schemas.microsoft.com/office/drawing/2014/main" val="766165531"/>
                    </a:ext>
                  </a:extLst>
                </a:gridCol>
                <a:gridCol w="416518">
                  <a:extLst>
                    <a:ext uri="{9D8B030D-6E8A-4147-A177-3AD203B41FA5}">
                      <a16:colId xmlns:a16="http://schemas.microsoft.com/office/drawing/2014/main" val="1256256287"/>
                    </a:ext>
                  </a:extLst>
                </a:gridCol>
                <a:gridCol w="416518">
                  <a:extLst>
                    <a:ext uri="{9D8B030D-6E8A-4147-A177-3AD203B41FA5}">
                      <a16:colId xmlns:a16="http://schemas.microsoft.com/office/drawing/2014/main" val="399632628"/>
                    </a:ext>
                  </a:extLst>
                </a:gridCol>
                <a:gridCol w="416518">
                  <a:extLst>
                    <a:ext uri="{9D8B030D-6E8A-4147-A177-3AD203B41FA5}">
                      <a16:colId xmlns:a16="http://schemas.microsoft.com/office/drawing/2014/main" val="2453838514"/>
                    </a:ext>
                  </a:extLst>
                </a:gridCol>
                <a:gridCol w="416518">
                  <a:extLst>
                    <a:ext uri="{9D8B030D-6E8A-4147-A177-3AD203B41FA5}">
                      <a16:colId xmlns:a16="http://schemas.microsoft.com/office/drawing/2014/main" val="149015006"/>
                    </a:ext>
                  </a:extLst>
                </a:gridCol>
              </a:tblGrid>
              <a:tr h="0">
                <a:tc>
                  <a:txBody>
                    <a:bodyPr/>
                    <a:lstStyle/>
                    <a:p>
                      <a:pPr algn="ctr">
                        <a:lnSpc>
                          <a:spcPct val="150000"/>
                        </a:lnSpc>
                        <a:spcAft>
                          <a:spcPts val="0"/>
                        </a:spcAft>
                      </a:pPr>
                      <a:r>
                        <a:rPr lang="zh-CN" altLang="en-US"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下标</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1</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2</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3</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4</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5</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6</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7</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8</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9</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10</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11</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12</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13</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14</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15</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16</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17</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18</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19</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20</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196277"/>
                  </a:ext>
                </a:extLst>
              </a:tr>
              <a:tr h="0">
                <a:tc>
                  <a:txBody>
                    <a:bodyPr/>
                    <a:lstStyle/>
                    <a:p>
                      <a:pPr algn="ctr">
                        <a:lnSpc>
                          <a:spcPct val="150000"/>
                        </a:lnSpc>
                        <a:spcAft>
                          <a:spcPts val="0"/>
                        </a:spcAft>
                      </a:pPr>
                      <a:r>
                        <a:rPr lang="zh-CN" altLang="en-US"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元素</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E</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A</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F</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D</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H</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C</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G</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I</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B</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8704825"/>
                  </a:ext>
                </a:extLst>
              </a:tr>
            </a:tbl>
          </a:graphicData>
        </a:graphic>
      </p:graphicFrame>
      <p:sp>
        <p:nvSpPr>
          <p:cNvPr id="4" name="矩形 3">
            <a:extLst>
              <a:ext uri="{FF2B5EF4-FFF2-40B4-BE49-F238E27FC236}">
                <a16:creationId xmlns:a16="http://schemas.microsoft.com/office/drawing/2014/main" id="{2D8616B1-DEAD-7144-8AD3-AD43CF86D1E4}"/>
              </a:ext>
            </a:extLst>
          </p:cNvPr>
          <p:cNvSpPr/>
          <p:nvPr/>
        </p:nvSpPr>
        <p:spPr>
          <a:xfrm>
            <a:off x="1200039" y="2633146"/>
            <a:ext cx="4718462" cy="943528"/>
          </a:xfrm>
          <a:prstGeom prst="rect">
            <a:avLst/>
          </a:prstGeom>
        </p:spPr>
        <p:txBody>
          <a:bodyPr wrap="square">
            <a:spAutoFit/>
          </a:bodyPr>
          <a:lstStyle/>
          <a:p>
            <a:pPr marL="342900" lvl="0" indent="-342900" algn="just">
              <a:lnSpc>
                <a:spcPct val="150000"/>
              </a:lnSpc>
              <a:spcAft>
                <a:spcPts val="0"/>
              </a:spcAft>
              <a:buFont typeface="+mj-ea"/>
              <a:buAutoNum type="circleNumDbPlain"/>
            </a:pPr>
            <a:r>
              <a:rPr lang="zh-CN" altLang="zh-CN" sz="2000" kern="100" dirty="0">
                <a:solidFill>
                  <a:srgbClr val="000000"/>
                </a:solidFill>
                <a:latin typeface="SimHei" panose="02010609060101010101" pitchFamily="49" charset="-122"/>
                <a:ea typeface="SimHei" panose="02010609060101010101" pitchFamily="49" charset="-122"/>
              </a:rPr>
              <a:t>画出该二叉树</a:t>
            </a:r>
            <a:endParaRPr lang="zh-CN" altLang="zh-CN" sz="2000" kern="100" dirty="0">
              <a:latin typeface="SimHei" panose="02010609060101010101" pitchFamily="49" charset="-122"/>
              <a:ea typeface="SimHei" panose="02010609060101010101" pitchFamily="49" charset="-122"/>
            </a:endParaRPr>
          </a:p>
          <a:p>
            <a:pPr marL="342900" lvl="0" indent="-342900" algn="just">
              <a:lnSpc>
                <a:spcPct val="150000"/>
              </a:lnSpc>
              <a:spcAft>
                <a:spcPts val="0"/>
              </a:spcAft>
              <a:buFont typeface="+mj-ea"/>
              <a:buAutoNum type="circleNumDbPlain"/>
            </a:pPr>
            <a:r>
              <a:rPr lang="zh-CN" altLang="zh-CN" sz="2000" kern="100" dirty="0">
                <a:solidFill>
                  <a:srgbClr val="000000"/>
                </a:solidFill>
                <a:latin typeface="SimHei" panose="02010609060101010101" pitchFamily="49" charset="-122"/>
                <a:ea typeface="SimHei" panose="02010609060101010101" pitchFamily="49" charset="-122"/>
              </a:rPr>
              <a:t>写出按层次遍历的结点序列</a:t>
            </a:r>
            <a:endParaRPr lang="zh-CN" altLang="zh-CN" sz="2000" kern="100" dirty="0">
              <a:latin typeface="SimHei" panose="02010609060101010101" pitchFamily="49" charset="-122"/>
              <a:ea typeface="SimHei" panose="02010609060101010101" pitchFamily="49" charset="-122"/>
            </a:endParaRPr>
          </a:p>
        </p:txBody>
      </p:sp>
      <p:sp>
        <p:nvSpPr>
          <p:cNvPr id="23" name="矩形 22">
            <a:extLst>
              <a:ext uri="{FF2B5EF4-FFF2-40B4-BE49-F238E27FC236}">
                <a16:creationId xmlns:a16="http://schemas.microsoft.com/office/drawing/2014/main" id="{2DEAF9DF-0956-0349-A882-114AA51906EC}"/>
              </a:ext>
            </a:extLst>
          </p:cNvPr>
          <p:cNvSpPr/>
          <p:nvPr/>
        </p:nvSpPr>
        <p:spPr>
          <a:xfrm>
            <a:off x="980236" y="4411438"/>
            <a:ext cx="5266185" cy="400110"/>
          </a:xfrm>
          <a:prstGeom prst="rect">
            <a:avLst/>
          </a:prstGeom>
        </p:spPr>
        <p:txBody>
          <a:bodyPr wrap="none">
            <a:spAutoFit/>
          </a:bodyPr>
          <a:lstStyle/>
          <a:p>
            <a:pPr indent="333375" algn="just">
              <a:spcAft>
                <a:spcPts val="0"/>
              </a:spcAft>
            </a:pPr>
            <a:r>
              <a:rPr lang="zh-CN" altLang="zh-CN" sz="2000" kern="100" dirty="0">
                <a:solidFill>
                  <a:srgbClr val="000000"/>
                </a:solidFill>
                <a:latin typeface="SimHei" panose="02010609060101010101" pitchFamily="49" charset="-122"/>
                <a:ea typeface="SimHei" panose="02010609060101010101" pitchFamily="49" charset="-122"/>
              </a:rPr>
              <a:t>层次遍历的结点序列：</a:t>
            </a:r>
            <a:r>
              <a:rPr lang="en-US" altLang="zh-CN" sz="2000" kern="100" dirty="0">
                <a:solidFill>
                  <a:srgbClr val="000000"/>
                </a:solidFill>
                <a:latin typeface="SimHei" panose="02010609060101010101" pitchFamily="49" charset="-122"/>
                <a:ea typeface="SimHei" panose="02010609060101010101" pitchFamily="49" charset="-122"/>
              </a:rPr>
              <a:t>E A F D H C G I B</a:t>
            </a:r>
            <a:endParaRPr lang="zh-CN" altLang="zh-CN" sz="2000" kern="100" dirty="0">
              <a:latin typeface="SimHei" panose="02010609060101010101" pitchFamily="49" charset="-122"/>
              <a:ea typeface="SimHei" panose="02010609060101010101" pitchFamily="49" charset="-122"/>
            </a:endParaRPr>
          </a:p>
        </p:txBody>
      </p:sp>
      <p:sp>
        <p:nvSpPr>
          <p:cNvPr id="24" name="椭圆 23">
            <a:extLst>
              <a:ext uri="{FF2B5EF4-FFF2-40B4-BE49-F238E27FC236}">
                <a16:creationId xmlns:a16="http://schemas.microsoft.com/office/drawing/2014/main" id="{B55E3216-0983-9E41-A0E1-27C6EBF2C17D}"/>
              </a:ext>
            </a:extLst>
          </p:cNvPr>
          <p:cNvSpPr/>
          <p:nvPr/>
        </p:nvSpPr>
        <p:spPr>
          <a:xfrm>
            <a:off x="8253351" y="2961601"/>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E</a:t>
            </a:r>
            <a:endParaRPr kumimoji="1" lang="zh-CN" altLang="en-US" dirty="0">
              <a:solidFill>
                <a:schemeClr val="tx1"/>
              </a:solidFill>
            </a:endParaRPr>
          </a:p>
        </p:txBody>
      </p:sp>
      <p:sp>
        <p:nvSpPr>
          <p:cNvPr id="25" name="椭圆 24">
            <a:extLst>
              <a:ext uri="{FF2B5EF4-FFF2-40B4-BE49-F238E27FC236}">
                <a16:creationId xmlns:a16="http://schemas.microsoft.com/office/drawing/2014/main" id="{02A2EBE2-2825-D64E-9504-19ADB98113EB}"/>
              </a:ext>
            </a:extLst>
          </p:cNvPr>
          <p:cNvSpPr/>
          <p:nvPr/>
        </p:nvSpPr>
        <p:spPr>
          <a:xfrm>
            <a:off x="7651676" y="3604060"/>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a:t>
            </a:r>
            <a:endParaRPr kumimoji="1" lang="zh-CN" altLang="en-US" dirty="0">
              <a:solidFill>
                <a:schemeClr val="tx1"/>
              </a:solidFill>
            </a:endParaRPr>
          </a:p>
        </p:txBody>
      </p:sp>
      <p:sp>
        <p:nvSpPr>
          <p:cNvPr id="26" name="椭圆 25">
            <a:extLst>
              <a:ext uri="{FF2B5EF4-FFF2-40B4-BE49-F238E27FC236}">
                <a16:creationId xmlns:a16="http://schemas.microsoft.com/office/drawing/2014/main" id="{8F70CFCA-50A1-1F40-BA8F-5FF78CCD22CC}"/>
              </a:ext>
            </a:extLst>
          </p:cNvPr>
          <p:cNvSpPr/>
          <p:nvPr/>
        </p:nvSpPr>
        <p:spPr>
          <a:xfrm>
            <a:off x="8816692" y="3604061"/>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F</a:t>
            </a:r>
            <a:endParaRPr kumimoji="1" lang="zh-CN" altLang="en-US" dirty="0">
              <a:solidFill>
                <a:schemeClr val="tx1"/>
              </a:solidFill>
            </a:endParaRPr>
          </a:p>
        </p:txBody>
      </p:sp>
      <p:sp>
        <p:nvSpPr>
          <p:cNvPr id="27" name="椭圆 26">
            <a:extLst>
              <a:ext uri="{FF2B5EF4-FFF2-40B4-BE49-F238E27FC236}">
                <a16:creationId xmlns:a16="http://schemas.microsoft.com/office/drawing/2014/main" id="{582FBC73-0A83-4F4F-88A0-8C68E450A1F2}"/>
              </a:ext>
            </a:extLst>
          </p:cNvPr>
          <p:cNvSpPr/>
          <p:nvPr/>
        </p:nvSpPr>
        <p:spPr>
          <a:xfrm>
            <a:off x="7903475" y="4277326"/>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D</a:t>
            </a:r>
            <a:endParaRPr kumimoji="1" lang="zh-CN" altLang="en-US" dirty="0">
              <a:solidFill>
                <a:schemeClr val="tx1"/>
              </a:solidFill>
            </a:endParaRPr>
          </a:p>
        </p:txBody>
      </p:sp>
      <p:sp>
        <p:nvSpPr>
          <p:cNvPr id="28" name="椭圆 27">
            <a:extLst>
              <a:ext uri="{FF2B5EF4-FFF2-40B4-BE49-F238E27FC236}">
                <a16:creationId xmlns:a16="http://schemas.microsoft.com/office/drawing/2014/main" id="{D50B708F-92AF-3947-99E4-EC2B6909AC9A}"/>
              </a:ext>
            </a:extLst>
          </p:cNvPr>
          <p:cNvSpPr/>
          <p:nvPr/>
        </p:nvSpPr>
        <p:spPr>
          <a:xfrm>
            <a:off x="9332026" y="4236522"/>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H</a:t>
            </a:r>
            <a:endParaRPr kumimoji="1" lang="zh-CN" altLang="en-US" dirty="0">
              <a:solidFill>
                <a:schemeClr val="tx1"/>
              </a:solidFill>
            </a:endParaRPr>
          </a:p>
        </p:txBody>
      </p:sp>
      <p:sp>
        <p:nvSpPr>
          <p:cNvPr id="29" name="椭圆 28">
            <a:extLst>
              <a:ext uri="{FF2B5EF4-FFF2-40B4-BE49-F238E27FC236}">
                <a16:creationId xmlns:a16="http://schemas.microsoft.com/office/drawing/2014/main" id="{7AA8DE5E-D80C-F84F-9E24-8022EE0619C3}"/>
              </a:ext>
            </a:extLst>
          </p:cNvPr>
          <p:cNvSpPr/>
          <p:nvPr/>
        </p:nvSpPr>
        <p:spPr>
          <a:xfrm>
            <a:off x="7399877" y="5030389"/>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t>
            </a:r>
            <a:endParaRPr kumimoji="1" lang="zh-CN" altLang="en-US" dirty="0">
              <a:solidFill>
                <a:schemeClr val="tx1"/>
              </a:solidFill>
            </a:endParaRPr>
          </a:p>
        </p:txBody>
      </p:sp>
      <p:sp>
        <p:nvSpPr>
          <p:cNvPr id="30" name="椭圆 29">
            <a:extLst>
              <a:ext uri="{FF2B5EF4-FFF2-40B4-BE49-F238E27FC236}">
                <a16:creationId xmlns:a16="http://schemas.microsoft.com/office/drawing/2014/main" id="{F0360297-D96C-5E48-8318-46F8073240AD}"/>
              </a:ext>
            </a:extLst>
          </p:cNvPr>
          <p:cNvSpPr/>
          <p:nvPr/>
        </p:nvSpPr>
        <p:spPr>
          <a:xfrm>
            <a:off x="8663495" y="4979008"/>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G</a:t>
            </a:r>
            <a:endParaRPr kumimoji="1" lang="zh-CN" altLang="en-US" dirty="0">
              <a:solidFill>
                <a:schemeClr val="tx1"/>
              </a:solidFill>
            </a:endParaRPr>
          </a:p>
        </p:txBody>
      </p:sp>
      <p:sp>
        <p:nvSpPr>
          <p:cNvPr id="31" name="椭圆 30">
            <a:extLst>
              <a:ext uri="{FF2B5EF4-FFF2-40B4-BE49-F238E27FC236}">
                <a16:creationId xmlns:a16="http://schemas.microsoft.com/office/drawing/2014/main" id="{970B9752-EF31-404A-ABE1-AFF9DE0001F9}"/>
              </a:ext>
            </a:extLst>
          </p:cNvPr>
          <p:cNvSpPr/>
          <p:nvPr/>
        </p:nvSpPr>
        <p:spPr>
          <a:xfrm>
            <a:off x="9941844" y="4974758"/>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I</a:t>
            </a:r>
            <a:endParaRPr kumimoji="1" lang="zh-CN" altLang="en-US" dirty="0">
              <a:solidFill>
                <a:schemeClr val="tx1"/>
              </a:solidFill>
            </a:endParaRPr>
          </a:p>
        </p:txBody>
      </p:sp>
      <p:sp>
        <p:nvSpPr>
          <p:cNvPr id="32" name="椭圆 31">
            <a:extLst>
              <a:ext uri="{FF2B5EF4-FFF2-40B4-BE49-F238E27FC236}">
                <a16:creationId xmlns:a16="http://schemas.microsoft.com/office/drawing/2014/main" id="{1412F010-2303-D344-89F7-3C07A6D2DA49}"/>
              </a:ext>
            </a:extLst>
          </p:cNvPr>
          <p:cNvSpPr/>
          <p:nvPr/>
        </p:nvSpPr>
        <p:spPr>
          <a:xfrm>
            <a:off x="6908780" y="5790471"/>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B</a:t>
            </a:r>
            <a:endParaRPr kumimoji="1" lang="zh-CN" altLang="en-US" dirty="0">
              <a:solidFill>
                <a:schemeClr val="tx1"/>
              </a:solidFill>
            </a:endParaRPr>
          </a:p>
        </p:txBody>
      </p:sp>
      <p:cxnSp>
        <p:nvCxnSpPr>
          <p:cNvPr id="34" name="直线连接符 33">
            <a:extLst>
              <a:ext uri="{FF2B5EF4-FFF2-40B4-BE49-F238E27FC236}">
                <a16:creationId xmlns:a16="http://schemas.microsoft.com/office/drawing/2014/main" id="{C6E3CB4E-A8C1-B043-B8EC-2BFC76A6356A}"/>
              </a:ext>
            </a:extLst>
          </p:cNvPr>
          <p:cNvCxnSpPr>
            <a:cxnSpLocks/>
            <a:stCxn id="24" idx="4"/>
            <a:endCxn id="25" idx="7"/>
          </p:cNvCxnSpPr>
          <p:nvPr/>
        </p:nvCxnSpPr>
        <p:spPr>
          <a:xfrm flipH="1">
            <a:off x="7965899" y="3339768"/>
            <a:ext cx="471520" cy="31967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D4C76BD4-298E-0546-917A-B853680E8B06}"/>
              </a:ext>
            </a:extLst>
          </p:cNvPr>
          <p:cNvCxnSpPr>
            <a:cxnSpLocks/>
            <a:stCxn id="24" idx="4"/>
            <a:endCxn id="26" idx="1"/>
          </p:cNvCxnSpPr>
          <p:nvPr/>
        </p:nvCxnSpPr>
        <p:spPr>
          <a:xfrm>
            <a:off x="8437419" y="3339768"/>
            <a:ext cx="433185" cy="3196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线连接符 37">
            <a:extLst>
              <a:ext uri="{FF2B5EF4-FFF2-40B4-BE49-F238E27FC236}">
                <a16:creationId xmlns:a16="http://schemas.microsoft.com/office/drawing/2014/main" id="{7107B77D-7BF1-944F-B303-D3E5E0E38DB5}"/>
              </a:ext>
            </a:extLst>
          </p:cNvPr>
          <p:cNvCxnSpPr>
            <a:cxnSpLocks/>
            <a:stCxn id="27" idx="0"/>
            <a:endCxn id="25" idx="4"/>
          </p:cNvCxnSpPr>
          <p:nvPr/>
        </p:nvCxnSpPr>
        <p:spPr>
          <a:xfrm flipH="1" flipV="1">
            <a:off x="7835744" y="3982227"/>
            <a:ext cx="251799" cy="29509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C3BDCA7C-1969-194E-B230-FD0BA6CB5F0B}"/>
              </a:ext>
            </a:extLst>
          </p:cNvPr>
          <p:cNvCxnSpPr>
            <a:cxnSpLocks/>
            <a:stCxn id="26" idx="5"/>
            <a:endCxn id="28" idx="0"/>
          </p:cNvCxnSpPr>
          <p:nvPr/>
        </p:nvCxnSpPr>
        <p:spPr>
          <a:xfrm>
            <a:off x="9130915" y="3926847"/>
            <a:ext cx="385179" cy="30967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1F3E3AD5-AC47-D547-8904-0B730AAA997C}"/>
              </a:ext>
            </a:extLst>
          </p:cNvPr>
          <p:cNvCxnSpPr>
            <a:cxnSpLocks/>
            <a:stCxn id="27" idx="4"/>
            <a:endCxn id="29" idx="7"/>
          </p:cNvCxnSpPr>
          <p:nvPr/>
        </p:nvCxnSpPr>
        <p:spPr>
          <a:xfrm flipH="1">
            <a:off x="7714100" y="4655493"/>
            <a:ext cx="373443" cy="4302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72CC2822-1A24-F44A-91A3-EB51951D7947}"/>
              </a:ext>
            </a:extLst>
          </p:cNvPr>
          <p:cNvCxnSpPr>
            <a:cxnSpLocks/>
            <a:stCxn id="29" idx="3"/>
            <a:endCxn id="32" idx="0"/>
          </p:cNvCxnSpPr>
          <p:nvPr/>
        </p:nvCxnSpPr>
        <p:spPr>
          <a:xfrm flipH="1">
            <a:off x="7092848" y="5353175"/>
            <a:ext cx="360941" cy="43729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94486744-5CDD-FD44-8CB7-A50DDDEB3E8F}"/>
              </a:ext>
            </a:extLst>
          </p:cNvPr>
          <p:cNvCxnSpPr>
            <a:cxnSpLocks/>
            <a:stCxn id="28" idx="3"/>
            <a:endCxn id="30" idx="0"/>
          </p:cNvCxnSpPr>
          <p:nvPr/>
        </p:nvCxnSpPr>
        <p:spPr>
          <a:xfrm flipH="1">
            <a:off x="8847563" y="4559308"/>
            <a:ext cx="538375" cy="4197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BFD47640-BB1B-4944-AF39-D72B9682022A}"/>
              </a:ext>
            </a:extLst>
          </p:cNvPr>
          <p:cNvCxnSpPr>
            <a:cxnSpLocks/>
            <a:stCxn id="28" idx="5"/>
            <a:endCxn id="31" idx="0"/>
          </p:cNvCxnSpPr>
          <p:nvPr/>
        </p:nvCxnSpPr>
        <p:spPr>
          <a:xfrm>
            <a:off x="9646249" y="4559308"/>
            <a:ext cx="479663" cy="4154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65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13364F-8DF7-D24F-9B7E-E18DDE1C2471}"/>
              </a:ext>
            </a:extLst>
          </p:cNvPr>
          <p:cNvSpPr/>
          <p:nvPr/>
        </p:nvSpPr>
        <p:spPr>
          <a:xfrm>
            <a:off x="1051822" y="879104"/>
            <a:ext cx="3390672" cy="323165"/>
          </a:xfrm>
          <a:prstGeom prst="rect">
            <a:avLst/>
          </a:prstGeom>
        </p:spPr>
        <p:txBody>
          <a:bodyPr wrap="none">
            <a:spAutoFit/>
          </a:bodyPr>
          <a:lstStyle/>
          <a:p>
            <a:pPr algn="just">
              <a:lnSpc>
                <a:spcPts val="1800"/>
              </a:lnSpc>
              <a:spcAft>
                <a:spcPts val="0"/>
              </a:spcAf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3</a:t>
            </a:r>
            <a:r>
              <a:rPr lang="zh-CN" altLang="zh-CN" sz="2000" kern="100" dirty="0">
                <a:solidFill>
                  <a:srgbClr val="000000"/>
                </a:solidFill>
                <a:latin typeface="SimHei" panose="02010609060101010101" pitchFamily="49" charset="-122"/>
                <a:ea typeface="SimHei" panose="02010609060101010101" pitchFamily="49" charset="-122"/>
              </a:rPr>
              <a:t>）某二叉树的存储如下：</a:t>
            </a:r>
            <a:endParaRPr lang="zh-CN" altLang="zh-CN" sz="2000" kern="100" dirty="0">
              <a:latin typeface="SimHei" panose="02010609060101010101" pitchFamily="49" charset="-122"/>
              <a:ea typeface="SimHei" panose="02010609060101010101" pitchFamily="49" charset="-122"/>
            </a:endParaRPr>
          </a:p>
        </p:txBody>
      </p:sp>
      <p:graphicFrame>
        <p:nvGraphicFramePr>
          <p:cNvPr id="3" name="表格 2">
            <a:extLst>
              <a:ext uri="{FF2B5EF4-FFF2-40B4-BE49-F238E27FC236}">
                <a16:creationId xmlns:a16="http://schemas.microsoft.com/office/drawing/2014/main" id="{DB60C7BD-0584-1343-BEE2-87B752DE64B6}"/>
              </a:ext>
            </a:extLst>
          </p:cNvPr>
          <p:cNvGraphicFramePr>
            <a:graphicFrameLocks noGrp="1"/>
          </p:cNvGraphicFramePr>
          <p:nvPr>
            <p:extLst>
              <p:ext uri="{D42A27DB-BD31-4B8C-83A1-F6EECF244321}">
                <p14:modId xmlns:p14="http://schemas.microsoft.com/office/powerpoint/2010/main" val="1338285842"/>
              </p:ext>
            </p:extLst>
          </p:nvPr>
        </p:nvGraphicFramePr>
        <p:xfrm>
          <a:off x="1401289" y="1450278"/>
          <a:ext cx="6979717" cy="1219200"/>
        </p:xfrm>
        <a:graphic>
          <a:graphicData uri="http://schemas.openxmlformats.org/drawingml/2006/table">
            <a:tbl>
              <a:tblPr firstRow="1" firstCol="1" bandRow="1">
                <a:tableStyleId>{5C22544A-7EE6-4342-B048-85BDC9FD1C3A}</a:tableStyleId>
              </a:tblPr>
              <a:tblGrid>
                <a:gridCol w="1221087">
                  <a:extLst>
                    <a:ext uri="{9D8B030D-6E8A-4147-A177-3AD203B41FA5}">
                      <a16:colId xmlns:a16="http://schemas.microsoft.com/office/drawing/2014/main" val="2389789484"/>
                    </a:ext>
                  </a:extLst>
                </a:gridCol>
                <a:gridCol w="575863">
                  <a:extLst>
                    <a:ext uri="{9D8B030D-6E8A-4147-A177-3AD203B41FA5}">
                      <a16:colId xmlns:a16="http://schemas.microsoft.com/office/drawing/2014/main" val="3520779926"/>
                    </a:ext>
                  </a:extLst>
                </a:gridCol>
                <a:gridCol w="575863">
                  <a:extLst>
                    <a:ext uri="{9D8B030D-6E8A-4147-A177-3AD203B41FA5}">
                      <a16:colId xmlns:a16="http://schemas.microsoft.com/office/drawing/2014/main" val="109197552"/>
                    </a:ext>
                  </a:extLst>
                </a:gridCol>
                <a:gridCol w="575863">
                  <a:extLst>
                    <a:ext uri="{9D8B030D-6E8A-4147-A177-3AD203B41FA5}">
                      <a16:colId xmlns:a16="http://schemas.microsoft.com/office/drawing/2014/main" val="2445295050"/>
                    </a:ext>
                  </a:extLst>
                </a:gridCol>
                <a:gridCol w="575863">
                  <a:extLst>
                    <a:ext uri="{9D8B030D-6E8A-4147-A177-3AD203B41FA5}">
                      <a16:colId xmlns:a16="http://schemas.microsoft.com/office/drawing/2014/main" val="188131365"/>
                    </a:ext>
                  </a:extLst>
                </a:gridCol>
                <a:gridCol w="575863">
                  <a:extLst>
                    <a:ext uri="{9D8B030D-6E8A-4147-A177-3AD203B41FA5}">
                      <a16:colId xmlns:a16="http://schemas.microsoft.com/office/drawing/2014/main" val="2327720783"/>
                    </a:ext>
                  </a:extLst>
                </a:gridCol>
                <a:gridCol w="575863">
                  <a:extLst>
                    <a:ext uri="{9D8B030D-6E8A-4147-A177-3AD203B41FA5}">
                      <a16:colId xmlns:a16="http://schemas.microsoft.com/office/drawing/2014/main" val="4289969652"/>
                    </a:ext>
                  </a:extLst>
                </a:gridCol>
                <a:gridCol w="575863">
                  <a:extLst>
                    <a:ext uri="{9D8B030D-6E8A-4147-A177-3AD203B41FA5}">
                      <a16:colId xmlns:a16="http://schemas.microsoft.com/office/drawing/2014/main" val="2250306168"/>
                    </a:ext>
                  </a:extLst>
                </a:gridCol>
                <a:gridCol w="575863">
                  <a:extLst>
                    <a:ext uri="{9D8B030D-6E8A-4147-A177-3AD203B41FA5}">
                      <a16:colId xmlns:a16="http://schemas.microsoft.com/office/drawing/2014/main" val="3610176045"/>
                    </a:ext>
                  </a:extLst>
                </a:gridCol>
                <a:gridCol w="575863">
                  <a:extLst>
                    <a:ext uri="{9D8B030D-6E8A-4147-A177-3AD203B41FA5}">
                      <a16:colId xmlns:a16="http://schemas.microsoft.com/office/drawing/2014/main" val="2112008839"/>
                    </a:ext>
                  </a:extLst>
                </a:gridCol>
                <a:gridCol w="575863">
                  <a:extLst>
                    <a:ext uri="{9D8B030D-6E8A-4147-A177-3AD203B41FA5}">
                      <a16:colId xmlns:a16="http://schemas.microsoft.com/office/drawing/2014/main" val="437432524"/>
                    </a:ext>
                  </a:extLst>
                </a:gridCol>
              </a:tblGrid>
              <a:tr h="223650">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 </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1</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2</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3</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4</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5</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6</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7</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8</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9</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10</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4632852"/>
                  </a:ext>
                </a:extLst>
              </a:tr>
              <a:tr h="0">
                <a:tc>
                  <a:txBody>
                    <a:bodyPr/>
                    <a:lstStyle/>
                    <a:p>
                      <a:pPr algn="ctr">
                        <a:lnSpc>
                          <a:spcPct val="100000"/>
                        </a:lnSpc>
                        <a:spcAft>
                          <a:spcPts val="0"/>
                        </a:spcAft>
                      </a:pPr>
                      <a:r>
                        <a:rPr lang="en-US" sz="2000" b="0" kern="100" dirty="0" err="1">
                          <a:solidFill>
                            <a:schemeClr val="tx1"/>
                          </a:solidFill>
                          <a:effectLst/>
                          <a:latin typeface="Times New Roman" panose="02020603050405020304" pitchFamily="18" charset="0"/>
                          <a:cs typeface="Times New Roman" panose="02020603050405020304" pitchFamily="18" charset="0"/>
                        </a:rPr>
                        <a:t>lchild</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0</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0</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2</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3</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7</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5</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8</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0</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10</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1</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051723"/>
                  </a:ext>
                </a:extLst>
              </a:tr>
              <a:tr h="0">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data</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J</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H</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F</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D</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B</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A</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C</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E</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G</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I</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161624"/>
                  </a:ext>
                </a:extLst>
              </a:tr>
              <a:tr h="0">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rchild</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0</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0</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0</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9</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4</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0</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0</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0</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a:solidFill>
                            <a:schemeClr val="tx1"/>
                          </a:solidFill>
                          <a:effectLst/>
                          <a:latin typeface="Times New Roman" panose="02020603050405020304" pitchFamily="18" charset="0"/>
                          <a:cs typeface="Times New Roman" panose="02020603050405020304" pitchFamily="18" charset="0"/>
                        </a:rPr>
                        <a:t>0</a:t>
                      </a:r>
                      <a:endParaRPr lang="zh-CN" sz="2000" b="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0" kern="100" dirty="0">
                          <a:solidFill>
                            <a:schemeClr val="tx1"/>
                          </a:solidFill>
                          <a:effectLst/>
                          <a:latin typeface="Times New Roman" panose="02020603050405020304" pitchFamily="18" charset="0"/>
                          <a:cs typeface="Times New Roman" panose="02020603050405020304" pitchFamily="18" charset="0"/>
                        </a:rPr>
                        <a:t>0</a:t>
                      </a:r>
                      <a:endParaRPr lang="zh-CN" sz="20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2924127"/>
                  </a:ext>
                </a:extLst>
              </a:tr>
            </a:tbl>
          </a:graphicData>
        </a:graphic>
      </p:graphicFrame>
      <p:sp>
        <p:nvSpPr>
          <p:cNvPr id="4" name="矩形 3">
            <a:extLst>
              <a:ext uri="{FF2B5EF4-FFF2-40B4-BE49-F238E27FC236}">
                <a16:creationId xmlns:a16="http://schemas.microsoft.com/office/drawing/2014/main" id="{2390FEFA-22EF-2C46-858F-D12FBDC5EAAB}"/>
              </a:ext>
            </a:extLst>
          </p:cNvPr>
          <p:cNvSpPr/>
          <p:nvPr/>
        </p:nvSpPr>
        <p:spPr>
          <a:xfrm>
            <a:off x="1531917" y="2992421"/>
            <a:ext cx="6293922" cy="1866858"/>
          </a:xfrm>
          <a:prstGeom prst="rect">
            <a:avLst/>
          </a:prstGeom>
        </p:spPr>
        <p:txBody>
          <a:bodyPr wrap="square">
            <a:spAutoFit/>
          </a:bodyPr>
          <a:lstStyle/>
          <a:p>
            <a:pPr algn="just">
              <a:lnSpc>
                <a:spcPct val="150000"/>
              </a:lnSpc>
              <a:spcAft>
                <a:spcPts val="0"/>
              </a:spcAft>
            </a:pPr>
            <a:r>
              <a:rPr lang="zh-CN" altLang="en-US" sz="2000" kern="100" dirty="0">
                <a:solidFill>
                  <a:srgbClr val="000000"/>
                </a:solidFill>
                <a:latin typeface="SimHei" panose="02010609060101010101" pitchFamily="49" charset="-122"/>
                <a:ea typeface="SimHei" panose="02010609060101010101" pitchFamily="49" charset="-122"/>
              </a:rPr>
              <a:t>    </a:t>
            </a:r>
            <a:r>
              <a:rPr lang="zh-CN" altLang="zh-CN" sz="2000" kern="100" dirty="0">
                <a:solidFill>
                  <a:srgbClr val="000000"/>
                </a:solidFill>
                <a:latin typeface="SimHei" panose="02010609060101010101" pitchFamily="49" charset="-122"/>
                <a:ea typeface="SimHei" panose="02010609060101010101" pitchFamily="49" charset="-122"/>
              </a:rPr>
              <a:t>其中根结点的指针为</a:t>
            </a:r>
            <a:r>
              <a:rPr lang="en-US" altLang="zh-CN" sz="2000" kern="100" dirty="0">
                <a:solidFill>
                  <a:srgbClr val="000000"/>
                </a:solidFill>
                <a:latin typeface="SimHei" panose="02010609060101010101" pitchFamily="49" charset="-122"/>
                <a:ea typeface="SimHei" panose="02010609060101010101" pitchFamily="49" charset="-122"/>
              </a:rPr>
              <a:t>6</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err="1">
                <a:solidFill>
                  <a:srgbClr val="000000"/>
                </a:solidFill>
                <a:latin typeface="SimHei" panose="02010609060101010101" pitchFamily="49" charset="-122"/>
                <a:ea typeface="SimHei" panose="02010609060101010101" pitchFamily="49" charset="-122"/>
              </a:rPr>
              <a:t>lchild</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err="1">
                <a:solidFill>
                  <a:srgbClr val="000000"/>
                </a:solidFill>
                <a:latin typeface="SimHei" panose="02010609060101010101" pitchFamily="49" charset="-122"/>
                <a:ea typeface="SimHei" panose="02010609060101010101" pitchFamily="49" charset="-122"/>
              </a:rPr>
              <a:t>rchild</a:t>
            </a:r>
            <a:r>
              <a:rPr lang="zh-CN" altLang="zh-CN" sz="2000" kern="100" dirty="0">
                <a:solidFill>
                  <a:srgbClr val="000000"/>
                </a:solidFill>
                <a:latin typeface="SimHei" panose="02010609060101010101" pitchFamily="49" charset="-122"/>
                <a:ea typeface="SimHei" panose="02010609060101010101" pitchFamily="49" charset="-122"/>
              </a:rPr>
              <a:t>分别为结点的左、右孩子的指针域，</a:t>
            </a:r>
            <a:r>
              <a:rPr lang="en-US" altLang="zh-CN" sz="2000" kern="100" dirty="0">
                <a:solidFill>
                  <a:srgbClr val="000000"/>
                </a:solidFill>
                <a:latin typeface="SimHei" panose="02010609060101010101" pitchFamily="49" charset="-122"/>
                <a:ea typeface="SimHei" panose="02010609060101010101" pitchFamily="49" charset="-122"/>
              </a:rPr>
              <a:t>data</a:t>
            </a:r>
            <a:r>
              <a:rPr lang="zh-CN" altLang="zh-CN" sz="2000" kern="100" dirty="0">
                <a:solidFill>
                  <a:srgbClr val="000000"/>
                </a:solidFill>
                <a:latin typeface="SimHei" panose="02010609060101010101" pitchFamily="49" charset="-122"/>
                <a:ea typeface="SimHei" panose="02010609060101010101" pitchFamily="49" charset="-122"/>
              </a:rPr>
              <a:t>为数据域。</a:t>
            </a:r>
            <a:endParaRPr lang="zh-CN" altLang="zh-CN" sz="2000" kern="100" dirty="0">
              <a:latin typeface="SimHei" panose="02010609060101010101" pitchFamily="49" charset="-122"/>
              <a:ea typeface="SimHei" panose="02010609060101010101" pitchFamily="49" charset="-122"/>
            </a:endParaRPr>
          </a:p>
          <a:p>
            <a:pPr marL="342900" lvl="0" indent="-342900" algn="just">
              <a:lnSpc>
                <a:spcPct val="150000"/>
              </a:lnSpc>
              <a:spcAft>
                <a:spcPts val="0"/>
              </a:spcAft>
              <a:buFont typeface="+mj-ea"/>
              <a:buAutoNum type="circleNumDbPlain"/>
            </a:pPr>
            <a:r>
              <a:rPr lang="zh-CN" altLang="zh-CN" sz="2000" kern="100" dirty="0">
                <a:solidFill>
                  <a:srgbClr val="000000"/>
                </a:solidFill>
                <a:latin typeface="SimHei" panose="02010609060101010101" pitchFamily="49" charset="-122"/>
                <a:ea typeface="SimHei" panose="02010609060101010101" pitchFamily="49" charset="-122"/>
              </a:rPr>
              <a:t>画出该二叉树</a:t>
            </a:r>
            <a:endParaRPr lang="zh-CN" altLang="zh-CN" sz="2000" kern="100" dirty="0">
              <a:latin typeface="SimHei" panose="02010609060101010101" pitchFamily="49" charset="-122"/>
              <a:ea typeface="SimHei" panose="02010609060101010101" pitchFamily="49" charset="-122"/>
            </a:endParaRPr>
          </a:p>
          <a:p>
            <a:pPr marL="342900" lvl="0" indent="-342900" algn="just">
              <a:lnSpc>
                <a:spcPct val="150000"/>
              </a:lnSpc>
              <a:spcAft>
                <a:spcPts val="0"/>
              </a:spcAft>
              <a:buFont typeface="+mj-ea"/>
              <a:buAutoNum type="circleNumDbPlain"/>
            </a:pPr>
            <a:r>
              <a:rPr lang="zh-CN" altLang="zh-CN" sz="2000" kern="100" dirty="0">
                <a:solidFill>
                  <a:srgbClr val="000000"/>
                </a:solidFill>
                <a:latin typeface="SimHei" panose="02010609060101010101" pitchFamily="49" charset="-122"/>
                <a:ea typeface="SimHei" panose="02010609060101010101" pitchFamily="49" charset="-122"/>
              </a:rPr>
              <a:t>写出该树的前序遍历的结点序列</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03014A42-ECDB-BB44-9E40-CF0A4D05A8DE}"/>
              </a:ext>
            </a:extLst>
          </p:cNvPr>
          <p:cNvSpPr/>
          <p:nvPr/>
        </p:nvSpPr>
        <p:spPr>
          <a:xfrm>
            <a:off x="1142891" y="5113810"/>
            <a:ext cx="5551520" cy="400110"/>
          </a:xfrm>
          <a:prstGeom prst="rect">
            <a:avLst/>
          </a:prstGeom>
        </p:spPr>
        <p:txBody>
          <a:bodyPr wrap="none">
            <a:spAutoFit/>
          </a:bodyPr>
          <a:lstStyle/>
          <a:p>
            <a:pPr marL="228600" indent="133350" algn="just">
              <a:spcAft>
                <a:spcPts val="0"/>
              </a:spcAft>
            </a:pPr>
            <a:r>
              <a:rPr lang="zh-CN" altLang="zh-CN" sz="2000" kern="100" dirty="0">
                <a:solidFill>
                  <a:srgbClr val="000000"/>
                </a:solidFill>
                <a:latin typeface="SimHei" panose="02010609060101010101" pitchFamily="49" charset="-122"/>
                <a:ea typeface="SimHei" panose="02010609060101010101" pitchFamily="49" charset="-122"/>
              </a:rPr>
              <a:t>前序遍历的结点序列：</a:t>
            </a:r>
            <a:r>
              <a:rPr lang="en-US" altLang="zh-CN" sz="2000" kern="100" dirty="0">
                <a:solidFill>
                  <a:srgbClr val="000000"/>
                </a:solidFill>
                <a:latin typeface="SimHei" panose="02010609060101010101" pitchFamily="49" charset="-122"/>
                <a:ea typeface="SimHei" panose="02010609060101010101" pitchFamily="49" charset="-122"/>
              </a:rPr>
              <a:t>A B C E D F H G I J</a:t>
            </a:r>
            <a:endParaRPr lang="zh-CN" altLang="zh-CN" sz="2000" kern="100" dirty="0">
              <a:latin typeface="SimHei" panose="02010609060101010101" pitchFamily="49" charset="-122"/>
              <a:ea typeface="SimHei" panose="02010609060101010101" pitchFamily="49" charset="-122"/>
            </a:endParaRPr>
          </a:p>
        </p:txBody>
      </p:sp>
      <p:sp>
        <p:nvSpPr>
          <p:cNvPr id="6" name="椭圆 5">
            <a:extLst>
              <a:ext uri="{FF2B5EF4-FFF2-40B4-BE49-F238E27FC236}">
                <a16:creationId xmlns:a16="http://schemas.microsoft.com/office/drawing/2014/main" id="{79F96600-3D8B-494F-B9AC-012354829D5F}"/>
              </a:ext>
            </a:extLst>
          </p:cNvPr>
          <p:cNvSpPr/>
          <p:nvPr/>
        </p:nvSpPr>
        <p:spPr>
          <a:xfrm>
            <a:off x="9636283" y="1774488"/>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A</a:t>
            </a:r>
            <a:endParaRPr kumimoji="1" lang="zh-CN" altLang="en-US" dirty="0">
              <a:solidFill>
                <a:schemeClr val="tx1"/>
              </a:solidFill>
            </a:endParaRPr>
          </a:p>
        </p:txBody>
      </p:sp>
      <p:sp>
        <p:nvSpPr>
          <p:cNvPr id="7" name="椭圆 6">
            <a:extLst>
              <a:ext uri="{FF2B5EF4-FFF2-40B4-BE49-F238E27FC236}">
                <a16:creationId xmlns:a16="http://schemas.microsoft.com/office/drawing/2014/main" id="{FC0D52DE-A7F5-954F-8A68-3EBD3C176ED6}"/>
              </a:ext>
            </a:extLst>
          </p:cNvPr>
          <p:cNvSpPr/>
          <p:nvPr/>
        </p:nvSpPr>
        <p:spPr>
          <a:xfrm>
            <a:off x="9218018" y="2614254"/>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B</a:t>
            </a:r>
            <a:endParaRPr kumimoji="1" lang="zh-CN" altLang="en-US" dirty="0">
              <a:solidFill>
                <a:schemeClr val="tx1"/>
              </a:solidFill>
            </a:endParaRPr>
          </a:p>
        </p:txBody>
      </p:sp>
      <p:sp>
        <p:nvSpPr>
          <p:cNvPr id="8" name="椭圆 7">
            <a:extLst>
              <a:ext uri="{FF2B5EF4-FFF2-40B4-BE49-F238E27FC236}">
                <a16:creationId xmlns:a16="http://schemas.microsoft.com/office/drawing/2014/main" id="{D0C848A7-92D4-E147-AA49-C62113E5454F}"/>
              </a:ext>
            </a:extLst>
          </p:cNvPr>
          <p:cNvSpPr/>
          <p:nvPr/>
        </p:nvSpPr>
        <p:spPr>
          <a:xfrm>
            <a:off x="9779341" y="3447607"/>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D</a:t>
            </a:r>
            <a:endParaRPr kumimoji="1" lang="zh-CN" altLang="en-US" dirty="0">
              <a:solidFill>
                <a:schemeClr val="tx1"/>
              </a:solidFill>
            </a:endParaRPr>
          </a:p>
        </p:txBody>
      </p:sp>
      <p:sp>
        <p:nvSpPr>
          <p:cNvPr id="9" name="椭圆 8">
            <a:extLst>
              <a:ext uri="{FF2B5EF4-FFF2-40B4-BE49-F238E27FC236}">
                <a16:creationId xmlns:a16="http://schemas.microsoft.com/office/drawing/2014/main" id="{28D5A275-4288-9B45-BAB7-CEA09E66E5C6}"/>
              </a:ext>
            </a:extLst>
          </p:cNvPr>
          <p:cNvSpPr/>
          <p:nvPr/>
        </p:nvSpPr>
        <p:spPr>
          <a:xfrm>
            <a:off x="8798407" y="3386704"/>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C</a:t>
            </a:r>
            <a:endParaRPr kumimoji="1" lang="zh-CN" altLang="en-US" dirty="0">
              <a:solidFill>
                <a:schemeClr val="tx1"/>
              </a:solidFill>
            </a:endParaRPr>
          </a:p>
        </p:txBody>
      </p:sp>
      <p:sp>
        <p:nvSpPr>
          <p:cNvPr id="10" name="椭圆 9">
            <a:extLst>
              <a:ext uri="{FF2B5EF4-FFF2-40B4-BE49-F238E27FC236}">
                <a16:creationId xmlns:a16="http://schemas.microsoft.com/office/drawing/2014/main" id="{F7E56EF1-E13E-5645-B452-5F34018A910D}"/>
              </a:ext>
            </a:extLst>
          </p:cNvPr>
          <p:cNvSpPr/>
          <p:nvPr/>
        </p:nvSpPr>
        <p:spPr>
          <a:xfrm>
            <a:off x="9272396" y="4281317"/>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F</a:t>
            </a:r>
            <a:endParaRPr kumimoji="1" lang="zh-CN" altLang="en-US" dirty="0">
              <a:solidFill>
                <a:schemeClr val="tx1"/>
              </a:solidFill>
            </a:endParaRPr>
          </a:p>
        </p:txBody>
      </p:sp>
      <p:sp>
        <p:nvSpPr>
          <p:cNvPr id="11" name="椭圆 10">
            <a:extLst>
              <a:ext uri="{FF2B5EF4-FFF2-40B4-BE49-F238E27FC236}">
                <a16:creationId xmlns:a16="http://schemas.microsoft.com/office/drawing/2014/main" id="{A3758836-89B5-064E-AE44-A702D6C60E48}"/>
              </a:ext>
            </a:extLst>
          </p:cNvPr>
          <p:cNvSpPr/>
          <p:nvPr/>
        </p:nvSpPr>
        <p:spPr>
          <a:xfrm>
            <a:off x="8275318" y="4296215"/>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E</a:t>
            </a:r>
            <a:endParaRPr kumimoji="1" lang="zh-CN" altLang="en-US" dirty="0">
              <a:solidFill>
                <a:schemeClr val="tx1"/>
              </a:solidFill>
            </a:endParaRPr>
          </a:p>
        </p:txBody>
      </p:sp>
      <p:sp>
        <p:nvSpPr>
          <p:cNvPr id="12" name="椭圆 11">
            <a:extLst>
              <a:ext uri="{FF2B5EF4-FFF2-40B4-BE49-F238E27FC236}">
                <a16:creationId xmlns:a16="http://schemas.microsoft.com/office/drawing/2014/main" id="{29E0BC0F-A50D-EE46-90AB-2F8C68C481D0}"/>
              </a:ext>
            </a:extLst>
          </p:cNvPr>
          <p:cNvSpPr/>
          <p:nvPr/>
        </p:nvSpPr>
        <p:spPr>
          <a:xfrm>
            <a:off x="8852319" y="5113810"/>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H</a:t>
            </a:r>
            <a:endParaRPr kumimoji="1" lang="zh-CN" altLang="en-US" dirty="0">
              <a:solidFill>
                <a:schemeClr val="tx1"/>
              </a:solidFill>
            </a:endParaRPr>
          </a:p>
        </p:txBody>
      </p:sp>
      <p:sp>
        <p:nvSpPr>
          <p:cNvPr id="13" name="椭圆 12">
            <a:extLst>
              <a:ext uri="{FF2B5EF4-FFF2-40B4-BE49-F238E27FC236}">
                <a16:creationId xmlns:a16="http://schemas.microsoft.com/office/drawing/2014/main" id="{6CF9C477-84BF-5348-A20D-997E8E8CAD85}"/>
              </a:ext>
            </a:extLst>
          </p:cNvPr>
          <p:cNvSpPr/>
          <p:nvPr/>
        </p:nvSpPr>
        <p:spPr>
          <a:xfrm>
            <a:off x="10360244" y="4244627"/>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G</a:t>
            </a:r>
            <a:endParaRPr kumimoji="1" lang="zh-CN" altLang="en-US" dirty="0">
              <a:solidFill>
                <a:schemeClr val="tx1"/>
              </a:solidFill>
            </a:endParaRPr>
          </a:p>
        </p:txBody>
      </p:sp>
      <p:cxnSp>
        <p:nvCxnSpPr>
          <p:cNvPr id="15" name="直线连接符 14">
            <a:extLst>
              <a:ext uri="{FF2B5EF4-FFF2-40B4-BE49-F238E27FC236}">
                <a16:creationId xmlns:a16="http://schemas.microsoft.com/office/drawing/2014/main" id="{4FD3A0F1-B551-D14C-8E90-18C6F4D4E0C0}"/>
              </a:ext>
            </a:extLst>
          </p:cNvPr>
          <p:cNvCxnSpPr>
            <a:cxnSpLocks/>
            <a:stCxn id="6" idx="3"/>
            <a:endCxn id="7" idx="0"/>
          </p:cNvCxnSpPr>
          <p:nvPr/>
        </p:nvCxnSpPr>
        <p:spPr>
          <a:xfrm flipH="1">
            <a:off x="9402086" y="2097274"/>
            <a:ext cx="288109" cy="51698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D0CFC20F-B35A-3849-8183-A6B7223DBD67}"/>
              </a:ext>
            </a:extLst>
          </p:cNvPr>
          <p:cNvCxnSpPr>
            <a:cxnSpLocks/>
            <a:stCxn id="7" idx="5"/>
            <a:endCxn id="8" idx="0"/>
          </p:cNvCxnSpPr>
          <p:nvPr/>
        </p:nvCxnSpPr>
        <p:spPr>
          <a:xfrm>
            <a:off x="9532241" y="2937040"/>
            <a:ext cx="431168" cy="5105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125A6669-0419-074F-B1E0-C076CE08C865}"/>
              </a:ext>
            </a:extLst>
          </p:cNvPr>
          <p:cNvCxnSpPr>
            <a:cxnSpLocks/>
            <a:stCxn id="9" idx="0"/>
            <a:endCxn id="7" idx="3"/>
          </p:cNvCxnSpPr>
          <p:nvPr/>
        </p:nvCxnSpPr>
        <p:spPr>
          <a:xfrm flipV="1">
            <a:off x="8982475" y="2937040"/>
            <a:ext cx="289455" cy="44966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66F42242-0F32-5346-8A0D-AB4CAF943888}"/>
              </a:ext>
            </a:extLst>
          </p:cNvPr>
          <p:cNvCxnSpPr>
            <a:cxnSpLocks/>
            <a:stCxn id="8" idx="3"/>
            <a:endCxn id="10" idx="0"/>
          </p:cNvCxnSpPr>
          <p:nvPr/>
        </p:nvCxnSpPr>
        <p:spPr>
          <a:xfrm flipH="1">
            <a:off x="9456464" y="3770393"/>
            <a:ext cx="376789" cy="51092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70101847-4008-1748-B2DA-2755742DD2CA}"/>
              </a:ext>
            </a:extLst>
          </p:cNvPr>
          <p:cNvCxnSpPr>
            <a:cxnSpLocks/>
            <a:stCxn id="9" idx="3"/>
            <a:endCxn id="11" idx="0"/>
          </p:cNvCxnSpPr>
          <p:nvPr/>
        </p:nvCxnSpPr>
        <p:spPr>
          <a:xfrm flipH="1">
            <a:off x="8459386" y="3709490"/>
            <a:ext cx="392933" cy="58672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D6F49B7C-2578-C046-994A-3CD52C951F2B}"/>
              </a:ext>
            </a:extLst>
          </p:cNvPr>
          <p:cNvCxnSpPr>
            <a:cxnSpLocks/>
            <a:stCxn id="10" idx="3"/>
            <a:endCxn id="12" idx="0"/>
          </p:cNvCxnSpPr>
          <p:nvPr/>
        </p:nvCxnSpPr>
        <p:spPr>
          <a:xfrm flipH="1">
            <a:off x="9036387" y="4604103"/>
            <a:ext cx="289921" cy="50970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线连接符 21">
            <a:extLst>
              <a:ext uri="{FF2B5EF4-FFF2-40B4-BE49-F238E27FC236}">
                <a16:creationId xmlns:a16="http://schemas.microsoft.com/office/drawing/2014/main" id="{D1BD9675-87EC-4E46-9A5F-DF4F6D7535A5}"/>
              </a:ext>
            </a:extLst>
          </p:cNvPr>
          <p:cNvCxnSpPr>
            <a:cxnSpLocks/>
            <a:stCxn id="8" idx="5"/>
            <a:endCxn id="13" idx="0"/>
          </p:cNvCxnSpPr>
          <p:nvPr/>
        </p:nvCxnSpPr>
        <p:spPr>
          <a:xfrm>
            <a:off x="10093564" y="3770393"/>
            <a:ext cx="450748" cy="47423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8F2AB050-6126-C441-9B6E-888D1B833F18}"/>
              </a:ext>
            </a:extLst>
          </p:cNvPr>
          <p:cNvSpPr/>
          <p:nvPr/>
        </p:nvSpPr>
        <p:spPr>
          <a:xfrm>
            <a:off x="10123665" y="5067105"/>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I</a:t>
            </a:r>
            <a:endParaRPr kumimoji="1" lang="zh-CN" altLang="en-US" dirty="0">
              <a:solidFill>
                <a:schemeClr val="tx1"/>
              </a:solidFill>
            </a:endParaRPr>
          </a:p>
        </p:txBody>
      </p:sp>
      <p:sp>
        <p:nvSpPr>
          <p:cNvPr id="57" name="椭圆 56">
            <a:extLst>
              <a:ext uri="{FF2B5EF4-FFF2-40B4-BE49-F238E27FC236}">
                <a16:creationId xmlns:a16="http://schemas.microsoft.com/office/drawing/2014/main" id="{3FB3490A-F40C-D444-A89E-7C3E44ACB462}"/>
              </a:ext>
            </a:extLst>
          </p:cNvPr>
          <p:cNvSpPr/>
          <p:nvPr/>
        </p:nvSpPr>
        <p:spPr>
          <a:xfrm>
            <a:off x="9737708" y="5793462"/>
            <a:ext cx="368135" cy="378167"/>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J</a:t>
            </a:r>
            <a:endParaRPr kumimoji="1" lang="zh-CN" altLang="en-US" dirty="0">
              <a:solidFill>
                <a:schemeClr val="tx1"/>
              </a:solidFill>
            </a:endParaRPr>
          </a:p>
        </p:txBody>
      </p:sp>
      <p:cxnSp>
        <p:nvCxnSpPr>
          <p:cNvPr id="58" name="直线连接符 57">
            <a:extLst>
              <a:ext uri="{FF2B5EF4-FFF2-40B4-BE49-F238E27FC236}">
                <a16:creationId xmlns:a16="http://schemas.microsoft.com/office/drawing/2014/main" id="{3CA9CB83-B2B9-B445-B9EC-DBEA853917B3}"/>
              </a:ext>
            </a:extLst>
          </p:cNvPr>
          <p:cNvCxnSpPr>
            <a:cxnSpLocks/>
            <a:stCxn id="56" idx="3"/>
            <a:endCxn id="57" idx="0"/>
          </p:cNvCxnSpPr>
          <p:nvPr/>
        </p:nvCxnSpPr>
        <p:spPr>
          <a:xfrm flipH="1">
            <a:off x="9921776" y="5389891"/>
            <a:ext cx="255801" cy="40357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线连接符 58">
            <a:extLst>
              <a:ext uri="{FF2B5EF4-FFF2-40B4-BE49-F238E27FC236}">
                <a16:creationId xmlns:a16="http://schemas.microsoft.com/office/drawing/2014/main" id="{29317A36-61B6-7F43-B8B8-E2C646C7CDD0}"/>
              </a:ext>
            </a:extLst>
          </p:cNvPr>
          <p:cNvCxnSpPr>
            <a:cxnSpLocks/>
            <a:stCxn id="13" idx="4"/>
            <a:endCxn id="56" idx="0"/>
          </p:cNvCxnSpPr>
          <p:nvPr/>
        </p:nvCxnSpPr>
        <p:spPr>
          <a:xfrm flipH="1">
            <a:off x="10307733" y="4622794"/>
            <a:ext cx="236579" cy="44431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6394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2862</Words>
  <Application>Microsoft Office PowerPoint</Application>
  <PresentationFormat>宽屏</PresentationFormat>
  <Paragraphs>415</Paragraphs>
  <Slides>23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 Unicode MS</vt:lpstr>
      <vt:lpstr>等线</vt:lpstr>
      <vt:lpstr>等线 Light</vt:lpstr>
      <vt:lpstr>黑体</vt:lpstr>
      <vt:lpstr>黑体</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虎杰</dc:creator>
  <cp:lastModifiedBy>黄虎杰</cp:lastModifiedBy>
  <cp:revision>50</cp:revision>
  <dcterms:created xsi:type="dcterms:W3CDTF">2020-03-08T20:13:25Z</dcterms:created>
  <dcterms:modified xsi:type="dcterms:W3CDTF">2021-04-09T03:31:54Z</dcterms:modified>
</cp:coreProperties>
</file>