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7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4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56"/>
  </p:normalViewPr>
  <p:slideViewPr>
    <p:cSldViewPr snapToGrid="0" snapToObjects="1">
      <p:cViewPr varScale="1">
        <p:scale>
          <a:sx n="64" d="100"/>
          <a:sy n="64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5EE4B-10EA-4A73-BBC4-AEADA06BA5E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537E9-A8E1-4F5A-96E9-B6E44A690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D2110-1FA3-464B-B0AA-0275E2758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23D9F9-519A-CB42-AB9E-A9A563B5E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B30F4-737F-A242-82F2-E9ACD358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91EC6-098B-D04A-8F7D-096ABFCF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E579C-F38D-6B46-BFE7-1AEABEC5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81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3F43F-4379-AE43-A0FF-D180FA04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671E7-376D-624A-913C-3B197FD0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B4D46-106E-9D48-A93A-7FE06F67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6BC9D-FAFC-B146-88A8-FE756AC6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719D3-E0A4-D649-AF37-D6F3B820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2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AD6CFE-CFCA-694C-A0E8-61BED6032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6883D-4CA7-5246-BD49-F2B505CB8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CC78D-EFA9-9143-B831-1551BD6D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0CDE5-46FB-D745-9450-8DF626C3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A57BD-158F-E743-BB0B-E7608A44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256E1-DE4E-B244-BC15-BDF82BD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BB91B-2B0F-F942-A327-0870A1DB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3C0B0-42A1-0443-B458-9CD09BAF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CFA3D-A4D2-AB41-BF6C-0997CE5B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87ADD-323D-3146-8329-DEB2471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25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53D87-B34E-2E41-BF65-376DCA90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E9710-E65D-604A-93F5-B43835C8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6BFE2-4D95-A44C-8E8E-E343983F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489AC-FF7D-2147-B0E3-F8295F89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3A9F2-82F7-FC46-A534-6F1FEEB7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38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9F89-5582-2443-A332-F408ED73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C2937-BC07-C449-8A01-63D046357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E863-7A0F-164E-AA1A-6887A029D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27D82-9F9F-FB45-9123-5106061E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792D-D14B-E14C-9BFC-C0B29E11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366F5-FE33-E548-A7D4-FB5B2123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1E7B6-E2CB-374C-A3F1-8E86B6DD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2D195-AD07-AC41-AC81-8F813BE7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9A258-ABFA-CB43-BD5A-FF7ED9FD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64E88-BD88-574E-8F0E-B0B3C037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F0029F-583B-4B46-8E78-68E86B17B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DA2AF-4E75-E942-A0FD-517169C0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3A569-60FF-8242-A540-347E461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F5A7BA-D823-A54D-860C-014498C9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1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58F1E-9CEE-0347-8D9E-41844049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00D6CB-A3AC-7246-BF20-D6D1BF04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3C410-9CAE-4F4B-953C-0FCC39C2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35781-06BD-984E-B5D7-D63E667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1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B860BD-988E-E34F-969E-21628203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36278-CAAA-6540-B1D0-679009AD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AC45F-D435-8B4C-B052-2E589BE2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35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AFAE4-918C-BC41-B072-7AF4A373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DA08-7EA5-194D-A0A7-D7C031D6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F26EC8-C408-A841-ACAC-27F257C16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84FCF-06A6-F64C-990D-B0A5578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1651C-9C6F-FA4B-B909-3470FC2A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1DAC2-9035-2548-BBF1-208B889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51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D998-ED10-3A4C-BC05-56058489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F574F0-C409-DF47-BD05-754019A7F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FA188-F2A4-AA47-BD25-FFA78EE59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191170-B86D-A541-8875-14DB1A1D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C7C33-5E4F-D141-A728-E1E788F9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E09DE-48A1-2643-8185-CFEB48E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48999-73D1-6C44-85D0-3F785673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BF556-8AF2-D640-824B-E1F7C6BE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854F8-01FA-D248-B345-08ECB9F2B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A072-3D6A-964A-815D-8250D611277C}" type="datetimeFigureOut">
              <a:rPr kumimoji="1" lang="zh-CN" altLang="en-US" smtClean="0"/>
              <a:t>2021/4/26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360F7-4CB1-E941-A198-1FA525AD9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3A1E0-6DDB-5E4B-B996-6700D9EA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31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2C3D49-C3DB-AE48-98E6-CBA6CCDDEC97}"/>
              </a:ext>
            </a:extLst>
          </p:cNvPr>
          <p:cNvSpPr txBox="1"/>
          <p:nvPr/>
        </p:nvSpPr>
        <p:spPr>
          <a:xfrm>
            <a:off x="4265771" y="28167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章  课堂习题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553C1F-76A7-4899-9E51-015D134B5707}"/>
              </a:ext>
            </a:extLst>
          </p:cNvPr>
          <p:cNvSpPr/>
          <p:nvPr/>
        </p:nvSpPr>
        <p:spPr>
          <a:xfrm>
            <a:off x="338374" y="5594071"/>
            <a:ext cx="112221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）若一个无向图中任一顶点出发，进行一次深度优先遍历，就可以访问图中所有的顶点，则该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图一定是连通的。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A6FB1F-1767-4E9D-8A89-82F17219110F}"/>
              </a:ext>
            </a:extLst>
          </p:cNvPr>
          <p:cNvSpPr/>
          <p:nvPr/>
        </p:nvSpPr>
        <p:spPr>
          <a:xfrm>
            <a:off x="466361" y="821554"/>
            <a:ext cx="285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判断题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E7B635-C7B6-4F60-AA64-3BB851ADE45E}"/>
              </a:ext>
            </a:extLst>
          </p:cNvPr>
          <p:cNvSpPr/>
          <p:nvPr/>
        </p:nvSpPr>
        <p:spPr>
          <a:xfrm>
            <a:off x="290091" y="1317481"/>
            <a:ext cx="4673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）图可以没有边，但不能没有顶点。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C4ACA1-BEC9-423D-A447-D01765FB79E2}"/>
              </a:ext>
            </a:extLst>
          </p:cNvPr>
          <p:cNvSpPr/>
          <p:nvPr/>
        </p:nvSpPr>
        <p:spPr>
          <a:xfrm>
            <a:off x="290091" y="1773754"/>
            <a:ext cx="7060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）在无向图中，（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）与（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）是两条不同的边。</a:t>
            </a:r>
            <a:endParaRPr lang="zh-CN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5029E8-3829-4C32-9592-0C03C9F91B3D}"/>
              </a:ext>
            </a:extLst>
          </p:cNvPr>
          <p:cNvSpPr/>
          <p:nvPr/>
        </p:nvSpPr>
        <p:spPr>
          <a:xfrm>
            <a:off x="290091" y="2204638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）邻接表只能用于有向图的存储。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0D67602-C39F-4EE4-9B2E-4B5A6234814E}"/>
              </a:ext>
            </a:extLst>
          </p:cNvPr>
          <p:cNvSpPr/>
          <p:nvPr/>
        </p:nvSpPr>
        <p:spPr>
          <a:xfrm>
            <a:off x="290091" y="2669905"/>
            <a:ext cx="4673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）一个图的邻接矩阵表示是唯一的。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5752D0-90BE-4264-AF84-532081DD80EF}"/>
              </a:ext>
            </a:extLst>
          </p:cNvPr>
          <p:cNvSpPr/>
          <p:nvPr/>
        </p:nvSpPr>
        <p:spPr>
          <a:xfrm>
            <a:off x="298667" y="3100491"/>
            <a:ext cx="117256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）用邻接矩阵法存储一个图时，所占用的存储空间大小与图中顶点个数无关，而只与图的边数有关。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E520CBC-10B6-4677-A63A-452A4DA8AB01}"/>
              </a:ext>
            </a:extLst>
          </p:cNvPr>
          <p:cNvSpPr/>
          <p:nvPr/>
        </p:nvSpPr>
        <p:spPr>
          <a:xfrm>
            <a:off x="298667" y="3551112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）有向图不能进行广度优先遍历。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060E1F-F4FE-4EF0-8E87-D29DEAB36DEF}"/>
              </a:ext>
            </a:extLst>
          </p:cNvPr>
          <p:cNvSpPr/>
          <p:nvPr/>
        </p:nvSpPr>
        <p:spPr>
          <a:xfrm>
            <a:off x="314349" y="4018827"/>
            <a:ext cx="117256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）若一个无向图的以顶点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为起点进行深度优先遍历，所得的遍历序列唯一，则可以唯一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确定该图。</a:t>
            </a:r>
            <a:endParaRPr lang="zh-CN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0A72AE-C412-49B4-A070-145C80E77FCC}"/>
              </a:ext>
            </a:extLst>
          </p:cNvPr>
          <p:cNvSpPr/>
          <p:nvPr/>
        </p:nvSpPr>
        <p:spPr>
          <a:xfrm>
            <a:off x="327596" y="4480956"/>
            <a:ext cx="11696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）存储无向图的邻接矩阵是对称的，因此只要存储邻接矩阵的上三角（或下三角）部分就可以了。</a:t>
            </a:r>
            <a:endParaRPr lang="zh-CN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C7E3ED7-AD27-47EE-8CD2-233FE3178190}"/>
              </a:ext>
            </a:extLst>
          </p:cNvPr>
          <p:cNvSpPr/>
          <p:nvPr/>
        </p:nvSpPr>
        <p:spPr>
          <a:xfrm>
            <a:off x="343278" y="5080510"/>
            <a:ext cx="10737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）用邻接表法存储图时，占用的存储空间大小只与图中的边数有关，而与结点的个数无关。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7A58BF-B0E5-4462-93FD-5BC6A81CD279}"/>
              </a:ext>
            </a:extLst>
          </p:cNvPr>
          <p:cNvSpPr/>
          <p:nvPr/>
        </p:nvSpPr>
        <p:spPr>
          <a:xfrm>
            <a:off x="6928914" y="178165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B66101B-2BA2-46C4-A336-4956E3CB50A9}"/>
              </a:ext>
            </a:extLst>
          </p:cNvPr>
          <p:cNvSpPr/>
          <p:nvPr/>
        </p:nvSpPr>
        <p:spPr>
          <a:xfrm>
            <a:off x="4612433" y="130023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516F17-15D0-4A03-9D50-C3C9C056715F}"/>
              </a:ext>
            </a:extLst>
          </p:cNvPr>
          <p:cNvSpPr/>
          <p:nvPr/>
        </p:nvSpPr>
        <p:spPr>
          <a:xfrm>
            <a:off x="4606685" y="267667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FE87BD-4B46-4961-970B-C353F04DDA1B}"/>
              </a:ext>
            </a:extLst>
          </p:cNvPr>
          <p:cNvSpPr/>
          <p:nvPr/>
        </p:nvSpPr>
        <p:spPr>
          <a:xfrm>
            <a:off x="11065389" y="370532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146AB1F-E001-4038-8ACB-98432AAC38A0}"/>
              </a:ext>
            </a:extLst>
          </p:cNvPr>
          <p:cNvSpPr/>
          <p:nvPr/>
        </p:nvSpPr>
        <p:spPr>
          <a:xfrm>
            <a:off x="11108694" y="459440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38F0EB3-7F29-43A4-96B6-CB174EBC3A6F}"/>
              </a:ext>
            </a:extLst>
          </p:cNvPr>
          <p:cNvSpPr/>
          <p:nvPr/>
        </p:nvSpPr>
        <p:spPr>
          <a:xfrm>
            <a:off x="3099673" y="594801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4C0DE1-0248-4315-BB4E-E4BA7C14C5C3}"/>
              </a:ext>
            </a:extLst>
          </p:cNvPr>
          <p:cNvSpPr/>
          <p:nvPr/>
        </p:nvSpPr>
        <p:spPr>
          <a:xfrm>
            <a:off x="4391992" y="221983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97CDCB-2479-4AC4-A767-9BCAFE3BB2B4}"/>
              </a:ext>
            </a:extLst>
          </p:cNvPr>
          <p:cNvSpPr/>
          <p:nvPr/>
        </p:nvSpPr>
        <p:spPr>
          <a:xfrm>
            <a:off x="4483706" y="351899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7150098-E10C-48C1-B6AA-BEDA91ADAF1C}"/>
              </a:ext>
            </a:extLst>
          </p:cNvPr>
          <p:cNvSpPr/>
          <p:nvPr/>
        </p:nvSpPr>
        <p:spPr>
          <a:xfrm>
            <a:off x="10735917" y="507281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83E59C-8A6B-46F9-8100-31EDC117337A}"/>
              </a:ext>
            </a:extLst>
          </p:cNvPr>
          <p:cNvSpPr/>
          <p:nvPr/>
        </p:nvSpPr>
        <p:spPr>
          <a:xfrm>
            <a:off x="11129275" y="286996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4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9990DD-9115-4877-A38E-CB554370A6C7}"/>
              </a:ext>
            </a:extLst>
          </p:cNvPr>
          <p:cNvSpPr/>
          <p:nvPr/>
        </p:nvSpPr>
        <p:spPr>
          <a:xfrm>
            <a:off x="432390" y="693592"/>
            <a:ext cx="1066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已知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网有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个结点：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V2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V3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V4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V5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V6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V7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V8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V9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，其邻接矩阵如下：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请画出该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图。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计算完成整个计划需要的时间。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求出该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网的关键路径。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BFF474-91C9-4007-A1E7-0DF84A07E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32616"/>
              </p:ext>
            </p:extLst>
          </p:nvPr>
        </p:nvGraphicFramePr>
        <p:xfrm>
          <a:off x="6096000" y="1346980"/>
          <a:ext cx="541147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4191759641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803995261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3634037865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98169921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2331187140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4286346096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3290969239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2173080115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3987531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5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05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934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75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41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450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385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261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635719"/>
                  </a:ext>
                </a:extLst>
              </a:tr>
            </a:tbl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88FCB51-2DEB-4ECC-AF55-80F69F7E1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643844"/>
              </p:ext>
            </p:extLst>
          </p:nvPr>
        </p:nvGraphicFramePr>
        <p:xfrm>
          <a:off x="545804" y="4288591"/>
          <a:ext cx="5550196" cy="218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3" imgW="3612611" imgH="1423900" progId="Visio.Drawing.11">
                  <p:embed/>
                </p:oleObj>
              </mc:Choice>
              <mc:Fallback>
                <p:oleObj r:id="rId3" imgW="3612611" imgH="1423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804" y="4288591"/>
                        <a:ext cx="5550196" cy="2184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4E88554-2E76-4EF3-8480-1ACEDA6742C2}"/>
              </a:ext>
            </a:extLst>
          </p:cNvPr>
          <p:cNvSpPr/>
          <p:nvPr/>
        </p:nvSpPr>
        <p:spPr>
          <a:xfrm>
            <a:off x="6952172" y="4485100"/>
            <a:ext cx="4052525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完成整个计划需要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关键路径为：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V5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V7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V9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V5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V8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V9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16A437-B4C6-45CD-B1A1-A1A28FEA2003}"/>
              </a:ext>
            </a:extLst>
          </p:cNvPr>
          <p:cNvSpPr/>
          <p:nvPr/>
        </p:nvSpPr>
        <p:spPr>
          <a:xfrm>
            <a:off x="684373" y="3185855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574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27">
            <a:extLst>
              <a:ext uri="{FF2B5EF4-FFF2-40B4-BE49-F238E27FC236}">
                <a16:creationId xmlns:a16="http://schemas.microsoft.com/office/drawing/2014/main" id="{0BA0F74B-5A7F-40A9-BE71-7891AB7A83A4}"/>
              </a:ext>
            </a:extLst>
          </p:cNvPr>
          <p:cNvGrpSpPr>
            <a:grpSpLocks/>
          </p:cNvGrpSpPr>
          <p:nvPr/>
        </p:nvGrpSpPr>
        <p:grpSpPr bwMode="auto">
          <a:xfrm>
            <a:off x="7757069" y="830342"/>
            <a:ext cx="1995081" cy="1825215"/>
            <a:chOff x="2483" y="3000"/>
            <a:chExt cx="1640" cy="1522"/>
          </a:xfrm>
        </p:grpSpPr>
        <p:sp>
          <p:nvSpPr>
            <p:cNvPr id="5" name="Oval 1228">
              <a:extLst>
                <a:ext uri="{FF2B5EF4-FFF2-40B4-BE49-F238E27FC236}">
                  <a16:creationId xmlns:a16="http://schemas.microsoft.com/office/drawing/2014/main" id="{76BF7BF8-1BE2-4B5E-A2D9-3B4444F770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3" y="4152"/>
              <a:ext cx="365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1229">
              <a:extLst>
                <a:ext uri="{FF2B5EF4-FFF2-40B4-BE49-F238E27FC236}">
                  <a16:creationId xmlns:a16="http://schemas.microsoft.com/office/drawing/2014/main" id="{751E9EBA-7F56-42CD-B5B1-2A277C2A78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8" y="3000"/>
              <a:ext cx="365" cy="3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1230">
              <a:extLst>
                <a:ext uri="{FF2B5EF4-FFF2-40B4-BE49-F238E27FC236}">
                  <a16:creationId xmlns:a16="http://schemas.microsoft.com/office/drawing/2014/main" id="{9CF145AF-A6E5-4E37-AFDD-A5B42ECDCF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43" y="4158"/>
              <a:ext cx="364" cy="3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1231">
              <a:extLst>
                <a:ext uri="{FF2B5EF4-FFF2-40B4-BE49-F238E27FC236}">
                  <a16:creationId xmlns:a16="http://schemas.microsoft.com/office/drawing/2014/main" id="{3D4A0A20-75EA-4F1C-82EB-CFB2A679E0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8" y="3000"/>
              <a:ext cx="365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232">
              <a:extLst>
                <a:ext uri="{FF2B5EF4-FFF2-40B4-BE49-F238E27FC236}">
                  <a16:creationId xmlns:a16="http://schemas.microsoft.com/office/drawing/2014/main" id="{E3A752F8-921D-42E2-97A0-B77E8B8B8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315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233">
              <a:extLst>
                <a:ext uri="{FF2B5EF4-FFF2-40B4-BE49-F238E27FC236}">
                  <a16:creationId xmlns:a16="http://schemas.microsoft.com/office/drawing/2014/main" id="{8F8FF58D-7949-4596-9D9E-ED48CCA49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424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234">
              <a:extLst>
                <a:ext uri="{FF2B5EF4-FFF2-40B4-BE49-F238E27FC236}">
                  <a16:creationId xmlns:a16="http://schemas.microsoft.com/office/drawing/2014/main" id="{58432B51-4E72-4E27-8A6A-3EEAF94BB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3357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35">
              <a:extLst>
                <a:ext uri="{FF2B5EF4-FFF2-40B4-BE49-F238E27FC236}">
                  <a16:creationId xmlns:a16="http://schemas.microsoft.com/office/drawing/2014/main" id="{9BC7C318-0325-47CE-BFCB-6184C3FF7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3357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36">
            <a:extLst>
              <a:ext uri="{FF2B5EF4-FFF2-40B4-BE49-F238E27FC236}">
                <a16:creationId xmlns:a16="http://schemas.microsoft.com/office/drawing/2014/main" id="{89E738F8-7498-4D87-BC6E-FEB6814E8FC2}"/>
              </a:ext>
            </a:extLst>
          </p:cNvPr>
          <p:cNvGrpSpPr>
            <a:grpSpLocks/>
          </p:cNvGrpSpPr>
          <p:nvPr/>
        </p:nvGrpSpPr>
        <p:grpSpPr bwMode="auto">
          <a:xfrm>
            <a:off x="7806434" y="4722789"/>
            <a:ext cx="2022781" cy="1588965"/>
            <a:chOff x="5618" y="3015"/>
            <a:chExt cx="1625" cy="1532"/>
          </a:xfrm>
        </p:grpSpPr>
        <p:sp>
          <p:nvSpPr>
            <p:cNvPr id="14" name="Oval 1237">
              <a:extLst>
                <a:ext uri="{FF2B5EF4-FFF2-40B4-BE49-F238E27FC236}">
                  <a16:creationId xmlns:a16="http://schemas.microsoft.com/office/drawing/2014/main" id="{523BBA44-2CF8-4332-9574-0D53107A63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8" y="3015"/>
              <a:ext cx="364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238">
              <a:extLst>
                <a:ext uri="{FF2B5EF4-FFF2-40B4-BE49-F238E27FC236}">
                  <a16:creationId xmlns:a16="http://schemas.microsoft.com/office/drawing/2014/main" id="{750E6CB3-DF6B-4232-B166-D60DEC988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78" y="4173"/>
              <a:ext cx="365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239">
              <a:extLst>
                <a:ext uri="{FF2B5EF4-FFF2-40B4-BE49-F238E27FC236}">
                  <a16:creationId xmlns:a16="http://schemas.microsoft.com/office/drawing/2014/main" id="{05239EB1-5887-4EED-B5FA-D435BF8578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1" y="4182"/>
              <a:ext cx="364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240">
              <a:extLst>
                <a:ext uri="{FF2B5EF4-FFF2-40B4-BE49-F238E27FC236}">
                  <a16:creationId xmlns:a16="http://schemas.microsoft.com/office/drawing/2014/main" id="{883DC3D0-40D9-4D9A-A606-5756A5E041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3" y="3015"/>
              <a:ext cx="365" cy="3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241">
              <a:extLst>
                <a:ext uri="{FF2B5EF4-FFF2-40B4-BE49-F238E27FC236}">
                  <a16:creationId xmlns:a16="http://schemas.microsoft.com/office/drawing/2014/main" id="{ECCD4773-3BDA-4B9A-8D77-65F0C9552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3" y="435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242">
              <a:extLst>
                <a:ext uri="{FF2B5EF4-FFF2-40B4-BE49-F238E27FC236}">
                  <a16:creationId xmlns:a16="http://schemas.microsoft.com/office/drawing/2014/main" id="{842AB2C5-5B35-453C-B0F6-05CFB85A0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8" y="318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243">
              <a:extLst>
                <a:ext uri="{FF2B5EF4-FFF2-40B4-BE49-F238E27FC236}">
                  <a16:creationId xmlns:a16="http://schemas.microsoft.com/office/drawing/2014/main" id="{A3CFEA19-DA47-4FF6-A6CF-7F521BDB7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8" y="3393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244">
              <a:extLst>
                <a:ext uri="{FF2B5EF4-FFF2-40B4-BE49-F238E27FC236}">
                  <a16:creationId xmlns:a16="http://schemas.microsoft.com/office/drawing/2014/main" id="{A613A7BA-0D9F-470A-9919-B4631E378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8" y="337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245">
              <a:extLst>
                <a:ext uri="{FF2B5EF4-FFF2-40B4-BE49-F238E27FC236}">
                  <a16:creationId xmlns:a16="http://schemas.microsoft.com/office/drawing/2014/main" id="{DCA4B424-536A-46D6-85B9-BCFFED092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8" y="3312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1246">
              <a:extLst>
                <a:ext uri="{FF2B5EF4-FFF2-40B4-BE49-F238E27FC236}">
                  <a16:creationId xmlns:a16="http://schemas.microsoft.com/office/drawing/2014/main" id="{F9FE3F4C-C4D4-4C77-879F-9EB53E6D22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3" y="3342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9986AFC-9965-413C-93B0-D1700B3BF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74766"/>
              </p:ext>
            </p:extLst>
          </p:nvPr>
        </p:nvGraphicFramePr>
        <p:xfrm>
          <a:off x="1472518" y="2570496"/>
          <a:ext cx="1530771" cy="154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r:id="rId3" imgW="901700" imgH="914400" progId="Equation.3">
                  <p:embed/>
                </p:oleObj>
              </mc:Choice>
              <mc:Fallback>
                <p:oleObj r:id="rId3" imgW="901700" imgH="914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518" y="2570496"/>
                        <a:ext cx="1530771" cy="1546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2">
            <a:extLst>
              <a:ext uri="{FF2B5EF4-FFF2-40B4-BE49-F238E27FC236}">
                <a16:creationId xmlns:a16="http://schemas.microsoft.com/office/drawing/2014/main" id="{C022C528-341D-45CC-871E-7E9BFE97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20" y="618651"/>
            <a:ext cx="509626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已知某图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的邻接矩阵如图：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画出相应的图；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要使此图为完全图需要增加几条边。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FFC50053-F775-4E05-9899-EC11F3C6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115" y="3252769"/>
            <a:ext cx="48925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完全无向图应具有的边数为：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n*(n-1)1/2=4*(4-1)/2=6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所以还要增加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条边（如下图）。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AB9163-6B0E-448A-A376-A7D21F2766B9}"/>
              </a:ext>
            </a:extLst>
          </p:cNvPr>
          <p:cNvSpPr txBox="1"/>
          <p:nvPr/>
        </p:nvSpPr>
        <p:spPr>
          <a:xfrm>
            <a:off x="6486115" y="864571"/>
            <a:ext cx="68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8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DF520D-2EBE-4402-B0BC-598F7F395697}"/>
              </a:ext>
            </a:extLst>
          </p:cNvPr>
          <p:cNvSpPr/>
          <p:nvPr/>
        </p:nvSpPr>
        <p:spPr>
          <a:xfrm>
            <a:off x="847059" y="807822"/>
            <a:ext cx="102639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证明：生成树中最长路径的起点和终点的度均为１。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用反证法证明。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设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是生成树的一条最长路径，其中，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为起点，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为终点。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的度为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，取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的另一个邻接点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，由于生成树中无回路，所以，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在最长路径上，显然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 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的路径最长，与假设矛盾。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所以生成树中最长路径的终点的度为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同理可证起点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的度不能大于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，只能为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B74D65-0E9A-4CEF-80C1-06B0807ECD60}"/>
              </a:ext>
            </a:extLst>
          </p:cNvPr>
          <p:cNvSpPr/>
          <p:nvPr/>
        </p:nvSpPr>
        <p:spPr>
          <a:xfrm>
            <a:off x="5621080" y="4062188"/>
            <a:ext cx="6096000" cy="23285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最小生成树指的是（ ） 。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由连通网所得到的边数最少的生成树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由连通网所得到的顶点数相对较少的生成树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连通网中所有生成树中权值之和为最小的生成树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连通网的极小连通子图</a:t>
            </a:r>
            <a:endParaRPr lang="zh-CN" altLang="zh-CN" sz="20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1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3BAC3E-CE73-4053-9F36-FE49104F343B}"/>
              </a:ext>
            </a:extLst>
          </p:cNvPr>
          <p:cNvSpPr/>
          <p:nvPr/>
        </p:nvSpPr>
        <p:spPr>
          <a:xfrm>
            <a:off x="824907" y="660949"/>
            <a:ext cx="103665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、证明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：只要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适当地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排列顶点的次序，就能使有向无环图的邻接矩阵中主    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对角线以下的元素全部为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97C1C8-1654-40EB-8AC3-318F92542CDC}"/>
              </a:ext>
            </a:extLst>
          </p:cNvPr>
          <p:cNvSpPr/>
          <p:nvPr/>
        </p:nvSpPr>
        <p:spPr>
          <a:xfrm>
            <a:off x="1096924" y="1796213"/>
            <a:ext cx="9291085" cy="326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任意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个结点的有向无环图都可以得到一个拓扑序列。设拓扑序列为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，只需证明此时的邻接矩阵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为上三角矩阵。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证明采用反证法。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假设此时的邻接矩阵不是上三角矩阵，那么，存在下标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），使得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不等于零，即图中存在从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的一条有向边。由拓扑序列的定义可知，在任意拓扑序列中，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的位置一定在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之前，而在上述拓扑序列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中，由于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的位置在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之后，导致矛盾。因此命题正确。</a:t>
            </a:r>
          </a:p>
        </p:txBody>
      </p:sp>
    </p:spTree>
    <p:extLst>
      <p:ext uri="{BB962C8B-B14F-4D97-AF65-F5344CB8AC3E}">
        <p14:creationId xmlns:p14="http://schemas.microsoft.com/office/powerpoint/2010/main" val="80785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1EDDEAE-887A-44CA-8A5F-68932C214E02}"/>
              </a:ext>
            </a:extLst>
          </p:cNvPr>
          <p:cNvSpPr/>
          <p:nvPr/>
        </p:nvSpPr>
        <p:spPr>
          <a:xfrm>
            <a:off x="718390" y="1026364"/>
            <a:ext cx="749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11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一个有向图的邻接表和逆邻接表中的结点个数一定相等。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F5E8C8-9187-4F1B-9EF1-CB8AA8E5A437}"/>
              </a:ext>
            </a:extLst>
          </p:cNvPr>
          <p:cNvSpPr/>
          <p:nvPr/>
        </p:nvSpPr>
        <p:spPr>
          <a:xfrm>
            <a:off x="718390" y="1546236"/>
            <a:ext cx="928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12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用邻接矩阵存储图，所占用的存储空间大小只与图中顶点个数有关，而与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  <a:cs typeface="Tahoma" panose="020B060403050404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      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图的边数无关。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AE007-7C0B-461B-8A45-FAD2DCEDCCDF}"/>
              </a:ext>
            </a:extLst>
          </p:cNvPr>
          <p:cNvSpPr/>
          <p:nvPr/>
        </p:nvSpPr>
        <p:spPr>
          <a:xfrm>
            <a:off x="718390" y="2290258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13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图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G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的生成树是该图的一个极小连通子图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AC8A2A-3099-44A5-B1A7-DF5C0C63D96D}"/>
              </a:ext>
            </a:extLst>
          </p:cNvPr>
          <p:cNvSpPr/>
          <p:nvPr/>
        </p:nvSpPr>
        <p:spPr>
          <a:xfrm>
            <a:off x="718390" y="2785158"/>
            <a:ext cx="8866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14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无向图的邻接矩阵一定是对称的，有向图的邻接矩阵一定是不对称的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C85229-8D89-4739-9033-3BED4FEC327C}"/>
              </a:ext>
            </a:extLst>
          </p:cNvPr>
          <p:cNvSpPr/>
          <p:nvPr/>
        </p:nvSpPr>
        <p:spPr>
          <a:xfrm>
            <a:off x="718390" y="3296872"/>
            <a:ext cx="10716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15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对任意一个图，从某顶点出发进行一次深度优先或广度优先遍历，可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  <a:cs typeface="Tahoma" panose="020B060403050404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      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访问图的所有顶点。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6A9732-C726-4E35-89EB-EFB6F971C1B5}"/>
              </a:ext>
            </a:extLst>
          </p:cNvPr>
          <p:cNvSpPr/>
          <p:nvPr/>
        </p:nvSpPr>
        <p:spPr>
          <a:xfrm>
            <a:off x="718390" y="4153297"/>
            <a:ext cx="9476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16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在一个有向图的拓扑序列中，若顶点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在顶点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之前，则图中必有一条弧。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3CF5EB-0B60-4BD8-882D-39F0E317985D}"/>
              </a:ext>
            </a:extLst>
          </p:cNvPr>
          <p:cNvSpPr/>
          <p:nvPr/>
        </p:nvSpPr>
        <p:spPr>
          <a:xfrm>
            <a:off x="718390" y="4693565"/>
            <a:ext cx="10573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17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若一个有向图的邻接矩阵中对角线以下元素均为零，则该图的拓扑序列必定存在。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80C012-B354-495B-8C8C-870182169358}"/>
              </a:ext>
            </a:extLst>
          </p:cNvPr>
          <p:cNvSpPr/>
          <p:nvPr/>
        </p:nvSpPr>
        <p:spPr>
          <a:xfrm>
            <a:off x="718390" y="5149617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18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在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AOE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网中一定只有一条关键路径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?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21AEED-0D04-4B5D-A194-561ABA9A167D}"/>
              </a:ext>
            </a:extLst>
          </p:cNvPr>
          <p:cNvSpPr/>
          <p:nvPr/>
        </p:nvSpPr>
        <p:spPr>
          <a:xfrm>
            <a:off x="9327168" y="332287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80370-1147-4948-85B4-D35CEA82AA1E}"/>
              </a:ext>
            </a:extLst>
          </p:cNvPr>
          <p:cNvSpPr/>
          <p:nvPr/>
        </p:nvSpPr>
        <p:spPr>
          <a:xfrm>
            <a:off x="7829977" y="99558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9C5A96-1E8A-421D-B34B-002955EF9D7E}"/>
              </a:ext>
            </a:extLst>
          </p:cNvPr>
          <p:cNvSpPr/>
          <p:nvPr/>
        </p:nvSpPr>
        <p:spPr>
          <a:xfrm>
            <a:off x="9638548" y="159591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1EAED3-38A4-474A-9485-6BC061DF28CB}"/>
              </a:ext>
            </a:extLst>
          </p:cNvPr>
          <p:cNvSpPr/>
          <p:nvPr/>
        </p:nvSpPr>
        <p:spPr>
          <a:xfrm>
            <a:off x="6005082" y="224922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0EE202-1A09-461B-9251-07DEBA5AF437}"/>
              </a:ext>
            </a:extLst>
          </p:cNvPr>
          <p:cNvSpPr/>
          <p:nvPr/>
        </p:nvSpPr>
        <p:spPr>
          <a:xfrm>
            <a:off x="9554085" y="411265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BD60A5-4ED7-4068-A110-923153850ABB}"/>
              </a:ext>
            </a:extLst>
          </p:cNvPr>
          <p:cNvSpPr/>
          <p:nvPr/>
        </p:nvSpPr>
        <p:spPr>
          <a:xfrm>
            <a:off x="5448679" y="517740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64DE9A-7558-4B2F-AEE8-0213281EE9EA}"/>
              </a:ext>
            </a:extLst>
          </p:cNvPr>
          <p:cNvSpPr/>
          <p:nvPr/>
        </p:nvSpPr>
        <p:spPr>
          <a:xfrm>
            <a:off x="9281676" y="274882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EDC211-7C65-468D-9177-3B01227708BA}"/>
              </a:ext>
            </a:extLst>
          </p:cNvPr>
          <p:cNvSpPr/>
          <p:nvPr/>
        </p:nvSpPr>
        <p:spPr>
          <a:xfrm>
            <a:off x="10439973" y="466278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6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BEE3DD-DA94-4709-8EB0-7CAD2B4BA478}"/>
              </a:ext>
            </a:extLst>
          </p:cNvPr>
          <p:cNvSpPr/>
          <p:nvPr/>
        </p:nvSpPr>
        <p:spPr>
          <a:xfrm>
            <a:off x="976166" y="5882283"/>
            <a:ext cx="8306062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(13)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若要求一个稠密图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的最小生成树，最好用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算法来求解。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A3A96-051D-447E-BDA6-73470A5D26B4}"/>
              </a:ext>
            </a:extLst>
          </p:cNvPr>
          <p:cNvSpPr/>
          <p:nvPr/>
        </p:nvSpPr>
        <p:spPr>
          <a:xfrm>
            <a:off x="6181568" y="50954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F0FDAB-67BE-4835-8DC2-D36BA3A0A563}"/>
              </a:ext>
            </a:extLst>
          </p:cNvPr>
          <p:cNvSpPr/>
          <p:nvPr/>
        </p:nvSpPr>
        <p:spPr>
          <a:xfrm>
            <a:off x="767578" y="395652"/>
            <a:ext cx="63401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条边的无向图邻接矩阵中，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的个数是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____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AA377D-DF12-4876-A4D0-71CD8ECD2B83}"/>
              </a:ext>
            </a:extLst>
          </p:cNvPr>
          <p:cNvSpPr/>
          <p:nvPr/>
        </p:nvSpPr>
        <p:spPr>
          <a:xfrm>
            <a:off x="786783" y="814986"/>
            <a:ext cx="818709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条边的图若采用邻接矩阵存储，则空间复杂度为：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F72296-D1C3-4794-B56B-FD2FD5BAC845}"/>
              </a:ext>
            </a:extLst>
          </p:cNvPr>
          <p:cNvSpPr/>
          <p:nvPr/>
        </p:nvSpPr>
        <p:spPr>
          <a:xfrm>
            <a:off x="786783" y="1246579"/>
            <a:ext cx="891011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条边的图若采用邻接表存储，则空间复杂度为：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017571-22CF-447E-AE03-65F4FE4C1E9B}"/>
              </a:ext>
            </a:extLst>
          </p:cNvPr>
          <p:cNvSpPr/>
          <p:nvPr/>
        </p:nvSpPr>
        <p:spPr>
          <a:xfrm>
            <a:off x="786783" y="1672328"/>
            <a:ext cx="818709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设有一稀疏图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存储比较节省空间。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01B84E-9180-46B2-BD4F-E17CE32BFF90}"/>
              </a:ext>
            </a:extLst>
          </p:cNvPr>
          <p:cNvSpPr/>
          <p:nvPr/>
        </p:nvSpPr>
        <p:spPr>
          <a:xfrm>
            <a:off x="791762" y="2132592"/>
            <a:ext cx="818211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设有一稠密图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存储比较节省空间。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95F51F-40FA-4C08-B642-E3A2E82291E3}"/>
              </a:ext>
            </a:extLst>
          </p:cNvPr>
          <p:cNvSpPr/>
          <p:nvPr/>
        </p:nvSpPr>
        <p:spPr>
          <a:xfrm>
            <a:off x="800607" y="2607514"/>
            <a:ext cx="589135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图的逆邻接表存储结构只适用于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0388BB-13CC-4559-9995-8F1C25061579}"/>
              </a:ext>
            </a:extLst>
          </p:cNvPr>
          <p:cNvSpPr/>
          <p:nvPr/>
        </p:nvSpPr>
        <p:spPr>
          <a:xfrm>
            <a:off x="822034" y="3044663"/>
            <a:ext cx="557075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个顶点的完全无向图有 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457EC5-E8AA-49C8-9153-DBE53B568BB2}"/>
              </a:ext>
            </a:extLst>
          </p:cNvPr>
          <p:cNvSpPr/>
          <p:nvPr/>
        </p:nvSpPr>
        <p:spPr>
          <a:xfrm>
            <a:off x="831537" y="3525268"/>
            <a:ext cx="58272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有向图的邻接表表示适于求顶点的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87A16E-B821-47DC-A58B-17159E2CA345}"/>
              </a:ext>
            </a:extLst>
          </p:cNvPr>
          <p:cNvSpPr/>
          <p:nvPr/>
        </p:nvSpPr>
        <p:spPr>
          <a:xfrm>
            <a:off x="813027" y="4000386"/>
            <a:ext cx="7448471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对于具有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个顶点的图，其生成树有且仅有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FD179-8349-4199-B9D1-30D6174A9D53}"/>
              </a:ext>
            </a:extLst>
          </p:cNvPr>
          <p:cNvSpPr/>
          <p:nvPr/>
        </p:nvSpPr>
        <p:spPr>
          <a:xfrm>
            <a:off x="933633" y="4457802"/>
            <a:ext cx="8104043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(10)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个顶点，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条弧的有向图，其邻接表表示中，需要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0CFC86-B98B-4829-A04A-E9ED376A6DFB}"/>
              </a:ext>
            </a:extLst>
          </p:cNvPr>
          <p:cNvSpPr/>
          <p:nvPr/>
        </p:nvSpPr>
        <p:spPr>
          <a:xfrm>
            <a:off x="956173" y="4935388"/>
            <a:ext cx="5154103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(11)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无向图的邻接矩阵一定是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4F289C-4C97-4FCB-8048-EA4580EFC26F}"/>
              </a:ext>
            </a:extLst>
          </p:cNvPr>
          <p:cNvSpPr/>
          <p:nvPr/>
        </p:nvSpPr>
        <p:spPr>
          <a:xfrm>
            <a:off x="954899" y="5376243"/>
            <a:ext cx="8741993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(12)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一个连通网的最小生成树是该图所有生成树中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最小的生成树。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59C063-36CC-4124-BCC5-0ED1B3BBB1FD}"/>
              </a:ext>
            </a:extLst>
          </p:cNvPr>
          <p:cNvSpPr/>
          <p:nvPr/>
        </p:nvSpPr>
        <p:spPr>
          <a:xfrm>
            <a:off x="8091484" y="898264"/>
            <a:ext cx="753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393E2-990B-4A89-90A0-4B9DB023D58D}"/>
              </a:ext>
            </a:extLst>
          </p:cNvPr>
          <p:cNvSpPr/>
          <p:nvPr/>
        </p:nvSpPr>
        <p:spPr>
          <a:xfrm>
            <a:off x="7918359" y="1310645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DE74EB4-1979-4490-8B46-EFABA10094A4}"/>
              </a:ext>
            </a:extLst>
          </p:cNvPr>
          <p:cNvSpPr/>
          <p:nvPr/>
        </p:nvSpPr>
        <p:spPr>
          <a:xfrm>
            <a:off x="4508600" y="176058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邻接表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E12BC1-C1A0-4A91-87C0-9010E9E38728}"/>
              </a:ext>
            </a:extLst>
          </p:cNvPr>
          <p:cNvSpPr/>
          <p:nvPr/>
        </p:nvSpPr>
        <p:spPr>
          <a:xfrm>
            <a:off x="4500159" y="21853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邻接矩阵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AE2395-320E-458F-945B-41F10A15938B}"/>
              </a:ext>
            </a:extLst>
          </p:cNvPr>
          <p:cNvSpPr/>
          <p:nvPr/>
        </p:nvSpPr>
        <p:spPr>
          <a:xfrm>
            <a:off x="5217403" y="268430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有向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9D4871-3B40-401A-A1B9-7173ADB0E1F7}"/>
              </a:ext>
            </a:extLst>
          </p:cNvPr>
          <p:cNvSpPr/>
          <p:nvPr/>
        </p:nvSpPr>
        <p:spPr>
          <a:xfrm>
            <a:off x="4297026" y="3095058"/>
            <a:ext cx="1023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-1)/2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60E4B4-BEF8-4E3F-B267-9B1CDA84F5EF}"/>
              </a:ext>
            </a:extLst>
          </p:cNvPr>
          <p:cNvSpPr/>
          <p:nvPr/>
        </p:nvSpPr>
        <p:spPr>
          <a:xfrm>
            <a:off x="5453967" y="3568184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出度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A94CFE-18FD-4E3A-9373-56C2DDB06DF7}"/>
              </a:ext>
            </a:extLst>
          </p:cNvPr>
          <p:cNvSpPr/>
          <p:nvPr/>
        </p:nvSpPr>
        <p:spPr>
          <a:xfrm>
            <a:off x="6331761" y="4087548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FF6E91-CA53-435F-8AE2-1A77B02F0092}"/>
              </a:ext>
            </a:extLst>
          </p:cNvPr>
          <p:cNvSpPr/>
          <p:nvPr/>
        </p:nvSpPr>
        <p:spPr>
          <a:xfrm>
            <a:off x="7520494" y="4515569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10FEFAF-3903-4C17-A763-9EC57442B4FF}"/>
              </a:ext>
            </a:extLst>
          </p:cNvPr>
          <p:cNvSpPr/>
          <p:nvPr/>
        </p:nvSpPr>
        <p:spPr>
          <a:xfrm>
            <a:off x="4407826" y="499212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对称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27265F-9F5B-49B9-9564-BACFC500B3C9}"/>
              </a:ext>
            </a:extLst>
          </p:cNvPr>
          <p:cNvSpPr/>
          <p:nvPr/>
        </p:nvSpPr>
        <p:spPr>
          <a:xfrm>
            <a:off x="6756577" y="545311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权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之和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0955F9-2402-4A12-90D2-B32FBA23CE20}"/>
              </a:ext>
            </a:extLst>
          </p:cNvPr>
          <p:cNvSpPr/>
          <p:nvPr/>
        </p:nvSpPr>
        <p:spPr>
          <a:xfrm>
            <a:off x="6337167" y="596960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Prim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C6DC114-AB7A-4F87-9DC4-4C5BFBD2A90A}"/>
              </a:ext>
            </a:extLst>
          </p:cNvPr>
          <p:cNvSpPr/>
          <p:nvPr/>
        </p:nvSpPr>
        <p:spPr>
          <a:xfrm>
            <a:off x="10412858" y="164819"/>
            <a:ext cx="1298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1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7FD24F-1D3C-4537-BE28-421AA9A8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11" y="713821"/>
            <a:ext cx="9820275" cy="221932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9CD5822-2D93-447D-BEE0-94A436BEF12A}"/>
              </a:ext>
            </a:extLst>
          </p:cNvPr>
          <p:cNvSpPr/>
          <p:nvPr/>
        </p:nvSpPr>
        <p:spPr>
          <a:xfrm>
            <a:off x="834989" y="2525232"/>
            <a:ext cx="563525" cy="495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D07C2B-0EEA-488E-B82C-726D078E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11" y="3701348"/>
            <a:ext cx="10382250" cy="258127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ADD8AAAC-9908-49FF-A31C-ADB6CC2CCBCF}"/>
              </a:ext>
            </a:extLst>
          </p:cNvPr>
          <p:cNvSpPr/>
          <p:nvPr/>
        </p:nvSpPr>
        <p:spPr>
          <a:xfrm>
            <a:off x="6495054" y="5786768"/>
            <a:ext cx="563525" cy="495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0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793630-0449-4F2C-8447-3B8DDAD5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60" y="558209"/>
            <a:ext cx="9407470" cy="167462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A432F350-553F-4363-A488-C7820FFE2242}"/>
              </a:ext>
            </a:extLst>
          </p:cNvPr>
          <p:cNvSpPr/>
          <p:nvPr/>
        </p:nvSpPr>
        <p:spPr>
          <a:xfrm>
            <a:off x="2116101" y="1757526"/>
            <a:ext cx="563525" cy="495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946942-098D-4E86-96C4-2222DA06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57" y="2517941"/>
            <a:ext cx="8792904" cy="400092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54C5BC5-D20E-4733-921A-26BB74224E2F}"/>
              </a:ext>
            </a:extLst>
          </p:cNvPr>
          <p:cNvSpPr/>
          <p:nvPr/>
        </p:nvSpPr>
        <p:spPr>
          <a:xfrm>
            <a:off x="1194613" y="6131052"/>
            <a:ext cx="563525" cy="495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3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E93D74-AB44-4F7E-8EEB-682284FA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85825"/>
            <a:ext cx="11125200" cy="508635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9F09ED09-DF1A-46BA-8A11-EC96730E8AFE}"/>
              </a:ext>
            </a:extLst>
          </p:cNvPr>
          <p:cNvSpPr/>
          <p:nvPr/>
        </p:nvSpPr>
        <p:spPr>
          <a:xfrm>
            <a:off x="5975719" y="5556729"/>
            <a:ext cx="563525" cy="5144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9">
            <a:extLst>
              <a:ext uri="{FF2B5EF4-FFF2-40B4-BE49-F238E27FC236}">
                <a16:creationId xmlns:a16="http://schemas.microsoft.com/office/drawing/2014/main" id="{04DF9A43-5767-4308-AFA3-574CD2B72131}"/>
              </a:ext>
            </a:extLst>
          </p:cNvPr>
          <p:cNvGrpSpPr>
            <a:grpSpLocks/>
          </p:cNvGrpSpPr>
          <p:nvPr/>
        </p:nvGrpSpPr>
        <p:grpSpPr bwMode="auto">
          <a:xfrm>
            <a:off x="1692185" y="893116"/>
            <a:ext cx="2711389" cy="3355309"/>
            <a:chOff x="1914" y="7620"/>
            <a:chExt cx="2430" cy="3060"/>
          </a:xfrm>
        </p:grpSpPr>
        <p:sp>
          <p:nvSpPr>
            <p:cNvPr id="5" name="Oval 71">
              <a:extLst>
                <a:ext uri="{FF2B5EF4-FFF2-40B4-BE49-F238E27FC236}">
                  <a16:creationId xmlns:a16="http://schemas.microsoft.com/office/drawing/2014/main" id="{05C1D864-474D-42E2-99F6-0D25D010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8864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70">
              <a:extLst>
                <a:ext uri="{FF2B5EF4-FFF2-40B4-BE49-F238E27FC236}">
                  <a16:creationId xmlns:a16="http://schemas.microsoft.com/office/drawing/2014/main" id="{0F4FFF57-AA00-415C-BFA4-9EB0B2E43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8864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9">
              <a:extLst>
                <a:ext uri="{FF2B5EF4-FFF2-40B4-BE49-F238E27FC236}">
                  <a16:creationId xmlns:a16="http://schemas.microsoft.com/office/drawing/2014/main" id="{72C9F29F-0950-4CAA-8258-C76FB0268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0001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68">
              <a:extLst>
                <a:ext uri="{FF2B5EF4-FFF2-40B4-BE49-F238E27FC236}">
                  <a16:creationId xmlns:a16="http://schemas.microsoft.com/office/drawing/2014/main" id="{6045C846-2EDF-4DA5-86A3-4323A5AA0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8864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67">
              <a:extLst>
                <a:ext uri="{FF2B5EF4-FFF2-40B4-BE49-F238E27FC236}">
                  <a16:creationId xmlns:a16="http://schemas.microsoft.com/office/drawing/2014/main" id="{060617D7-C061-40BB-98C0-803F27B3B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8778"/>
              <a:ext cx="540" cy="78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66">
              <a:extLst>
                <a:ext uri="{FF2B5EF4-FFF2-40B4-BE49-F238E27FC236}">
                  <a16:creationId xmlns:a16="http://schemas.microsoft.com/office/drawing/2014/main" id="{023AD2AE-4CA8-456A-996E-70D06FDFD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9956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DE1D131E-D571-493C-A399-7CC784EB4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" y="9020"/>
              <a:ext cx="5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268CB04B-E37D-46FD-AB5D-5E891FC32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9020"/>
              <a:ext cx="5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63">
              <a:extLst>
                <a:ext uri="{FF2B5EF4-FFF2-40B4-BE49-F238E27FC236}">
                  <a16:creationId xmlns:a16="http://schemas.microsoft.com/office/drawing/2014/main" id="{7A98DEED-7931-4426-B6D0-2F2F87B3D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8021"/>
              <a:ext cx="700" cy="8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62">
              <a:extLst>
                <a:ext uri="{FF2B5EF4-FFF2-40B4-BE49-F238E27FC236}">
                  <a16:creationId xmlns:a16="http://schemas.microsoft.com/office/drawing/2014/main" id="{79CE50D8-94E1-4C16-B5A6-3D2FB056F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8084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8D86B9DC-9793-48E8-B0FD-883165C0A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9176"/>
              <a:ext cx="209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7A9BA42D-6646-4D7D-B661-676E50710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3" y="9206"/>
              <a:ext cx="451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7215DB0B-9C8D-434A-9D36-6A7E13DE4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10112"/>
              <a:ext cx="1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58">
              <a:extLst>
                <a:ext uri="{FF2B5EF4-FFF2-40B4-BE49-F238E27FC236}">
                  <a16:creationId xmlns:a16="http://schemas.microsoft.com/office/drawing/2014/main" id="{9FF7B1B1-B409-4C93-97FE-CB4D536DF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" y="9206"/>
              <a:ext cx="54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57">
              <a:extLst>
                <a:ext uri="{FF2B5EF4-FFF2-40B4-BE49-F238E27FC236}">
                  <a16:creationId xmlns:a16="http://schemas.microsoft.com/office/drawing/2014/main" id="{C9750318-BF4D-4F06-B6BD-183376AA3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9" y="9176"/>
              <a:ext cx="18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56">
              <a:extLst>
                <a:ext uri="{FF2B5EF4-FFF2-40B4-BE49-F238E27FC236}">
                  <a16:creationId xmlns:a16="http://schemas.microsoft.com/office/drawing/2014/main" id="{D881EAAB-E41F-4593-A56D-EFE5779C7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7772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5">
              <a:extLst>
                <a:ext uri="{FF2B5EF4-FFF2-40B4-BE49-F238E27FC236}">
                  <a16:creationId xmlns:a16="http://schemas.microsoft.com/office/drawing/2014/main" id="{4D4F18D5-289D-4C49-9185-11AC38DE6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7620"/>
              <a:ext cx="540" cy="78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4">
              <a:extLst>
                <a:ext uri="{FF2B5EF4-FFF2-40B4-BE49-F238E27FC236}">
                  <a16:creationId xmlns:a16="http://schemas.microsoft.com/office/drawing/2014/main" id="{59C19261-FD62-48C2-A733-04846E96C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8778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53">
              <a:extLst>
                <a:ext uri="{FF2B5EF4-FFF2-40B4-BE49-F238E27FC236}">
                  <a16:creationId xmlns:a16="http://schemas.microsoft.com/office/drawing/2014/main" id="{A9040DA3-4370-40D8-A9CF-30CA5304B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" y="8748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52">
              <a:extLst>
                <a:ext uri="{FF2B5EF4-FFF2-40B4-BE49-F238E27FC236}">
                  <a16:creationId xmlns:a16="http://schemas.microsoft.com/office/drawing/2014/main" id="{5C131A8F-3E27-4DE5-B7A0-A0CD4660E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9900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51">
              <a:extLst>
                <a:ext uri="{FF2B5EF4-FFF2-40B4-BE49-F238E27FC236}">
                  <a16:creationId xmlns:a16="http://schemas.microsoft.com/office/drawing/2014/main" id="{C6753013-1C44-4B14-A774-2DCD5674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9870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50">
              <a:extLst>
                <a:ext uri="{FF2B5EF4-FFF2-40B4-BE49-F238E27FC236}">
                  <a16:creationId xmlns:a16="http://schemas.microsoft.com/office/drawing/2014/main" id="{DA53054F-EB22-463A-90F5-544158E7A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8058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49">
              <a:extLst>
                <a:ext uri="{FF2B5EF4-FFF2-40B4-BE49-F238E27FC236}">
                  <a16:creationId xmlns:a16="http://schemas.microsoft.com/office/drawing/2014/main" id="{EBDD7F07-5933-47F1-99D2-FAD07C381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8235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48">
              <a:extLst>
                <a:ext uri="{FF2B5EF4-FFF2-40B4-BE49-F238E27FC236}">
                  <a16:creationId xmlns:a16="http://schemas.microsoft.com/office/drawing/2014/main" id="{5082889E-ED9A-4F44-B063-224D43D83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" y="8103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47">
              <a:extLst>
                <a:ext uri="{FF2B5EF4-FFF2-40B4-BE49-F238E27FC236}">
                  <a16:creationId xmlns:a16="http://schemas.microsoft.com/office/drawing/2014/main" id="{EE699620-2D10-45F6-8131-C59549432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8703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46">
              <a:extLst>
                <a:ext uri="{FF2B5EF4-FFF2-40B4-BE49-F238E27FC236}">
                  <a16:creationId xmlns:a16="http://schemas.microsoft.com/office/drawing/2014/main" id="{6E28DF60-6940-40A2-A3DA-147ADE559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8697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B20F9DFB-DCC3-4D1F-B55F-CE8EE3E15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" y="9282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44">
              <a:extLst>
                <a:ext uri="{FF2B5EF4-FFF2-40B4-BE49-F238E27FC236}">
                  <a16:creationId xmlns:a16="http://schemas.microsoft.com/office/drawing/2014/main" id="{6DA2FBEE-385E-4CDF-A235-E7EC22955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9372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13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43">
              <a:extLst>
                <a:ext uri="{FF2B5EF4-FFF2-40B4-BE49-F238E27FC236}">
                  <a16:creationId xmlns:a16="http://schemas.microsoft.com/office/drawing/2014/main" id="{BA28DB2C-BFCA-4BEB-B566-358D275F4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9246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9A6F7D13-6411-4677-9E66-B7E0EE3A9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9" y="9291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41">
              <a:extLst>
                <a:ext uri="{FF2B5EF4-FFF2-40B4-BE49-F238E27FC236}">
                  <a16:creationId xmlns:a16="http://schemas.microsoft.com/office/drawing/2014/main" id="{76555739-A765-446E-A5FE-B3DEE05B9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9759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ECF23F22-75EA-4B34-9603-A382190CF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5" y="7998"/>
              <a:ext cx="654" cy="8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89">
            <a:extLst>
              <a:ext uri="{FF2B5EF4-FFF2-40B4-BE49-F238E27FC236}">
                <a16:creationId xmlns:a16="http://schemas.microsoft.com/office/drawing/2014/main" id="{F904908D-24B7-42B8-8348-68ABEAB82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39" y="366295"/>
            <a:ext cx="99099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9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9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请用克鲁斯卡尔和普里姆两种算法分别为图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、图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构造最小生成树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CB89DAB-0CEA-4C38-8C5F-883BE7F8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71" y="4475404"/>
            <a:ext cx="5192654" cy="20740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2087BBC-7919-4D4C-8210-C1C13384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23" y="4220436"/>
            <a:ext cx="4077267" cy="2162528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02CF257-94C4-423F-A0B0-C494FBA0E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104" y="1125375"/>
            <a:ext cx="1854113" cy="234323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3301A3-FD95-4F62-925B-F0729F3C6300}"/>
              </a:ext>
            </a:extLst>
          </p:cNvPr>
          <p:cNvSpPr/>
          <p:nvPr/>
        </p:nvSpPr>
        <p:spPr>
          <a:xfrm>
            <a:off x="1377736" y="1244626"/>
            <a:ext cx="569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0058A7-371F-4388-8381-9035BC89AC8C}"/>
              </a:ext>
            </a:extLst>
          </p:cNvPr>
          <p:cNvSpPr/>
          <p:nvPr/>
        </p:nvSpPr>
        <p:spPr>
          <a:xfrm>
            <a:off x="1454167" y="4151702"/>
            <a:ext cx="569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056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CD56DCDE-47C3-42F3-B115-B7B6EBCE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57" y="533210"/>
            <a:ext cx="4172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试列出全部的拓扑排序序列。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DDC186AC-6C2D-45C4-BE01-862E6EF5F6C2}"/>
              </a:ext>
            </a:extLst>
          </p:cNvPr>
          <p:cNvGrpSpPr>
            <a:grpSpLocks/>
          </p:cNvGrpSpPr>
          <p:nvPr/>
        </p:nvGrpSpPr>
        <p:grpSpPr bwMode="auto">
          <a:xfrm>
            <a:off x="2147633" y="1649052"/>
            <a:ext cx="4007542" cy="1428796"/>
            <a:chOff x="2289" y="1758"/>
            <a:chExt cx="4530" cy="1470"/>
          </a:xfrm>
        </p:grpSpPr>
        <p:sp>
          <p:nvSpPr>
            <p:cNvPr id="6" name="Line 13">
              <a:extLst>
                <a:ext uri="{FF2B5EF4-FFF2-40B4-BE49-F238E27FC236}">
                  <a16:creationId xmlns:a16="http://schemas.microsoft.com/office/drawing/2014/main" id="{6BE38E92-D7CA-4924-9E24-B55AEBB0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6" y="2130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409DC443-CB54-42A2-9AF1-493B535F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1758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95C6E8F9-37CD-4A43-81A9-A289F92F2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1758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6B9DCEC9-DA4D-4AC9-B602-6FC6364CB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1767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46BEAC-9CB6-4319-A84D-1DFF92C8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" y="1758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6CEB7C9-3451-44A4-8F09-BADB7913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718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8EC75E8-3D75-4180-B51B-838E99B71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" y="2760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A95C3F8C-56E7-486C-B9A6-F223D07A0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9" y="201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DFFCCE48-1055-4C6F-AFF3-BC0C7F5A5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201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4">
              <a:extLst>
                <a:ext uri="{FF2B5EF4-FFF2-40B4-BE49-F238E27FC236}">
                  <a16:creationId xmlns:a16="http://schemas.microsoft.com/office/drawing/2014/main" id="{1E63C67B-100E-4A8C-AD7F-75C4A7A00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00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3">
              <a:extLst>
                <a:ext uri="{FF2B5EF4-FFF2-40B4-BE49-F238E27FC236}">
                  <a16:creationId xmlns:a16="http://schemas.microsoft.com/office/drawing/2014/main" id="{03B1EB2D-3DDC-48FF-BF1B-B9BDED6B5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9" y="2199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2">
              <a:extLst>
                <a:ext uri="{FF2B5EF4-FFF2-40B4-BE49-F238E27FC236}">
                  <a16:creationId xmlns:a16="http://schemas.microsoft.com/office/drawing/2014/main" id="{6E18018A-751B-4D40-B41A-566C5B565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3006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A16C409-6EA4-48B4-B89B-A51C0C029C8F}"/>
              </a:ext>
            </a:extLst>
          </p:cNvPr>
          <p:cNvSpPr/>
          <p:nvPr/>
        </p:nvSpPr>
        <p:spPr>
          <a:xfrm>
            <a:off x="7441954" y="1237149"/>
            <a:ext cx="26024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1  5  2  3  6  4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1  5  2  6  3  4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1  5  6  2  3  4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5  6  1  2  3  4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5  1  6  2  3  4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5  1  2  6  3  4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5  1  2  3  6  4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0F67B9-E877-4E2B-9FCF-DCE909E15010}"/>
              </a:ext>
            </a:extLst>
          </p:cNvPr>
          <p:cNvSpPr/>
          <p:nvPr/>
        </p:nvSpPr>
        <p:spPr>
          <a:xfrm>
            <a:off x="945784" y="4275113"/>
            <a:ext cx="77973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是一个非连通无向图，共有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条边，则该图至少有多少个顶点。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个顶点的无向图中，边数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e≤n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(n-1)/2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e=28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代入，有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n≥8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现已知无向图非连通，则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n=9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738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1E7BE33F-0D26-4F21-9078-F71596641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49" y="669059"/>
            <a:ext cx="66095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请用图示说明顶点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到其余各顶点之间的最短路径。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4AC54B1F-25E2-42F8-9632-C53CE425FF5C}"/>
              </a:ext>
            </a:extLst>
          </p:cNvPr>
          <p:cNvGrpSpPr>
            <a:grpSpLocks/>
          </p:cNvGrpSpPr>
          <p:nvPr/>
        </p:nvGrpSpPr>
        <p:grpSpPr bwMode="auto">
          <a:xfrm>
            <a:off x="1778704" y="1329463"/>
            <a:ext cx="5144877" cy="2261059"/>
            <a:chOff x="1449" y="5109"/>
            <a:chExt cx="5460" cy="2421"/>
          </a:xfrm>
        </p:grpSpPr>
        <p:sp>
          <p:nvSpPr>
            <p:cNvPr id="6" name="Text Box 26">
              <a:extLst>
                <a:ext uri="{FF2B5EF4-FFF2-40B4-BE49-F238E27FC236}">
                  <a16:creationId xmlns:a16="http://schemas.microsoft.com/office/drawing/2014/main" id="{60B3C644-E547-488D-91AD-126F591F2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" y="6630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E69C94C9-6A36-4E36-A964-A357CE546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" y="7062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7872055F-FA10-43A8-AE8A-B260DA884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6000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Text Box 23">
              <a:extLst>
                <a:ext uri="{FF2B5EF4-FFF2-40B4-BE49-F238E27FC236}">
                  <a16:creationId xmlns:a16="http://schemas.microsoft.com/office/drawing/2014/main" id="{FDEDEE08-6975-416A-ACFD-23BA6712A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4" y="6045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" name="Text Box 22">
              <a:extLst>
                <a:ext uri="{FF2B5EF4-FFF2-40B4-BE49-F238E27FC236}">
                  <a16:creationId xmlns:a16="http://schemas.microsoft.com/office/drawing/2014/main" id="{821ECC98-BF7A-4985-B2B9-5C823ED77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6045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A2772A16-7DEA-4B1E-8A0F-39DE1D97C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" y="5421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8A326F4B-E212-4D44-BA89-39F4DECF1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6669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E5C7480D-608F-45F7-954B-C5D4B980E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5109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8F16778B-8B57-49A3-8DAF-D9BD760BA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" y="5577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" name="Oval 17">
              <a:extLst>
                <a:ext uri="{FF2B5EF4-FFF2-40B4-BE49-F238E27FC236}">
                  <a16:creationId xmlns:a16="http://schemas.microsoft.com/office/drawing/2014/main" id="{C975676B-58F1-4CD9-A321-60E46501A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6045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33CDA288-7B39-47F4-B9D8-02F570DAE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5265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BC0CEE3F-9DF8-4421-BB0E-8BC0DB556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5274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3BFE38F3-8F8B-493C-A427-4C11907C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" y="6045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73DF5BC2-7376-4149-9557-E062F90F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6870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4310DC1C-759C-4404-B2EB-3BA20417B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" y="6825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879F9CF0-FBA9-44CE-AF24-3F0D96666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9" y="5629"/>
              <a:ext cx="90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251FB538-A053-4122-BC3C-F0C296387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9" y="6513"/>
              <a:ext cx="1080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420E282C-919A-4F64-BDCE-F769B45C8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5517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022CFACF-E92E-4BF1-8403-023EF0D41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" y="7137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34EDA8C7-A31F-4B1E-8AA1-A00A93BAD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5547"/>
              <a:ext cx="12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20380939-76D9-462B-8F02-BC5399C7A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9" y="6432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34CD593D-D303-431A-A391-50ED48D56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9" y="5733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4">
              <a:extLst>
                <a:ext uri="{FF2B5EF4-FFF2-40B4-BE49-F238E27FC236}">
                  <a16:creationId xmlns:a16="http://schemas.microsoft.com/office/drawing/2014/main" id="{ADCFC1F5-F32D-4D91-A09E-7CBC34371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9" y="5733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3">
              <a:extLst>
                <a:ext uri="{FF2B5EF4-FFF2-40B4-BE49-F238E27FC236}">
                  <a16:creationId xmlns:a16="http://schemas.microsoft.com/office/drawing/2014/main" id="{95B4F5E5-F5D3-4E47-9090-27F824976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9" y="5733"/>
              <a:ext cx="162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304E6974-999F-49E8-B2A8-6673AA316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" y="6840"/>
              <a:ext cx="73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E2F7616F-32CA-4CDD-8F4C-C91F3303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52" y="4095252"/>
            <a:ext cx="5029338" cy="22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7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1548</Words>
  <Application>Microsoft Office PowerPoint</Application>
  <PresentationFormat>宽屏</PresentationFormat>
  <Paragraphs>241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SimHei</vt:lpstr>
      <vt:lpstr>SimHei</vt:lpstr>
      <vt:lpstr>宋体</vt:lpstr>
      <vt:lpstr>Arial</vt:lpstr>
      <vt:lpstr>Tahoma</vt:lpstr>
      <vt:lpstr>Times New Roman</vt:lpstr>
      <vt:lpstr>Office 主题​​</vt:lpstr>
      <vt:lpstr>Visio.Drawing.11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虎杰</dc:creator>
  <cp:lastModifiedBy>黄虎杰</cp:lastModifiedBy>
  <cp:revision>90</cp:revision>
  <dcterms:created xsi:type="dcterms:W3CDTF">2020-03-04T04:35:29Z</dcterms:created>
  <dcterms:modified xsi:type="dcterms:W3CDTF">2021-04-26T03:11:10Z</dcterms:modified>
</cp:coreProperties>
</file>