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57" r:id="rId4"/>
    <p:sldId id="260" r:id="rId5"/>
    <p:sldId id="261" r:id="rId6"/>
    <p:sldId id="262" r:id="rId7"/>
    <p:sldId id="264" r:id="rId8"/>
    <p:sldId id="263"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4656"/>
  </p:normalViewPr>
  <p:slideViewPr>
    <p:cSldViewPr snapToGrid="0" snapToObjects="1">
      <p:cViewPr varScale="1">
        <p:scale>
          <a:sx n="64" d="100"/>
          <a:sy n="64"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5795B-2D86-47A4-A9AC-5AA46B897A4E}" type="datetimeFigureOut">
              <a:rPr lang="zh-CN" altLang="en-US" smtClean="0"/>
              <a:t>2021/5/6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26003-0C73-4361-9578-701C5AEE1274}" type="slidenum">
              <a:rPr lang="zh-CN" altLang="en-US" smtClean="0"/>
              <a:t>‹#›</a:t>
            </a:fld>
            <a:endParaRPr lang="zh-CN" altLang="en-US"/>
          </a:p>
        </p:txBody>
      </p:sp>
    </p:spTree>
    <p:extLst>
      <p:ext uri="{BB962C8B-B14F-4D97-AF65-F5344CB8AC3E}">
        <p14:creationId xmlns:p14="http://schemas.microsoft.com/office/powerpoint/2010/main" val="256080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26003-0C73-4361-9578-701C5AEE1274}" type="slidenum">
              <a:rPr lang="zh-CN" altLang="en-US" smtClean="0"/>
              <a:t>3</a:t>
            </a:fld>
            <a:endParaRPr lang="zh-CN" altLang="en-US"/>
          </a:p>
        </p:txBody>
      </p:sp>
    </p:spTree>
    <p:extLst>
      <p:ext uri="{BB962C8B-B14F-4D97-AF65-F5344CB8AC3E}">
        <p14:creationId xmlns:p14="http://schemas.microsoft.com/office/powerpoint/2010/main" val="209121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2110-1FA3-464B-B0AA-0275E27586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323D9F9-519A-CB42-AB9E-A9A563B5E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59B30F4-737F-A242-82F2-E9ACD358302B}"/>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5" name="页脚占位符 4">
            <a:extLst>
              <a:ext uri="{FF2B5EF4-FFF2-40B4-BE49-F238E27FC236}">
                <a16:creationId xmlns:a16="http://schemas.microsoft.com/office/drawing/2014/main" id="{6FC91EC6-098B-D04A-8F7D-096ABFCF71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EE579C-F38D-6B46-BFE7-1AEABEC52E1C}"/>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3181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3F43F-4379-AE43-A0FF-D180FA04C5A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D671E7-376D-624A-913C-3B197FD081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DB4D46-106E-9D48-A93A-7FE06F678397}"/>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5" name="页脚占位符 4">
            <a:extLst>
              <a:ext uri="{FF2B5EF4-FFF2-40B4-BE49-F238E27FC236}">
                <a16:creationId xmlns:a16="http://schemas.microsoft.com/office/drawing/2014/main" id="{7BD6BC9D-FAFC-B146-88A8-FE756AC6AF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A719D3-E0A4-D649-AF37-D6F3B8200B4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7832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AD6CFE-CFCA-694C-A0E8-61BED6032F4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86883D-4CA7-5246-BD49-F2B505CB848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5CC78D-EFA9-9143-B831-1551BD6DE5C9}"/>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5" name="页脚占位符 4">
            <a:extLst>
              <a:ext uri="{FF2B5EF4-FFF2-40B4-BE49-F238E27FC236}">
                <a16:creationId xmlns:a16="http://schemas.microsoft.com/office/drawing/2014/main" id="{A390CDE5-46FB-D745-9450-8DF626C300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5A57BD-158F-E743-BB0B-E7608A44FC3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85423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256E1-DE4E-B244-BC15-BDF82BD0891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CEBB91B-2B0F-F942-A327-0870A1DBAD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F3C0B0-42A1-0443-B458-9CD09BAFEE65}"/>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5" name="页脚占位符 4">
            <a:extLst>
              <a:ext uri="{FF2B5EF4-FFF2-40B4-BE49-F238E27FC236}">
                <a16:creationId xmlns:a16="http://schemas.microsoft.com/office/drawing/2014/main" id="{265CFA3D-A4D2-AB41-BF6C-0997CE5B27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C87ADD-323D-3146-8329-DEB24711166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3682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3D87-B34E-2E41-BF65-376DCA9013F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68E9710-E65D-604A-93F5-B43835C89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866BFE2-4D95-A44C-8E8E-E343983F79DA}"/>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5" name="页脚占位符 4">
            <a:extLst>
              <a:ext uri="{FF2B5EF4-FFF2-40B4-BE49-F238E27FC236}">
                <a16:creationId xmlns:a16="http://schemas.microsoft.com/office/drawing/2014/main" id="{716489AC-FF7D-2147-B0E3-F8295F89DF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33A9F2-82F7-FC46-A534-6F1FEEB7B437}"/>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83138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9F89-5582-2443-A332-F408ED73C27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F8C2937-BC07-C449-8A01-63D046357A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2CBE863-7A0F-164E-AA1A-6887A029D80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7D27D82-9F9F-FB45-9123-5106061E0D92}"/>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6" name="页脚占位符 5">
            <a:extLst>
              <a:ext uri="{FF2B5EF4-FFF2-40B4-BE49-F238E27FC236}">
                <a16:creationId xmlns:a16="http://schemas.microsoft.com/office/drawing/2014/main" id="{246A792D-D14B-E14C-9BFC-C0B29E1104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F366F5-FE33-E548-A7D4-FB5B2123BA3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267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E7B6-E2CB-374C-A3F1-8E86B6DD8A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242D195-AD07-AC41-AC81-8F813BE7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B9A258-ABFA-CB43-BD5A-FF7ED9FD8A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AC64E88-BD88-574E-8F0E-B0B3C037D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9F0029F-583B-4B46-8E78-68E86B17B9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9DA2AF-4E75-E942-A0FD-517169C07A4B}"/>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8" name="页脚占位符 7">
            <a:extLst>
              <a:ext uri="{FF2B5EF4-FFF2-40B4-BE49-F238E27FC236}">
                <a16:creationId xmlns:a16="http://schemas.microsoft.com/office/drawing/2014/main" id="{8DE3A569-60FF-8242-A540-347E4618C1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AF5A7BA-D823-A54D-860C-014498C90C9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544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58F1E-9CEE-0347-8D9E-41844049EBD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00D6CB-A3AC-7246-BF20-D6D1BF043DDE}"/>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4" name="页脚占位符 3">
            <a:extLst>
              <a:ext uri="{FF2B5EF4-FFF2-40B4-BE49-F238E27FC236}">
                <a16:creationId xmlns:a16="http://schemas.microsoft.com/office/drawing/2014/main" id="{4203C410-9CAE-4F4B-953C-0FCC39C2DC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835781-06BD-984E-B5D7-D63E66770A0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5411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B860BD-988E-E34F-969E-2162820328AC}"/>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3" name="页脚占位符 2">
            <a:extLst>
              <a:ext uri="{FF2B5EF4-FFF2-40B4-BE49-F238E27FC236}">
                <a16:creationId xmlns:a16="http://schemas.microsoft.com/office/drawing/2014/main" id="{6E036278-CAAA-6540-B1D0-679009AD0E4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09AC45F-D435-8B4C-B052-2E589BE2C3F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6235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AFAE4-918C-BC41-B072-7AF4A3733F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37DA08-7EA5-194D-A0A7-D7C031D64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F26EC8-C408-A841-ACAC-27F257C16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584FCF-06A6-F64C-990D-B0A557841246}"/>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6" name="页脚占位符 5">
            <a:extLst>
              <a:ext uri="{FF2B5EF4-FFF2-40B4-BE49-F238E27FC236}">
                <a16:creationId xmlns:a16="http://schemas.microsoft.com/office/drawing/2014/main" id="{1441651C-9C6F-FA4B-B909-3470FC2A82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031DAC2-9035-2548-BBF1-208B8895B85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96151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D998-ED10-3A4C-BC05-5605848971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5F574F0-C409-DF47-BD05-754019A7F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7FA188-F2A4-AA47-BD25-FFA78EE59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B191170-B86D-A541-8875-14DB1A1DEE70}"/>
              </a:ext>
            </a:extLst>
          </p:cNvPr>
          <p:cNvSpPr>
            <a:spLocks noGrp="1"/>
          </p:cNvSpPr>
          <p:nvPr>
            <p:ph type="dt" sz="half" idx="10"/>
          </p:nvPr>
        </p:nvSpPr>
        <p:spPr/>
        <p:txBody>
          <a:bodyPr/>
          <a:lstStyle/>
          <a:p>
            <a:fld id="{E450A072-3D6A-964A-815D-8250D611277C}" type="datetimeFigureOut">
              <a:rPr kumimoji="1" lang="zh-CN" altLang="en-US" smtClean="0"/>
              <a:t>2021/5/6</a:t>
            </a:fld>
            <a:endParaRPr kumimoji="1" lang="zh-CN" altLang="en-US"/>
          </a:p>
        </p:txBody>
      </p:sp>
      <p:sp>
        <p:nvSpPr>
          <p:cNvPr id="6" name="页脚占位符 5">
            <a:extLst>
              <a:ext uri="{FF2B5EF4-FFF2-40B4-BE49-F238E27FC236}">
                <a16:creationId xmlns:a16="http://schemas.microsoft.com/office/drawing/2014/main" id="{E15C7C33-5E4F-D141-A728-E1E788F90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6E09DE-48A1-2643-8185-CFEB48E19EB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474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A48999-73D1-6C44-85D0-3F7856731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EBF556-8AF2-D640-824B-E1F7C6BEA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D854F8-01FA-D248-B345-08ECB9F2B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0A072-3D6A-964A-815D-8250D611277C}" type="datetimeFigureOut">
              <a:rPr kumimoji="1" lang="zh-CN" altLang="en-US" smtClean="0"/>
              <a:t>2021/5/6</a:t>
            </a:fld>
            <a:endParaRPr kumimoji="1" lang="zh-CN" altLang="en-US"/>
          </a:p>
        </p:txBody>
      </p:sp>
      <p:sp>
        <p:nvSpPr>
          <p:cNvPr id="5" name="页脚占位符 4">
            <a:extLst>
              <a:ext uri="{FF2B5EF4-FFF2-40B4-BE49-F238E27FC236}">
                <a16:creationId xmlns:a16="http://schemas.microsoft.com/office/drawing/2014/main" id="{E81360F7-4CB1-E941-A198-1FA525AD9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B53A1E0-6DDB-5E4B-B996-6700D9EA2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58431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2C3D49-C3DB-AE48-98E6-CBA6CCDDEC97}"/>
              </a:ext>
            </a:extLst>
          </p:cNvPr>
          <p:cNvSpPr txBox="1"/>
          <p:nvPr/>
        </p:nvSpPr>
        <p:spPr>
          <a:xfrm>
            <a:off x="4265771" y="281672"/>
            <a:ext cx="3262432"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5</a:t>
            </a:r>
            <a:r>
              <a:rPr kumimoji="1" lang="zh-CN" altLang="en-US" sz="2400" dirty="0">
                <a:latin typeface="SimHei" panose="02010609060101010101" pitchFamily="49" charset="-122"/>
                <a:ea typeface="SimHei" panose="02010609060101010101" pitchFamily="49" charset="-122"/>
              </a:rPr>
              <a:t>章  查找 课堂习题</a:t>
            </a:r>
          </a:p>
        </p:txBody>
      </p:sp>
      <p:sp>
        <p:nvSpPr>
          <p:cNvPr id="4" name="矩形 3">
            <a:extLst>
              <a:ext uri="{FF2B5EF4-FFF2-40B4-BE49-F238E27FC236}">
                <a16:creationId xmlns:a16="http://schemas.microsoft.com/office/drawing/2014/main" id="{FEA6FB1F-1767-4E9D-8A89-82F17219110F}"/>
              </a:ext>
            </a:extLst>
          </p:cNvPr>
          <p:cNvSpPr/>
          <p:nvPr/>
        </p:nvSpPr>
        <p:spPr>
          <a:xfrm>
            <a:off x="466361" y="821554"/>
            <a:ext cx="2851621" cy="461665"/>
          </a:xfrm>
          <a:prstGeom prst="rect">
            <a:avLst/>
          </a:prstGeom>
        </p:spPr>
        <p:txBody>
          <a:bodyPr wrap="square">
            <a:spAutoFit/>
          </a:bodyPr>
          <a:lstStyle/>
          <a:p>
            <a:pPr algn="just">
              <a:spcAft>
                <a:spcPts val="0"/>
              </a:spcAft>
            </a:pPr>
            <a:r>
              <a:rPr lang="zh-CN" altLang="zh-CN" sz="2400" b="1" kern="100" dirty="0">
                <a:latin typeface="黑体" panose="02010609060101010101" pitchFamily="49" charset="-122"/>
                <a:ea typeface="黑体" panose="02010609060101010101" pitchFamily="49" charset="-122"/>
              </a:rPr>
              <a:t>一</a:t>
            </a:r>
            <a:r>
              <a:rPr lang="zh-CN" altLang="en-US" sz="2400" b="1" kern="100" dirty="0">
                <a:latin typeface="黑体" panose="02010609060101010101" pitchFamily="49" charset="-122"/>
                <a:ea typeface="黑体" panose="02010609060101010101" pitchFamily="49" charset="-122"/>
              </a:rPr>
              <a:t>、</a:t>
            </a:r>
            <a:r>
              <a:rPr lang="zh-CN" altLang="zh-CN" sz="2400" b="1" kern="100" dirty="0">
                <a:latin typeface="黑体" panose="02010609060101010101" pitchFamily="49" charset="-122"/>
                <a:ea typeface="黑体" panose="02010609060101010101" pitchFamily="49" charset="-122"/>
              </a:rPr>
              <a:t>判断题</a:t>
            </a:r>
            <a:endParaRPr lang="zh-CN" altLang="zh-CN" sz="2400" kern="100" dirty="0">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B67A58BF-B0E5-4462-93FD-5BC6A81CD279}"/>
              </a:ext>
            </a:extLst>
          </p:cNvPr>
          <p:cNvSpPr/>
          <p:nvPr/>
        </p:nvSpPr>
        <p:spPr>
          <a:xfrm>
            <a:off x="10281795" y="5906354"/>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7B66101B-2BA2-46C4-A336-4956E3CB50A9}"/>
              </a:ext>
            </a:extLst>
          </p:cNvPr>
          <p:cNvSpPr/>
          <p:nvPr/>
        </p:nvSpPr>
        <p:spPr>
          <a:xfrm>
            <a:off x="6310174" y="1280378"/>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DDDB7BC-DACA-4F26-B94B-D1DB7772449E}"/>
              </a:ext>
            </a:extLst>
          </p:cNvPr>
          <p:cNvSpPr/>
          <p:nvPr/>
        </p:nvSpPr>
        <p:spPr>
          <a:xfrm>
            <a:off x="615222" y="5717959"/>
            <a:ext cx="10669836" cy="707886"/>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10</a:t>
            </a:r>
            <a:r>
              <a:rPr lang="zh-CN" altLang="zh-CN" sz="2000" kern="100" dirty="0">
                <a:solidFill>
                  <a:srgbClr val="000000"/>
                </a:solidFill>
                <a:latin typeface="黑体" panose="02010609060101010101" pitchFamily="49" charset="-122"/>
                <a:ea typeface="黑体" panose="02010609060101010101" pitchFamily="49" charset="-122"/>
              </a:rPr>
              <a:t>）在二叉排序树上删除一个结点时，不必移动其它结点，只要将该结点的父结点的</a:t>
            </a:r>
            <a:endParaRPr lang="en-US" altLang="zh-CN" sz="2000" kern="100" dirty="0">
              <a:solidFill>
                <a:srgbClr val="000000"/>
              </a:solidFill>
              <a:latin typeface="黑体" panose="02010609060101010101" pitchFamily="49" charset="-122"/>
              <a:ea typeface="黑体" panose="02010609060101010101" pitchFamily="49" charset="-122"/>
            </a:endParaRPr>
          </a:p>
          <a:p>
            <a:pPr algn="just">
              <a:spcAft>
                <a:spcPts val="0"/>
              </a:spcAft>
              <a:tabLst>
                <a:tab pos="-200025" algn="l"/>
              </a:tabLst>
            </a:pPr>
            <a:r>
              <a:rPr lang="en-US" altLang="zh-CN" sz="2000" kern="100" dirty="0">
                <a:solidFill>
                  <a:srgbClr val="000000"/>
                </a:solidFill>
                <a:latin typeface="黑体" panose="02010609060101010101" pitchFamily="49" charset="-122"/>
                <a:ea typeface="黑体" panose="02010609060101010101" pitchFamily="49" charset="-122"/>
              </a:rPr>
              <a:t>      </a:t>
            </a:r>
            <a:r>
              <a:rPr lang="zh-CN" altLang="zh-CN" sz="2000" kern="100" dirty="0">
                <a:solidFill>
                  <a:srgbClr val="000000"/>
                </a:solidFill>
                <a:latin typeface="黑体" panose="02010609060101010101" pitchFamily="49" charset="-122"/>
                <a:ea typeface="黑体" panose="02010609060101010101" pitchFamily="49" charset="-122"/>
              </a:rPr>
              <a:t>相应的指针域置空即可。</a:t>
            </a:r>
            <a:endParaRPr lang="zh-CN" altLang="zh-CN" sz="2000" kern="100"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6C65F614-A9F3-413D-B4A1-A4E2C5213E30}"/>
              </a:ext>
            </a:extLst>
          </p:cNvPr>
          <p:cNvSpPr/>
          <p:nvPr/>
        </p:nvSpPr>
        <p:spPr>
          <a:xfrm>
            <a:off x="724814" y="1377365"/>
            <a:ext cx="5955476" cy="400110"/>
          </a:xfrm>
          <a:prstGeom prst="rect">
            <a:avLst/>
          </a:prstGeom>
        </p:spPr>
        <p:txBody>
          <a:bodyPr wrap="non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1</a:t>
            </a:r>
            <a:r>
              <a:rPr lang="zh-CN" altLang="zh-CN" sz="2000" kern="100" dirty="0">
                <a:latin typeface="黑体" panose="02010609060101010101" pitchFamily="49" charset="-122"/>
                <a:ea typeface="黑体" panose="02010609060101010101" pitchFamily="49" charset="-122"/>
              </a:rPr>
              <a:t>）二分查找法要求待查表的关键字值必须有序。</a:t>
            </a:r>
          </a:p>
        </p:txBody>
      </p:sp>
      <p:sp>
        <p:nvSpPr>
          <p:cNvPr id="7" name="矩形 6">
            <a:extLst>
              <a:ext uri="{FF2B5EF4-FFF2-40B4-BE49-F238E27FC236}">
                <a16:creationId xmlns:a16="http://schemas.microsoft.com/office/drawing/2014/main" id="{CD166380-A3C6-4158-9210-F6991646C734}"/>
              </a:ext>
            </a:extLst>
          </p:cNvPr>
          <p:cNvSpPr/>
          <p:nvPr/>
        </p:nvSpPr>
        <p:spPr>
          <a:xfrm>
            <a:off x="724814" y="1870574"/>
            <a:ext cx="7939042"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2</a:t>
            </a:r>
            <a:r>
              <a:rPr lang="zh-CN" altLang="zh-CN" sz="2000" kern="100" dirty="0">
                <a:latin typeface="黑体" panose="02010609060101010101" pitchFamily="49" charset="-122"/>
                <a:ea typeface="黑体" panose="02010609060101010101" pitchFamily="49" charset="-122"/>
              </a:rPr>
              <a:t>）对有序表而言采用二分查找总比采用顺序查找法速度快。</a:t>
            </a:r>
          </a:p>
        </p:txBody>
      </p:sp>
      <p:sp>
        <p:nvSpPr>
          <p:cNvPr id="8" name="矩形 7">
            <a:extLst>
              <a:ext uri="{FF2B5EF4-FFF2-40B4-BE49-F238E27FC236}">
                <a16:creationId xmlns:a16="http://schemas.microsoft.com/office/drawing/2014/main" id="{738562B2-45C5-4682-B01F-B8408173AD7B}"/>
              </a:ext>
            </a:extLst>
          </p:cNvPr>
          <p:cNvSpPr/>
          <p:nvPr/>
        </p:nvSpPr>
        <p:spPr>
          <a:xfrm>
            <a:off x="724814" y="2345481"/>
            <a:ext cx="8131582"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3</a:t>
            </a:r>
            <a:r>
              <a:rPr lang="zh-CN" altLang="zh-CN" sz="2000" kern="100" dirty="0">
                <a:solidFill>
                  <a:srgbClr val="000000"/>
                </a:solidFill>
                <a:latin typeface="黑体" panose="02010609060101010101" pitchFamily="49" charset="-122"/>
                <a:ea typeface="黑体" panose="02010609060101010101" pitchFamily="49" charset="-122"/>
              </a:rPr>
              <a:t>）在二叉排序树中，根结点的值都小于孩子结点的值。</a:t>
            </a:r>
            <a:endParaRPr lang="zh-CN" altLang="zh-CN" sz="2000" kern="100"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00AA87A3-2C3C-4A9C-A944-DB9549C5A7CD}"/>
              </a:ext>
            </a:extLst>
          </p:cNvPr>
          <p:cNvSpPr/>
          <p:nvPr/>
        </p:nvSpPr>
        <p:spPr>
          <a:xfrm>
            <a:off x="726707" y="2830418"/>
            <a:ext cx="8843003" cy="400110"/>
          </a:xfrm>
          <a:prstGeom prst="rect">
            <a:avLst/>
          </a:prstGeom>
        </p:spPr>
        <p:txBody>
          <a:bodyPr wrap="square">
            <a:spAutoFit/>
          </a:bodyPr>
          <a:lstStyle/>
          <a:p>
            <a:pPr algn="just">
              <a:spcAft>
                <a:spcPts val="0"/>
              </a:spcAft>
              <a:tabLst>
                <a:tab pos="-200025" algn="l"/>
              </a:tabLst>
            </a:pPr>
            <a:r>
              <a:rPr lang="zh-CN" altLang="zh-CN" sz="2000" kern="100" dirty="0">
                <a:latin typeface="黑体" panose="02010609060101010101" pitchFamily="49" charset="-122"/>
                <a:ea typeface="黑体" panose="02010609060101010101" pitchFamily="49" charset="-122"/>
              </a:rPr>
              <a:t>（</a:t>
            </a:r>
            <a:r>
              <a:rPr lang="en-US" altLang="zh-CN" sz="2000" kern="100" dirty="0">
                <a:latin typeface="黑体" panose="02010609060101010101" pitchFamily="49" charset="-122"/>
                <a:ea typeface="黑体" panose="02010609060101010101" pitchFamily="49" charset="-122"/>
              </a:rPr>
              <a:t>4</a:t>
            </a:r>
            <a:r>
              <a:rPr lang="zh-CN" altLang="zh-CN" sz="2000" kern="100" dirty="0">
                <a:latin typeface="黑体" panose="02010609060101010101" pitchFamily="49" charset="-122"/>
                <a:ea typeface="黑体" panose="02010609060101010101" pitchFamily="49" charset="-122"/>
              </a:rPr>
              <a:t>）</a:t>
            </a:r>
            <a:r>
              <a:rPr lang="zh-CN" altLang="zh-CN" sz="2000" kern="100" dirty="0">
                <a:solidFill>
                  <a:srgbClr val="000000"/>
                </a:solidFill>
                <a:latin typeface="黑体" panose="02010609060101010101" pitchFamily="49" charset="-122"/>
                <a:ea typeface="黑体" panose="02010609060101010101" pitchFamily="49" charset="-122"/>
              </a:rPr>
              <a:t>散列存储法的基本思想是由关键字的值决定数据的存储地址。</a:t>
            </a:r>
            <a:endParaRPr lang="zh-CN" altLang="zh-CN" sz="2000" kern="100"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B5755945-4088-478F-9A68-708B7DF71067}"/>
              </a:ext>
            </a:extLst>
          </p:cNvPr>
          <p:cNvSpPr/>
          <p:nvPr/>
        </p:nvSpPr>
        <p:spPr>
          <a:xfrm>
            <a:off x="726707" y="3351492"/>
            <a:ext cx="7745881"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5</a:t>
            </a:r>
            <a:r>
              <a:rPr lang="zh-CN" altLang="zh-CN" sz="2000" kern="100" dirty="0">
                <a:solidFill>
                  <a:srgbClr val="000000"/>
                </a:solidFill>
                <a:latin typeface="黑体" panose="02010609060101010101" pitchFamily="49" charset="-122"/>
                <a:ea typeface="黑体" panose="02010609060101010101" pitchFamily="49" charset="-122"/>
              </a:rPr>
              <a:t>）哈希表是一种将关键字转换为存储地址的存储方法。</a:t>
            </a:r>
            <a:endParaRPr lang="zh-CN" altLang="zh-CN" sz="2000" kern="100" dirty="0">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C32B278A-C679-4D88-BDBD-51E441642811}"/>
              </a:ext>
            </a:extLst>
          </p:cNvPr>
          <p:cNvSpPr/>
          <p:nvPr/>
        </p:nvSpPr>
        <p:spPr>
          <a:xfrm>
            <a:off x="768160" y="3821880"/>
            <a:ext cx="5698996" cy="400110"/>
          </a:xfrm>
          <a:prstGeom prst="rect">
            <a:avLst/>
          </a:prstGeom>
        </p:spPr>
        <p:txBody>
          <a:bodyPr wrap="non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6</a:t>
            </a:r>
            <a:r>
              <a:rPr lang="zh-CN" altLang="zh-CN" sz="2000" kern="100" dirty="0">
                <a:solidFill>
                  <a:srgbClr val="000000"/>
                </a:solidFill>
                <a:latin typeface="黑体" panose="02010609060101010101" pitchFamily="49" charset="-122"/>
                <a:ea typeface="黑体" panose="02010609060101010101" pitchFamily="49" charset="-122"/>
              </a:rPr>
              <a:t>）选择好的哈希函数就可以避免冲突的发生。</a:t>
            </a:r>
            <a:endParaRPr lang="zh-CN" altLang="zh-CN" sz="2000" kern="100" dirty="0">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DB5DC8B9-A63E-44AB-A577-EC79FA64D767}"/>
              </a:ext>
            </a:extLst>
          </p:cNvPr>
          <p:cNvSpPr/>
          <p:nvPr/>
        </p:nvSpPr>
        <p:spPr>
          <a:xfrm>
            <a:off x="726707" y="4301278"/>
            <a:ext cx="10544965"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7</a:t>
            </a:r>
            <a:r>
              <a:rPr lang="zh-CN" altLang="zh-CN" sz="2000" kern="100" dirty="0">
                <a:solidFill>
                  <a:srgbClr val="000000"/>
                </a:solidFill>
                <a:latin typeface="黑体" panose="02010609060101010101" pitchFamily="49" charset="-122"/>
                <a:ea typeface="黑体" panose="02010609060101010101" pitchFamily="49" charset="-122"/>
              </a:rPr>
              <a:t>）在有序的顺序表和有序的链表上，均可以采用二分查找来提高查找速度。</a:t>
            </a:r>
            <a:endParaRPr lang="zh-CN" altLang="zh-CN" sz="2000" kern="100" dirty="0">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5EB986AE-873B-4390-A789-00DAADE347EF}"/>
              </a:ext>
            </a:extLst>
          </p:cNvPr>
          <p:cNvSpPr/>
          <p:nvPr/>
        </p:nvSpPr>
        <p:spPr>
          <a:xfrm>
            <a:off x="728273" y="4805671"/>
            <a:ext cx="10244533"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8</a:t>
            </a:r>
            <a:r>
              <a:rPr lang="zh-CN" altLang="zh-CN" sz="2000" kern="100" dirty="0">
                <a:solidFill>
                  <a:srgbClr val="000000"/>
                </a:solidFill>
                <a:latin typeface="黑体" panose="02010609060101010101" pitchFamily="49" charset="-122"/>
                <a:ea typeface="黑体" panose="02010609060101010101" pitchFamily="49" charset="-122"/>
              </a:rPr>
              <a:t>）采用分块查找，既能实现线性表所希望的查找速度，又能适应动态变化的需要。</a:t>
            </a:r>
            <a:endParaRPr lang="zh-CN" altLang="zh-CN" sz="2000" kern="100" dirty="0">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05D78CB3-23E9-419D-9847-51AE2F6148D8}"/>
              </a:ext>
            </a:extLst>
          </p:cNvPr>
          <p:cNvSpPr/>
          <p:nvPr/>
        </p:nvSpPr>
        <p:spPr>
          <a:xfrm>
            <a:off x="718060" y="5263823"/>
            <a:ext cx="10325685"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黑体" panose="02010609060101010101" pitchFamily="49" charset="-122"/>
                <a:ea typeface="黑体" panose="02010609060101010101" pitchFamily="49" charset="-122"/>
              </a:rPr>
              <a:t>（</a:t>
            </a:r>
            <a:r>
              <a:rPr lang="en-US" altLang="zh-CN" sz="2000" kern="100" dirty="0">
                <a:solidFill>
                  <a:srgbClr val="000000"/>
                </a:solidFill>
                <a:latin typeface="黑体" panose="02010609060101010101" pitchFamily="49" charset="-122"/>
                <a:ea typeface="黑体" panose="02010609060101010101" pitchFamily="49" charset="-122"/>
              </a:rPr>
              <a:t>9</a:t>
            </a:r>
            <a:r>
              <a:rPr lang="zh-CN" altLang="zh-CN" sz="2000" kern="100" dirty="0">
                <a:solidFill>
                  <a:srgbClr val="000000"/>
                </a:solidFill>
                <a:latin typeface="黑体" panose="02010609060101010101" pitchFamily="49" charset="-122"/>
                <a:ea typeface="黑体" panose="02010609060101010101" pitchFamily="49" charset="-122"/>
              </a:rPr>
              <a:t>）哈希法的查找效率主要取决于哈希表构造时选取的哈希函数和处理冲突的方法。</a:t>
            </a:r>
            <a:endParaRPr lang="zh-CN" altLang="zh-CN" sz="2000" kern="100" dirty="0">
              <a:latin typeface="黑体" panose="02010609060101010101" pitchFamily="49" charset="-122"/>
              <a:ea typeface="黑体" panose="02010609060101010101" pitchFamily="49" charset="-122"/>
            </a:endParaRPr>
          </a:p>
        </p:txBody>
      </p:sp>
      <p:sp>
        <p:nvSpPr>
          <p:cNvPr id="45" name="矩形 44">
            <a:extLst>
              <a:ext uri="{FF2B5EF4-FFF2-40B4-BE49-F238E27FC236}">
                <a16:creationId xmlns:a16="http://schemas.microsoft.com/office/drawing/2014/main" id="{033D56EE-D22E-40BD-8E98-3131A552A827}"/>
              </a:ext>
            </a:extLst>
          </p:cNvPr>
          <p:cNvSpPr/>
          <p:nvPr/>
        </p:nvSpPr>
        <p:spPr>
          <a:xfrm>
            <a:off x="8107453" y="2815424"/>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6" name="矩形 45">
            <a:extLst>
              <a:ext uri="{FF2B5EF4-FFF2-40B4-BE49-F238E27FC236}">
                <a16:creationId xmlns:a16="http://schemas.microsoft.com/office/drawing/2014/main" id="{BF2D8F90-FFEE-449D-B115-647109EF8496}"/>
              </a:ext>
            </a:extLst>
          </p:cNvPr>
          <p:cNvSpPr/>
          <p:nvPr/>
        </p:nvSpPr>
        <p:spPr>
          <a:xfrm>
            <a:off x="6994648" y="3338789"/>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7" name="矩形 46">
            <a:extLst>
              <a:ext uri="{FF2B5EF4-FFF2-40B4-BE49-F238E27FC236}">
                <a16:creationId xmlns:a16="http://schemas.microsoft.com/office/drawing/2014/main" id="{D4A967C9-6025-41E8-AFFB-1071C2664246}"/>
              </a:ext>
            </a:extLst>
          </p:cNvPr>
          <p:cNvSpPr/>
          <p:nvPr/>
        </p:nvSpPr>
        <p:spPr>
          <a:xfrm>
            <a:off x="10281797" y="4746561"/>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8" name="矩形 47">
            <a:extLst>
              <a:ext uri="{FF2B5EF4-FFF2-40B4-BE49-F238E27FC236}">
                <a16:creationId xmlns:a16="http://schemas.microsoft.com/office/drawing/2014/main" id="{48AC68A0-2584-4CAE-83F8-3C3B50776C9D}"/>
              </a:ext>
            </a:extLst>
          </p:cNvPr>
          <p:cNvSpPr/>
          <p:nvPr/>
        </p:nvSpPr>
        <p:spPr>
          <a:xfrm>
            <a:off x="10281796" y="5288771"/>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49" name="矩形 48">
            <a:extLst>
              <a:ext uri="{FF2B5EF4-FFF2-40B4-BE49-F238E27FC236}">
                <a16:creationId xmlns:a16="http://schemas.microsoft.com/office/drawing/2014/main" id="{9AAF2678-E6E9-42EC-96AC-D7E64C311F8B}"/>
              </a:ext>
            </a:extLst>
          </p:cNvPr>
          <p:cNvSpPr/>
          <p:nvPr/>
        </p:nvSpPr>
        <p:spPr>
          <a:xfrm>
            <a:off x="9381535" y="4262119"/>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0" name="矩形 49">
            <a:extLst>
              <a:ext uri="{FF2B5EF4-FFF2-40B4-BE49-F238E27FC236}">
                <a16:creationId xmlns:a16="http://schemas.microsoft.com/office/drawing/2014/main" id="{76E25D6C-CCD3-4035-8C6E-3839EB67BDB8}"/>
              </a:ext>
            </a:extLst>
          </p:cNvPr>
          <p:cNvSpPr/>
          <p:nvPr/>
        </p:nvSpPr>
        <p:spPr>
          <a:xfrm>
            <a:off x="6093321" y="3800454"/>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1" name="矩形 50">
            <a:extLst>
              <a:ext uri="{FF2B5EF4-FFF2-40B4-BE49-F238E27FC236}">
                <a16:creationId xmlns:a16="http://schemas.microsoft.com/office/drawing/2014/main" id="{8D8C2DF0-5E21-471E-B1BE-1663009B03B5}"/>
              </a:ext>
            </a:extLst>
          </p:cNvPr>
          <p:cNvSpPr/>
          <p:nvPr/>
        </p:nvSpPr>
        <p:spPr>
          <a:xfrm>
            <a:off x="7065011" y="2314689"/>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2" name="矩形 51">
            <a:extLst>
              <a:ext uri="{FF2B5EF4-FFF2-40B4-BE49-F238E27FC236}">
                <a16:creationId xmlns:a16="http://schemas.microsoft.com/office/drawing/2014/main" id="{1496230B-1BB7-4DD4-8686-39A2875168C0}"/>
              </a:ext>
            </a:extLst>
          </p:cNvPr>
          <p:cNvSpPr/>
          <p:nvPr/>
        </p:nvSpPr>
        <p:spPr>
          <a:xfrm>
            <a:off x="7551051" y="1804535"/>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874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left)">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left)">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left)">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left)">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left)">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left)">
                                      <p:cBhvr>
                                        <p:cTn id="10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5" grpId="0"/>
      <p:bldP spid="6" grpId="0"/>
      <p:bldP spid="7" grpId="0"/>
      <p:bldP spid="8" grpId="0"/>
      <p:bldP spid="9" grpId="0"/>
      <p:bldP spid="10" grpId="0"/>
      <p:bldP spid="11" grpId="0"/>
      <p:bldP spid="12" grpId="0"/>
      <p:bldP spid="13" grpId="0"/>
      <p:bldP spid="14" grpId="0"/>
      <p:bldP spid="45" grpId="0"/>
      <p:bldP spid="46" grpId="0"/>
      <p:bldP spid="47" grpId="0"/>
      <p:bldP spid="48" grpId="0"/>
      <p:bldP spid="49" grpId="0"/>
      <p:bldP spid="50"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5761E7-62A0-41F9-A8C8-5C728571ADBB}"/>
              </a:ext>
            </a:extLst>
          </p:cNvPr>
          <p:cNvSpPr/>
          <p:nvPr/>
        </p:nvSpPr>
        <p:spPr>
          <a:xfrm>
            <a:off x="940297" y="1278178"/>
            <a:ext cx="10311405" cy="707886"/>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11</a:t>
            </a:r>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在索引顺序表上采用分块查找，在等概率情况下，其平均查找长度不仅与子表个数</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  </a:t>
            </a:r>
          </a:p>
          <a:p>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      </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有关，而且与每一个子表中的对象个数有关。</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4" name="矩形 3">
            <a:extLst>
              <a:ext uri="{FF2B5EF4-FFF2-40B4-BE49-F238E27FC236}">
                <a16:creationId xmlns:a16="http://schemas.microsoft.com/office/drawing/2014/main" id="{E7AFCA11-15DF-48B0-83D4-81E09A57AD48}"/>
              </a:ext>
            </a:extLst>
          </p:cNvPr>
          <p:cNvSpPr/>
          <p:nvPr/>
        </p:nvSpPr>
        <p:spPr>
          <a:xfrm>
            <a:off x="940297" y="2068755"/>
            <a:ext cx="9365107" cy="400110"/>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12</a:t>
            </a:r>
            <a:r>
              <a:rPr lang="zh-CN" altLang="en-US" sz="2000" dirty="0">
                <a:solidFill>
                  <a:srgbClr val="333333"/>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B-</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树是一种动态索引结构，它既适用于随机查找，也适用于顺序查找。</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5" name="矩形 4">
            <a:extLst>
              <a:ext uri="{FF2B5EF4-FFF2-40B4-BE49-F238E27FC236}">
                <a16:creationId xmlns:a16="http://schemas.microsoft.com/office/drawing/2014/main" id="{43236AAC-9AD2-426A-ADED-DF93BF646C30}"/>
              </a:ext>
            </a:extLst>
          </p:cNvPr>
          <p:cNvSpPr/>
          <p:nvPr/>
        </p:nvSpPr>
        <p:spPr>
          <a:xfrm>
            <a:off x="967641" y="2759338"/>
            <a:ext cx="9843571" cy="707886"/>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13</a:t>
            </a:r>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对于</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B-</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树中任何一个非叶结点中的某个关键码</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 </a:t>
            </a:r>
            <a:r>
              <a:rPr lang="en-US" altLang="zh-CN" sz="2000" i="1" dirty="0">
                <a:solidFill>
                  <a:srgbClr val="333333"/>
                </a:solidFill>
                <a:latin typeface="黑体" panose="02010609060101010101" pitchFamily="49" charset="-122"/>
                <a:ea typeface="黑体" panose="02010609060101010101" pitchFamily="49" charset="-122"/>
                <a:cs typeface="宋体" panose="02010600030101010101" pitchFamily="2" charset="-122"/>
              </a:rPr>
              <a:t>k </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来说，比</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k</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大的最小关键码和比</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   </a:t>
            </a:r>
          </a:p>
          <a:p>
            <a:r>
              <a:rPr lang="en-US" altLang="zh-CN" sz="2000" i="1" dirty="0">
                <a:solidFill>
                  <a:srgbClr val="333333"/>
                </a:solidFill>
                <a:latin typeface="黑体" panose="02010609060101010101" pitchFamily="49" charset="-122"/>
                <a:ea typeface="黑体" panose="02010609060101010101" pitchFamily="49" charset="-122"/>
                <a:cs typeface="Tahoma" panose="020B0604030504040204" pitchFamily="34" charset="0"/>
              </a:rPr>
              <a:t>      </a:t>
            </a:r>
            <a:r>
              <a:rPr lang="en-US" altLang="zh-CN" sz="2000" i="1" dirty="0">
                <a:solidFill>
                  <a:srgbClr val="333333"/>
                </a:solidFill>
                <a:latin typeface="黑体" panose="02010609060101010101" pitchFamily="49" charset="-122"/>
                <a:ea typeface="黑体" panose="02010609060101010101" pitchFamily="49" charset="-122"/>
                <a:cs typeface="宋体" panose="02010600030101010101" pitchFamily="2" charset="-122"/>
              </a:rPr>
              <a:t>k </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小的最大关键码一定都在叶结点中。</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6" name="矩形 5">
            <a:extLst>
              <a:ext uri="{FF2B5EF4-FFF2-40B4-BE49-F238E27FC236}">
                <a16:creationId xmlns:a16="http://schemas.microsoft.com/office/drawing/2014/main" id="{4DB0CD7B-EE67-4974-AB47-B9FA6B21832B}"/>
              </a:ext>
            </a:extLst>
          </p:cNvPr>
          <p:cNvSpPr/>
          <p:nvPr/>
        </p:nvSpPr>
        <p:spPr>
          <a:xfrm>
            <a:off x="967641" y="3640810"/>
            <a:ext cx="10284061" cy="400110"/>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en-US"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14</a:t>
            </a:r>
            <a:r>
              <a:rPr lang="zh-CN" altLang="en-US"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在索引顺序表的查找中，对索引表既可以采取顺序查找，也可以采用折半查找。</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id="{804E80ED-6F24-4C64-A7E8-AA05FDE4C4E6}"/>
              </a:ext>
            </a:extLst>
          </p:cNvPr>
          <p:cNvSpPr/>
          <p:nvPr/>
        </p:nvSpPr>
        <p:spPr>
          <a:xfrm>
            <a:off x="967641" y="4249932"/>
            <a:ext cx="7455801" cy="400110"/>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15</a:t>
            </a:r>
            <a:r>
              <a:rPr lang="zh-CN" altLang="en-US" sz="2000" dirty="0">
                <a:solidFill>
                  <a:srgbClr val="333333"/>
                </a:solidFill>
                <a:latin typeface="黑体" panose="02010609060101010101" pitchFamily="49" charset="-122"/>
                <a:ea typeface="黑体" panose="02010609060101010101" pitchFamily="49" charset="-122"/>
                <a:cs typeface="宋体" panose="02010600030101010101" pitchFamily="2" charset="-122"/>
              </a:rPr>
              <a:t>）</a:t>
            </a:r>
            <a:r>
              <a:rPr lang="en-US" altLang="zh-CN" sz="2000" i="1" dirty="0">
                <a:solidFill>
                  <a:srgbClr val="333333"/>
                </a:solidFill>
                <a:latin typeface="黑体" panose="02010609060101010101" pitchFamily="49" charset="-122"/>
                <a:ea typeface="黑体" panose="02010609060101010101" pitchFamily="49" charset="-122"/>
                <a:cs typeface="宋体" panose="02010600030101010101" pitchFamily="2" charset="-122"/>
              </a:rPr>
              <a:t>m</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 </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阶</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B-</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树中每个结点的子树个数都大于或等于</a:t>
            </a:r>
            <a:r>
              <a:rPr lang="en-US" altLang="zh-CN" sz="2000" baseline="-25000" dirty="0">
                <a:solidFill>
                  <a:srgbClr val="333333"/>
                </a:solidFill>
                <a:latin typeface="Abadi" panose="020B0604020202020204" pitchFamily="34" charset="0"/>
                <a:ea typeface="黑体" panose="02010609060101010101" pitchFamily="49" charset="-122"/>
                <a:cs typeface="宋体" panose="02010600030101010101" pitchFamily="2" charset="-122"/>
              </a:rPr>
              <a:t>┗ </a:t>
            </a:r>
            <a:r>
              <a:rPr lang="en-US" altLang="zh-CN" sz="2000" i="1" dirty="0">
                <a:solidFill>
                  <a:srgbClr val="333333"/>
                </a:solidFill>
                <a:latin typeface="黑体" panose="02010609060101010101" pitchFamily="49" charset="-122"/>
                <a:ea typeface="黑体" panose="02010609060101010101" pitchFamily="49" charset="-122"/>
                <a:cs typeface="宋体" panose="02010600030101010101" pitchFamily="2" charset="-122"/>
              </a:rPr>
              <a:t>m</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/2 </a:t>
            </a:r>
            <a:r>
              <a:rPr lang="en-US" altLang="zh-CN" sz="2000" baseline="-25000" dirty="0">
                <a:solidFill>
                  <a:srgbClr val="333333"/>
                </a:solidFill>
                <a:latin typeface="Abadi" panose="020B0604020104020204" pitchFamily="34" charset="0"/>
                <a:ea typeface="黑体" panose="02010609060101010101" pitchFamily="49" charset="-122"/>
                <a:cs typeface="宋体" panose="02010600030101010101" pitchFamily="2" charset="-122"/>
              </a:rPr>
              <a:t>┛</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8" name="矩形 7">
            <a:extLst>
              <a:ext uri="{FF2B5EF4-FFF2-40B4-BE49-F238E27FC236}">
                <a16:creationId xmlns:a16="http://schemas.microsoft.com/office/drawing/2014/main" id="{1BFEC682-8CF2-48EE-8902-1D22C1C7B20F}"/>
              </a:ext>
            </a:extLst>
          </p:cNvPr>
          <p:cNvSpPr/>
          <p:nvPr/>
        </p:nvSpPr>
        <p:spPr>
          <a:xfrm>
            <a:off x="967641" y="4921915"/>
            <a:ext cx="7117245" cy="400110"/>
          </a:xfrm>
          <a:prstGeom prst="rect">
            <a:avLst/>
          </a:prstGeom>
        </p:spPr>
        <p:txBody>
          <a:bodyPr wrap="square">
            <a:spAutoFit/>
          </a:bodyPr>
          <a:lstStyle/>
          <a:p>
            <a:r>
              <a:rPr lang="zh-CN" altLang="en-US" sz="2000" dirty="0">
                <a:solidFill>
                  <a:srgbClr val="333333"/>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16</a:t>
            </a:r>
            <a:r>
              <a:rPr lang="zh-CN" altLang="en-US" sz="2000" dirty="0">
                <a:solidFill>
                  <a:srgbClr val="333333"/>
                </a:solidFill>
                <a:latin typeface="黑体" panose="02010609060101010101" pitchFamily="49" charset="-122"/>
                <a:ea typeface="黑体" panose="02010609060101010101" pitchFamily="49" charset="-122"/>
                <a:cs typeface="宋体" panose="02010600030101010101" pitchFamily="2" charset="-122"/>
              </a:rPr>
              <a:t>）</a:t>
            </a:r>
            <a:r>
              <a:rPr lang="en-US" altLang="zh-CN" sz="2000" i="1" dirty="0">
                <a:solidFill>
                  <a:srgbClr val="333333"/>
                </a:solidFill>
                <a:latin typeface="黑体" panose="02010609060101010101" pitchFamily="49" charset="-122"/>
                <a:ea typeface="黑体" panose="02010609060101010101" pitchFamily="49" charset="-122"/>
                <a:cs typeface="宋体" panose="02010600030101010101" pitchFamily="2" charset="-122"/>
              </a:rPr>
              <a:t>m</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 </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阶</a:t>
            </a:r>
            <a:r>
              <a:rPr lang="en-US" altLang="zh-CN" sz="2000" dirty="0">
                <a:solidFill>
                  <a:srgbClr val="333333"/>
                </a:solidFill>
                <a:latin typeface="黑体" panose="02010609060101010101" pitchFamily="49" charset="-122"/>
                <a:ea typeface="黑体" panose="02010609060101010101" pitchFamily="49" charset="-122"/>
                <a:cs typeface="宋体" panose="02010600030101010101" pitchFamily="2" charset="-122"/>
              </a:rPr>
              <a:t>B-</a:t>
            </a:r>
            <a:r>
              <a:rPr lang="zh-CN" altLang="zh-CN" sz="2000" dirty="0">
                <a:solidFill>
                  <a:srgbClr val="333333"/>
                </a:solidFill>
                <a:latin typeface="黑体" panose="02010609060101010101" pitchFamily="49" charset="-122"/>
                <a:ea typeface="黑体" panose="02010609060101010101" pitchFamily="49" charset="-122"/>
                <a:cs typeface="Tahoma" panose="020B0604030504040204" pitchFamily="34" charset="0"/>
              </a:rPr>
              <a:t>树中任何一个结点的左右子树的高度都相等。</a:t>
            </a:r>
            <a:endParaRPr lang="zh-CN" altLang="zh-CN" sz="2000" dirty="0">
              <a:latin typeface="黑体" panose="02010609060101010101" pitchFamily="49" charset="-122"/>
              <a:ea typeface="黑体" panose="02010609060101010101" pitchFamily="49" charset="-122"/>
              <a:cs typeface="宋体" panose="02010600030101010101" pitchFamily="2" charset="-122"/>
            </a:endParaRPr>
          </a:p>
        </p:txBody>
      </p:sp>
      <p:sp>
        <p:nvSpPr>
          <p:cNvPr id="9" name="矩形 8">
            <a:extLst>
              <a:ext uri="{FF2B5EF4-FFF2-40B4-BE49-F238E27FC236}">
                <a16:creationId xmlns:a16="http://schemas.microsoft.com/office/drawing/2014/main" id="{22A0AEAD-51A5-411E-99C1-FD2BF89D5E3F}"/>
              </a:ext>
            </a:extLst>
          </p:cNvPr>
          <p:cNvSpPr/>
          <p:nvPr/>
        </p:nvSpPr>
        <p:spPr>
          <a:xfrm>
            <a:off x="10254809" y="1524399"/>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47DD14C3-C4A0-44D1-A04F-B58728A6CAF4}"/>
              </a:ext>
            </a:extLst>
          </p:cNvPr>
          <p:cNvSpPr/>
          <p:nvPr/>
        </p:nvSpPr>
        <p:spPr>
          <a:xfrm>
            <a:off x="10236000" y="2141868"/>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ED01BD74-F569-49E4-9AB0-2C879AB898A8}"/>
              </a:ext>
            </a:extLst>
          </p:cNvPr>
          <p:cNvSpPr/>
          <p:nvPr/>
        </p:nvSpPr>
        <p:spPr>
          <a:xfrm>
            <a:off x="10217190" y="3044477"/>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CB734054-B555-4883-9F59-3024E28F457E}"/>
              </a:ext>
            </a:extLst>
          </p:cNvPr>
          <p:cNvSpPr/>
          <p:nvPr/>
        </p:nvSpPr>
        <p:spPr>
          <a:xfrm>
            <a:off x="10400442" y="3631418"/>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13" name="矩形 12">
            <a:extLst>
              <a:ext uri="{FF2B5EF4-FFF2-40B4-BE49-F238E27FC236}">
                <a16:creationId xmlns:a16="http://schemas.microsoft.com/office/drawing/2014/main" id="{C57A32A7-424A-45F9-BFAD-2DA7033F6062}"/>
              </a:ext>
            </a:extLst>
          </p:cNvPr>
          <p:cNvSpPr/>
          <p:nvPr/>
        </p:nvSpPr>
        <p:spPr>
          <a:xfrm>
            <a:off x="7384716" y="4891137"/>
            <a:ext cx="1112805" cy="461665"/>
          </a:xfrm>
          <a:prstGeom prst="rect">
            <a:avLst/>
          </a:prstGeom>
        </p:spPr>
        <p:txBody>
          <a:bodyPr wrap="none">
            <a:spAutoFit/>
          </a:bodyPr>
          <a:lstStyle/>
          <a:p>
            <a:r>
              <a:rPr lang="zh-CN" altLang="zh-CN" sz="2400" b="1" kern="100" dirty="0">
                <a:solidFill>
                  <a:srgbClr val="00B050"/>
                </a:solidFill>
                <a:latin typeface="黑体" panose="02010609060101010101" pitchFamily="49" charset="-122"/>
                <a:ea typeface="黑体" panose="02010609060101010101" pitchFamily="49" charset="-122"/>
              </a:rPr>
              <a:t>（√）</a:t>
            </a:r>
            <a:endParaRPr lang="zh-CN" altLang="en-US" sz="2400" b="1" dirty="0">
              <a:solidFill>
                <a:srgbClr val="00B050"/>
              </a:solidFill>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B6CBF905-2594-44F8-B014-49DBAF2D1380}"/>
              </a:ext>
            </a:extLst>
          </p:cNvPr>
          <p:cNvSpPr/>
          <p:nvPr/>
        </p:nvSpPr>
        <p:spPr>
          <a:xfrm>
            <a:off x="7528483" y="4237217"/>
            <a:ext cx="1112805" cy="461665"/>
          </a:xfrm>
          <a:prstGeom prst="rect">
            <a:avLst/>
          </a:prstGeom>
        </p:spPr>
        <p:txBody>
          <a:bodyPr wrap="none">
            <a:spAutoFit/>
          </a:bodyPr>
          <a:lstStyle/>
          <a:p>
            <a:r>
              <a:rPr lang="zh-CN" altLang="zh-CN" sz="2400" b="1" kern="100"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3984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A20564-10C8-4111-A503-C4FE9EFF0EF3}"/>
              </a:ext>
            </a:extLst>
          </p:cNvPr>
          <p:cNvSpPr/>
          <p:nvPr/>
        </p:nvSpPr>
        <p:spPr>
          <a:xfrm>
            <a:off x="129754" y="910743"/>
            <a:ext cx="11774084" cy="707886"/>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顺序查找法的平均查找长度为</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____</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；折半查找法的平均查找长度为</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________________</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哈希表查找法采用链接法处理冲突时的平均查找长度为</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endParaRPr lang="zh-CN" altLang="en-GB" sz="2000"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9A82A8E9-88C8-44CD-A413-2CEBC31FE144}"/>
              </a:ext>
            </a:extLst>
          </p:cNvPr>
          <p:cNvSpPr/>
          <p:nvPr/>
        </p:nvSpPr>
        <p:spPr>
          <a:xfrm>
            <a:off x="140388" y="1691729"/>
            <a:ext cx="10384762" cy="400110"/>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在各种查找方法中，平均查找长度与结点个数</a:t>
            </a:r>
            <a:r>
              <a:rPr lang="en-GB" altLang="zh-CN" sz="2000" dirty="0">
                <a:latin typeface="黑体" panose="02010609060101010101" pitchFamily="49" charset="-122"/>
                <a:ea typeface="黑体" panose="02010609060101010101" pitchFamily="49" charset="-122"/>
                <a:cs typeface="Times New Roman" panose="02020603050405020304" pitchFamily="18" charset="0"/>
              </a:rPr>
              <a:t>n</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无关的查找方法是</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______________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endParaRPr lang="zh-CN" altLang="en-GB" sz="2000" dirty="0">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8C094A22-1B3C-42AE-930E-17EA12AECC8B}"/>
              </a:ext>
            </a:extLst>
          </p:cNvPr>
          <p:cNvSpPr/>
          <p:nvPr/>
        </p:nvSpPr>
        <p:spPr>
          <a:xfrm>
            <a:off x="140388" y="2074353"/>
            <a:ext cx="8148384" cy="400110"/>
          </a:xfrm>
          <a:prstGeom prst="rect">
            <a:avLst/>
          </a:prstGeom>
        </p:spPr>
        <p:txBody>
          <a:bodyPr wrap="non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折半查找的存储结构仅限于</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_________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，且是</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endParaRPr lang="zh-CN" altLang="en-GB" sz="2000" dirty="0">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3385BB76-BDA6-4713-8A08-C14EC5BFF33A}"/>
              </a:ext>
            </a:extLst>
          </p:cNvPr>
          <p:cNvSpPr/>
          <p:nvPr/>
        </p:nvSpPr>
        <p:spPr>
          <a:xfrm>
            <a:off x="140387" y="2474463"/>
            <a:ext cx="11012083" cy="1015663"/>
          </a:xfrm>
          <a:prstGeom prst="rect">
            <a:avLst/>
          </a:prstGeom>
        </p:spPr>
        <p:txBody>
          <a:bodyPr wrap="square">
            <a:spAutoFit/>
          </a:bodyPr>
          <a:lstStyle/>
          <a:p>
            <a:pPr lvl="0" indent="266700" algn="just" eaLnBrk="0" fontAlgn="base" hangingPunct="0">
              <a:spcBef>
                <a:spcPct val="0"/>
              </a:spcBef>
              <a:spcAft>
                <a:spcPct val="0"/>
              </a:spcAft>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假设在有序线性表</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A[1..20]</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上进行折半查找，则比较一次查找成功的结点数为</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，则比</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0" indent="266700" algn="just" eaLnBrk="0" fontAlgn="base" hangingPunct="0">
              <a:spcBef>
                <a:spcPct val="0"/>
              </a:spcBef>
              <a:spcAft>
                <a:spcPct val="0"/>
              </a:spcAft>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较二次查找成功的结点数为</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，则比较三次查找成功的结点数为</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，则比较四次查找</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0" indent="266700" algn="just" eaLnBrk="0" fontAlgn="base" hangingPunct="0">
              <a:spcBef>
                <a:spcPct val="0"/>
              </a:spcBef>
              <a:spcAft>
                <a:spcPct val="0"/>
              </a:spcAft>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成功的结点数为</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，则比较五次查找成功的结点数为</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，平均查找长度为</a:t>
            </a:r>
            <a:r>
              <a:rPr lang="en-GB" altLang="zh-CN" sz="20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GB" sz="2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3" name="矩形 12">
            <a:extLst>
              <a:ext uri="{FF2B5EF4-FFF2-40B4-BE49-F238E27FC236}">
                <a16:creationId xmlns:a16="http://schemas.microsoft.com/office/drawing/2014/main" id="{220B60B2-80C7-4376-860B-69BCB0216B0A}"/>
              </a:ext>
            </a:extLst>
          </p:cNvPr>
          <p:cNvSpPr/>
          <p:nvPr/>
        </p:nvSpPr>
        <p:spPr>
          <a:xfrm>
            <a:off x="140388" y="3490126"/>
            <a:ext cx="11128396" cy="707886"/>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5</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对于长度为</a:t>
            </a:r>
            <a:r>
              <a:rPr lang="en-GB" altLang="zh-CN" sz="2000" dirty="0">
                <a:latin typeface="黑体" panose="02010609060101010101" pitchFamily="49" charset="-122"/>
                <a:ea typeface="黑体" panose="02010609060101010101" pitchFamily="49" charset="-122"/>
                <a:cs typeface="Times New Roman" panose="02020603050405020304" pitchFamily="18" charset="0"/>
              </a:rPr>
              <a:t>n</a:t>
            </a:r>
            <a:r>
              <a:rPr lang="zh-CN" altLang="en-GB" sz="2000" dirty="0">
                <a:latin typeface="黑体" panose="02010609060101010101" pitchFamily="49" charset="-122"/>
                <a:ea typeface="黑体" panose="02010609060101010101" pitchFamily="49" charset="-122"/>
                <a:cs typeface="Times New Roman" panose="02020603050405020304" pitchFamily="18" charset="0"/>
              </a:rPr>
              <a:t>的线性表，若进行顺序查找，则时间复杂度为</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；若采用折半法查找，则时</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间复杂度为</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____</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endParaRPr lang="zh-CN" altLang="en-GB" sz="2000" dirty="0">
              <a:latin typeface="黑体" panose="02010609060101010101" pitchFamily="49" charset="-122"/>
              <a:ea typeface="黑体" panose="02010609060101010101" pitchFamily="49" charset="-122"/>
            </a:endParaRPr>
          </a:p>
        </p:txBody>
      </p:sp>
      <p:sp>
        <p:nvSpPr>
          <p:cNvPr id="14" name="矩形 13">
            <a:extLst>
              <a:ext uri="{FF2B5EF4-FFF2-40B4-BE49-F238E27FC236}">
                <a16:creationId xmlns:a16="http://schemas.microsoft.com/office/drawing/2014/main" id="{C1A3B7EE-AA37-43E5-9533-54C390467BF6}"/>
              </a:ext>
            </a:extLst>
          </p:cNvPr>
          <p:cNvSpPr/>
          <p:nvPr/>
        </p:nvSpPr>
        <p:spPr>
          <a:xfrm>
            <a:off x="142638" y="4144597"/>
            <a:ext cx="11332649" cy="1015663"/>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6</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已知有序表为（</a:t>
            </a:r>
            <a:r>
              <a:rPr lang="en-GB" altLang="zh-CN" sz="2000" dirty="0">
                <a:latin typeface="黑体" panose="02010609060101010101" pitchFamily="49" charset="-122"/>
                <a:ea typeface="黑体" panose="02010609060101010101" pitchFamily="49" charset="-122"/>
                <a:cs typeface="Times New Roman" panose="02020603050405020304" pitchFamily="18" charset="0"/>
              </a:rPr>
              <a:t>12</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18</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24</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35</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47</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50</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62</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83</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90</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115</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en-GB" altLang="zh-CN" sz="2000" dirty="0">
                <a:latin typeface="黑体" panose="02010609060101010101" pitchFamily="49" charset="-122"/>
                <a:ea typeface="黑体" panose="02010609060101010101" pitchFamily="49" charset="-122"/>
                <a:cs typeface="Times New Roman" panose="02020603050405020304" pitchFamily="18" charset="0"/>
              </a:rPr>
              <a:t>134</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），当用折半查找</a:t>
            </a:r>
            <a:r>
              <a:rPr lang="en-GB" altLang="zh-CN" sz="2000" dirty="0">
                <a:latin typeface="黑体" panose="02010609060101010101" pitchFamily="49" charset="-122"/>
                <a:ea typeface="黑体" panose="02010609060101010101" pitchFamily="49" charset="-122"/>
                <a:cs typeface="Times New Roman" panose="02020603050405020304" pitchFamily="18" charset="0"/>
              </a:rPr>
              <a:t>90</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时，</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需进行</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次查找可确定成功；查找</a:t>
            </a:r>
            <a:r>
              <a:rPr lang="en-GB" altLang="zh-CN" sz="2000" dirty="0">
                <a:latin typeface="黑体" panose="02010609060101010101" pitchFamily="49" charset="-122"/>
                <a:ea typeface="黑体" panose="02010609060101010101" pitchFamily="49" charset="-122"/>
                <a:cs typeface="Times New Roman" panose="02020603050405020304" pitchFamily="18" charset="0"/>
              </a:rPr>
              <a:t>47</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时，需进行</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次查找成功；查找</a:t>
            </a:r>
            <a:r>
              <a:rPr lang="en-GB" altLang="zh-CN" sz="2000" dirty="0">
                <a:latin typeface="黑体" panose="02010609060101010101" pitchFamily="49" charset="-122"/>
                <a:ea typeface="黑体" panose="02010609060101010101" pitchFamily="49" charset="-122"/>
                <a:cs typeface="Times New Roman" panose="02020603050405020304" pitchFamily="18" charset="0"/>
              </a:rPr>
              <a:t>100</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时，需进行</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000" u="sng" dirty="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en-US" altLang="zh-CN"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次查找才能确定不成功。</a:t>
            </a:r>
            <a:endParaRPr lang="zh-CN" altLang="en-GB" sz="2000" dirty="0">
              <a:latin typeface="黑体" panose="02010609060101010101" pitchFamily="49" charset="-122"/>
              <a:ea typeface="黑体" panose="02010609060101010101" pitchFamily="49" charset="-122"/>
            </a:endParaRPr>
          </a:p>
        </p:txBody>
      </p:sp>
      <p:sp>
        <p:nvSpPr>
          <p:cNvPr id="15" name="矩形 14">
            <a:extLst>
              <a:ext uri="{FF2B5EF4-FFF2-40B4-BE49-F238E27FC236}">
                <a16:creationId xmlns:a16="http://schemas.microsoft.com/office/drawing/2014/main" id="{BE1BCA56-885B-4FF7-BA72-31D1912D631C}"/>
              </a:ext>
            </a:extLst>
          </p:cNvPr>
          <p:cNvSpPr/>
          <p:nvPr/>
        </p:nvSpPr>
        <p:spPr>
          <a:xfrm>
            <a:off x="162244" y="5118580"/>
            <a:ext cx="11332649" cy="400110"/>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7</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二叉排序树的查找长度不仅与 </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____________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有关，也与二叉排序树的</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en-US" altLang="zh-CN"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有关。</a:t>
            </a:r>
            <a:endParaRPr lang="zh-CN" altLang="en-GB" sz="2000" dirty="0">
              <a:latin typeface="黑体" panose="02010609060101010101" pitchFamily="49" charset="-122"/>
              <a:ea typeface="黑体" panose="02010609060101010101" pitchFamily="49" charset="-122"/>
            </a:endParaRPr>
          </a:p>
        </p:txBody>
      </p:sp>
      <p:sp>
        <p:nvSpPr>
          <p:cNvPr id="16" name="矩形 15">
            <a:extLst>
              <a:ext uri="{FF2B5EF4-FFF2-40B4-BE49-F238E27FC236}">
                <a16:creationId xmlns:a16="http://schemas.microsoft.com/office/drawing/2014/main" id="{D5B86601-1BF0-4A4F-A21E-8BBC1C17517D}"/>
              </a:ext>
            </a:extLst>
          </p:cNvPr>
          <p:cNvSpPr/>
          <p:nvPr/>
        </p:nvSpPr>
        <p:spPr>
          <a:xfrm>
            <a:off x="204778" y="5531850"/>
            <a:ext cx="11206122" cy="707886"/>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8</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一个无序序列可以通过构造一棵</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树而变成一个有序树，构造树的过程即为对</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无序序列进行排序的过程。</a:t>
            </a:r>
            <a:endParaRPr lang="zh-CN" altLang="en-GB" sz="2000" dirty="0">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6057CAE4-51B0-4CB6-A19F-276CEDB2EF59}"/>
              </a:ext>
            </a:extLst>
          </p:cNvPr>
          <p:cNvSpPr/>
          <p:nvPr/>
        </p:nvSpPr>
        <p:spPr>
          <a:xfrm>
            <a:off x="4536381" y="881606"/>
            <a:ext cx="1034257"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(n+1)/2 </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769505D0-1149-429D-88A1-1A24F3810295}"/>
              </a:ext>
            </a:extLst>
          </p:cNvPr>
          <p:cNvSpPr/>
          <p:nvPr/>
        </p:nvSpPr>
        <p:spPr>
          <a:xfrm>
            <a:off x="9022022" y="871651"/>
            <a:ext cx="2601994"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((n+1)*log2(n+1))/n-1 </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829D645D-C28F-4867-8CC8-A9BB7068E325}"/>
              </a:ext>
            </a:extLst>
          </p:cNvPr>
          <p:cNvSpPr/>
          <p:nvPr/>
        </p:nvSpPr>
        <p:spPr>
          <a:xfrm>
            <a:off x="7301646" y="1227101"/>
            <a:ext cx="665567"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α</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87FFA0EF-4294-4E53-AB6C-6DD4C1645D4F}"/>
              </a:ext>
            </a:extLst>
          </p:cNvPr>
          <p:cNvSpPr/>
          <p:nvPr/>
        </p:nvSpPr>
        <p:spPr>
          <a:xfrm>
            <a:off x="8388878" y="1674750"/>
            <a:ext cx="1723549"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哈希表查找法</a:t>
            </a:r>
          </a:p>
        </p:txBody>
      </p:sp>
      <p:sp>
        <p:nvSpPr>
          <p:cNvPr id="23" name="矩形 22">
            <a:extLst>
              <a:ext uri="{FF2B5EF4-FFF2-40B4-BE49-F238E27FC236}">
                <a16:creationId xmlns:a16="http://schemas.microsoft.com/office/drawing/2014/main" id="{ED9110FC-C064-4359-BD6E-8E2A8860873A}"/>
              </a:ext>
            </a:extLst>
          </p:cNvPr>
          <p:cNvSpPr/>
          <p:nvPr/>
        </p:nvSpPr>
        <p:spPr>
          <a:xfrm>
            <a:off x="4154715" y="2079138"/>
            <a:ext cx="1723549"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顺序存储结构</a:t>
            </a:r>
          </a:p>
        </p:txBody>
      </p:sp>
      <p:sp>
        <p:nvSpPr>
          <p:cNvPr id="24" name="矩形 23">
            <a:extLst>
              <a:ext uri="{FF2B5EF4-FFF2-40B4-BE49-F238E27FC236}">
                <a16:creationId xmlns:a16="http://schemas.microsoft.com/office/drawing/2014/main" id="{34C4F65F-2E7A-4D70-92AB-E045AD1F8CBB}"/>
              </a:ext>
            </a:extLst>
          </p:cNvPr>
          <p:cNvSpPr/>
          <p:nvPr/>
        </p:nvSpPr>
        <p:spPr>
          <a:xfrm>
            <a:off x="6640699" y="2079138"/>
            <a:ext cx="954107"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有序的</a:t>
            </a:r>
          </a:p>
        </p:txBody>
      </p:sp>
      <p:sp>
        <p:nvSpPr>
          <p:cNvPr id="25" name="矩形 24">
            <a:extLst>
              <a:ext uri="{FF2B5EF4-FFF2-40B4-BE49-F238E27FC236}">
                <a16:creationId xmlns:a16="http://schemas.microsoft.com/office/drawing/2014/main" id="{C0DD9EFD-156F-4F3E-938A-BEAD792F8A99}"/>
              </a:ext>
            </a:extLst>
          </p:cNvPr>
          <p:cNvSpPr/>
          <p:nvPr/>
        </p:nvSpPr>
        <p:spPr>
          <a:xfrm>
            <a:off x="9736138" y="2481503"/>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endParaRPr>
          </a:p>
        </p:txBody>
      </p:sp>
      <p:sp>
        <p:nvSpPr>
          <p:cNvPr id="26" name="矩形 25">
            <a:extLst>
              <a:ext uri="{FF2B5EF4-FFF2-40B4-BE49-F238E27FC236}">
                <a16:creationId xmlns:a16="http://schemas.microsoft.com/office/drawing/2014/main" id="{9296718B-A192-46EC-88EA-EAC16CE4947F}"/>
              </a:ext>
            </a:extLst>
          </p:cNvPr>
          <p:cNvSpPr/>
          <p:nvPr/>
        </p:nvSpPr>
        <p:spPr>
          <a:xfrm>
            <a:off x="4288083" y="2812352"/>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2000" b="1" dirty="0">
              <a:solidFill>
                <a:srgbClr val="FF0000"/>
              </a:solidFill>
            </a:endParaRPr>
          </a:p>
        </p:txBody>
      </p:sp>
      <p:sp>
        <p:nvSpPr>
          <p:cNvPr id="27" name="矩形 26">
            <a:extLst>
              <a:ext uri="{FF2B5EF4-FFF2-40B4-BE49-F238E27FC236}">
                <a16:creationId xmlns:a16="http://schemas.microsoft.com/office/drawing/2014/main" id="{C296E641-9F69-4C89-BBA5-9DE5E78E63F5}"/>
              </a:ext>
            </a:extLst>
          </p:cNvPr>
          <p:cNvSpPr/>
          <p:nvPr/>
        </p:nvSpPr>
        <p:spPr>
          <a:xfrm>
            <a:off x="8632712" y="2812352"/>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2000" b="1" dirty="0">
              <a:solidFill>
                <a:srgbClr val="FF0000"/>
              </a:solidFill>
            </a:endParaRPr>
          </a:p>
        </p:txBody>
      </p:sp>
      <p:sp>
        <p:nvSpPr>
          <p:cNvPr id="28" name="矩形 27">
            <a:extLst>
              <a:ext uri="{FF2B5EF4-FFF2-40B4-BE49-F238E27FC236}">
                <a16:creationId xmlns:a16="http://schemas.microsoft.com/office/drawing/2014/main" id="{C521A35D-760E-4535-B18C-06E6192CD751}"/>
              </a:ext>
            </a:extLst>
          </p:cNvPr>
          <p:cNvSpPr/>
          <p:nvPr/>
        </p:nvSpPr>
        <p:spPr>
          <a:xfrm>
            <a:off x="2995683" y="3129811"/>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2000" b="1" dirty="0">
              <a:solidFill>
                <a:srgbClr val="FF0000"/>
              </a:solidFill>
            </a:endParaRPr>
          </a:p>
        </p:txBody>
      </p:sp>
      <p:sp>
        <p:nvSpPr>
          <p:cNvPr id="29" name="矩形 28">
            <a:extLst>
              <a:ext uri="{FF2B5EF4-FFF2-40B4-BE49-F238E27FC236}">
                <a16:creationId xmlns:a16="http://schemas.microsoft.com/office/drawing/2014/main" id="{224ACDFA-7EA1-464A-BA5D-823B74A61908}"/>
              </a:ext>
            </a:extLst>
          </p:cNvPr>
          <p:cNvSpPr/>
          <p:nvPr/>
        </p:nvSpPr>
        <p:spPr>
          <a:xfrm>
            <a:off x="7340312" y="3119506"/>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2000" b="1" dirty="0">
              <a:solidFill>
                <a:srgbClr val="FF0000"/>
              </a:solidFill>
            </a:endParaRPr>
          </a:p>
        </p:txBody>
      </p:sp>
      <p:sp>
        <p:nvSpPr>
          <p:cNvPr id="30" name="矩形 29">
            <a:extLst>
              <a:ext uri="{FF2B5EF4-FFF2-40B4-BE49-F238E27FC236}">
                <a16:creationId xmlns:a16="http://schemas.microsoft.com/office/drawing/2014/main" id="{C571F572-FA2F-4E22-9A21-2CF0C3232830}"/>
              </a:ext>
            </a:extLst>
          </p:cNvPr>
          <p:cNvSpPr/>
          <p:nvPr/>
        </p:nvSpPr>
        <p:spPr>
          <a:xfrm>
            <a:off x="9789207" y="3121020"/>
            <a:ext cx="505267"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3.7</a:t>
            </a:r>
            <a:endParaRPr lang="zh-CN" altLang="en-US" sz="2000" b="1" dirty="0">
              <a:solidFill>
                <a:srgbClr val="FF0000"/>
              </a:solidFill>
            </a:endParaRPr>
          </a:p>
        </p:txBody>
      </p:sp>
      <p:sp>
        <p:nvSpPr>
          <p:cNvPr id="31" name="矩形 30">
            <a:extLst>
              <a:ext uri="{FF2B5EF4-FFF2-40B4-BE49-F238E27FC236}">
                <a16:creationId xmlns:a16="http://schemas.microsoft.com/office/drawing/2014/main" id="{5CC37748-F5C4-41BB-B835-630FC01CDC0C}"/>
              </a:ext>
            </a:extLst>
          </p:cNvPr>
          <p:cNvSpPr/>
          <p:nvPr/>
        </p:nvSpPr>
        <p:spPr>
          <a:xfrm>
            <a:off x="7496765" y="3491551"/>
            <a:ext cx="760144"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O(n)</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矩形 31">
            <a:extLst>
              <a:ext uri="{FF2B5EF4-FFF2-40B4-BE49-F238E27FC236}">
                <a16:creationId xmlns:a16="http://schemas.microsoft.com/office/drawing/2014/main" id="{F80490F9-6B8D-4BCC-8F34-9419C1D4BB60}"/>
              </a:ext>
            </a:extLst>
          </p:cNvPr>
          <p:cNvSpPr/>
          <p:nvPr/>
        </p:nvSpPr>
        <p:spPr>
          <a:xfrm>
            <a:off x="2330993" y="3782857"/>
            <a:ext cx="1151277"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O(log2n)</a:t>
            </a:r>
          </a:p>
        </p:txBody>
      </p:sp>
      <p:sp>
        <p:nvSpPr>
          <p:cNvPr id="33" name="矩形 32">
            <a:extLst>
              <a:ext uri="{FF2B5EF4-FFF2-40B4-BE49-F238E27FC236}">
                <a16:creationId xmlns:a16="http://schemas.microsoft.com/office/drawing/2014/main" id="{7005BA8B-4145-4C3C-9217-A08ED3140836}"/>
              </a:ext>
            </a:extLst>
          </p:cNvPr>
          <p:cNvSpPr/>
          <p:nvPr/>
        </p:nvSpPr>
        <p:spPr>
          <a:xfrm>
            <a:off x="2174540" y="4475676"/>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2000" b="1" dirty="0">
              <a:solidFill>
                <a:srgbClr val="FF0000"/>
              </a:solidFill>
            </a:endParaRPr>
          </a:p>
        </p:txBody>
      </p:sp>
      <p:sp>
        <p:nvSpPr>
          <p:cNvPr id="34" name="矩形 33">
            <a:extLst>
              <a:ext uri="{FF2B5EF4-FFF2-40B4-BE49-F238E27FC236}">
                <a16:creationId xmlns:a16="http://schemas.microsoft.com/office/drawing/2014/main" id="{07D545CA-604F-49D4-94D0-C39354D04B84}"/>
              </a:ext>
            </a:extLst>
          </p:cNvPr>
          <p:cNvSpPr/>
          <p:nvPr/>
        </p:nvSpPr>
        <p:spPr>
          <a:xfrm>
            <a:off x="7145193" y="4471016"/>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2000" b="1" dirty="0">
              <a:solidFill>
                <a:srgbClr val="FF0000"/>
              </a:solidFill>
            </a:endParaRPr>
          </a:p>
        </p:txBody>
      </p:sp>
      <p:sp>
        <p:nvSpPr>
          <p:cNvPr id="35" name="矩形 34">
            <a:extLst>
              <a:ext uri="{FF2B5EF4-FFF2-40B4-BE49-F238E27FC236}">
                <a16:creationId xmlns:a16="http://schemas.microsoft.com/office/drawing/2014/main" id="{322C3DA2-9740-48DB-BEFA-EC757798F494}"/>
              </a:ext>
            </a:extLst>
          </p:cNvPr>
          <p:cNvSpPr/>
          <p:nvPr/>
        </p:nvSpPr>
        <p:spPr>
          <a:xfrm>
            <a:off x="1327482" y="4776913"/>
            <a:ext cx="312906"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dirty="0">
              <a:solidFill>
                <a:srgbClr val="FF0000"/>
              </a:solidFill>
            </a:endParaRPr>
          </a:p>
        </p:txBody>
      </p:sp>
      <p:sp>
        <p:nvSpPr>
          <p:cNvPr id="36" name="矩形 35">
            <a:extLst>
              <a:ext uri="{FF2B5EF4-FFF2-40B4-BE49-F238E27FC236}">
                <a16:creationId xmlns:a16="http://schemas.microsoft.com/office/drawing/2014/main" id="{EC9B488E-3BB0-48E6-9369-DA16BA4DDFE9}"/>
              </a:ext>
            </a:extLst>
          </p:cNvPr>
          <p:cNvSpPr/>
          <p:nvPr/>
        </p:nvSpPr>
        <p:spPr>
          <a:xfrm>
            <a:off x="4677968" y="5114148"/>
            <a:ext cx="1359668"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结点个数</a:t>
            </a:r>
            <a:r>
              <a:rPr lang="en-US" altLang="zh-CN" sz="20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endParaRPr lang="zh-CN" altLang="en-US" sz="20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06F8348E-78DE-449D-A1AF-4B697A08A79D}"/>
              </a:ext>
            </a:extLst>
          </p:cNvPr>
          <p:cNvSpPr/>
          <p:nvPr/>
        </p:nvSpPr>
        <p:spPr>
          <a:xfrm>
            <a:off x="8988148" y="5105420"/>
            <a:ext cx="1210588"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生成过程</a:t>
            </a:r>
          </a:p>
        </p:txBody>
      </p:sp>
      <p:sp>
        <p:nvSpPr>
          <p:cNvPr id="38" name="矩形 37">
            <a:extLst>
              <a:ext uri="{FF2B5EF4-FFF2-40B4-BE49-F238E27FC236}">
                <a16:creationId xmlns:a16="http://schemas.microsoft.com/office/drawing/2014/main" id="{26D61497-921D-4648-AA26-2AE563A467E8}"/>
              </a:ext>
            </a:extLst>
          </p:cNvPr>
          <p:cNvSpPr/>
          <p:nvPr/>
        </p:nvSpPr>
        <p:spPr>
          <a:xfrm>
            <a:off x="4826309" y="5556997"/>
            <a:ext cx="1467068"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二叉排序树</a:t>
            </a:r>
          </a:p>
        </p:txBody>
      </p:sp>
    </p:spTree>
    <p:extLst>
      <p:ext uri="{BB962C8B-B14F-4D97-AF65-F5344CB8AC3E}">
        <p14:creationId xmlns:p14="http://schemas.microsoft.com/office/powerpoint/2010/main" val="313938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500"/>
                                        <p:tgtEl>
                                          <p:spTgt spid="29"/>
                                        </p:tgtEl>
                                      </p:cBhvr>
                                    </p:animEffect>
                                  </p:childTnLst>
                                </p:cTn>
                              </p:par>
                            </p:childTnLst>
                          </p:cTn>
                        </p:par>
                        <p:par>
                          <p:cTn id="71" fill="hold">
                            <p:stCondLst>
                              <p:cond delay="25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left)">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left)">
                                      <p:cBhvr>
                                        <p:cTn id="84" dur="500"/>
                                        <p:tgtEl>
                                          <p:spTgt spid="31"/>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left)">
                                      <p:cBhvr>
                                        <p:cTn id="88" dur="500"/>
                                        <p:tgtEl>
                                          <p:spTgt spid="3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left)">
                                      <p:cBhvr>
                                        <p:cTn id="93" dur="500"/>
                                        <p:tgtEl>
                                          <p:spTgt spid="1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left)">
                                      <p:cBhvr>
                                        <p:cTn id="98" dur="500"/>
                                        <p:tgtEl>
                                          <p:spTgt spid="33"/>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wipe(left)">
                                      <p:cBhvr>
                                        <p:cTn id="102" dur="500"/>
                                        <p:tgtEl>
                                          <p:spTgt spid="34"/>
                                        </p:tgtEl>
                                      </p:cBhvr>
                                    </p:animEffect>
                                  </p:childTnLst>
                                </p:cTn>
                              </p:par>
                            </p:childTnLst>
                          </p:cTn>
                        </p:par>
                        <p:par>
                          <p:cTn id="103" fill="hold">
                            <p:stCondLst>
                              <p:cond delay="1000"/>
                            </p:stCondLst>
                            <p:childTnLst>
                              <p:par>
                                <p:cTn id="104" presetID="22" presetClass="entr" presetSubtype="8" fill="hold" grpId="0" nodeType="after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wipe(left)">
                                      <p:cBhvr>
                                        <p:cTn id="106" dur="500"/>
                                        <p:tgtEl>
                                          <p:spTgt spid="3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wipe(left)">
                                      <p:cBhvr>
                                        <p:cTn id="116" dur="500"/>
                                        <p:tgtEl>
                                          <p:spTgt spid="36"/>
                                        </p:tgtEl>
                                      </p:cBhvr>
                                    </p:animEffect>
                                  </p:childTnLst>
                                </p:cTn>
                              </p:par>
                            </p:childTnLst>
                          </p:cTn>
                        </p:par>
                        <p:par>
                          <p:cTn id="117" fill="hold">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wipe(left)">
                                      <p:cBhvr>
                                        <p:cTn id="120" dur="500"/>
                                        <p:tgtEl>
                                          <p:spTgt spid="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wipe(left)">
                                      <p:cBhvr>
                                        <p:cTn id="125" dur="5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wipe(left)">
                                      <p:cBhvr>
                                        <p:cTn id="1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BDD533E-4BDC-40C1-A8FA-5C59D9E73917}"/>
              </a:ext>
            </a:extLst>
          </p:cNvPr>
          <p:cNvSpPr/>
          <p:nvPr/>
        </p:nvSpPr>
        <p:spPr>
          <a:xfrm>
            <a:off x="610073" y="5828091"/>
            <a:ext cx="9547593"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16</a:t>
            </a:r>
            <a:r>
              <a:rPr lang="zh-CN" altLang="en-US" sz="2000" dirty="0">
                <a:latin typeface="黑体" panose="02010609060101010101" pitchFamily="49" charset="-122"/>
                <a:ea typeface="黑体" panose="02010609060101010101" pitchFamily="49" charset="-122"/>
              </a:rPr>
              <a:t>）在</a:t>
            </a:r>
            <a:r>
              <a:rPr lang="en-US" altLang="zh-CN" sz="2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阶</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树中，除根结点以外其他非叶子结点中的关键码个数不少于</a:t>
            </a:r>
            <a:r>
              <a:rPr lang="en-US" altLang="zh-CN" sz="2000" dirty="0">
                <a:latin typeface="黑体" panose="02010609060101010101" pitchFamily="49" charset="-122"/>
                <a:ea typeface="黑体" panose="02010609060101010101" pitchFamily="49" charset="-122"/>
              </a:rPr>
              <a:t>______</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5F29149B-C975-400D-BE4B-7123A462523D}"/>
              </a:ext>
            </a:extLst>
          </p:cNvPr>
          <p:cNvSpPr/>
          <p:nvPr/>
        </p:nvSpPr>
        <p:spPr>
          <a:xfrm>
            <a:off x="533990" y="2038174"/>
            <a:ext cx="10874461"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）在索引顺序表中，首先查找</a:t>
            </a:r>
            <a:r>
              <a:rPr lang="en-US" altLang="zh-CN" sz="2000" dirty="0">
                <a:latin typeface="黑体" panose="02010609060101010101" pitchFamily="49" charset="-122"/>
                <a:ea typeface="黑体" panose="02010609060101010101" pitchFamily="49" charset="-122"/>
              </a:rPr>
              <a:t>_________</a:t>
            </a:r>
            <a:r>
              <a:rPr lang="zh-CN" altLang="en-US" sz="2000" dirty="0">
                <a:latin typeface="黑体" panose="02010609060101010101" pitchFamily="49" charset="-122"/>
                <a:ea typeface="黑体" panose="02010609060101010101" pitchFamily="49" charset="-122"/>
              </a:rPr>
              <a:t>，然后再查找相应的</a:t>
            </a:r>
            <a:r>
              <a:rPr lang="en-US" altLang="zh-CN" sz="2000" dirty="0">
                <a:latin typeface="黑体" panose="02010609060101010101" pitchFamily="49" charset="-122"/>
                <a:ea typeface="黑体" panose="02010609060101010101" pitchFamily="49" charset="-122"/>
              </a:rPr>
              <a:t>_____</a:t>
            </a:r>
            <a:r>
              <a:rPr lang="zh-CN" altLang="en-US" sz="2000" dirty="0">
                <a:latin typeface="黑体" panose="02010609060101010101" pitchFamily="49" charset="-122"/>
                <a:ea typeface="黑体" panose="02010609060101010101" pitchFamily="49" charset="-122"/>
              </a:rPr>
              <a:t>，其平均查找长度等于</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______________________________________________________</a:t>
            </a:r>
            <a:r>
              <a:rPr lang="zh-CN" altLang="en-US" sz="2000" dirty="0">
                <a:latin typeface="黑体" panose="02010609060101010101" pitchFamily="49" charset="-122"/>
                <a:ea typeface="黑体" panose="02010609060101010101" pitchFamily="49" charset="-122"/>
              </a:rPr>
              <a:t>。 </a:t>
            </a:r>
          </a:p>
        </p:txBody>
      </p:sp>
      <p:sp>
        <p:nvSpPr>
          <p:cNvPr id="6" name="矩形 5">
            <a:extLst>
              <a:ext uri="{FF2B5EF4-FFF2-40B4-BE49-F238E27FC236}">
                <a16:creationId xmlns:a16="http://schemas.microsoft.com/office/drawing/2014/main" id="{8A87D069-95BC-4D3C-88D4-FCF89DAA8532}"/>
              </a:ext>
            </a:extLst>
          </p:cNvPr>
          <p:cNvSpPr/>
          <p:nvPr/>
        </p:nvSpPr>
        <p:spPr>
          <a:xfrm>
            <a:off x="556178" y="3622995"/>
            <a:ext cx="8843188"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13</a:t>
            </a:r>
            <a:r>
              <a:rPr lang="zh-CN" altLang="en-US" sz="2000" dirty="0">
                <a:latin typeface="黑体" panose="02010609060101010101" pitchFamily="49" charset="-122"/>
                <a:ea typeface="黑体" panose="02010609060101010101" pitchFamily="49" charset="-122"/>
              </a:rPr>
              <a:t>）既希望较快的查找又便于线性表动态变化的查找方法是</a:t>
            </a:r>
            <a:r>
              <a:rPr lang="en-US" altLang="zh-CN" sz="2000" dirty="0">
                <a:latin typeface="黑体" panose="02010609060101010101" pitchFamily="49" charset="-122"/>
                <a:ea typeface="黑体" panose="02010609060101010101" pitchFamily="49" charset="-122"/>
              </a:rPr>
              <a:t>__________</a:t>
            </a: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EC46CD7A-68DD-4354-AE6D-7B566011B1A7}"/>
              </a:ext>
            </a:extLst>
          </p:cNvPr>
          <p:cNvSpPr/>
          <p:nvPr/>
        </p:nvSpPr>
        <p:spPr>
          <a:xfrm>
            <a:off x="533991" y="2736729"/>
            <a:ext cx="11459535" cy="707886"/>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）在一棵</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阶的</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树中，当将一个关键码插入某结点而引起该结点分裂时，此结点原有</a:t>
            </a:r>
            <a:r>
              <a:rPr lang="en-US" altLang="zh-CN" sz="2000" dirty="0">
                <a:latin typeface="黑体" panose="02010609060101010101" pitchFamily="49" charset="-122"/>
                <a:ea typeface="黑体" panose="02010609060101010101" pitchFamily="49" charset="-122"/>
              </a:rPr>
              <a:t>_____</a:t>
            </a: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个关键码；若删去某结点中的一个关键码，而导致结点合并时，该结点原有</a:t>
            </a:r>
            <a:r>
              <a:rPr lang="en-US" altLang="zh-CN" sz="2000" dirty="0">
                <a:latin typeface="黑体" panose="02010609060101010101" pitchFamily="49" charset="-122"/>
                <a:ea typeface="黑体" panose="02010609060101010101" pitchFamily="49" charset="-122"/>
              </a:rPr>
              <a:t>________</a:t>
            </a:r>
            <a:r>
              <a:rPr lang="zh-CN" altLang="en-US" sz="2000" dirty="0">
                <a:latin typeface="黑体" panose="02010609060101010101" pitchFamily="49" charset="-122"/>
                <a:ea typeface="黑体" panose="02010609060101010101" pitchFamily="49" charset="-122"/>
              </a:rPr>
              <a:t>个关键码。 </a:t>
            </a:r>
            <a:endParaRPr lang="en-US" altLang="zh-CN" sz="2000"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5B7AC0A9-4900-4EEE-9C31-D119AF4B266A}"/>
              </a:ext>
            </a:extLst>
          </p:cNvPr>
          <p:cNvSpPr/>
          <p:nvPr/>
        </p:nvSpPr>
        <p:spPr>
          <a:xfrm>
            <a:off x="556178" y="4749019"/>
            <a:ext cx="11459535" cy="1015663"/>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15</a:t>
            </a:r>
            <a:r>
              <a:rPr lang="zh-CN" altLang="en-US" sz="2000" dirty="0">
                <a:latin typeface="黑体" panose="02010609060101010101" pitchFamily="49" charset="-122"/>
                <a:ea typeface="黑体" panose="02010609060101010101" pitchFamily="49" charset="-122"/>
              </a:rPr>
              <a:t>）当向</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树中插入关键码时，可能引起结点的</a:t>
            </a:r>
            <a:r>
              <a:rPr lang="en-US" altLang="zh-CN" sz="2000" dirty="0">
                <a:latin typeface="黑体" panose="02010609060101010101" pitchFamily="49" charset="-122"/>
                <a:ea typeface="黑体" panose="02010609060101010101" pitchFamily="49" charset="-122"/>
              </a:rPr>
              <a:t>_______</a:t>
            </a:r>
            <a:r>
              <a:rPr lang="zh-CN" altLang="en-US" sz="2000" dirty="0">
                <a:latin typeface="黑体" panose="02010609060101010101" pitchFamily="49" charset="-122"/>
                <a:ea typeface="黑体" panose="02010609060101010101" pitchFamily="49" charset="-122"/>
              </a:rPr>
              <a:t>，最终可能导致整个</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树的高度</a:t>
            </a:r>
            <a:r>
              <a:rPr lang="en-US" altLang="zh-CN" sz="2000" dirty="0">
                <a:latin typeface="黑体" panose="02010609060101010101" pitchFamily="49" charset="-122"/>
                <a:ea typeface="黑体" panose="02010609060101010101" pitchFamily="49" charset="-122"/>
              </a:rPr>
              <a:t>_______</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当从</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树中删除关键码时，可能引起结点</a:t>
            </a:r>
            <a:r>
              <a:rPr lang="en-US" altLang="zh-CN" sz="2000" dirty="0">
                <a:latin typeface="黑体" panose="02010609060101010101" pitchFamily="49" charset="-122"/>
                <a:ea typeface="黑体" panose="02010609060101010101" pitchFamily="49" charset="-122"/>
              </a:rPr>
              <a:t>________</a:t>
            </a:r>
            <a:r>
              <a:rPr lang="zh-CN" altLang="en-US" sz="2000" dirty="0">
                <a:latin typeface="黑体" panose="02010609060101010101" pitchFamily="49" charset="-122"/>
                <a:ea typeface="黑体" panose="02010609060101010101" pitchFamily="49" charset="-122"/>
              </a:rPr>
              <a:t>，最终可能导致整个</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树的高度</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________</a:t>
            </a: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BA7DD795-4CFD-4565-9191-6B4635627F40}"/>
              </a:ext>
            </a:extLst>
          </p:cNvPr>
          <p:cNvSpPr/>
          <p:nvPr/>
        </p:nvSpPr>
        <p:spPr>
          <a:xfrm>
            <a:off x="556178" y="4199595"/>
            <a:ext cx="7658541" cy="36933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14</a:t>
            </a:r>
            <a:r>
              <a:rPr lang="zh-CN" altLang="en-US" dirty="0">
                <a:latin typeface="黑体" panose="02010609060101010101" pitchFamily="49" charset="-122"/>
                <a:ea typeface="黑体" panose="02010609060101010101" pitchFamily="49" charset="-122"/>
              </a:rPr>
              <a:t>）在一个</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阶的</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树上，每个结点所含的子树数目最多为</a:t>
            </a:r>
            <a:r>
              <a:rPr lang="en-US" altLang="zh-CN" dirty="0">
                <a:latin typeface="黑体" panose="02010609060101010101" pitchFamily="49" charset="-122"/>
                <a:ea typeface="黑体" panose="02010609060101010101" pitchFamily="49" charset="-122"/>
              </a:rPr>
              <a:t>________</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80303057-3DD5-4C79-8E54-79B4D5D3A775}"/>
              </a:ext>
            </a:extLst>
          </p:cNvPr>
          <p:cNvSpPr/>
          <p:nvPr/>
        </p:nvSpPr>
        <p:spPr>
          <a:xfrm>
            <a:off x="1357977" y="2370908"/>
            <a:ext cx="6619432" cy="400110"/>
          </a:xfrm>
          <a:prstGeom prst="rect">
            <a:avLst/>
          </a:prstGeom>
        </p:spPr>
        <p:txBody>
          <a:bodyPr wrap="square">
            <a:spAutoFit/>
          </a:bodyPr>
          <a:lstStyle/>
          <a:p>
            <a:r>
              <a:rPr lang="zh-CN" altLang="en-US" sz="2000" dirty="0">
                <a:solidFill>
                  <a:srgbClr val="FF0000"/>
                </a:solidFill>
                <a:latin typeface="黑体" panose="02010609060101010101" pitchFamily="49" charset="-122"/>
                <a:ea typeface="黑体" panose="02010609060101010101" pitchFamily="49" charset="-122"/>
              </a:rPr>
              <a:t>查找索引表的平均长度与检索相应块的平均查找长度的和</a:t>
            </a:r>
            <a:endParaRPr lang="zh-CN" altLang="en-US" sz="2000" dirty="0">
              <a:solidFill>
                <a:srgbClr val="FF0000"/>
              </a:solidFill>
            </a:endParaRPr>
          </a:p>
        </p:txBody>
      </p:sp>
      <p:sp>
        <p:nvSpPr>
          <p:cNvPr id="12" name="矩形 11">
            <a:extLst>
              <a:ext uri="{FF2B5EF4-FFF2-40B4-BE49-F238E27FC236}">
                <a16:creationId xmlns:a16="http://schemas.microsoft.com/office/drawing/2014/main" id="{A00D315F-B0C2-4FFC-AC38-ACCBCBBF9F5A}"/>
              </a:ext>
            </a:extLst>
          </p:cNvPr>
          <p:cNvSpPr/>
          <p:nvPr/>
        </p:nvSpPr>
        <p:spPr>
          <a:xfrm>
            <a:off x="4451029" y="2028352"/>
            <a:ext cx="954107"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索引表</a:t>
            </a:r>
            <a:endParaRPr lang="zh-CN" altLang="en-US" sz="2000" dirty="0">
              <a:solidFill>
                <a:srgbClr val="FF0000"/>
              </a:solidFill>
            </a:endParaRPr>
          </a:p>
        </p:txBody>
      </p:sp>
      <p:sp>
        <p:nvSpPr>
          <p:cNvPr id="13" name="矩形 12">
            <a:extLst>
              <a:ext uri="{FF2B5EF4-FFF2-40B4-BE49-F238E27FC236}">
                <a16:creationId xmlns:a16="http://schemas.microsoft.com/office/drawing/2014/main" id="{A7317CFC-4692-49D7-A100-AD1983B812A8}"/>
              </a:ext>
            </a:extLst>
          </p:cNvPr>
          <p:cNvSpPr/>
          <p:nvPr/>
        </p:nvSpPr>
        <p:spPr>
          <a:xfrm>
            <a:off x="7896807" y="2028352"/>
            <a:ext cx="441146"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块</a:t>
            </a:r>
            <a:endParaRPr lang="zh-CN" altLang="en-US" sz="2000" dirty="0">
              <a:solidFill>
                <a:srgbClr val="FF0000"/>
              </a:solidFill>
            </a:endParaRPr>
          </a:p>
        </p:txBody>
      </p:sp>
      <p:sp>
        <p:nvSpPr>
          <p:cNvPr id="14" name="矩形 13">
            <a:extLst>
              <a:ext uri="{FF2B5EF4-FFF2-40B4-BE49-F238E27FC236}">
                <a16:creationId xmlns:a16="http://schemas.microsoft.com/office/drawing/2014/main" id="{62C08B1F-7903-4A98-9C32-5A0A7FFFA242}"/>
              </a:ext>
            </a:extLst>
          </p:cNvPr>
          <p:cNvSpPr/>
          <p:nvPr/>
        </p:nvSpPr>
        <p:spPr>
          <a:xfrm>
            <a:off x="10834023" y="2755882"/>
            <a:ext cx="596638" cy="400110"/>
          </a:xfrm>
          <a:prstGeom prst="rect">
            <a:avLst/>
          </a:prstGeom>
        </p:spPr>
        <p:txBody>
          <a:bodyPr wrap="none">
            <a:spAutoFit/>
          </a:bodyPr>
          <a:lstStyle/>
          <a:p>
            <a:r>
              <a:rPr lang="en-US" altLang="zh-CN" sz="20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9E60AA9D-53EB-4090-8097-F556D23135CD}"/>
              </a:ext>
            </a:extLst>
          </p:cNvPr>
          <p:cNvSpPr/>
          <p:nvPr/>
        </p:nvSpPr>
        <p:spPr>
          <a:xfrm>
            <a:off x="9780763" y="3050923"/>
            <a:ext cx="1031051" cy="400110"/>
          </a:xfrm>
          <a:prstGeom prst="rect">
            <a:avLst/>
          </a:prstGeom>
        </p:spPr>
        <p:txBody>
          <a:bodyPr wrap="none">
            <a:spAutoFit/>
          </a:bodyPr>
          <a:lstStyle/>
          <a:p>
            <a:r>
              <a:rPr lang="en-US" altLang="zh-CN" sz="2000" b="1" baseline="-25000" dirty="0">
                <a:solidFill>
                  <a:srgbClr val="FF0000"/>
                </a:solidFill>
                <a:latin typeface="Abadi" panose="020B0604020104020204" pitchFamily="34" charset="0"/>
                <a:ea typeface="黑体" panose="02010609060101010101" pitchFamily="49" charset="-122"/>
              </a:rPr>
              <a:t>┗</a:t>
            </a:r>
            <a:r>
              <a:rPr lang="en-US" altLang="zh-CN" sz="2000" b="1" i="1" dirty="0">
                <a:solidFill>
                  <a:srgbClr val="FF0000"/>
                </a:solidFill>
                <a:latin typeface="黑体" panose="02010609060101010101" pitchFamily="49" charset="-122"/>
                <a:ea typeface="黑体" panose="02010609060101010101" pitchFamily="49" charset="-122"/>
              </a:rPr>
              <a:t>m</a:t>
            </a:r>
            <a:r>
              <a:rPr lang="en-US" altLang="zh-CN" sz="2000" b="1" dirty="0">
                <a:solidFill>
                  <a:srgbClr val="FF0000"/>
                </a:solidFill>
                <a:latin typeface="黑体" panose="02010609060101010101" pitchFamily="49" charset="-122"/>
                <a:ea typeface="黑体" panose="02010609060101010101" pitchFamily="49" charset="-122"/>
              </a:rPr>
              <a:t>/2</a:t>
            </a:r>
            <a:r>
              <a:rPr lang="en-US" altLang="zh-CN" sz="2000" b="1" baseline="-25000" dirty="0">
                <a:solidFill>
                  <a:srgbClr val="FF0000"/>
                </a:solidFill>
                <a:latin typeface="Abadi" panose="020B0604020104020204" pitchFamily="34" charset="0"/>
                <a:ea typeface="黑体" panose="02010609060101010101" pitchFamily="49" charset="-122"/>
              </a:rPr>
              <a:t>┛</a:t>
            </a:r>
            <a:r>
              <a:rPr lang="en-US" altLang="zh-CN" sz="2000" b="1" dirty="0">
                <a:solidFill>
                  <a:srgbClr val="FF0000"/>
                </a:solidFill>
                <a:latin typeface="黑体" panose="02010609060101010101" pitchFamily="49" charset="-122"/>
                <a:ea typeface="黑体" panose="02010609060101010101" pitchFamily="49" charset="-122"/>
              </a:rPr>
              <a:t>-1</a:t>
            </a:r>
            <a:endParaRPr lang="zh-CN" altLang="en-US" sz="2000" b="1" dirty="0">
              <a:solidFill>
                <a:srgbClr val="FF0000"/>
              </a:solidFill>
            </a:endParaRPr>
          </a:p>
        </p:txBody>
      </p:sp>
      <p:sp>
        <p:nvSpPr>
          <p:cNvPr id="16" name="矩形 15">
            <a:extLst>
              <a:ext uri="{FF2B5EF4-FFF2-40B4-BE49-F238E27FC236}">
                <a16:creationId xmlns:a16="http://schemas.microsoft.com/office/drawing/2014/main" id="{7CF783A1-1CC3-40B2-8CC4-6703DA9A4DA4}"/>
              </a:ext>
            </a:extLst>
          </p:cNvPr>
          <p:cNvSpPr/>
          <p:nvPr/>
        </p:nvSpPr>
        <p:spPr>
          <a:xfrm>
            <a:off x="7481088" y="3633494"/>
            <a:ext cx="1272584" cy="400110"/>
          </a:xfrm>
          <a:prstGeom prst="rect">
            <a:avLst/>
          </a:prstGeom>
        </p:spPr>
        <p:txBody>
          <a:bodyPr wrap="square">
            <a:spAutoFit/>
          </a:bodyPr>
          <a:lstStyle/>
          <a:p>
            <a:pPr algn="ctr"/>
            <a:r>
              <a:rPr lang="zh-CN" altLang="en-US" sz="2000" dirty="0">
                <a:solidFill>
                  <a:srgbClr val="FF0000"/>
                </a:solidFill>
                <a:latin typeface="黑体" panose="02010609060101010101" pitchFamily="49" charset="-122"/>
                <a:ea typeface="黑体" panose="02010609060101010101" pitchFamily="49" charset="-122"/>
              </a:rPr>
              <a:t>索引顺序</a:t>
            </a:r>
            <a:endParaRPr lang="zh-CN" altLang="en-US" sz="2000" dirty="0">
              <a:solidFill>
                <a:srgbClr val="FF0000"/>
              </a:solidFill>
            </a:endParaRPr>
          </a:p>
        </p:txBody>
      </p:sp>
      <p:sp>
        <p:nvSpPr>
          <p:cNvPr id="17" name="矩形 16">
            <a:extLst>
              <a:ext uri="{FF2B5EF4-FFF2-40B4-BE49-F238E27FC236}">
                <a16:creationId xmlns:a16="http://schemas.microsoft.com/office/drawing/2014/main" id="{591D9E3F-060D-4777-911C-0D2B70BCCF59}"/>
              </a:ext>
            </a:extLst>
          </p:cNvPr>
          <p:cNvSpPr/>
          <p:nvPr/>
        </p:nvSpPr>
        <p:spPr>
          <a:xfrm>
            <a:off x="7030384" y="4155917"/>
            <a:ext cx="312906" cy="400110"/>
          </a:xfrm>
          <a:prstGeom prst="rect">
            <a:avLst/>
          </a:prstGeom>
        </p:spPr>
        <p:txBody>
          <a:bodyPr wrap="none">
            <a:spAutoFit/>
          </a:bodyPr>
          <a:lstStyle/>
          <a:p>
            <a:r>
              <a:rPr lang="en-US" altLang="zh-CN" sz="2000" dirty="0">
                <a:solidFill>
                  <a:srgbClr val="FF0000"/>
                </a:solidFill>
                <a:latin typeface="黑体" panose="02010609060101010101" pitchFamily="49" charset="-122"/>
                <a:ea typeface="黑体" panose="02010609060101010101" pitchFamily="49" charset="-122"/>
              </a:rPr>
              <a:t>3</a:t>
            </a:r>
          </a:p>
        </p:txBody>
      </p:sp>
      <p:sp>
        <p:nvSpPr>
          <p:cNvPr id="19" name="矩形 18">
            <a:extLst>
              <a:ext uri="{FF2B5EF4-FFF2-40B4-BE49-F238E27FC236}">
                <a16:creationId xmlns:a16="http://schemas.microsoft.com/office/drawing/2014/main" id="{FD82E5C4-C51D-4E63-9059-3028F507D9E4}"/>
              </a:ext>
            </a:extLst>
          </p:cNvPr>
          <p:cNvSpPr/>
          <p:nvPr/>
        </p:nvSpPr>
        <p:spPr>
          <a:xfrm>
            <a:off x="9296613" y="5828091"/>
            <a:ext cx="312906" cy="400110"/>
          </a:xfrm>
          <a:prstGeom prst="rect">
            <a:avLst/>
          </a:prstGeom>
        </p:spPr>
        <p:txBody>
          <a:bodyPr wrap="none">
            <a:spAutoFit/>
          </a:bodyPr>
          <a:lstStyle/>
          <a:p>
            <a:r>
              <a:rPr lang="en-US" altLang="zh-CN" sz="2000" dirty="0">
                <a:solidFill>
                  <a:srgbClr val="FF0000"/>
                </a:solidFill>
                <a:latin typeface="黑体" panose="02010609060101010101" pitchFamily="49" charset="-122"/>
                <a:ea typeface="黑体" panose="02010609060101010101" pitchFamily="49" charset="-122"/>
              </a:rPr>
              <a:t>4</a:t>
            </a:r>
            <a:endParaRPr lang="zh-CN" altLang="en-US" sz="2000" dirty="0">
              <a:solidFill>
                <a:srgbClr val="FF0000"/>
              </a:solidFill>
            </a:endParaRPr>
          </a:p>
        </p:txBody>
      </p:sp>
      <p:sp>
        <p:nvSpPr>
          <p:cNvPr id="20" name="矩形 19">
            <a:extLst>
              <a:ext uri="{FF2B5EF4-FFF2-40B4-BE49-F238E27FC236}">
                <a16:creationId xmlns:a16="http://schemas.microsoft.com/office/drawing/2014/main" id="{0FBCA388-7968-409C-8E52-E6383B4CE2D3}"/>
              </a:ext>
            </a:extLst>
          </p:cNvPr>
          <p:cNvSpPr/>
          <p:nvPr/>
        </p:nvSpPr>
        <p:spPr>
          <a:xfrm>
            <a:off x="6290225" y="4752025"/>
            <a:ext cx="697627"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分裂</a:t>
            </a:r>
            <a:endParaRPr lang="zh-CN" altLang="en-US" sz="2000" dirty="0">
              <a:solidFill>
                <a:srgbClr val="FF0000"/>
              </a:solidFill>
            </a:endParaRPr>
          </a:p>
        </p:txBody>
      </p:sp>
      <p:sp>
        <p:nvSpPr>
          <p:cNvPr id="21" name="矩形 20">
            <a:extLst>
              <a:ext uri="{FF2B5EF4-FFF2-40B4-BE49-F238E27FC236}">
                <a16:creationId xmlns:a16="http://schemas.microsoft.com/office/drawing/2014/main" id="{2DD0883B-2D31-480E-972C-3EE3288DB1D6}"/>
              </a:ext>
            </a:extLst>
          </p:cNvPr>
          <p:cNvSpPr/>
          <p:nvPr/>
        </p:nvSpPr>
        <p:spPr>
          <a:xfrm>
            <a:off x="10655166" y="4749019"/>
            <a:ext cx="825867"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增加</a:t>
            </a:r>
            <a:r>
              <a:rPr lang="en-US" altLang="zh-CN" sz="2000" dirty="0">
                <a:solidFill>
                  <a:srgbClr val="FF0000"/>
                </a:solidFill>
                <a:latin typeface="黑体" panose="02010609060101010101" pitchFamily="49" charset="-122"/>
                <a:ea typeface="黑体" panose="02010609060101010101" pitchFamily="49" charset="-122"/>
              </a:rPr>
              <a:t>1</a:t>
            </a:r>
            <a:endParaRPr lang="zh-CN" altLang="en-US" sz="2000" dirty="0">
              <a:solidFill>
                <a:srgbClr val="FF0000"/>
              </a:solidFill>
            </a:endParaRPr>
          </a:p>
        </p:txBody>
      </p:sp>
      <p:sp>
        <p:nvSpPr>
          <p:cNvPr id="22" name="矩形 21">
            <a:extLst>
              <a:ext uri="{FF2B5EF4-FFF2-40B4-BE49-F238E27FC236}">
                <a16:creationId xmlns:a16="http://schemas.microsoft.com/office/drawing/2014/main" id="{6D87349B-2BEB-491B-B042-1BBC16CF1273}"/>
              </a:ext>
            </a:extLst>
          </p:cNvPr>
          <p:cNvSpPr/>
          <p:nvPr/>
        </p:nvSpPr>
        <p:spPr>
          <a:xfrm>
            <a:off x="6134504" y="5077453"/>
            <a:ext cx="697627"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合并</a:t>
            </a:r>
            <a:endParaRPr lang="zh-CN" altLang="en-US" sz="2000" dirty="0">
              <a:solidFill>
                <a:srgbClr val="FF0000"/>
              </a:solidFill>
            </a:endParaRPr>
          </a:p>
        </p:txBody>
      </p:sp>
      <p:sp>
        <p:nvSpPr>
          <p:cNvPr id="23" name="矩形 22">
            <a:extLst>
              <a:ext uri="{FF2B5EF4-FFF2-40B4-BE49-F238E27FC236}">
                <a16:creationId xmlns:a16="http://schemas.microsoft.com/office/drawing/2014/main" id="{470285B2-54A8-4B70-8277-797610C86A70}"/>
              </a:ext>
            </a:extLst>
          </p:cNvPr>
          <p:cNvSpPr/>
          <p:nvPr/>
        </p:nvSpPr>
        <p:spPr>
          <a:xfrm>
            <a:off x="1411171" y="5370849"/>
            <a:ext cx="825867" cy="400110"/>
          </a:xfrm>
          <a:prstGeom prst="rect">
            <a:avLst/>
          </a:prstGeom>
        </p:spPr>
        <p:txBody>
          <a:bodyPr wrap="none">
            <a:spAutoFit/>
          </a:bodyPr>
          <a:lstStyle/>
          <a:p>
            <a:r>
              <a:rPr lang="zh-CN" altLang="en-US" sz="2000" dirty="0">
                <a:solidFill>
                  <a:srgbClr val="FF0000"/>
                </a:solidFill>
                <a:latin typeface="黑体" panose="02010609060101010101" pitchFamily="49" charset="-122"/>
                <a:ea typeface="黑体" panose="02010609060101010101" pitchFamily="49" charset="-122"/>
              </a:rPr>
              <a:t>减少</a:t>
            </a:r>
            <a:r>
              <a:rPr lang="en-US" altLang="zh-CN" sz="2000" dirty="0">
                <a:solidFill>
                  <a:srgbClr val="FF0000"/>
                </a:solidFill>
                <a:latin typeface="黑体" panose="02010609060101010101" pitchFamily="49" charset="-122"/>
                <a:ea typeface="黑体" panose="02010609060101010101" pitchFamily="49" charset="-122"/>
              </a:rPr>
              <a:t>1</a:t>
            </a:r>
            <a:endParaRPr lang="zh-CN" altLang="en-US" sz="2000" dirty="0">
              <a:solidFill>
                <a:srgbClr val="FF0000"/>
              </a:solidFill>
            </a:endParaRPr>
          </a:p>
        </p:txBody>
      </p:sp>
      <p:sp>
        <p:nvSpPr>
          <p:cNvPr id="24" name="矩形 23">
            <a:extLst>
              <a:ext uri="{FF2B5EF4-FFF2-40B4-BE49-F238E27FC236}">
                <a16:creationId xmlns:a16="http://schemas.microsoft.com/office/drawing/2014/main" id="{E5863719-CFD5-404B-BF49-66FF7EC11E2B}"/>
              </a:ext>
            </a:extLst>
          </p:cNvPr>
          <p:cNvSpPr/>
          <p:nvPr/>
        </p:nvSpPr>
        <p:spPr>
          <a:xfrm>
            <a:off x="292642" y="786970"/>
            <a:ext cx="6737742" cy="400110"/>
          </a:xfrm>
          <a:prstGeom prst="rect">
            <a:avLst/>
          </a:prstGeom>
        </p:spPr>
        <p:txBody>
          <a:bodyPr wrap="non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9</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u="sng" dirty="0">
                <a:latin typeface="黑体" panose="02010609060101010101" pitchFamily="49" charset="-122"/>
                <a:ea typeface="黑体" panose="02010609060101010101" pitchFamily="49" charset="-122"/>
                <a:cs typeface="Times New Roman" panose="02020603050405020304" pitchFamily="18" charset="0"/>
              </a:rPr>
              <a:t>         </a:t>
            </a:r>
            <a:r>
              <a:rPr lang="zh-CN" altLang="en-GB" sz="2000" dirty="0">
                <a:latin typeface="黑体" panose="02010609060101010101" pitchFamily="49" charset="-122"/>
                <a:ea typeface="黑体" panose="02010609060101010101" pitchFamily="49" charset="-122"/>
                <a:cs typeface="Times New Roman" panose="02020603050405020304" pitchFamily="18" charset="0"/>
              </a:rPr>
              <a:t> 法构造的哈希函数肯定不会发生冲突。</a:t>
            </a:r>
            <a:endParaRPr lang="zh-CN" altLang="en-GB" sz="2000" dirty="0">
              <a:latin typeface="黑体" panose="02010609060101010101" pitchFamily="49" charset="-122"/>
              <a:ea typeface="黑体" panose="02010609060101010101" pitchFamily="49" charset="-122"/>
            </a:endParaRPr>
          </a:p>
        </p:txBody>
      </p:sp>
      <p:sp>
        <p:nvSpPr>
          <p:cNvPr id="25" name="矩形 24">
            <a:extLst>
              <a:ext uri="{FF2B5EF4-FFF2-40B4-BE49-F238E27FC236}">
                <a16:creationId xmlns:a16="http://schemas.microsoft.com/office/drawing/2014/main" id="{E2DAB40D-697E-4A4E-A3CB-86B59C5A5967}"/>
              </a:ext>
            </a:extLst>
          </p:cNvPr>
          <p:cNvSpPr/>
          <p:nvPr/>
        </p:nvSpPr>
        <p:spPr>
          <a:xfrm>
            <a:off x="248976" y="1191512"/>
            <a:ext cx="11774084" cy="707886"/>
          </a:xfrm>
          <a:prstGeom prst="rect">
            <a:avLst/>
          </a:prstGeom>
        </p:spPr>
        <p:txBody>
          <a:bodyPr wrap="square">
            <a:spAutoFit/>
          </a:bodyPr>
          <a:lstStyle/>
          <a:p>
            <a:pPr lvl="0" indent="266700" eaLnBrk="0" fontAlgn="base" hangingPunct="0">
              <a:spcBef>
                <a:spcPct val="0"/>
              </a:spcBef>
              <a:spcAft>
                <a:spcPct val="0"/>
              </a:spcAft>
            </a:pP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10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在散列函数</a:t>
            </a:r>
            <a:r>
              <a:rPr lang="en-GB" altLang="zh-CN" sz="2000" dirty="0">
                <a:latin typeface="黑体" panose="02010609060101010101" pitchFamily="49" charset="-122"/>
                <a:ea typeface="黑体" panose="02010609060101010101" pitchFamily="49" charset="-122"/>
                <a:cs typeface="Times New Roman" panose="02020603050405020304" pitchFamily="18" charset="0"/>
              </a:rPr>
              <a:t>H(key)=</a:t>
            </a:r>
            <a:r>
              <a:rPr lang="en-GB" altLang="zh-CN" sz="2000" dirty="0" err="1">
                <a:latin typeface="黑体" panose="02010609060101010101" pitchFamily="49" charset="-122"/>
                <a:ea typeface="黑体" panose="02010609060101010101" pitchFamily="49" charset="-122"/>
                <a:cs typeface="Times New Roman" panose="02020603050405020304" pitchFamily="18" charset="0"/>
              </a:rPr>
              <a:t>key%p</a:t>
            </a:r>
            <a:r>
              <a:rPr lang="zh-CN" altLang="en-GB" sz="2000" dirty="0">
                <a:latin typeface="黑体" panose="02010609060101010101" pitchFamily="49" charset="-122"/>
                <a:ea typeface="黑体" panose="02010609060101010101" pitchFamily="49" charset="-122"/>
                <a:cs typeface="Times New Roman" panose="02020603050405020304" pitchFamily="18" charset="0"/>
              </a:rPr>
              <a:t>中，</a:t>
            </a:r>
            <a:r>
              <a:rPr lang="en-GB" altLang="zh-CN" sz="2000" dirty="0">
                <a:latin typeface="黑体" panose="02010609060101010101" pitchFamily="49" charset="-122"/>
                <a:ea typeface="黑体" panose="02010609060101010101" pitchFamily="49" charset="-122"/>
                <a:cs typeface="Times New Roman" panose="02020603050405020304" pitchFamily="18" charset="0"/>
              </a:rPr>
              <a:t>p</a:t>
            </a:r>
            <a:r>
              <a:rPr lang="zh-CN" altLang="en-GB" sz="2000" dirty="0">
                <a:latin typeface="黑体" panose="02010609060101010101" pitchFamily="49" charset="-122"/>
                <a:ea typeface="黑体" panose="02010609060101010101" pitchFamily="49" charset="-122"/>
                <a:cs typeface="Times New Roman" panose="02020603050405020304" pitchFamily="18" charset="0"/>
              </a:rPr>
              <a:t>应取</a:t>
            </a:r>
            <a:r>
              <a:rPr lang="en-GB" altLang="zh-CN" sz="2000" dirty="0">
                <a:latin typeface="黑体" panose="02010609060101010101" pitchFamily="49" charset="-122"/>
                <a:ea typeface="黑体" panose="02010609060101010101" pitchFamily="49" charset="-122"/>
                <a:cs typeface="Times New Roman" panose="02020603050405020304" pitchFamily="18" charset="0"/>
              </a:rPr>
              <a:t>____</a:t>
            </a:r>
            <a:r>
              <a:rPr lang="zh-CN" altLang="en-GB" sz="20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装填因子 的值越大，则</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____________________</a:t>
            </a:r>
            <a:r>
              <a:rPr lang="zh-CN" altLang="en-US" sz="20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0" indent="266700" eaLnBrk="0" fontAlgn="base" hangingPunct="0">
              <a:spcBef>
                <a:spcPct val="0"/>
              </a:spcBef>
              <a:spcAft>
                <a:spcPct val="0"/>
              </a:spcAft>
            </a:pP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的值越小，则</a:t>
            </a:r>
            <a:r>
              <a:rPr lang="en-US" altLang="zh-CN" sz="2000" dirty="0">
                <a:latin typeface="黑体" panose="02010609060101010101" pitchFamily="49" charset="-122"/>
                <a:ea typeface="黑体" panose="02010609060101010101" pitchFamily="49" charset="-122"/>
                <a:cs typeface="Times New Roman" panose="02020603050405020304" pitchFamily="18" charset="0"/>
              </a:rPr>
              <a:t>_________________________________.</a:t>
            </a:r>
            <a:endParaRPr lang="zh-CN" altLang="en-GB" sz="2000" dirty="0">
              <a:latin typeface="黑体" panose="02010609060101010101" pitchFamily="49" charset="-122"/>
              <a:ea typeface="黑体" panose="02010609060101010101" pitchFamily="49" charset="-122"/>
            </a:endParaRPr>
          </a:p>
        </p:txBody>
      </p:sp>
      <p:sp>
        <p:nvSpPr>
          <p:cNvPr id="26" name="矩形 25">
            <a:extLst>
              <a:ext uri="{FF2B5EF4-FFF2-40B4-BE49-F238E27FC236}">
                <a16:creationId xmlns:a16="http://schemas.microsoft.com/office/drawing/2014/main" id="{613904FA-89DF-4461-8873-12A08D2BF70E}"/>
              </a:ext>
            </a:extLst>
          </p:cNvPr>
          <p:cNvSpPr/>
          <p:nvPr/>
        </p:nvSpPr>
        <p:spPr>
          <a:xfrm>
            <a:off x="1274593" y="791402"/>
            <a:ext cx="1210588"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直接定址</a:t>
            </a:r>
          </a:p>
        </p:txBody>
      </p:sp>
      <p:sp>
        <p:nvSpPr>
          <p:cNvPr id="27" name="矩形 26">
            <a:extLst>
              <a:ext uri="{FF2B5EF4-FFF2-40B4-BE49-F238E27FC236}">
                <a16:creationId xmlns:a16="http://schemas.microsoft.com/office/drawing/2014/main" id="{B8E2AFD8-8DA6-4C89-929A-362D45E1342E}"/>
              </a:ext>
            </a:extLst>
          </p:cNvPr>
          <p:cNvSpPr/>
          <p:nvPr/>
        </p:nvSpPr>
        <p:spPr>
          <a:xfrm>
            <a:off x="5229433" y="1192468"/>
            <a:ext cx="697627"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素数</a:t>
            </a:r>
          </a:p>
        </p:txBody>
      </p:sp>
      <p:sp>
        <p:nvSpPr>
          <p:cNvPr id="28" name="矩形 27">
            <a:extLst>
              <a:ext uri="{FF2B5EF4-FFF2-40B4-BE49-F238E27FC236}">
                <a16:creationId xmlns:a16="http://schemas.microsoft.com/office/drawing/2014/main" id="{5D8CB4E6-6AD6-4A75-B7D5-58DFD4E42B9D}"/>
              </a:ext>
            </a:extLst>
          </p:cNvPr>
          <p:cNvSpPr/>
          <p:nvPr/>
        </p:nvSpPr>
        <p:spPr>
          <a:xfrm>
            <a:off x="8889466" y="954542"/>
            <a:ext cx="2262158" cy="646331"/>
          </a:xfrm>
          <a:prstGeom prst="rect">
            <a:avLst/>
          </a:prstGeom>
        </p:spPr>
        <p:txBody>
          <a:bodyPr wrap="none">
            <a:spAutoFit/>
          </a:bodyPr>
          <a:lstStyle/>
          <a:p>
            <a:pPr algn="ct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存取元素时发生冲突</a:t>
            </a:r>
            <a:endPar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的可能性就越大</a:t>
            </a:r>
            <a:endParaRPr lang="zh-CN" altLang="en-US" b="1" dirty="0"/>
          </a:p>
        </p:txBody>
      </p:sp>
      <p:sp>
        <p:nvSpPr>
          <p:cNvPr id="29" name="矩形 28">
            <a:extLst>
              <a:ext uri="{FF2B5EF4-FFF2-40B4-BE49-F238E27FC236}">
                <a16:creationId xmlns:a16="http://schemas.microsoft.com/office/drawing/2014/main" id="{D67B2300-6668-4D9E-BC57-F59C113FC98B}"/>
              </a:ext>
            </a:extLst>
          </p:cNvPr>
          <p:cNvSpPr/>
          <p:nvPr/>
        </p:nvSpPr>
        <p:spPr>
          <a:xfrm>
            <a:off x="2801354" y="1512448"/>
            <a:ext cx="4288353" cy="400110"/>
          </a:xfrm>
          <a:prstGeom prst="rect">
            <a:avLst/>
          </a:prstGeom>
        </p:spPr>
        <p:txBody>
          <a:bodyPr wrap="none">
            <a:spAutoFit/>
          </a:bodyPr>
          <a:lstStyle/>
          <a:p>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存取元素时发生冲突的可能性就越小</a:t>
            </a:r>
            <a:endParaRPr lang="zh-CN" altLang="en-US" sz="2000" b="1" dirty="0">
              <a:solidFill>
                <a:srgbClr val="FF0000"/>
              </a:solidFill>
            </a:endParaRPr>
          </a:p>
        </p:txBody>
      </p:sp>
    </p:spTree>
    <p:extLst>
      <p:ext uri="{BB962C8B-B14F-4D97-AF65-F5344CB8AC3E}">
        <p14:creationId xmlns:p14="http://schemas.microsoft.com/office/powerpoint/2010/main" val="341581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down)">
                                      <p:cBhvr>
                                        <p:cTn id="58" dur="500"/>
                                        <p:tgtEl>
                                          <p:spTgt spid="14"/>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down)">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down)">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left)">
                                      <p:cBhvr>
                                        <p:cTn id="87" dur="500"/>
                                        <p:tgtEl>
                                          <p:spTgt spid="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par>
                          <p:cTn id="93" fill="hold">
                            <p:stCondLst>
                              <p:cond delay="500"/>
                            </p:stCondLst>
                            <p:childTnLst>
                              <p:par>
                                <p:cTn id="94" presetID="22" presetClass="entr" presetSubtype="4"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down)">
                                      <p:cBhvr>
                                        <p:cTn id="96" dur="500"/>
                                        <p:tgtEl>
                                          <p:spTgt spid="21"/>
                                        </p:tgtEl>
                                      </p:cBhvr>
                                    </p:animEffec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down)">
                                      <p:cBhvr>
                                        <p:cTn id="100" dur="500"/>
                                        <p:tgtEl>
                                          <p:spTgt spid="22"/>
                                        </p:tgtEl>
                                      </p:cBhvr>
                                    </p:animEffect>
                                  </p:childTnLst>
                                </p:cTn>
                              </p:par>
                            </p:childTnLst>
                          </p:cTn>
                        </p:par>
                        <p:par>
                          <p:cTn id="101" fill="hold">
                            <p:stCondLst>
                              <p:cond delay="1500"/>
                            </p:stCondLst>
                            <p:childTnLst>
                              <p:par>
                                <p:cTn id="102" presetID="22" presetClass="entr" presetSubtype="4" fill="hold" grpId="0" nodeType="after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down)">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ipe(left)">
                                      <p:cBhvr>
                                        <p:cTn id="109" dur="500"/>
                                        <p:tgtEl>
                                          <p:spTgt spid="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wipe(down)">
                                      <p:cBhvr>
                                        <p:cTn id="1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P spid="14" grpId="0"/>
      <p:bldP spid="15" grpId="0"/>
      <p:bldP spid="16" grpId="0"/>
      <p:bldP spid="17" grpId="0"/>
      <p:bldP spid="19" grpId="0"/>
      <p:bldP spid="20" grpId="0"/>
      <p:bldP spid="21" grpId="0"/>
      <p:bldP spid="22" grpId="0"/>
      <p:bldP spid="23" grpId="0"/>
      <p:bldP spid="24" grpId="0"/>
      <p:bldP spid="25" grpId="0"/>
      <p:bldP spid="26"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32CC11-5212-4B22-8DF6-D6380F55D851}"/>
              </a:ext>
            </a:extLst>
          </p:cNvPr>
          <p:cNvPicPr>
            <a:picLocks noChangeAspect="1"/>
          </p:cNvPicPr>
          <p:nvPr/>
        </p:nvPicPr>
        <p:blipFill>
          <a:blip r:embed="rId2"/>
          <a:stretch>
            <a:fillRect/>
          </a:stretch>
        </p:blipFill>
        <p:spPr>
          <a:xfrm>
            <a:off x="742950" y="664756"/>
            <a:ext cx="10706100" cy="3295650"/>
          </a:xfrm>
          <a:prstGeom prst="rect">
            <a:avLst/>
          </a:prstGeom>
        </p:spPr>
      </p:pic>
      <p:pic>
        <p:nvPicPr>
          <p:cNvPr id="5" name="图片 4">
            <a:extLst>
              <a:ext uri="{FF2B5EF4-FFF2-40B4-BE49-F238E27FC236}">
                <a16:creationId xmlns:a16="http://schemas.microsoft.com/office/drawing/2014/main" id="{FDCFE486-67A6-465A-8A4A-A962914B56BC}"/>
              </a:ext>
            </a:extLst>
          </p:cNvPr>
          <p:cNvPicPr>
            <a:picLocks noChangeAspect="1"/>
          </p:cNvPicPr>
          <p:nvPr/>
        </p:nvPicPr>
        <p:blipFill>
          <a:blip r:embed="rId3"/>
          <a:stretch>
            <a:fillRect/>
          </a:stretch>
        </p:blipFill>
        <p:spPr>
          <a:xfrm>
            <a:off x="869433" y="4154893"/>
            <a:ext cx="9772650" cy="1695450"/>
          </a:xfrm>
          <a:prstGeom prst="rect">
            <a:avLst/>
          </a:prstGeom>
        </p:spPr>
      </p:pic>
      <p:sp>
        <p:nvSpPr>
          <p:cNvPr id="6" name="椭圆 5">
            <a:extLst>
              <a:ext uri="{FF2B5EF4-FFF2-40B4-BE49-F238E27FC236}">
                <a16:creationId xmlns:a16="http://schemas.microsoft.com/office/drawing/2014/main" id="{7570E6FD-3863-4D0D-966C-16D466A92681}"/>
              </a:ext>
            </a:extLst>
          </p:cNvPr>
          <p:cNvSpPr/>
          <p:nvPr/>
        </p:nvSpPr>
        <p:spPr>
          <a:xfrm>
            <a:off x="296383" y="712824"/>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1</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AC28542D-FFE8-48D1-BEE1-346E1AC50CE1}"/>
              </a:ext>
            </a:extLst>
          </p:cNvPr>
          <p:cNvSpPr/>
          <p:nvPr/>
        </p:nvSpPr>
        <p:spPr>
          <a:xfrm>
            <a:off x="377899" y="4154893"/>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2</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95353DF4-75E0-462D-A829-9F333556A829}"/>
              </a:ext>
            </a:extLst>
          </p:cNvPr>
          <p:cNvSpPr/>
          <p:nvPr/>
        </p:nvSpPr>
        <p:spPr>
          <a:xfrm>
            <a:off x="3572540" y="1791584"/>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100E413-16F2-454F-8F65-58AE037E171B}"/>
              </a:ext>
            </a:extLst>
          </p:cNvPr>
          <p:cNvSpPr/>
          <p:nvPr/>
        </p:nvSpPr>
        <p:spPr>
          <a:xfrm>
            <a:off x="6468140" y="5359471"/>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93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23DEF53-6EF0-4A0B-86C2-E6F0BF3A5E03}"/>
              </a:ext>
            </a:extLst>
          </p:cNvPr>
          <p:cNvPicPr>
            <a:picLocks noChangeAspect="1"/>
          </p:cNvPicPr>
          <p:nvPr/>
        </p:nvPicPr>
        <p:blipFill>
          <a:blip r:embed="rId2"/>
          <a:stretch>
            <a:fillRect/>
          </a:stretch>
        </p:blipFill>
        <p:spPr>
          <a:xfrm>
            <a:off x="827019" y="492642"/>
            <a:ext cx="10972800" cy="3838575"/>
          </a:xfrm>
          <a:prstGeom prst="rect">
            <a:avLst/>
          </a:prstGeom>
        </p:spPr>
      </p:pic>
      <p:pic>
        <p:nvPicPr>
          <p:cNvPr id="5" name="图片 4">
            <a:extLst>
              <a:ext uri="{FF2B5EF4-FFF2-40B4-BE49-F238E27FC236}">
                <a16:creationId xmlns:a16="http://schemas.microsoft.com/office/drawing/2014/main" id="{03A5BC2A-442F-46AD-8D08-03DB8A8115F0}"/>
              </a:ext>
            </a:extLst>
          </p:cNvPr>
          <p:cNvPicPr>
            <a:picLocks noChangeAspect="1"/>
          </p:cNvPicPr>
          <p:nvPr/>
        </p:nvPicPr>
        <p:blipFill>
          <a:blip r:embed="rId3"/>
          <a:stretch>
            <a:fillRect/>
          </a:stretch>
        </p:blipFill>
        <p:spPr>
          <a:xfrm>
            <a:off x="827019" y="4574990"/>
            <a:ext cx="10963275" cy="1514475"/>
          </a:xfrm>
          <a:prstGeom prst="rect">
            <a:avLst/>
          </a:prstGeom>
        </p:spPr>
      </p:pic>
      <p:sp>
        <p:nvSpPr>
          <p:cNvPr id="6" name="椭圆 5">
            <a:extLst>
              <a:ext uri="{FF2B5EF4-FFF2-40B4-BE49-F238E27FC236}">
                <a16:creationId xmlns:a16="http://schemas.microsoft.com/office/drawing/2014/main" id="{144C477F-106C-4E8C-A61E-7D7421240C1F}"/>
              </a:ext>
            </a:extLst>
          </p:cNvPr>
          <p:cNvSpPr/>
          <p:nvPr/>
        </p:nvSpPr>
        <p:spPr>
          <a:xfrm>
            <a:off x="294174" y="492642"/>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3</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D2596C74-B86D-47FA-AED7-3F2ED6191A6B}"/>
              </a:ext>
            </a:extLst>
          </p:cNvPr>
          <p:cNvSpPr/>
          <p:nvPr/>
        </p:nvSpPr>
        <p:spPr>
          <a:xfrm>
            <a:off x="327289" y="4574990"/>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4</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B373DC72-C719-431F-ABFF-1A2199E81D7D}"/>
              </a:ext>
            </a:extLst>
          </p:cNvPr>
          <p:cNvSpPr/>
          <p:nvPr/>
        </p:nvSpPr>
        <p:spPr>
          <a:xfrm>
            <a:off x="6230679" y="3852752"/>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16F4ED5-2FEB-46F8-84A4-FF111CD514BA}"/>
              </a:ext>
            </a:extLst>
          </p:cNvPr>
          <p:cNvSpPr/>
          <p:nvPr/>
        </p:nvSpPr>
        <p:spPr>
          <a:xfrm>
            <a:off x="3466214" y="5683100"/>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7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79AA44-2DAC-488E-96D6-D27D7AF80787}"/>
              </a:ext>
            </a:extLst>
          </p:cNvPr>
          <p:cNvPicPr>
            <a:picLocks noChangeAspect="1"/>
          </p:cNvPicPr>
          <p:nvPr/>
        </p:nvPicPr>
        <p:blipFill>
          <a:blip r:embed="rId2"/>
          <a:stretch>
            <a:fillRect/>
          </a:stretch>
        </p:blipFill>
        <p:spPr>
          <a:xfrm>
            <a:off x="783823" y="466725"/>
            <a:ext cx="11134725" cy="438150"/>
          </a:xfrm>
          <a:prstGeom prst="rect">
            <a:avLst/>
          </a:prstGeom>
        </p:spPr>
      </p:pic>
      <p:pic>
        <p:nvPicPr>
          <p:cNvPr id="5" name="图片 4">
            <a:extLst>
              <a:ext uri="{FF2B5EF4-FFF2-40B4-BE49-F238E27FC236}">
                <a16:creationId xmlns:a16="http://schemas.microsoft.com/office/drawing/2014/main" id="{D0AF8F95-97E6-47A0-97BF-44FC746D81C1}"/>
              </a:ext>
            </a:extLst>
          </p:cNvPr>
          <p:cNvPicPr>
            <a:picLocks noChangeAspect="1"/>
          </p:cNvPicPr>
          <p:nvPr/>
        </p:nvPicPr>
        <p:blipFill>
          <a:blip r:embed="rId3"/>
          <a:stretch>
            <a:fillRect/>
          </a:stretch>
        </p:blipFill>
        <p:spPr>
          <a:xfrm>
            <a:off x="783823" y="991597"/>
            <a:ext cx="9153525" cy="962025"/>
          </a:xfrm>
          <a:prstGeom prst="rect">
            <a:avLst/>
          </a:prstGeom>
        </p:spPr>
      </p:pic>
      <p:pic>
        <p:nvPicPr>
          <p:cNvPr id="6" name="图片 5">
            <a:extLst>
              <a:ext uri="{FF2B5EF4-FFF2-40B4-BE49-F238E27FC236}">
                <a16:creationId xmlns:a16="http://schemas.microsoft.com/office/drawing/2014/main" id="{E74696C0-06F6-4383-A274-F9B8D6BFC03F}"/>
              </a:ext>
            </a:extLst>
          </p:cNvPr>
          <p:cNvPicPr>
            <a:picLocks noChangeAspect="1"/>
          </p:cNvPicPr>
          <p:nvPr/>
        </p:nvPicPr>
        <p:blipFill>
          <a:blip r:embed="rId4"/>
          <a:stretch>
            <a:fillRect/>
          </a:stretch>
        </p:blipFill>
        <p:spPr>
          <a:xfrm>
            <a:off x="783823" y="2333292"/>
            <a:ext cx="8220075" cy="1362075"/>
          </a:xfrm>
          <a:prstGeom prst="rect">
            <a:avLst/>
          </a:prstGeom>
        </p:spPr>
      </p:pic>
      <p:pic>
        <p:nvPicPr>
          <p:cNvPr id="7" name="图片 6">
            <a:extLst>
              <a:ext uri="{FF2B5EF4-FFF2-40B4-BE49-F238E27FC236}">
                <a16:creationId xmlns:a16="http://schemas.microsoft.com/office/drawing/2014/main" id="{74533CEE-A561-4101-B69E-0199A0690FCF}"/>
              </a:ext>
            </a:extLst>
          </p:cNvPr>
          <p:cNvPicPr>
            <a:picLocks noChangeAspect="1"/>
          </p:cNvPicPr>
          <p:nvPr/>
        </p:nvPicPr>
        <p:blipFill>
          <a:blip r:embed="rId5"/>
          <a:stretch>
            <a:fillRect/>
          </a:stretch>
        </p:blipFill>
        <p:spPr>
          <a:xfrm>
            <a:off x="783823" y="4041367"/>
            <a:ext cx="10944225" cy="2133600"/>
          </a:xfrm>
          <a:prstGeom prst="rect">
            <a:avLst/>
          </a:prstGeom>
        </p:spPr>
      </p:pic>
      <p:sp>
        <p:nvSpPr>
          <p:cNvPr id="8" name="椭圆 7">
            <a:extLst>
              <a:ext uri="{FF2B5EF4-FFF2-40B4-BE49-F238E27FC236}">
                <a16:creationId xmlns:a16="http://schemas.microsoft.com/office/drawing/2014/main" id="{EEEC784A-716B-4365-8D14-F4089F9AB8FF}"/>
              </a:ext>
            </a:extLst>
          </p:cNvPr>
          <p:cNvSpPr/>
          <p:nvPr/>
        </p:nvSpPr>
        <p:spPr>
          <a:xfrm>
            <a:off x="284093" y="406364"/>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5</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C798B890-B316-4405-99D4-FD8B7196ADDD}"/>
              </a:ext>
            </a:extLst>
          </p:cNvPr>
          <p:cNvSpPr/>
          <p:nvPr/>
        </p:nvSpPr>
        <p:spPr>
          <a:xfrm>
            <a:off x="296383" y="2280239"/>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6</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8189CBB1-5D9C-4196-AE84-0360B5DEE05D}"/>
              </a:ext>
            </a:extLst>
          </p:cNvPr>
          <p:cNvSpPr/>
          <p:nvPr/>
        </p:nvSpPr>
        <p:spPr>
          <a:xfrm>
            <a:off x="284093" y="4018830"/>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7</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09E003DD-A712-4F88-806D-18B69BA0DDF9}"/>
              </a:ext>
            </a:extLst>
          </p:cNvPr>
          <p:cNvSpPr/>
          <p:nvPr/>
        </p:nvSpPr>
        <p:spPr>
          <a:xfrm>
            <a:off x="8899451" y="1497694"/>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9B1D1A0-B93E-452F-8040-D984E7E5A28D}"/>
              </a:ext>
            </a:extLst>
          </p:cNvPr>
          <p:cNvSpPr/>
          <p:nvPr/>
        </p:nvSpPr>
        <p:spPr>
          <a:xfrm>
            <a:off x="783823" y="2827372"/>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70B0F07-7D68-4D39-9B14-C4738B0021B6}"/>
              </a:ext>
            </a:extLst>
          </p:cNvPr>
          <p:cNvSpPr/>
          <p:nvPr/>
        </p:nvSpPr>
        <p:spPr>
          <a:xfrm>
            <a:off x="6202770" y="5719039"/>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965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33A18D-7E2D-43AF-9742-B3B928F24BFB}"/>
              </a:ext>
            </a:extLst>
          </p:cNvPr>
          <p:cNvPicPr>
            <a:picLocks noChangeAspect="1"/>
          </p:cNvPicPr>
          <p:nvPr/>
        </p:nvPicPr>
        <p:blipFill>
          <a:blip r:embed="rId2"/>
          <a:stretch>
            <a:fillRect/>
          </a:stretch>
        </p:blipFill>
        <p:spPr>
          <a:xfrm>
            <a:off x="968117" y="448118"/>
            <a:ext cx="9356098" cy="1491943"/>
          </a:xfrm>
          <a:prstGeom prst="rect">
            <a:avLst/>
          </a:prstGeom>
        </p:spPr>
      </p:pic>
      <p:pic>
        <p:nvPicPr>
          <p:cNvPr id="5" name="图片 4">
            <a:extLst>
              <a:ext uri="{FF2B5EF4-FFF2-40B4-BE49-F238E27FC236}">
                <a16:creationId xmlns:a16="http://schemas.microsoft.com/office/drawing/2014/main" id="{3207CCFB-1115-4CA8-8032-BE2CB912E6D6}"/>
              </a:ext>
            </a:extLst>
          </p:cNvPr>
          <p:cNvPicPr>
            <a:picLocks noChangeAspect="1"/>
          </p:cNvPicPr>
          <p:nvPr/>
        </p:nvPicPr>
        <p:blipFill>
          <a:blip r:embed="rId3"/>
          <a:stretch>
            <a:fillRect/>
          </a:stretch>
        </p:blipFill>
        <p:spPr>
          <a:xfrm>
            <a:off x="1031912" y="2153113"/>
            <a:ext cx="10128175" cy="4256769"/>
          </a:xfrm>
          <a:prstGeom prst="rect">
            <a:avLst/>
          </a:prstGeom>
        </p:spPr>
      </p:pic>
      <p:sp>
        <p:nvSpPr>
          <p:cNvPr id="6" name="椭圆 5">
            <a:extLst>
              <a:ext uri="{FF2B5EF4-FFF2-40B4-BE49-F238E27FC236}">
                <a16:creationId xmlns:a16="http://schemas.microsoft.com/office/drawing/2014/main" id="{986D1205-8330-447E-B0AA-8EA27580748C}"/>
              </a:ext>
            </a:extLst>
          </p:cNvPr>
          <p:cNvSpPr/>
          <p:nvPr/>
        </p:nvSpPr>
        <p:spPr>
          <a:xfrm>
            <a:off x="468387" y="473591"/>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8</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52B60674-C21D-4CC2-B827-2E7F13803472}"/>
              </a:ext>
            </a:extLst>
          </p:cNvPr>
          <p:cNvSpPr/>
          <p:nvPr/>
        </p:nvSpPr>
        <p:spPr>
          <a:xfrm>
            <a:off x="468387" y="2153113"/>
            <a:ext cx="499730" cy="47846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9</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8B037D5D-FB1D-4A16-A5AF-4DC7FBE107D5}"/>
              </a:ext>
            </a:extLst>
          </p:cNvPr>
          <p:cNvSpPr/>
          <p:nvPr/>
        </p:nvSpPr>
        <p:spPr>
          <a:xfrm>
            <a:off x="8729330" y="5957618"/>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05C0384-1D6A-47A2-B50E-5A92B68C602D}"/>
              </a:ext>
            </a:extLst>
          </p:cNvPr>
          <p:cNvSpPr/>
          <p:nvPr/>
        </p:nvSpPr>
        <p:spPr>
          <a:xfrm>
            <a:off x="1031912" y="954856"/>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278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59A8E3-1512-4B02-A242-5BC768C1B16C}"/>
              </a:ext>
            </a:extLst>
          </p:cNvPr>
          <p:cNvPicPr>
            <a:picLocks noChangeAspect="1"/>
          </p:cNvPicPr>
          <p:nvPr/>
        </p:nvPicPr>
        <p:blipFill>
          <a:blip r:embed="rId2"/>
          <a:stretch>
            <a:fillRect/>
          </a:stretch>
        </p:blipFill>
        <p:spPr>
          <a:xfrm>
            <a:off x="1577612" y="629537"/>
            <a:ext cx="9391650" cy="1085850"/>
          </a:xfrm>
          <a:prstGeom prst="rect">
            <a:avLst/>
          </a:prstGeom>
        </p:spPr>
      </p:pic>
      <p:pic>
        <p:nvPicPr>
          <p:cNvPr id="5" name="图片 4">
            <a:extLst>
              <a:ext uri="{FF2B5EF4-FFF2-40B4-BE49-F238E27FC236}">
                <a16:creationId xmlns:a16="http://schemas.microsoft.com/office/drawing/2014/main" id="{40610940-FC27-4042-BD16-1652FC295F67}"/>
              </a:ext>
            </a:extLst>
          </p:cNvPr>
          <p:cNvPicPr>
            <a:picLocks noChangeAspect="1"/>
          </p:cNvPicPr>
          <p:nvPr/>
        </p:nvPicPr>
        <p:blipFill>
          <a:blip r:embed="rId3"/>
          <a:stretch>
            <a:fillRect/>
          </a:stretch>
        </p:blipFill>
        <p:spPr>
          <a:xfrm>
            <a:off x="937106" y="1871882"/>
            <a:ext cx="11058525" cy="2085975"/>
          </a:xfrm>
          <a:prstGeom prst="rect">
            <a:avLst/>
          </a:prstGeom>
        </p:spPr>
      </p:pic>
      <p:pic>
        <p:nvPicPr>
          <p:cNvPr id="6" name="图片 5">
            <a:extLst>
              <a:ext uri="{FF2B5EF4-FFF2-40B4-BE49-F238E27FC236}">
                <a16:creationId xmlns:a16="http://schemas.microsoft.com/office/drawing/2014/main" id="{0E98C58F-5930-4C5A-965B-E9C9154EB89D}"/>
              </a:ext>
            </a:extLst>
          </p:cNvPr>
          <p:cNvPicPr>
            <a:picLocks noChangeAspect="1"/>
          </p:cNvPicPr>
          <p:nvPr/>
        </p:nvPicPr>
        <p:blipFill>
          <a:blip r:embed="rId4"/>
          <a:stretch>
            <a:fillRect/>
          </a:stretch>
        </p:blipFill>
        <p:spPr>
          <a:xfrm>
            <a:off x="1449688" y="4571998"/>
            <a:ext cx="8562975" cy="1514475"/>
          </a:xfrm>
          <a:prstGeom prst="rect">
            <a:avLst/>
          </a:prstGeom>
        </p:spPr>
      </p:pic>
      <p:sp>
        <p:nvSpPr>
          <p:cNvPr id="12" name="椭圆 11">
            <a:extLst>
              <a:ext uri="{FF2B5EF4-FFF2-40B4-BE49-F238E27FC236}">
                <a16:creationId xmlns:a16="http://schemas.microsoft.com/office/drawing/2014/main" id="{C954BC11-EBA6-488F-9D33-5888C10B7F13}"/>
              </a:ext>
            </a:extLst>
          </p:cNvPr>
          <p:cNvSpPr/>
          <p:nvPr/>
        </p:nvSpPr>
        <p:spPr>
          <a:xfrm>
            <a:off x="871659" y="680261"/>
            <a:ext cx="705953" cy="56884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10</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517B2EF7-D885-41E0-AD4E-1E4962A5667D}"/>
              </a:ext>
            </a:extLst>
          </p:cNvPr>
          <p:cNvSpPr/>
          <p:nvPr/>
        </p:nvSpPr>
        <p:spPr>
          <a:xfrm>
            <a:off x="433409" y="1991496"/>
            <a:ext cx="705953" cy="56884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11</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029C83DB-5E75-4F1F-B068-5F4DE1F76DC0}"/>
              </a:ext>
            </a:extLst>
          </p:cNvPr>
          <p:cNvSpPr/>
          <p:nvPr/>
        </p:nvSpPr>
        <p:spPr>
          <a:xfrm>
            <a:off x="584130" y="4439313"/>
            <a:ext cx="705953" cy="56884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00"/>
                </a:solidFill>
                <a:latin typeface="Times New Roman" panose="02020603050405020304" pitchFamily="18" charset="0"/>
                <a:cs typeface="Times New Roman" panose="02020603050405020304" pitchFamily="18" charset="0"/>
              </a:rPr>
              <a:t>12</a:t>
            </a:r>
            <a:endParaRPr lang="zh-CN" altLang="en-US" sz="2400" b="1" dirty="0">
              <a:solidFill>
                <a:srgbClr val="FFFF00"/>
              </a:solidFill>
              <a:latin typeface="Times New Roman" panose="02020603050405020304" pitchFamily="18" charset="0"/>
              <a:cs typeface="Times New Roman" panose="02020603050405020304" pitchFamily="18" charset="0"/>
            </a:endParaRPr>
          </a:p>
        </p:txBody>
      </p:sp>
      <p:sp>
        <p:nvSpPr>
          <p:cNvPr id="18" name="椭圆 17">
            <a:extLst>
              <a:ext uri="{FF2B5EF4-FFF2-40B4-BE49-F238E27FC236}">
                <a16:creationId xmlns:a16="http://schemas.microsoft.com/office/drawing/2014/main" id="{52BDA760-38CB-48A5-AE3C-354C8883A0F7}"/>
              </a:ext>
            </a:extLst>
          </p:cNvPr>
          <p:cNvSpPr/>
          <p:nvPr/>
        </p:nvSpPr>
        <p:spPr>
          <a:xfrm>
            <a:off x="1327747" y="5090002"/>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FE2CE9F-A740-442C-835C-681E04C350FB}"/>
              </a:ext>
            </a:extLst>
          </p:cNvPr>
          <p:cNvSpPr/>
          <p:nvPr/>
        </p:nvSpPr>
        <p:spPr>
          <a:xfrm>
            <a:off x="6368902" y="3429000"/>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3EE57F5-57E7-46A4-887C-3426D9780EE5}"/>
              </a:ext>
            </a:extLst>
          </p:cNvPr>
          <p:cNvSpPr/>
          <p:nvPr/>
        </p:nvSpPr>
        <p:spPr>
          <a:xfrm>
            <a:off x="9718160" y="1193728"/>
            <a:ext cx="499730" cy="478465"/>
          </a:xfrm>
          <a:prstGeom prst="ellipse">
            <a:avLst/>
          </a:prstGeom>
          <a:noFill/>
          <a:ln w="3810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54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par>
                          <p:cTn id="13" fill="hold">
                            <p:stCondLst>
                              <p:cond delay="500"/>
                            </p:stCondLst>
                            <p:childTnLst>
                              <p:par>
                                <p:cTn id="14" presetID="6"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par>
                          <p:cTn id="27" fill="hold">
                            <p:stCondLst>
                              <p:cond delay="500"/>
                            </p:stCondLst>
                            <p:childTnLst>
                              <p:par>
                                <p:cTn id="28" presetID="16" presetClass="entr" presetSubtype="2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19" grpId="0" animBg="1"/>
      <p:bldP spid="2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1188</Words>
  <Application>Microsoft Office PowerPoint</Application>
  <PresentationFormat>宽屏</PresentationFormat>
  <Paragraphs>115</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Abadi</vt:lpstr>
      <vt:lpstr>等线</vt:lpstr>
      <vt:lpstr>等线 Light</vt:lpstr>
      <vt:lpstr>SimHei</vt:lpstr>
      <vt:lpstr>SimHei</vt:lpstr>
      <vt:lpstr>宋体</vt:lpstr>
      <vt:lpstr>Arial</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黄虎杰</cp:lastModifiedBy>
  <cp:revision>83</cp:revision>
  <dcterms:created xsi:type="dcterms:W3CDTF">2020-03-04T04:35:29Z</dcterms:created>
  <dcterms:modified xsi:type="dcterms:W3CDTF">2021-05-06T06:49:28Z</dcterms:modified>
</cp:coreProperties>
</file>