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2" r:id="rId3"/>
    <p:sldId id="257" r:id="rId4"/>
    <p:sldId id="258" r:id="rId5"/>
    <p:sldId id="260" r:id="rId6"/>
    <p:sldId id="259"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82"/>
    <p:restoredTop sz="94656"/>
  </p:normalViewPr>
  <p:slideViewPr>
    <p:cSldViewPr snapToGrid="0" snapToObjects="1">
      <p:cViewPr varScale="1">
        <p:scale>
          <a:sx n="64" d="100"/>
          <a:sy n="64" d="100"/>
        </p:scale>
        <p:origin x="5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3485D-CE56-794E-BCFE-45D9D9A09F99}" type="datetimeFigureOut">
              <a:rPr kumimoji="1" lang="zh-CN" altLang="en-US" smtClean="0"/>
              <a:t>2021/3/7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D5F49-3660-7741-BE5B-C25A376A899F}" type="slidenum">
              <a:rPr kumimoji="1" lang="zh-CN" altLang="en-US" smtClean="0"/>
              <a:t>‹#›</a:t>
            </a:fld>
            <a:endParaRPr kumimoji="1" lang="zh-CN" altLang="en-US"/>
          </a:p>
        </p:txBody>
      </p:sp>
    </p:spTree>
    <p:extLst>
      <p:ext uri="{BB962C8B-B14F-4D97-AF65-F5344CB8AC3E}">
        <p14:creationId xmlns:p14="http://schemas.microsoft.com/office/powerpoint/2010/main" val="280351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A3D5F49-3660-7741-BE5B-C25A376A899F}" type="slidenum">
              <a:rPr kumimoji="1" lang="zh-CN" altLang="en-US" smtClean="0"/>
              <a:t>1</a:t>
            </a:fld>
            <a:endParaRPr kumimoji="1" lang="zh-CN" altLang="en-US"/>
          </a:p>
        </p:txBody>
      </p:sp>
    </p:spTree>
    <p:extLst>
      <p:ext uri="{BB962C8B-B14F-4D97-AF65-F5344CB8AC3E}">
        <p14:creationId xmlns:p14="http://schemas.microsoft.com/office/powerpoint/2010/main" val="347819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A3D5F49-3660-7741-BE5B-C25A376A899F}" type="slidenum">
              <a:rPr kumimoji="1" lang="zh-CN" altLang="en-US" smtClean="0"/>
              <a:t>2</a:t>
            </a:fld>
            <a:endParaRPr kumimoji="1" lang="zh-CN" altLang="en-US"/>
          </a:p>
        </p:txBody>
      </p:sp>
    </p:spTree>
    <p:extLst>
      <p:ext uri="{BB962C8B-B14F-4D97-AF65-F5344CB8AC3E}">
        <p14:creationId xmlns:p14="http://schemas.microsoft.com/office/powerpoint/2010/main" val="147085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3099C-DEF8-9A45-AD59-67FEE6B01D8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9F69FF0-C9C8-C747-B15D-58BA77617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62F4B44-161F-3148-86A5-209EE3059C84}"/>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5" name="页脚占位符 4">
            <a:extLst>
              <a:ext uri="{FF2B5EF4-FFF2-40B4-BE49-F238E27FC236}">
                <a16:creationId xmlns:a16="http://schemas.microsoft.com/office/drawing/2014/main" id="{E3C31FD0-707A-1B40-8EFD-743824AB5A9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C01FFEA-B469-DC47-8E85-686DFF8A35D6}"/>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64008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93048-045F-2E4D-9286-DBF4A1AFC94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01F83B5-C2D1-FF42-821D-BD568D779D8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3F9C645-18C3-2944-AFFD-FE5A1A5261C4}"/>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5" name="页脚占位符 4">
            <a:extLst>
              <a:ext uri="{FF2B5EF4-FFF2-40B4-BE49-F238E27FC236}">
                <a16:creationId xmlns:a16="http://schemas.microsoft.com/office/drawing/2014/main" id="{77AF96C2-81FC-6A40-926E-4F84DE644D8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BFD50B-2C9A-B043-9560-83C8F86FE8B1}"/>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105808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1F995E-F84E-AB41-8DF2-F23A27429C5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EC9777B-E9FD-A447-BDF7-7F93CD12D42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3D90AF6-D1DA-D94F-9115-C9EFD561F580}"/>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5" name="页脚占位符 4">
            <a:extLst>
              <a:ext uri="{FF2B5EF4-FFF2-40B4-BE49-F238E27FC236}">
                <a16:creationId xmlns:a16="http://schemas.microsoft.com/office/drawing/2014/main" id="{94FB1A45-8C94-E240-9D30-B9EDD9A4373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5F1A3F-97CF-394E-993A-B8A6421AF68E}"/>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122988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E51FD-6187-764A-B499-DA7D07DC5EA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2D3B6A7-E7E2-D34A-8DB8-551958BCFC2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2BAC1B-CA28-E44D-8D53-BCDE414A5725}"/>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5" name="页脚占位符 4">
            <a:extLst>
              <a:ext uri="{FF2B5EF4-FFF2-40B4-BE49-F238E27FC236}">
                <a16:creationId xmlns:a16="http://schemas.microsoft.com/office/drawing/2014/main" id="{540F94F4-65C2-F145-BD36-5F3E9CD6D2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D465CC0-D292-8A4C-8C45-C3E05A4752FB}"/>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8477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2446E-5DBD-DA42-8B64-95295724C53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661C50B-1FEE-7A42-BDEC-AD9C903F2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5BD3D82-FA21-0242-919E-CB3E34EB3735}"/>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5" name="页脚占位符 4">
            <a:extLst>
              <a:ext uri="{FF2B5EF4-FFF2-40B4-BE49-F238E27FC236}">
                <a16:creationId xmlns:a16="http://schemas.microsoft.com/office/drawing/2014/main" id="{92AB0C6B-74C5-2847-BC65-2734AB287B2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622A01-EFBA-AA4B-BE8E-04FF3389D773}"/>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06780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FEF21-4574-7545-916A-BA41C8ACEB2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149AF89-099C-5647-81A0-F07A5ED0DC0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3CD0163-8726-CD46-8934-4ACB0634887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3062050-AAF9-8745-91A7-E3B16560CA1F}"/>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6" name="页脚占位符 5">
            <a:extLst>
              <a:ext uri="{FF2B5EF4-FFF2-40B4-BE49-F238E27FC236}">
                <a16:creationId xmlns:a16="http://schemas.microsoft.com/office/drawing/2014/main" id="{0FEC8FBB-AD7E-0F4F-A7D9-F7A41E75848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15A6934-82E4-B742-AF2E-8D789EBE7BF9}"/>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92509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9AFB0-4386-044F-A4EB-03BCC5AEE52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3CEBCEE-1EAD-F14D-B208-E8A5A5885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6785636-FABF-DF49-B946-AB614187CF1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4123DFC-31A5-1243-AF94-F609F8453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598A41C-EF90-9541-8CC4-201362DC401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D356C4C-5BF9-7043-A68A-43592F7ECF33}"/>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8" name="页脚占位符 7">
            <a:extLst>
              <a:ext uri="{FF2B5EF4-FFF2-40B4-BE49-F238E27FC236}">
                <a16:creationId xmlns:a16="http://schemas.microsoft.com/office/drawing/2014/main" id="{444EB9DA-11C5-D945-8309-A92DDF06EBB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73B8715-4CAD-DF42-B73F-3F1C0E136433}"/>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398915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F6565-E2C1-5047-ABD5-91B828F0017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15653D6-8595-5744-AF12-E2963E58281C}"/>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4" name="页脚占位符 3">
            <a:extLst>
              <a:ext uri="{FF2B5EF4-FFF2-40B4-BE49-F238E27FC236}">
                <a16:creationId xmlns:a16="http://schemas.microsoft.com/office/drawing/2014/main" id="{C74C7222-5C28-744F-8F25-C4E4BA2EEB7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F9404FF-EFB7-9B44-A901-38ED448856C7}"/>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94896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FFA321-3C0F-414F-9FD1-2BC8777B39D5}"/>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3" name="页脚占位符 2">
            <a:extLst>
              <a:ext uri="{FF2B5EF4-FFF2-40B4-BE49-F238E27FC236}">
                <a16:creationId xmlns:a16="http://schemas.microsoft.com/office/drawing/2014/main" id="{48B035EE-4DD3-894C-9285-B1B9E38DC5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C93669E-0148-0F45-9CA6-5EA186E34FB4}"/>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12645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CE854-F7B5-854C-A369-4D1C3DDEC6E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8BFFFD0-5BB3-3E46-A8BF-E6EF61164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EBF1390-CDEE-BD4E-912A-4B366A6E3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909EB4C-5A44-FA43-87E3-CE162E03DA5B}"/>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6" name="页脚占位符 5">
            <a:extLst>
              <a:ext uri="{FF2B5EF4-FFF2-40B4-BE49-F238E27FC236}">
                <a16:creationId xmlns:a16="http://schemas.microsoft.com/office/drawing/2014/main" id="{6B5FB7DE-BDD9-3442-8530-8B8665D74F2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9D2C1C9-57F4-C14C-9CFC-9DAA71853871}"/>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3172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F1B14-7183-6B42-8C85-C8B9236FE21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9FE7C7A-9167-944D-B19F-B505A41BB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E51EF7F-C130-7C4C-8DB6-6437864F6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1FBCBC0-C065-A84B-B3A1-6935D9733A19}"/>
              </a:ext>
            </a:extLst>
          </p:cNvPr>
          <p:cNvSpPr>
            <a:spLocks noGrp="1"/>
          </p:cNvSpPr>
          <p:nvPr>
            <p:ph type="dt" sz="half" idx="10"/>
          </p:nvPr>
        </p:nvSpPr>
        <p:spPr/>
        <p:txBody>
          <a:bodyPr/>
          <a:lstStyle/>
          <a:p>
            <a:fld id="{22286B35-4C8B-8745-B584-2F9FB617E5D0}" type="datetimeFigureOut">
              <a:rPr kumimoji="1" lang="zh-CN" altLang="en-US" smtClean="0"/>
              <a:t>2021/3/7</a:t>
            </a:fld>
            <a:endParaRPr kumimoji="1" lang="zh-CN" altLang="en-US"/>
          </a:p>
        </p:txBody>
      </p:sp>
      <p:sp>
        <p:nvSpPr>
          <p:cNvPr id="6" name="页脚占位符 5">
            <a:extLst>
              <a:ext uri="{FF2B5EF4-FFF2-40B4-BE49-F238E27FC236}">
                <a16:creationId xmlns:a16="http://schemas.microsoft.com/office/drawing/2014/main" id="{F4FB7777-A856-D648-A957-880BA85322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71B61CA-A711-9141-9FF7-C28E5D3CCC6C}"/>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370337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8947CD-4CF6-C040-BB06-EA4AFD088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807B28D-E78D-4848-8826-60C3E770EE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50A1AB5-0CC5-474D-8DC8-8C25533C4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86B35-4C8B-8745-B584-2F9FB617E5D0}" type="datetimeFigureOut">
              <a:rPr kumimoji="1" lang="zh-CN" altLang="en-US" smtClean="0"/>
              <a:t>2021/3/7</a:t>
            </a:fld>
            <a:endParaRPr kumimoji="1" lang="zh-CN" altLang="en-US"/>
          </a:p>
        </p:txBody>
      </p:sp>
      <p:sp>
        <p:nvSpPr>
          <p:cNvPr id="5" name="页脚占位符 4">
            <a:extLst>
              <a:ext uri="{FF2B5EF4-FFF2-40B4-BE49-F238E27FC236}">
                <a16:creationId xmlns:a16="http://schemas.microsoft.com/office/drawing/2014/main" id="{A4B191AF-889C-B545-A827-27EBBF81B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32725E1-C1E5-0348-8A68-16EEA3313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57348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E0165D-6F44-F943-9FCB-56CC2A11E0B1}"/>
              </a:ext>
            </a:extLst>
          </p:cNvPr>
          <p:cNvSpPr/>
          <p:nvPr/>
        </p:nvSpPr>
        <p:spPr>
          <a:xfrm>
            <a:off x="7590609" y="1548205"/>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2E5B6531-4B7F-9B45-B00D-8A71E8E75F9F}"/>
              </a:ext>
            </a:extLst>
          </p:cNvPr>
          <p:cNvSpPr/>
          <p:nvPr/>
        </p:nvSpPr>
        <p:spPr>
          <a:xfrm>
            <a:off x="10875392" y="2041328"/>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8B8DEFA5-7189-2D44-B35A-0E758577FD2D}"/>
              </a:ext>
            </a:extLst>
          </p:cNvPr>
          <p:cNvSpPr/>
          <p:nvPr/>
        </p:nvSpPr>
        <p:spPr>
          <a:xfrm>
            <a:off x="5059473" y="2564254"/>
            <a:ext cx="877163" cy="369332"/>
          </a:xfrm>
          <a:prstGeom prst="rect">
            <a:avLst/>
          </a:prstGeom>
        </p:spPr>
        <p:txBody>
          <a:bodyPr wrap="none">
            <a:spAutoFit/>
          </a:bodyPr>
          <a:lstStyle/>
          <a:p>
            <a:r>
              <a:rPr lang="zh-CN" altLang="zh-CN" b="1" kern="100" dirty="0">
                <a:solidFill>
                  <a:srgbClr val="FF0000"/>
                </a:solidFill>
                <a:latin typeface="SimHei" panose="02010609060101010101" pitchFamily="49" charset="-122"/>
                <a:ea typeface="SimHei" panose="02010609060101010101" pitchFamily="49" charset="-122"/>
              </a:rPr>
              <a:t>（ㄨ）</a:t>
            </a:r>
            <a:endParaRPr lang="zh-CN" altLang="en-US" b="1" dirty="0">
              <a:solidFill>
                <a:srgbClr val="FF0000"/>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C70B9AEB-778D-5343-B492-2B40B025D8FE}"/>
              </a:ext>
            </a:extLst>
          </p:cNvPr>
          <p:cNvSpPr/>
          <p:nvPr/>
        </p:nvSpPr>
        <p:spPr>
          <a:xfrm>
            <a:off x="6833647" y="3111580"/>
            <a:ext cx="877163" cy="369332"/>
          </a:xfrm>
          <a:prstGeom prst="rect">
            <a:avLst/>
          </a:prstGeom>
        </p:spPr>
        <p:txBody>
          <a:bodyPr wrap="none">
            <a:spAutoFit/>
          </a:bodyPr>
          <a:lstStyle/>
          <a:p>
            <a:r>
              <a:rPr lang="zh-CN" altLang="zh-CN" b="1" kern="100" dirty="0">
                <a:solidFill>
                  <a:srgbClr val="FF0000"/>
                </a:solidFill>
                <a:latin typeface="SimHei" panose="02010609060101010101" pitchFamily="49" charset="-122"/>
                <a:ea typeface="SimHei" panose="02010609060101010101" pitchFamily="49" charset="-122"/>
              </a:rPr>
              <a:t>（ㄨ）</a:t>
            </a:r>
            <a:endParaRPr lang="zh-CN" altLang="en-US" b="1" dirty="0">
              <a:solidFill>
                <a:srgbClr val="FF0000"/>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73871A4-B75D-6F43-95A7-BF25D16D90F9}"/>
              </a:ext>
            </a:extLst>
          </p:cNvPr>
          <p:cNvSpPr/>
          <p:nvPr/>
        </p:nvSpPr>
        <p:spPr>
          <a:xfrm>
            <a:off x="8800043" y="3600762"/>
            <a:ext cx="877163" cy="369332"/>
          </a:xfrm>
          <a:prstGeom prst="rect">
            <a:avLst/>
          </a:prstGeom>
        </p:spPr>
        <p:txBody>
          <a:bodyPr wrap="none">
            <a:spAutoFit/>
          </a:bodyPr>
          <a:lstStyle/>
          <a:p>
            <a:r>
              <a:rPr lang="zh-CN" altLang="zh-CN" b="1" kern="100" dirty="0">
                <a:solidFill>
                  <a:srgbClr val="FF0000"/>
                </a:solidFill>
                <a:latin typeface="SimHei" panose="02010609060101010101" pitchFamily="49" charset="-122"/>
                <a:ea typeface="SimHei" panose="02010609060101010101" pitchFamily="49" charset="-122"/>
              </a:rPr>
              <a:t>（ㄨ）</a:t>
            </a:r>
            <a:endParaRPr lang="zh-CN" altLang="en-US" b="1" dirty="0">
              <a:solidFill>
                <a:srgbClr val="FF0000"/>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79ABA530-79B0-1D4F-8915-476755B0732D}"/>
              </a:ext>
            </a:extLst>
          </p:cNvPr>
          <p:cNvSpPr/>
          <p:nvPr/>
        </p:nvSpPr>
        <p:spPr>
          <a:xfrm>
            <a:off x="9333186" y="4130537"/>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8B819626-FE69-C84E-98B5-5347931DE77D}"/>
              </a:ext>
            </a:extLst>
          </p:cNvPr>
          <p:cNvSpPr/>
          <p:nvPr/>
        </p:nvSpPr>
        <p:spPr>
          <a:xfrm>
            <a:off x="7015344" y="4623563"/>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EE42E97-BBA3-D34B-A428-C4B02A300ED0}"/>
              </a:ext>
            </a:extLst>
          </p:cNvPr>
          <p:cNvSpPr/>
          <p:nvPr/>
        </p:nvSpPr>
        <p:spPr>
          <a:xfrm>
            <a:off x="7845936" y="5076928"/>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F656FC86-F391-5C4A-B4E6-FBD6C480019B}"/>
              </a:ext>
            </a:extLst>
          </p:cNvPr>
          <p:cNvSpPr/>
          <p:nvPr/>
        </p:nvSpPr>
        <p:spPr>
          <a:xfrm>
            <a:off x="5831533" y="5614065"/>
            <a:ext cx="877163" cy="369332"/>
          </a:xfrm>
          <a:prstGeom prst="rect">
            <a:avLst/>
          </a:prstGeom>
        </p:spPr>
        <p:txBody>
          <a:bodyPr wrap="none">
            <a:spAutoFit/>
          </a:bodyPr>
          <a:lstStyle/>
          <a:p>
            <a:r>
              <a:rPr lang="zh-CN" altLang="zh-CN" b="1" kern="100" dirty="0">
                <a:solidFill>
                  <a:srgbClr val="FF0000"/>
                </a:solidFill>
                <a:latin typeface="SimHei" panose="02010609060101010101" pitchFamily="49" charset="-122"/>
                <a:ea typeface="SimHei" panose="02010609060101010101" pitchFamily="49" charset="-122"/>
              </a:rPr>
              <a:t>（ㄨ）</a:t>
            </a:r>
            <a:endParaRPr lang="zh-CN" altLang="en-US" b="1" dirty="0">
              <a:solidFill>
                <a:srgbClr val="FF0000"/>
              </a:solidFill>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1330A086-DB1A-6640-B1A8-F130711C47FB}"/>
              </a:ext>
            </a:extLst>
          </p:cNvPr>
          <p:cNvSpPr/>
          <p:nvPr/>
        </p:nvSpPr>
        <p:spPr>
          <a:xfrm>
            <a:off x="5618946" y="6138638"/>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5" name="矩形 14">
            <a:extLst>
              <a:ext uri="{FF2B5EF4-FFF2-40B4-BE49-F238E27FC236}">
                <a16:creationId xmlns:a16="http://schemas.microsoft.com/office/drawing/2014/main" id="{D4FA35D7-24CF-7C45-9184-23D88AE28F25}"/>
              </a:ext>
            </a:extLst>
          </p:cNvPr>
          <p:cNvSpPr/>
          <p:nvPr/>
        </p:nvSpPr>
        <p:spPr>
          <a:xfrm>
            <a:off x="1180205" y="1439496"/>
            <a:ext cx="6724918" cy="481863"/>
          </a:xfrm>
          <a:prstGeom prst="rect">
            <a:avLst/>
          </a:prstGeom>
        </p:spPr>
        <p:txBody>
          <a:bodyPr wrap="none">
            <a:spAutoFit/>
          </a:bodyPr>
          <a:lstStyle/>
          <a:p>
            <a:pPr>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数据的逻辑结构与数据元素本身的内容和形式无关。</a:t>
            </a:r>
          </a:p>
        </p:txBody>
      </p:sp>
      <p:sp>
        <p:nvSpPr>
          <p:cNvPr id="16" name="矩形 15">
            <a:extLst>
              <a:ext uri="{FF2B5EF4-FFF2-40B4-BE49-F238E27FC236}">
                <a16:creationId xmlns:a16="http://schemas.microsoft.com/office/drawing/2014/main" id="{9762FE5F-077F-F24B-9CCA-349B5B0F16FC}"/>
              </a:ext>
            </a:extLst>
          </p:cNvPr>
          <p:cNvSpPr/>
          <p:nvPr/>
        </p:nvSpPr>
        <p:spPr>
          <a:xfrm>
            <a:off x="1180205" y="2036005"/>
            <a:ext cx="9994476" cy="400110"/>
          </a:xfrm>
          <a:prstGeom prst="rect">
            <a:avLst/>
          </a:prstGeom>
        </p:spPr>
        <p:txBody>
          <a:bodyPr wrap="square">
            <a:spAutoFit/>
          </a:bodyPr>
          <a:lstStyle/>
          <a:p>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en-US"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一个数据结构是由一个逻辑结构和这个逻辑结构上的一个基本运算集构成的整体</a:t>
            </a:r>
            <a:r>
              <a:rPr lang="zh-CN" altLang="en-US" sz="2000" kern="100" dirty="0">
                <a:solidFill>
                  <a:srgbClr val="000000"/>
                </a:solidFill>
                <a:latin typeface="SimHei" panose="02010609060101010101" pitchFamily="49" charset="-122"/>
                <a:ea typeface="SimHei" panose="02010609060101010101" pitchFamily="49" charset="-122"/>
              </a:rPr>
              <a:t>。</a:t>
            </a:r>
            <a:endParaRPr lang="zh-CN" altLang="en-US" sz="2000" dirty="0">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461AFFEC-1102-0449-A0AD-1B9515854BE9}"/>
              </a:ext>
            </a:extLst>
          </p:cNvPr>
          <p:cNvSpPr/>
          <p:nvPr/>
        </p:nvSpPr>
        <p:spPr>
          <a:xfrm>
            <a:off x="1166873" y="2435367"/>
            <a:ext cx="4160113"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en-US"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数据元素是数据的最小单位。</a:t>
            </a:r>
            <a:endParaRPr lang="zh-CN" altLang="zh-CN" sz="2000" kern="100" dirty="0">
              <a:latin typeface="SimHei" panose="02010609060101010101" pitchFamily="49" charset="-122"/>
              <a:ea typeface="SimHei" panose="02010609060101010101" pitchFamily="49" charset="-122"/>
            </a:endParaRPr>
          </a:p>
        </p:txBody>
      </p:sp>
      <p:sp>
        <p:nvSpPr>
          <p:cNvPr id="18" name="矩形 17">
            <a:extLst>
              <a:ext uri="{FF2B5EF4-FFF2-40B4-BE49-F238E27FC236}">
                <a16:creationId xmlns:a16="http://schemas.microsoft.com/office/drawing/2014/main" id="{D0369D58-418D-3641-8110-166FC5BB1335}"/>
              </a:ext>
            </a:extLst>
          </p:cNvPr>
          <p:cNvSpPr/>
          <p:nvPr/>
        </p:nvSpPr>
        <p:spPr>
          <a:xfrm>
            <a:off x="1178532" y="2983050"/>
            <a:ext cx="5955476"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4</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数据的逻辑结构和数据的存储结构是相同的。</a:t>
            </a:r>
          </a:p>
        </p:txBody>
      </p:sp>
      <p:sp>
        <p:nvSpPr>
          <p:cNvPr id="19" name="矩形 18">
            <a:extLst>
              <a:ext uri="{FF2B5EF4-FFF2-40B4-BE49-F238E27FC236}">
                <a16:creationId xmlns:a16="http://schemas.microsoft.com/office/drawing/2014/main" id="{40ECFC32-E145-CB47-AE9C-1CA5A9E455AD}"/>
              </a:ext>
            </a:extLst>
          </p:cNvPr>
          <p:cNvSpPr/>
          <p:nvPr/>
        </p:nvSpPr>
        <p:spPr>
          <a:xfrm>
            <a:off x="1180205" y="3488231"/>
            <a:ext cx="8552375" cy="481863"/>
          </a:xfrm>
          <a:prstGeom prst="rect">
            <a:avLst/>
          </a:prstGeom>
        </p:spPr>
        <p:txBody>
          <a:bodyPr wrap="squar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5</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程序和算法原则上没有区别，所以在讨论数据结构时可以通用。</a:t>
            </a:r>
          </a:p>
        </p:txBody>
      </p:sp>
      <p:sp>
        <p:nvSpPr>
          <p:cNvPr id="20" name="矩形 19">
            <a:extLst>
              <a:ext uri="{FF2B5EF4-FFF2-40B4-BE49-F238E27FC236}">
                <a16:creationId xmlns:a16="http://schemas.microsoft.com/office/drawing/2014/main" id="{7390B4FA-0EC5-7E4A-BB00-5D21F2608DCD}"/>
              </a:ext>
            </a:extLst>
          </p:cNvPr>
          <p:cNvSpPr/>
          <p:nvPr/>
        </p:nvSpPr>
        <p:spPr>
          <a:xfrm>
            <a:off x="1180205" y="4002938"/>
            <a:ext cx="8152981" cy="481863"/>
          </a:xfrm>
          <a:prstGeom prst="rect">
            <a:avLst/>
          </a:prstGeom>
        </p:spPr>
        <p:txBody>
          <a:bodyPr wrap="squar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从逻辑关系上讲，数据结构主要分为线性结构和非线性结构两类。</a:t>
            </a:r>
          </a:p>
        </p:txBody>
      </p:sp>
      <p:sp>
        <p:nvSpPr>
          <p:cNvPr id="21" name="矩形 20">
            <a:extLst>
              <a:ext uri="{FF2B5EF4-FFF2-40B4-BE49-F238E27FC236}">
                <a16:creationId xmlns:a16="http://schemas.microsoft.com/office/drawing/2014/main" id="{C2CC4BC1-6C88-C944-B2A5-69BB35D7F971}"/>
              </a:ext>
            </a:extLst>
          </p:cNvPr>
          <p:cNvSpPr/>
          <p:nvPr/>
        </p:nvSpPr>
        <p:spPr>
          <a:xfrm>
            <a:off x="1166873" y="4508966"/>
            <a:ext cx="6211957"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7</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数据的存储结构是数据的逻辑结构的存储映像。</a:t>
            </a:r>
          </a:p>
        </p:txBody>
      </p:sp>
      <p:sp>
        <p:nvSpPr>
          <p:cNvPr id="22" name="矩形 21">
            <a:extLst>
              <a:ext uri="{FF2B5EF4-FFF2-40B4-BE49-F238E27FC236}">
                <a16:creationId xmlns:a16="http://schemas.microsoft.com/office/drawing/2014/main" id="{B490B619-E227-C04D-BD1C-77D60BB84E46}"/>
              </a:ext>
            </a:extLst>
          </p:cNvPr>
          <p:cNvSpPr/>
          <p:nvPr/>
        </p:nvSpPr>
        <p:spPr>
          <a:xfrm>
            <a:off x="1180205" y="5079534"/>
            <a:ext cx="6981398" cy="400110"/>
          </a:xfrm>
          <a:prstGeom prst="rect">
            <a:avLst/>
          </a:prstGeom>
        </p:spPr>
        <p:txBody>
          <a:bodyPr wrap="none">
            <a:spAutoFit/>
          </a:bodyPr>
          <a:lstStyle/>
          <a:p>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数据的物理结构是指数据在计算机内实际的存储形式。</a:t>
            </a:r>
            <a:endParaRPr lang="zh-CN" altLang="en-US" sz="2000" dirty="0">
              <a:latin typeface="SimHei" panose="02010609060101010101" pitchFamily="49" charset="-122"/>
              <a:ea typeface="SimHei" panose="02010609060101010101" pitchFamily="49" charset="-122"/>
            </a:endParaRPr>
          </a:p>
        </p:txBody>
      </p:sp>
      <p:sp>
        <p:nvSpPr>
          <p:cNvPr id="23" name="矩形 22">
            <a:extLst>
              <a:ext uri="{FF2B5EF4-FFF2-40B4-BE49-F238E27FC236}">
                <a16:creationId xmlns:a16="http://schemas.microsoft.com/office/drawing/2014/main" id="{0B2A0B07-EB16-244B-A2D4-0857CBA59163}"/>
              </a:ext>
            </a:extLst>
          </p:cNvPr>
          <p:cNvSpPr/>
          <p:nvPr/>
        </p:nvSpPr>
        <p:spPr>
          <a:xfrm>
            <a:off x="1178532" y="5477038"/>
            <a:ext cx="4929555"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9</a:t>
            </a:r>
            <a:r>
              <a:rPr lang="zh-CN" altLang="en-US"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数据的逻辑结构是依赖于计算机的。</a:t>
            </a:r>
            <a:endParaRPr lang="zh-CN" altLang="zh-CN" sz="2000" kern="100" dirty="0">
              <a:latin typeface="SimHei" panose="02010609060101010101" pitchFamily="49" charset="-122"/>
              <a:ea typeface="SimHei" panose="02010609060101010101" pitchFamily="49" charset="-122"/>
            </a:endParaRPr>
          </a:p>
        </p:txBody>
      </p:sp>
      <p:sp>
        <p:nvSpPr>
          <p:cNvPr id="24" name="矩形 23">
            <a:extLst>
              <a:ext uri="{FF2B5EF4-FFF2-40B4-BE49-F238E27FC236}">
                <a16:creationId xmlns:a16="http://schemas.microsoft.com/office/drawing/2014/main" id="{29C1BD98-43E8-6D4F-AE7C-8A7E0F7E269A}"/>
              </a:ext>
            </a:extLst>
          </p:cNvPr>
          <p:cNvSpPr/>
          <p:nvPr/>
        </p:nvSpPr>
        <p:spPr>
          <a:xfrm>
            <a:off x="1135322" y="6007893"/>
            <a:ext cx="4801314"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10</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算法是对解题方法和步骤的描述。</a:t>
            </a:r>
          </a:p>
        </p:txBody>
      </p:sp>
      <p:sp>
        <p:nvSpPr>
          <p:cNvPr id="25" name="文本框 24">
            <a:extLst>
              <a:ext uri="{FF2B5EF4-FFF2-40B4-BE49-F238E27FC236}">
                <a16:creationId xmlns:a16="http://schemas.microsoft.com/office/drawing/2014/main" id="{C583E0D9-DEB5-E946-A20F-EDC8B582D006}"/>
              </a:ext>
            </a:extLst>
          </p:cNvPr>
          <p:cNvSpPr txBox="1"/>
          <p:nvPr/>
        </p:nvSpPr>
        <p:spPr>
          <a:xfrm>
            <a:off x="1159072" y="1113262"/>
            <a:ext cx="1338828" cy="400110"/>
          </a:xfrm>
          <a:prstGeom prst="rect">
            <a:avLst/>
          </a:prstGeom>
          <a:noFill/>
        </p:spPr>
        <p:txBody>
          <a:bodyPr wrap="none" rtlCol="0">
            <a:spAutoFit/>
          </a:bodyPr>
          <a:lstStyle/>
          <a:p>
            <a:r>
              <a:rPr kumimoji="1" lang="en-US" altLang="zh-CN" sz="2000" dirty="0">
                <a:latin typeface="SimHei" panose="02010609060101010101" pitchFamily="49" charset="-122"/>
                <a:ea typeface="SimHei" panose="02010609060101010101" pitchFamily="49" charset="-122"/>
              </a:rPr>
              <a:t>1</a:t>
            </a:r>
            <a:r>
              <a:rPr kumimoji="1" lang="zh-CN" altLang="en-US" sz="2000" dirty="0">
                <a:latin typeface="SimHei" panose="02010609060101010101" pitchFamily="49" charset="-122"/>
                <a:ea typeface="SimHei" panose="02010609060101010101" pitchFamily="49" charset="-122"/>
              </a:rPr>
              <a:t>、判断题</a:t>
            </a:r>
          </a:p>
        </p:txBody>
      </p:sp>
      <p:sp>
        <p:nvSpPr>
          <p:cNvPr id="2" name="文本框 1">
            <a:extLst>
              <a:ext uri="{FF2B5EF4-FFF2-40B4-BE49-F238E27FC236}">
                <a16:creationId xmlns:a16="http://schemas.microsoft.com/office/drawing/2014/main" id="{2DE7FECF-605C-DD43-BB63-D3D73F318F4E}"/>
              </a:ext>
            </a:extLst>
          </p:cNvPr>
          <p:cNvSpPr txBox="1"/>
          <p:nvPr/>
        </p:nvSpPr>
        <p:spPr>
          <a:xfrm>
            <a:off x="4457101" y="381966"/>
            <a:ext cx="2492990"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第</a:t>
            </a:r>
            <a:r>
              <a:rPr kumimoji="1" lang="en-US" altLang="zh-CN" sz="2400" dirty="0">
                <a:latin typeface="SimHei" panose="02010609060101010101" pitchFamily="49" charset="-122"/>
                <a:ea typeface="SimHei" panose="02010609060101010101" pitchFamily="49" charset="-122"/>
              </a:rPr>
              <a:t>1</a:t>
            </a:r>
            <a:r>
              <a:rPr kumimoji="1" lang="zh-CN" altLang="en-US" sz="2400" dirty="0">
                <a:latin typeface="SimHei" panose="02010609060101010101" pitchFamily="49" charset="-122"/>
                <a:ea typeface="SimHei" panose="02010609060101010101" pitchFamily="49" charset="-122"/>
              </a:rPr>
              <a:t>章  课堂习题</a:t>
            </a:r>
          </a:p>
        </p:txBody>
      </p:sp>
    </p:spTree>
    <p:extLst>
      <p:ext uri="{BB962C8B-B14F-4D97-AF65-F5344CB8AC3E}">
        <p14:creationId xmlns:p14="http://schemas.microsoft.com/office/powerpoint/2010/main" val="41169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A3E8CA-D67A-6944-9AA7-3E6DB5AD50CF}"/>
              </a:ext>
            </a:extLst>
          </p:cNvPr>
          <p:cNvSpPr/>
          <p:nvPr/>
        </p:nvSpPr>
        <p:spPr>
          <a:xfrm>
            <a:off x="807271" y="5096278"/>
            <a:ext cx="9876312" cy="400110"/>
          </a:xfrm>
          <a:prstGeom prst="rect">
            <a:avLst/>
          </a:prstGeom>
        </p:spPr>
        <p:txBody>
          <a:bodyPr wrap="square">
            <a:spAutoFit/>
          </a:bodyPr>
          <a:lstStyle/>
          <a:p>
            <a:pPr algn="just">
              <a:spcAft>
                <a:spcPts val="0"/>
              </a:spcAft>
            </a:pPr>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19</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数据的逻辑结构说明数据元素之间的顺序关系</a:t>
            </a:r>
            <a:r>
              <a:rPr lang="en-US" altLang="zh-CN" sz="2000" kern="0" dirty="0">
                <a:latin typeface="SimHei" panose="02010609060101010101" pitchFamily="49" charset="-122"/>
                <a:ea typeface="SimHei" panose="02010609060101010101" pitchFamily="49" charset="-122"/>
                <a:cs typeface="宋体" panose="02010600030101010101" pitchFamily="2" charset="-122"/>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它依赖于计算机的储存结构。</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2C6D3B8-D002-774F-8297-F5024E684D88}"/>
              </a:ext>
            </a:extLst>
          </p:cNvPr>
          <p:cNvSpPr/>
          <p:nvPr/>
        </p:nvSpPr>
        <p:spPr>
          <a:xfrm>
            <a:off x="799605" y="971985"/>
            <a:ext cx="7845631"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11</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数据的逻辑结构是指数据的各数据项之间的逻辑关系。</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74A06C1B-B5ED-6049-8DD5-DBE426F052DF}"/>
              </a:ext>
            </a:extLst>
          </p:cNvPr>
          <p:cNvSpPr/>
          <p:nvPr/>
        </p:nvSpPr>
        <p:spPr>
          <a:xfrm>
            <a:off x="786966" y="1470636"/>
            <a:ext cx="8179170"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12</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算法的优劣与算法描述语言无关，但与所用计算机有关。</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10CF13A5-B8A4-AF49-BC8A-BCFD166E9A95}"/>
              </a:ext>
            </a:extLst>
          </p:cNvPr>
          <p:cNvSpPr/>
          <p:nvPr/>
        </p:nvSpPr>
        <p:spPr>
          <a:xfrm>
            <a:off x="810986" y="1969287"/>
            <a:ext cx="7941131"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13</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健壮的算法不会因非法的输入数据而出现莫名其妙的状态。</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75DE09E5-2FC0-7B40-9112-B9FC8AAFAA5E}"/>
              </a:ext>
            </a:extLst>
          </p:cNvPr>
          <p:cNvSpPr/>
          <p:nvPr/>
        </p:nvSpPr>
        <p:spPr>
          <a:xfrm>
            <a:off x="807271" y="2496401"/>
            <a:ext cx="7691253"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14</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算法可以用不同的语言描述，则算法实际上就是程序了。</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70F0C605-568A-AE47-AA4C-7111CDCB7E20}"/>
              </a:ext>
            </a:extLst>
          </p:cNvPr>
          <p:cNvSpPr/>
          <p:nvPr/>
        </p:nvSpPr>
        <p:spPr>
          <a:xfrm>
            <a:off x="807271" y="2999560"/>
            <a:ext cx="6083717" cy="400110"/>
          </a:xfrm>
          <a:prstGeom prst="rect">
            <a:avLst/>
          </a:prstGeom>
        </p:spPr>
        <p:txBody>
          <a:bodyPr wrap="non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15</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数据结构的抽象操作的定义与具体实现有关。</a:t>
            </a:r>
            <a:endParaRPr lang="zh-CN" altLang="zh-CN" sz="2000" kern="100" dirty="0">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73CD11BA-ECE7-CB4B-96DD-44F712384737}"/>
              </a:ext>
            </a:extLst>
          </p:cNvPr>
          <p:cNvSpPr/>
          <p:nvPr/>
        </p:nvSpPr>
        <p:spPr>
          <a:xfrm>
            <a:off x="799604" y="3487622"/>
            <a:ext cx="8179171"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16</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在顺序存储结构中，有时也存储数据结构中元素之间的关系。</a:t>
            </a:r>
            <a:endParaRPr lang="zh-CN" altLang="zh-CN" sz="2000" kern="1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DBBA5B85-CE32-3648-AC07-823653E21B63}"/>
              </a:ext>
            </a:extLst>
          </p:cNvPr>
          <p:cNvSpPr/>
          <p:nvPr/>
        </p:nvSpPr>
        <p:spPr>
          <a:xfrm>
            <a:off x="807271" y="3977996"/>
            <a:ext cx="8391897"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17</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顺序存储方式的优点是存储密度大，且插入、删除运算效率高。</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A0770607-1B6C-4E4F-919D-4A79CDF7529A}"/>
              </a:ext>
            </a:extLst>
          </p:cNvPr>
          <p:cNvSpPr/>
          <p:nvPr/>
        </p:nvSpPr>
        <p:spPr>
          <a:xfrm>
            <a:off x="826740" y="4560887"/>
            <a:ext cx="10458700"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18</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数据结构的基本操作的设置的最重要的准则是，实现应用程序与存储结构的独立。</a:t>
            </a:r>
            <a:endParaRPr lang="zh-CN" altLang="zh-CN" sz="2000" kern="1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72D32A63-EEEB-6A46-ADC8-3B774B7460A5}"/>
              </a:ext>
            </a:extLst>
          </p:cNvPr>
          <p:cNvSpPr/>
          <p:nvPr/>
        </p:nvSpPr>
        <p:spPr>
          <a:xfrm>
            <a:off x="858562" y="5643544"/>
            <a:ext cx="7295587" cy="400110"/>
          </a:xfrm>
          <a:prstGeom prst="rect">
            <a:avLst/>
          </a:prstGeom>
        </p:spPr>
        <p:txBody>
          <a:bodyPr wrap="none">
            <a:spAutoFit/>
          </a:bodyPr>
          <a:lstStyle/>
          <a:p>
            <a:pPr algn="just">
              <a:spcAft>
                <a:spcPts val="0"/>
              </a:spcAft>
            </a:pPr>
            <a:r>
              <a:rPr lang="zh-CN" altLang="en-US" sz="2000" kern="100" dirty="0">
                <a:solidFill>
                  <a:srgbClr val="333333"/>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kern="100" dirty="0">
                <a:solidFill>
                  <a:srgbClr val="333333"/>
                </a:solidFill>
                <a:latin typeface="SimHei" panose="02010609060101010101" pitchFamily="49" charset="-122"/>
                <a:ea typeface="SimHei" panose="02010609060101010101" pitchFamily="49" charset="-122"/>
                <a:cs typeface="Times New Roman" panose="02020603050405020304" pitchFamily="18" charset="0"/>
              </a:rPr>
              <a:t>20</a:t>
            </a:r>
            <a:r>
              <a:rPr lang="zh-CN" altLang="en-US" sz="2000" kern="100" dirty="0">
                <a:solidFill>
                  <a:srgbClr val="333333"/>
                </a:solidFill>
                <a:latin typeface="SimHei" panose="02010609060101010101" pitchFamily="49" charset="-122"/>
                <a:ea typeface="SimHei" panose="02010609060101010101" pitchFamily="49" charset="-122"/>
                <a:cs typeface="Times New Roman" panose="02020603050405020304" pitchFamily="18" charset="0"/>
              </a:rPr>
              <a:t>）</a:t>
            </a:r>
            <a:r>
              <a:rPr lang="zh-CN" altLang="zh-CN" sz="2000" kern="100" dirty="0">
                <a:solidFill>
                  <a:srgbClr val="333333"/>
                </a:solidFill>
                <a:latin typeface="SimHei" panose="02010609060101010101" pitchFamily="49" charset="-122"/>
                <a:ea typeface="SimHei" panose="02010609060101010101" pitchFamily="49" charset="-122"/>
                <a:cs typeface="Tahoma" panose="020B0604030504040204" pitchFamily="34" charset="0"/>
              </a:rPr>
              <a:t>基于某种逻辑结构之上的基本操作，其实现是唯一的。</a:t>
            </a:r>
            <a:r>
              <a:rPr lang="zh-CN" altLang="zh-CN" sz="2000" dirty="0">
                <a:latin typeface="SimHei" panose="02010609060101010101" pitchFamily="49" charset="-122"/>
                <a:ea typeface="SimHei" panose="02010609060101010101" pitchFamily="49" charset="-122"/>
              </a:rPr>
              <a:t> </a:t>
            </a:r>
            <a:r>
              <a:rPr lang="en-US" altLang="zh-CN" sz="2000" kern="100" dirty="0">
                <a:solidFill>
                  <a:srgbClr val="333333"/>
                </a:solidFill>
                <a:latin typeface="SimHei" panose="02010609060101010101" pitchFamily="49" charset="-122"/>
                <a:ea typeface="SimHei" panose="02010609060101010101" pitchFamily="49" charset="-122"/>
              </a:rPr>
              <a:t> </a:t>
            </a:r>
            <a:endParaRPr lang="zh-CN" altLang="zh-CN" sz="2800" kern="100" dirty="0">
              <a:effectLst/>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37046BC3-B659-3C4F-A2C4-CC77E44A4140}"/>
              </a:ext>
            </a:extLst>
          </p:cNvPr>
          <p:cNvSpPr/>
          <p:nvPr/>
        </p:nvSpPr>
        <p:spPr>
          <a:xfrm>
            <a:off x="10586542" y="4582214"/>
            <a:ext cx="95891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5" name="矩形 14">
            <a:extLst>
              <a:ext uri="{FF2B5EF4-FFF2-40B4-BE49-F238E27FC236}">
                <a16:creationId xmlns:a16="http://schemas.microsoft.com/office/drawing/2014/main" id="{16B2E67D-073D-3043-9856-5A4417621709}"/>
              </a:ext>
            </a:extLst>
          </p:cNvPr>
          <p:cNvSpPr/>
          <p:nvPr/>
        </p:nvSpPr>
        <p:spPr>
          <a:xfrm>
            <a:off x="7779145" y="2465608"/>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16" name="矩形 15">
            <a:extLst>
              <a:ext uri="{FF2B5EF4-FFF2-40B4-BE49-F238E27FC236}">
                <a16:creationId xmlns:a16="http://schemas.microsoft.com/office/drawing/2014/main" id="{BF0B0EF9-3C6C-CF4B-BC8C-01F441AD2DC7}"/>
              </a:ext>
            </a:extLst>
          </p:cNvPr>
          <p:cNvSpPr/>
          <p:nvPr/>
        </p:nvSpPr>
        <p:spPr>
          <a:xfrm>
            <a:off x="7994245" y="1933662"/>
            <a:ext cx="95891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C63A8623-0C41-B24C-842C-79DB8745D8F4}"/>
              </a:ext>
            </a:extLst>
          </p:cNvPr>
          <p:cNvSpPr/>
          <p:nvPr/>
        </p:nvSpPr>
        <p:spPr>
          <a:xfrm>
            <a:off x="7542445" y="954790"/>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18" name="矩形 17">
            <a:extLst>
              <a:ext uri="{FF2B5EF4-FFF2-40B4-BE49-F238E27FC236}">
                <a16:creationId xmlns:a16="http://schemas.microsoft.com/office/drawing/2014/main" id="{BECDF18A-4CFF-7E42-B36F-067D9696B25D}"/>
              </a:ext>
            </a:extLst>
          </p:cNvPr>
          <p:cNvSpPr/>
          <p:nvPr/>
        </p:nvSpPr>
        <p:spPr>
          <a:xfrm>
            <a:off x="7779145" y="1454516"/>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19" name="矩形 18">
            <a:extLst>
              <a:ext uri="{FF2B5EF4-FFF2-40B4-BE49-F238E27FC236}">
                <a16:creationId xmlns:a16="http://schemas.microsoft.com/office/drawing/2014/main" id="{1A3B5E84-461B-064E-9785-F25BC4C0C748}"/>
              </a:ext>
            </a:extLst>
          </p:cNvPr>
          <p:cNvSpPr/>
          <p:nvPr/>
        </p:nvSpPr>
        <p:spPr>
          <a:xfrm>
            <a:off x="6532017" y="3001920"/>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20" name="矩形 19">
            <a:extLst>
              <a:ext uri="{FF2B5EF4-FFF2-40B4-BE49-F238E27FC236}">
                <a16:creationId xmlns:a16="http://schemas.microsoft.com/office/drawing/2014/main" id="{C0011C09-72AB-F844-ABC6-0F5D34E80700}"/>
              </a:ext>
            </a:extLst>
          </p:cNvPr>
          <p:cNvSpPr/>
          <p:nvPr/>
        </p:nvSpPr>
        <p:spPr>
          <a:xfrm>
            <a:off x="8333077" y="3451997"/>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21" name="矩形 20">
            <a:extLst>
              <a:ext uri="{FF2B5EF4-FFF2-40B4-BE49-F238E27FC236}">
                <a16:creationId xmlns:a16="http://schemas.microsoft.com/office/drawing/2014/main" id="{DDF555FE-402F-1644-9591-FC43E0A075C7}"/>
              </a:ext>
            </a:extLst>
          </p:cNvPr>
          <p:cNvSpPr/>
          <p:nvPr/>
        </p:nvSpPr>
        <p:spPr>
          <a:xfrm>
            <a:off x="8509770" y="3973149"/>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22" name="矩形 21">
            <a:extLst>
              <a:ext uri="{FF2B5EF4-FFF2-40B4-BE49-F238E27FC236}">
                <a16:creationId xmlns:a16="http://schemas.microsoft.com/office/drawing/2014/main" id="{6CE991F1-FED6-CD44-B087-CBEF89769824}"/>
              </a:ext>
            </a:extLst>
          </p:cNvPr>
          <p:cNvSpPr/>
          <p:nvPr/>
        </p:nvSpPr>
        <p:spPr>
          <a:xfrm>
            <a:off x="9862461" y="5096278"/>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23" name="矩形 22">
            <a:extLst>
              <a:ext uri="{FF2B5EF4-FFF2-40B4-BE49-F238E27FC236}">
                <a16:creationId xmlns:a16="http://schemas.microsoft.com/office/drawing/2014/main" id="{61F6603C-7CFB-964F-B8AB-8AF358EE3E4A}"/>
              </a:ext>
            </a:extLst>
          </p:cNvPr>
          <p:cNvSpPr/>
          <p:nvPr/>
        </p:nvSpPr>
        <p:spPr>
          <a:xfrm>
            <a:off x="7594135" y="5649189"/>
            <a:ext cx="915635" cy="400110"/>
          </a:xfrm>
          <a:prstGeom prst="rect">
            <a:avLst/>
          </a:prstGeom>
        </p:spPr>
        <p:txBody>
          <a:bodyPr wrap="squar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22699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1"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1"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1"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1"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1"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1"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left)">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1"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left)">
                                      <p:cBhvr>
                                        <p:cTn id="97" dur="500"/>
                                        <p:tgtEl>
                                          <p:spTgt spid="1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1"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1"/>
      <p:bldP spid="15" grpId="1"/>
      <p:bldP spid="16" grpId="1"/>
      <p:bldP spid="17" grpId="1"/>
      <p:bldP spid="18" grpId="1"/>
      <p:bldP spid="19" grpId="1"/>
      <p:bldP spid="20" grpId="1"/>
      <p:bldP spid="21" grpId="1"/>
      <p:bldP spid="22" grpId="1"/>
      <p:bldP spid="2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623E68-88FF-5544-B382-E63EA2DD1A1E}"/>
              </a:ext>
            </a:extLst>
          </p:cNvPr>
          <p:cNvSpPr/>
          <p:nvPr/>
        </p:nvSpPr>
        <p:spPr>
          <a:xfrm>
            <a:off x="1061155" y="663570"/>
            <a:ext cx="9194800" cy="400110"/>
          </a:xfrm>
          <a:prstGeom prst="rect">
            <a:avLst/>
          </a:prstGeom>
        </p:spPr>
        <p:txBody>
          <a:bodyPr wrap="square">
            <a:spAutoFit/>
          </a:bodyPr>
          <a:lstStyle/>
          <a:p>
            <a:pPr algn="just">
              <a:spcAft>
                <a:spcPts val="0"/>
              </a:spcAft>
            </a:pPr>
            <a:r>
              <a:rPr lang="en-US" altLang="zh-CN" sz="2000" kern="100" dirty="0">
                <a:latin typeface="SimHei" panose="02010609060101010101" pitchFamily="49" charset="-122"/>
                <a:ea typeface="SimHei" panose="02010609060101010101" pitchFamily="49" charset="-122"/>
              </a:rPr>
              <a:t>2</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根据二元组关系，画出对应逻辑图形的草图，</a:t>
            </a:r>
            <a:r>
              <a:rPr lang="zh-CN" altLang="en-US" sz="2000" kern="100" dirty="0">
                <a:latin typeface="SimHei" panose="02010609060101010101" pitchFamily="49" charset="-122"/>
                <a:ea typeface="SimHei" panose="02010609060101010101" pitchFamily="49" charset="-122"/>
              </a:rPr>
              <a:t>并</a:t>
            </a:r>
            <a:r>
              <a:rPr lang="zh-CN" altLang="zh-CN" sz="2000" kern="100" dirty="0">
                <a:latin typeface="SimHei" panose="02010609060101010101" pitchFamily="49" charset="-122"/>
                <a:ea typeface="SimHei" panose="02010609060101010101" pitchFamily="49" charset="-122"/>
              </a:rPr>
              <a:t>指出它们</a:t>
            </a:r>
            <a:r>
              <a:rPr lang="zh-CN" altLang="en-US" sz="2000" kern="100" dirty="0">
                <a:latin typeface="SimHei" panose="02010609060101010101" pitchFamily="49" charset="-122"/>
                <a:ea typeface="SimHei" panose="02010609060101010101" pitchFamily="49" charset="-122"/>
              </a:rPr>
              <a:t>所属的</a:t>
            </a:r>
            <a:r>
              <a:rPr lang="zh-CN" altLang="zh-CN" sz="2000" kern="100" dirty="0">
                <a:latin typeface="SimHei" panose="02010609060101010101" pitchFamily="49" charset="-122"/>
                <a:ea typeface="SimHei" panose="02010609060101010101" pitchFamily="49" charset="-122"/>
              </a:rPr>
              <a:t>数据结构。</a:t>
            </a:r>
            <a:endParaRPr lang="zh-CN" altLang="zh-CN" sz="1600" kern="100" dirty="0">
              <a:effectLst/>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A1F5A3E3-EDF4-9845-B751-246FFB356EB5}"/>
              </a:ext>
            </a:extLst>
          </p:cNvPr>
          <p:cNvSpPr/>
          <p:nvPr/>
        </p:nvSpPr>
        <p:spPr>
          <a:xfrm>
            <a:off x="1330960" y="1179175"/>
            <a:ext cx="6096000" cy="1289007"/>
          </a:xfrm>
          <a:prstGeom prst="rect">
            <a:avLst/>
          </a:prstGeom>
        </p:spPr>
        <p:txBody>
          <a:bodyPr>
            <a:spAutoFit/>
          </a:bodyPr>
          <a:lstStyle/>
          <a:p>
            <a:pPr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p>
          <a:p>
            <a:pPr marL="266700" indent="66675" algn="just">
              <a:lnSpc>
                <a:spcPct val="150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a:p>
            <a:pPr marL="266700" indent="66675" algn="just">
              <a:lnSpc>
                <a:spcPct val="150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 }</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5C3EAB14-2C72-AB43-9D4C-072A45F01911}"/>
              </a:ext>
            </a:extLst>
          </p:cNvPr>
          <p:cNvGrpSpPr/>
          <p:nvPr/>
        </p:nvGrpSpPr>
        <p:grpSpPr>
          <a:xfrm>
            <a:off x="5943600" y="1498600"/>
            <a:ext cx="2204720" cy="284480"/>
            <a:chOff x="5669280" y="1544320"/>
            <a:chExt cx="2204720" cy="284480"/>
          </a:xfrm>
        </p:grpSpPr>
        <p:sp>
          <p:nvSpPr>
            <p:cNvPr id="12" name="椭圆 11">
              <a:extLst>
                <a:ext uri="{FF2B5EF4-FFF2-40B4-BE49-F238E27FC236}">
                  <a16:creationId xmlns:a16="http://schemas.microsoft.com/office/drawing/2014/main" id="{18FE1FE3-5B9D-AC49-9E93-776F70AB0010}"/>
                </a:ext>
              </a:extLst>
            </p:cNvPr>
            <p:cNvSpPr/>
            <p:nvPr/>
          </p:nvSpPr>
          <p:spPr>
            <a:xfrm>
              <a:off x="566928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a</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2DDFD3BC-8FE4-FA49-B679-99D5F2A2DC16}"/>
                </a:ext>
              </a:extLst>
            </p:cNvPr>
            <p:cNvSpPr/>
            <p:nvPr/>
          </p:nvSpPr>
          <p:spPr>
            <a:xfrm>
              <a:off x="614680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b</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8F1E9716-0892-A048-AC8D-02A4F0B23352}"/>
                </a:ext>
              </a:extLst>
            </p:cNvPr>
            <p:cNvSpPr/>
            <p:nvPr/>
          </p:nvSpPr>
          <p:spPr>
            <a:xfrm>
              <a:off x="662940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c</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68EAA02E-A35A-4C4C-942A-E79DFB751DFA}"/>
                </a:ext>
              </a:extLst>
            </p:cNvPr>
            <p:cNvSpPr/>
            <p:nvPr/>
          </p:nvSpPr>
          <p:spPr>
            <a:xfrm>
              <a:off x="712216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d</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1FE69599-F8A1-2E46-A81C-5A7B9C1D771E}"/>
                </a:ext>
              </a:extLst>
            </p:cNvPr>
            <p:cNvSpPr/>
            <p:nvPr/>
          </p:nvSpPr>
          <p:spPr>
            <a:xfrm>
              <a:off x="757936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18" name="矩形 17">
            <a:extLst>
              <a:ext uri="{FF2B5EF4-FFF2-40B4-BE49-F238E27FC236}">
                <a16:creationId xmlns:a16="http://schemas.microsoft.com/office/drawing/2014/main" id="{4F18548C-B385-DB42-A3AF-8D207DF8C359}"/>
              </a:ext>
            </a:extLst>
          </p:cNvPr>
          <p:cNvSpPr/>
          <p:nvPr/>
        </p:nvSpPr>
        <p:spPr>
          <a:xfrm>
            <a:off x="1316244" y="2761908"/>
            <a:ext cx="8910320" cy="1286186"/>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B=</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D,R</a:t>
            </a:r>
            <a:r>
              <a:rPr lang="zh-CN" altLang="zh-CN" kern="100" dirty="0">
                <a:latin typeface="Times New Roman" panose="02020603050405020304" pitchFamily="18" charset="0"/>
                <a:ea typeface="宋体" panose="02010600030101010101" pitchFamily="2" charset="-122"/>
              </a:rPr>
              <a:t>），其中：</a:t>
            </a:r>
          </a:p>
          <a:p>
            <a:pPr indent="333375" algn="just">
              <a:lnSpc>
                <a:spcPct val="150000"/>
              </a:lnSpc>
              <a:spcAft>
                <a:spcPts val="0"/>
              </a:spcAft>
            </a:pPr>
            <a:r>
              <a:rPr lang="zh-CN" altLang="en-US" kern="100"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D={</a:t>
            </a:r>
            <a:r>
              <a:rPr lang="en-US" altLang="zh-CN" kern="100" dirty="0" err="1">
                <a:latin typeface="Times New Roman" panose="02020603050405020304" pitchFamily="18" charset="0"/>
                <a:ea typeface="宋体" panose="02010600030101010101" pitchFamily="2" charset="-122"/>
              </a:rPr>
              <a:t>a,b,c,d,e,f</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R={r}</a:t>
            </a:r>
            <a:endParaRPr lang="zh-CN" altLang="zh-CN" kern="100" dirty="0">
              <a:latin typeface="Times New Roman" panose="02020603050405020304" pitchFamily="18" charset="0"/>
              <a:ea typeface="宋体" panose="02010600030101010101" pitchFamily="2" charset="-122"/>
            </a:endParaRPr>
          </a:p>
          <a:p>
            <a:pPr indent="333375" algn="just">
              <a:lnSpc>
                <a:spcPct val="150000"/>
              </a:lnSpc>
              <a:spcAft>
                <a:spcPts val="0"/>
              </a:spcAft>
            </a:pPr>
            <a:r>
              <a:rPr lang="zh-CN" altLang="en-US" kern="100"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r</a:t>
            </a:r>
            <a:r>
              <a:rPr lang="zh-CN" altLang="en-US" kern="100"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={&lt;</a:t>
            </a:r>
            <a:r>
              <a:rPr lang="en-US" altLang="zh-CN" kern="100" dirty="0" err="1">
                <a:latin typeface="Times New Roman" panose="02020603050405020304" pitchFamily="18" charset="0"/>
                <a:ea typeface="宋体" panose="02010600030101010101" pitchFamily="2" charset="-122"/>
              </a:rPr>
              <a:t>a,b</a:t>
            </a:r>
            <a:r>
              <a:rPr lang="en-US" altLang="zh-CN" kern="100" dirty="0">
                <a:latin typeface="Times New Roman" panose="02020603050405020304" pitchFamily="18" charset="0"/>
                <a:ea typeface="宋体" panose="02010600030101010101" pitchFamily="2" charset="-122"/>
              </a:rPr>
              <a:t>&gt;,&lt;</a:t>
            </a:r>
            <a:r>
              <a:rPr lang="en-US" altLang="zh-CN" kern="100" dirty="0" err="1">
                <a:latin typeface="Times New Roman" panose="02020603050405020304" pitchFamily="18" charset="0"/>
                <a:ea typeface="宋体" panose="02010600030101010101" pitchFamily="2" charset="-122"/>
              </a:rPr>
              <a:t>b,c</a:t>
            </a:r>
            <a:r>
              <a:rPr lang="en-US" altLang="zh-CN" kern="100" dirty="0">
                <a:latin typeface="Times New Roman" panose="02020603050405020304" pitchFamily="18" charset="0"/>
                <a:ea typeface="宋体" panose="02010600030101010101" pitchFamily="2" charset="-122"/>
              </a:rPr>
              <a:t>&gt;,&lt;</a:t>
            </a:r>
            <a:r>
              <a:rPr lang="en-US" altLang="zh-CN" kern="100" dirty="0" err="1">
                <a:latin typeface="Times New Roman" panose="02020603050405020304" pitchFamily="18" charset="0"/>
                <a:ea typeface="宋体" panose="02010600030101010101" pitchFamily="2" charset="-122"/>
              </a:rPr>
              <a:t>c,d</a:t>
            </a:r>
            <a:r>
              <a:rPr lang="en-US" altLang="zh-CN" kern="100" dirty="0">
                <a:latin typeface="Times New Roman" panose="02020603050405020304" pitchFamily="18" charset="0"/>
                <a:ea typeface="宋体" panose="02010600030101010101" pitchFamily="2" charset="-122"/>
              </a:rPr>
              <a:t>&gt;,&lt;</a:t>
            </a:r>
            <a:r>
              <a:rPr lang="en-US" altLang="zh-CN" kern="100" dirty="0" err="1">
                <a:latin typeface="Times New Roman" panose="02020603050405020304" pitchFamily="18" charset="0"/>
                <a:ea typeface="宋体" panose="02010600030101010101" pitchFamily="2" charset="-122"/>
              </a:rPr>
              <a:t>d,e</a:t>
            </a:r>
            <a:r>
              <a:rPr lang="en-US" altLang="zh-CN" kern="100" dirty="0">
                <a:latin typeface="Times New Roman" panose="02020603050405020304" pitchFamily="18" charset="0"/>
                <a:ea typeface="宋体" panose="02010600030101010101" pitchFamily="2" charset="-122"/>
              </a:rPr>
              <a:t>&gt;,&lt;</a:t>
            </a:r>
            <a:r>
              <a:rPr lang="en-US" altLang="zh-CN" kern="100" dirty="0" err="1">
                <a:latin typeface="Times New Roman" panose="02020603050405020304" pitchFamily="18" charset="0"/>
                <a:ea typeface="宋体" panose="02010600030101010101" pitchFamily="2" charset="-122"/>
              </a:rPr>
              <a:t>e,f</a:t>
            </a:r>
            <a:r>
              <a:rPr lang="en-US" altLang="zh-CN" kern="100" dirty="0">
                <a:latin typeface="Times New Roman" panose="02020603050405020304" pitchFamily="18" charset="0"/>
                <a:ea typeface="宋体" panose="02010600030101010101" pitchFamily="2" charset="-122"/>
              </a:rPr>
              <a:t>&gt;}    </a:t>
            </a:r>
            <a:r>
              <a:rPr lang="zh-CN" altLang="zh-CN" kern="100" dirty="0">
                <a:latin typeface="Times New Roman" panose="02020603050405020304" pitchFamily="18" charset="0"/>
                <a:ea typeface="宋体" panose="02010600030101010101" pitchFamily="2" charset="-122"/>
              </a:rPr>
              <a:t>（尖括号表示结点之间关系是有向的）</a:t>
            </a:r>
          </a:p>
        </p:txBody>
      </p:sp>
      <p:grpSp>
        <p:nvGrpSpPr>
          <p:cNvPr id="52" name="组合 51">
            <a:extLst>
              <a:ext uri="{FF2B5EF4-FFF2-40B4-BE49-F238E27FC236}">
                <a16:creationId xmlns:a16="http://schemas.microsoft.com/office/drawing/2014/main" id="{96A30303-0A01-3343-853D-B917CEDCA309}"/>
              </a:ext>
            </a:extLst>
          </p:cNvPr>
          <p:cNvGrpSpPr/>
          <p:nvPr/>
        </p:nvGrpSpPr>
        <p:grpSpPr>
          <a:xfrm>
            <a:off x="5943600" y="3112376"/>
            <a:ext cx="3139440" cy="284480"/>
            <a:chOff x="5720080" y="3738413"/>
            <a:chExt cx="3139440" cy="284480"/>
          </a:xfrm>
        </p:grpSpPr>
        <p:sp>
          <p:nvSpPr>
            <p:cNvPr id="32" name="椭圆 31">
              <a:extLst>
                <a:ext uri="{FF2B5EF4-FFF2-40B4-BE49-F238E27FC236}">
                  <a16:creationId xmlns:a16="http://schemas.microsoft.com/office/drawing/2014/main" id="{7D671BA9-3EEC-9645-A2D1-F4D874791878}"/>
                </a:ext>
              </a:extLst>
            </p:cNvPr>
            <p:cNvSpPr/>
            <p:nvPr/>
          </p:nvSpPr>
          <p:spPr>
            <a:xfrm>
              <a:off x="572008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a</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3" name="椭圆 32">
              <a:extLst>
                <a:ext uri="{FF2B5EF4-FFF2-40B4-BE49-F238E27FC236}">
                  <a16:creationId xmlns:a16="http://schemas.microsoft.com/office/drawing/2014/main" id="{027ECB20-C4EC-734E-B066-248005BB32D0}"/>
                </a:ext>
              </a:extLst>
            </p:cNvPr>
            <p:cNvSpPr/>
            <p:nvPr/>
          </p:nvSpPr>
          <p:spPr>
            <a:xfrm>
              <a:off x="629412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b</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4" name="椭圆 33">
              <a:extLst>
                <a:ext uri="{FF2B5EF4-FFF2-40B4-BE49-F238E27FC236}">
                  <a16:creationId xmlns:a16="http://schemas.microsoft.com/office/drawing/2014/main" id="{BC2782CA-81F7-FE48-B470-6536A34AA414}"/>
                </a:ext>
              </a:extLst>
            </p:cNvPr>
            <p:cNvSpPr/>
            <p:nvPr/>
          </p:nvSpPr>
          <p:spPr>
            <a:xfrm>
              <a:off x="690372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c</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id="{A1E9AF88-7735-FF40-880E-A73A7E988F00}"/>
                </a:ext>
              </a:extLst>
            </p:cNvPr>
            <p:cNvSpPr/>
            <p:nvPr/>
          </p:nvSpPr>
          <p:spPr>
            <a:xfrm>
              <a:off x="746760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d</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6" name="椭圆 35">
              <a:extLst>
                <a:ext uri="{FF2B5EF4-FFF2-40B4-BE49-F238E27FC236}">
                  <a16:creationId xmlns:a16="http://schemas.microsoft.com/office/drawing/2014/main" id="{DD6378B7-0CCD-E547-BD19-CC749094A179}"/>
                </a:ext>
              </a:extLst>
            </p:cNvPr>
            <p:cNvSpPr/>
            <p:nvPr/>
          </p:nvSpPr>
          <p:spPr>
            <a:xfrm>
              <a:off x="800608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7" name="椭圆 36">
              <a:extLst>
                <a:ext uri="{FF2B5EF4-FFF2-40B4-BE49-F238E27FC236}">
                  <a16:creationId xmlns:a16="http://schemas.microsoft.com/office/drawing/2014/main" id="{F5084B53-A3E8-994C-9B8D-7273FE0F0038}"/>
                </a:ext>
              </a:extLst>
            </p:cNvPr>
            <p:cNvSpPr/>
            <p:nvPr/>
          </p:nvSpPr>
          <p:spPr>
            <a:xfrm>
              <a:off x="856488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f</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39" name="直线箭头连接符 38">
              <a:extLst>
                <a:ext uri="{FF2B5EF4-FFF2-40B4-BE49-F238E27FC236}">
                  <a16:creationId xmlns:a16="http://schemas.microsoft.com/office/drawing/2014/main" id="{82C24681-5AEB-BE49-AB4E-C11918A5F0D5}"/>
                </a:ext>
              </a:extLst>
            </p:cNvPr>
            <p:cNvCxnSpPr>
              <a:stCxn id="32" idx="6"/>
              <a:endCxn id="33" idx="2"/>
            </p:cNvCxnSpPr>
            <p:nvPr/>
          </p:nvCxnSpPr>
          <p:spPr>
            <a:xfrm>
              <a:off x="6014720" y="3880653"/>
              <a:ext cx="27940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F8C7F434-BD3E-C446-9C1F-10EF53D28A71}"/>
                </a:ext>
              </a:extLst>
            </p:cNvPr>
            <p:cNvCxnSpPr>
              <a:cxnSpLocks/>
              <a:stCxn id="33" idx="6"/>
              <a:endCxn id="34" idx="2"/>
            </p:cNvCxnSpPr>
            <p:nvPr/>
          </p:nvCxnSpPr>
          <p:spPr>
            <a:xfrm>
              <a:off x="6588760" y="3880653"/>
              <a:ext cx="31496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DA027243-96FA-9743-82B2-78960C23B6FA}"/>
                </a:ext>
              </a:extLst>
            </p:cNvPr>
            <p:cNvCxnSpPr>
              <a:cxnSpLocks/>
              <a:stCxn id="34" idx="6"/>
              <a:endCxn id="35" idx="2"/>
            </p:cNvCxnSpPr>
            <p:nvPr/>
          </p:nvCxnSpPr>
          <p:spPr>
            <a:xfrm>
              <a:off x="7198360" y="3880653"/>
              <a:ext cx="26924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9C493947-0678-7443-811A-794A193A388D}"/>
                </a:ext>
              </a:extLst>
            </p:cNvPr>
            <p:cNvCxnSpPr>
              <a:cxnSpLocks/>
              <a:stCxn id="35" idx="6"/>
              <a:endCxn id="36" idx="2"/>
            </p:cNvCxnSpPr>
            <p:nvPr/>
          </p:nvCxnSpPr>
          <p:spPr>
            <a:xfrm>
              <a:off x="7762240" y="3880653"/>
              <a:ext cx="24384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4FA1C975-85C5-5747-B4A3-79A0D8730BF0}"/>
                </a:ext>
              </a:extLst>
            </p:cNvPr>
            <p:cNvCxnSpPr>
              <a:cxnSpLocks/>
              <a:stCxn id="36" idx="6"/>
              <a:endCxn id="37" idx="2"/>
            </p:cNvCxnSpPr>
            <p:nvPr/>
          </p:nvCxnSpPr>
          <p:spPr>
            <a:xfrm>
              <a:off x="8300720" y="3880653"/>
              <a:ext cx="26416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Rectangle 3">
            <a:extLst>
              <a:ext uri="{FF2B5EF4-FFF2-40B4-BE49-F238E27FC236}">
                <a16:creationId xmlns:a16="http://schemas.microsoft.com/office/drawing/2014/main" id="{6527EFB4-D178-E549-BDE4-7C71EF1B6262}"/>
              </a:ext>
            </a:extLst>
          </p:cNvPr>
          <p:cNvSpPr>
            <a:spLocks noChangeArrowheads="1"/>
          </p:cNvSpPr>
          <p:nvPr/>
        </p:nvSpPr>
        <p:spPr bwMode="auto">
          <a:xfrm>
            <a:off x="1027603" y="4479752"/>
            <a:ext cx="7402989"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333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33375"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（3）F=（D,R），其中：</a:t>
            </a:r>
          </a:p>
          <a:p>
            <a:pPr marL="0" marR="0" lvl="0" indent="333375"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zh-CN"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D={50,25,64,57,82,36,75,55}，R={r}</a:t>
            </a:r>
          </a:p>
          <a:p>
            <a:pPr marL="0" marR="0" lvl="0" indent="333375"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a:t>
            </a: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zh-CN"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={&lt;50,25&gt;,&lt;50,64&gt;,&lt;25,36&gt;,&lt;64,57&gt;,&lt;64,82&gt;,&lt;57,55&gt;,&lt;57,75&gt;}</a:t>
            </a:r>
          </a:p>
        </p:txBody>
      </p:sp>
      <p:grpSp>
        <p:nvGrpSpPr>
          <p:cNvPr id="96" name="组合 95">
            <a:extLst>
              <a:ext uri="{FF2B5EF4-FFF2-40B4-BE49-F238E27FC236}">
                <a16:creationId xmlns:a16="http://schemas.microsoft.com/office/drawing/2014/main" id="{BDA561F6-9E2C-E840-96B6-3E3A94840644}"/>
              </a:ext>
            </a:extLst>
          </p:cNvPr>
          <p:cNvGrpSpPr/>
          <p:nvPr/>
        </p:nvGrpSpPr>
        <p:grpSpPr>
          <a:xfrm>
            <a:off x="9745439" y="4113637"/>
            <a:ext cx="1566920" cy="2115301"/>
            <a:chOff x="9668636" y="4151586"/>
            <a:chExt cx="1566920" cy="2115301"/>
          </a:xfrm>
        </p:grpSpPr>
        <p:sp>
          <p:nvSpPr>
            <p:cNvPr id="73" name="椭圆 72">
              <a:extLst>
                <a:ext uri="{FF2B5EF4-FFF2-40B4-BE49-F238E27FC236}">
                  <a16:creationId xmlns:a16="http://schemas.microsoft.com/office/drawing/2014/main" id="{42997D26-C113-DD44-9765-6C9AB173F1D9}"/>
                </a:ext>
              </a:extLst>
            </p:cNvPr>
            <p:cNvSpPr/>
            <p:nvPr/>
          </p:nvSpPr>
          <p:spPr>
            <a:xfrm>
              <a:off x="10068911" y="4151586"/>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50</a:t>
              </a:r>
              <a:endParaRPr kumimoji="1" lang="zh-CN" altLang="en-US" sz="1600" dirty="0">
                <a:solidFill>
                  <a:schemeClr val="tx1"/>
                </a:solidFill>
              </a:endParaRPr>
            </a:p>
          </p:txBody>
        </p:sp>
        <p:sp>
          <p:nvSpPr>
            <p:cNvPr id="74" name="椭圆 73">
              <a:extLst>
                <a:ext uri="{FF2B5EF4-FFF2-40B4-BE49-F238E27FC236}">
                  <a16:creationId xmlns:a16="http://schemas.microsoft.com/office/drawing/2014/main" id="{2DC2F628-8C8A-7A44-B55B-BF0CA2938842}"/>
                </a:ext>
              </a:extLst>
            </p:cNvPr>
            <p:cNvSpPr/>
            <p:nvPr/>
          </p:nvSpPr>
          <p:spPr>
            <a:xfrm>
              <a:off x="9669519" y="4707072"/>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25</a:t>
              </a:r>
              <a:endParaRPr kumimoji="1" lang="zh-CN" altLang="en-US" sz="1600" dirty="0">
                <a:solidFill>
                  <a:schemeClr val="tx1"/>
                </a:solidFill>
              </a:endParaRPr>
            </a:p>
          </p:txBody>
        </p:sp>
        <p:sp>
          <p:nvSpPr>
            <p:cNvPr id="75" name="椭圆 74">
              <a:extLst>
                <a:ext uri="{FF2B5EF4-FFF2-40B4-BE49-F238E27FC236}">
                  <a16:creationId xmlns:a16="http://schemas.microsoft.com/office/drawing/2014/main" id="{C5434708-2C7E-5544-803F-C1B308F9D583}"/>
                </a:ext>
              </a:extLst>
            </p:cNvPr>
            <p:cNvSpPr/>
            <p:nvPr/>
          </p:nvSpPr>
          <p:spPr>
            <a:xfrm>
              <a:off x="10468303" y="4707072"/>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64</a:t>
              </a:r>
              <a:endParaRPr kumimoji="1" lang="zh-CN" altLang="en-US" sz="1600" dirty="0">
                <a:solidFill>
                  <a:schemeClr val="tx1"/>
                </a:solidFill>
              </a:endParaRPr>
            </a:p>
          </p:txBody>
        </p:sp>
        <p:sp>
          <p:nvSpPr>
            <p:cNvPr id="76" name="椭圆 75">
              <a:extLst>
                <a:ext uri="{FF2B5EF4-FFF2-40B4-BE49-F238E27FC236}">
                  <a16:creationId xmlns:a16="http://schemas.microsoft.com/office/drawing/2014/main" id="{D899790C-E81D-C648-96DD-FA8845BB5E74}"/>
                </a:ext>
              </a:extLst>
            </p:cNvPr>
            <p:cNvSpPr/>
            <p:nvPr/>
          </p:nvSpPr>
          <p:spPr>
            <a:xfrm>
              <a:off x="10143184" y="5301323"/>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57</a:t>
              </a:r>
              <a:endParaRPr kumimoji="1" lang="zh-CN" altLang="en-US" sz="1600" dirty="0">
                <a:solidFill>
                  <a:schemeClr val="tx1"/>
                </a:solidFill>
              </a:endParaRPr>
            </a:p>
          </p:txBody>
        </p:sp>
        <p:sp>
          <p:nvSpPr>
            <p:cNvPr id="77" name="椭圆 76">
              <a:extLst>
                <a:ext uri="{FF2B5EF4-FFF2-40B4-BE49-F238E27FC236}">
                  <a16:creationId xmlns:a16="http://schemas.microsoft.com/office/drawing/2014/main" id="{3E696E6D-8470-9D44-AA2E-03FE3F94C90A}"/>
                </a:ext>
              </a:extLst>
            </p:cNvPr>
            <p:cNvSpPr/>
            <p:nvPr/>
          </p:nvSpPr>
          <p:spPr>
            <a:xfrm>
              <a:off x="10867695" y="5291669"/>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82</a:t>
              </a:r>
              <a:endParaRPr kumimoji="1" lang="zh-CN" altLang="en-US" sz="1600" dirty="0">
                <a:solidFill>
                  <a:schemeClr val="tx1"/>
                </a:solidFill>
              </a:endParaRPr>
            </a:p>
          </p:txBody>
        </p:sp>
        <p:sp>
          <p:nvSpPr>
            <p:cNvPr id="78" name="椭圆 77">
              <a:extLst>
                <a:ext uri="{FF2B5EF4-FFF2-40B4-BE49-F238E27FC236}">
                  <a16:creationId xmlns:a16="http://schemas.microsoft.com/office/drawing/2014/main" id="{B9656067-C39B-0C46-875E-E7EABFDE46CE}"/>
                </a:ext>
              </a:extLst>
            </p:cNvPr>
            <p:cNvSpPr/>
            <p:nvPr/>
          </p:nvSpPr>
          <p:spPr>
            <a:xfrm>
              <a:off x="9841006" y="5988185"/>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55</a:t>
              </a:r>
              <a:endParaRPr kumimoji="1" lang="zh-CN" altLang="en-US" sz="1600" dirty="0">
                <a:solidFill>
                  <a:schemeClr val="tx1"/>
                </a:solidFill>
              </a:endParaRPr>
            </a:p>
          </p:txBody>
        </p:sp>
        <p:sp>
          <p:nvSpPr>
            <p:cNvPr id="79" name="椭圆 78">
              <a:extLst>
                <a:ext uri="{FF2B5EF4-FFF2-40B4-BE49-F238E27FC236}">
                  <a16:creationId xmlns:a16="http://schemas.microsoft.com/office/drawing/2014/main" id="{92C8359B-9154-624E-915F-2770EFC8A986}"/>
                </a:ext>
              </a:extLst>
            </p:cNvPr>
            <p:cNvSpPr/>
            <p:nvPr/>
          </p:nvSpPr>
          <p:spPr>
            <a:xfrm>
              <a:off x="10468303" y="5988186"/>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75</a:t>
              </a:r>
              <a:endParaRPr kumimoji="1" lang="zh-CN" altLang="en-US" sz="1600" dirty="0">
                <a:solidFill>
                  <a:schemeClr val="tx1"/>
                </a:solidFill>
              </a:endParaRPr>
            </a:p>
          </p:txBody>
        </p:sp>
        <p:sp>
          <p:nvSpPr>
            <p:cNvPr id="81" name="椭圆 80">
              <a:extLst>
                <a:ext uri="{FF2B5EF4-FFF2-40B4-BE49-F238E27FC236}">
                  <a16:creationId xmlns:a16="http://schemas.microsoft.com/office/drawing/2014/main" id="{132729F5-6D75-574E-AF9E-67BFA4CD3E67}"/>
                </a:ext>
              </a:extLst>
            </p:cNvPr>
            <p:cNvSpPr/>
            <p:nvPr/>
          </p:nvSpPr>
          <p:spPr>
            <a:xfrm>
              <a:off x="9668636" y="5301323"/>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36</a:t>
              </a:r>
              <a:endParaRPr kumimoji="1" lang="zh-CN" altLang="en-US" sz="1600" dirty="0">
                <a:solidFill>
                  <a:schemeClr val="tx1"/>
                </a:solidFill>
              </a:endParaRPr>
            </a:p>
          </p:txBody>
        </p:sp>
        <p:cxnSp>
          <p:nvCxnSpPr>
            <p:cNvPr id="83" name="直线箭头连接符 82">
              <a:extLst>
                <a:ext uri="{FF2B5EF4-FFF2-40B4-BE49-F238E27FC236}">
                  <a16:creationId xmlns:a16="http://schemas.microsoft.com/office/drawing/2014/main" id="{A91E8FF5-ED34-9241-A7D8-AB83463B95D9}"/>
                </a:ext>
              </a:extLst>
            </p:cNvPr>
            <p:cNvCxnSpPr>
              <a:stCxn id="73" idx="4"/>
              <a:endCxn id="74" idx="0"/>
            </p:cNvCxnSpPr>
            <p:nvPr/>
          </p:nvCxnSpPr>
          <p:spPr>
            <a:xfrm flipH="1">
              <a:off x="9853450" y="4430287"/>
              <a:ext cx="399392" cy="2767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B06207C2-500D-864A-AC0A-BF496692120A}"/>
                </a:ext>
              </a:extLst>
            </p:cNvPr>
            <p:cNvCxnSpPr>
              <a:stCxn id="73" idx="4"/>
              <a:endCxn id="75" idx="0"/>
            </p:cNvCxnSpPr>
            <p:nvPr/>
          </p:nvCxnSpPr>
          <p:spPr>
            <a:xfrm>
              <a:off x="10252842" y="4430287"/>
              <a:ext cx="399392" cy="2767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EB2EFABC-D9DF-B641-AA4D-AF11DFAE1EB3}"/>
                </a:ext>
              </a:extLst>
            </p:cNvPr>
            <p:cNvCxnSpPr>
              <a:stCxn id="74" idx="4"/>
              <a:endCxn id="81" idx="0"/>
            </p:cNvCxnSpPr>
            <p:nvPr/>
          </p:nvCxnSpPr>
          <p:spPr>
            <a:xfrm flipH="1">
              <a:off x="9852567" y="4985773"/>
              <a:ext cx="883" cy="31555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a:extLst>
                <a:ext uri="{FF2B5EF4-FFF2-40B4-BE49-F238E27FC236}">
                  <a16:creationId xmlns:a16="http://schemas.microsoft.com/office/drawing/2014/main" id="{CDE44B76-6776-CA40-AC66-E4DF24F98F90}"/>
                </a:ext>
              </a:extLst>
            </p:cNvPr>
            <p:cNvCxnSpPr>
              <a:stCxn id="75" idx="4"/>
              <a:endCxn id="76" idx="0"/>
            </p:cNvCxnSpPr>
            <p:nvPr/>
          </p:nvCxnSpPr>
          <p:spPr>
            <a:xfrm flipH="1">
              <a:off x="10327115" y="4985773"/>
              <a:ext cx="325119" cy="31555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8E763260-E4C9-434B-8234-E70E1BB7A537}"/>
                </a:ext>
              </a:extLst>
            </p:cNvPr>
            <p:cNvCxnSpPr>
              <a:stCxn id="75" idx="4"/>
              <a:endCxn id="77" idx="0"/>
            </p:cNvCxnSpPr>
            <p:nvPr/>
          </p:nvCxnSpPr>
          <p:spPr>
            <a:xfrm>
              <a:off x="10652234" y="4985773"/>
              <a:ext cx="399392" cy="3058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7274D9EC-1749-D749-9DA2-EE927758D2AD}"/>
                </a:ext>
              </a:extLst>
            </p:cNvPr>
            <p:cNvCxnSpPr>
              <a:stCxn id="76" idx="4"/>
              <a:endCxn id="78" idx="0"/>
            </p:cNvCxnSpPr>
            <p:nvPr/>
          </p:nvCxnSpPr>
          <p:spPr>
            <a:xfrm flipH="1">
              <a:off x="10024937" y="5580024"/>
              <a:ext cx="302178" cy="40816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79504724-20E8-0D47-9FA6-4F930BF89DC2}"/>
                </a:ext>
              </a:extLst>
            </p:cNvPr>
            <p:cNvCxnSpPr>
              <a:stCxn id="76" idx="4"/>
              <a:endCxn id="79" idx="0"/>
            </p:cNvCxnSpPr>
            <p:nvPr/>
          </p:nvCxnSpPr>
          <p:spPr>
            <a:xfrm>
              <a:off x="10327115" y="5580024"/>
              <a:ext cx="325119" cy="40816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97" name="文本框 96">
            <a:extLst>
              <a:ext uri="{FF2B5EF4-FFF2-40B4-BE49-F238E27FC236}">
                <a16:creationId xmlns:a16="http://schemas.microsoft.com/office/drawing/2014/main" id="{1D2F268F-CCE4-EE49-85DA-51ABA90551AD}"/>
              </a:ext>
            </a:extLst>
          </p:cNvPr>
          <p:cNvSpPr txBox="1"/>
          <p:nvPr/>
        </p:nvSpPr>
        <p:spPr>
          <a:xfrm>
            <a:off x="9425694" y="1446126"/>
            <a:ext cx="800219"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集合</a:t>
            </a:r>
          </a:p>
        </p:txBody>
      </p:sp>
      <p:sp>
        <p:nvSpPr>
          <p:cNvPr id="98" name="文本框 97">
            <a:extLst>
              <a:ext uri="{FF2B5EF4-FFF2-40B4-BE49-F238E27FC236}">
                <a16:creationId xmlns:a16="http://schemas.microsoft.com/office/drawing/2014/main" id="{39072F77-DE8B-CA45-ADF4-30D046281200}"/>
              </a:ext>
            </a:extLst>
          </p:cNvPr>
          <p:cNvSpPr txBox="1"/>
          <p:nvPr/>
        </p:nvSpPr>
        <p:spPr>
          <a:xfrm>
            <a:off x="9420903" y="3059668"/>
            <a:ext cx="1107996"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线性表</a:t>
            </a:r>
          </a:p>
        </p:txBody>
      </p:sp>
      <p:sp>
        <p:nvSpPr>
          <p:cNvPr id="99" name="文本框 98">
            <a:extLst>
              <a:ext uri="{FF2B5EF4-FFF2-40B4-BE49-F238E27FC236}">
                <a16:creationId xmlns:a16="http://schemas.microsoft.com/office/drawing/2014/main" id="{1F8F008E-253B-D040-B6F2-0AA389523DE0}"/>
              </a:ext>
            </a:extLst>
          </p:cNvPr>
          <p:cNvSpPr txBox="1"/>
          <p:nvPr/>
        </p:nvSpPr>
        <p:spPr>
          <a:xfrm>
            <a:off x="9346468" y="5858753"/>
            <a:ext cx="492443"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树</a:t>
            </a:r>
          </a:p>
        </p:txBody>
      </p:sp>
    </p:spTree>
    <p:extLst>
      <p:ext uri="{BB962C8B-B14F-4D97-AF65-F5344CB8AC3E}">
        <p14:creationId xmlns:p14="http://schemas.microsoft.com/office/powerpoint/2010/main" val="329298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blinds(horizontal)">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checkerboard(across)">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blinds(horizontal)">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left)">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dissolve">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blinds(horizontal)">
                                      <p:cBhvr>
                                        <p:cTn id="4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55" grpId="0"/>
      <p:bldP spid="97" grpId="0"/>
      <p:bldP spid="98" grpId="0"/>
      <p:bldP spid="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433385-9FAD-3044-B189-8DEFD8F4F7AC}"/>
              </a:ext>
            </a:extLst>
          </p:cNvPr>
          <p:cNvSpPr/>
          <p:nvPr/>
        </p:nvSpPr>
        <p:spPr>
          <a:xfrm>
            <a:off x="1387365" y="758298"/>
            <a:ext cx="9196551" cy="1286186"/>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p>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D={1,2,3,4,5,6}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R={r}</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333375" algn="just">
              <a:lnSpc>
                <a:spcPct val="150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={(1,2),(2,3),(2,4),(3,4),(3,5),(3,6),(4,5),(4,6)}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（园括号表示结点之间关系是</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无</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向的）</a:t>
            </a:r>
          </a:p>
        </p:txBody>
      </p:sp>
      <p:grpSp>
        <p:nvGrpSpPr>
          <p:cNvPr id="80" name="组合 79">
            <a:extLst>
              <a:ext uri="{FF2B5EF4-FFF2-40B4-BE49-F238E27FC236}">
                <a16:creationId xmlns:a16="http://schemas.microsoft.com/office/drawing/2014/main" id="{5FBC4F35-6FDF-5845-B45C-FAFC9A2E61B2}"/>
              </a:ext>
            </a:extLst>
          </p:cNvPr>
          <p:cNvGrpSpPr/>
          <p:nvPr/>
        </p:nvGrpSpPr>
        <p:grpSpPr>
          <a:xfrm>
            <a:off x="3062779" y="2452195"/>
            <a:ext cx="3731171" cy="1382111"/>
            <a:chOff x="3888828" y="2737945"/>
            <a:chExt cx="3731171" cy="1382111"/>
          </a:xfrm>
        </p:grpSpPr>
        <p:sp>
          <p:nvSpPr>
            <p:cNvPr id="21" name="椭圆 20">
              <a:extLst>
                <a:ext uri="{FF2B5EF4-FFF2-40B4-BE49-F238E27FC236}">
                  <a16:creationId xmlns:a16="http://schemas.microsoft.com/office/drawing/2014/main" id="{F71FF78B-BEC2-4F46-9D64-0187FFFBDCAD}"/>
                </a:ext>
              </a:extLst>
            </p:cNvPr>
            <p:cNvSpPr/>
            <p:nvPr/>
          </p:nvSpPr>
          <p:spPr>
            <a:xfrm>
              <a:off x="3888828" y="3279228"/>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1</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D9453FBF-C066-F243-B02C-5B07401B1F9A}"/>
                </a:ext>
              </a:extLst>
            </p:cNvPr>
            <p:cNvSpPr/>
            <p:nvPr/>
          </p:nvSpPr>
          <p:spPr>
            <a:xfrm>
              <a:off x="4713889" y="3279228"/>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2</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3" name="椭圆 22">
              <a:extLst>
                <a:ext uri="{FF2B5EF4-FFF2-40B4-BE49-F238E27FC236}">
                  <a16:creationId xmlns:a16="http://schemas.microsoft.com/office/drawing/2014/main" id="{843D612D-A3EA-4544-897D-B74E543A1B45}"/>
                </a:ext>
              </a:extLst>
            </p:cNvPr>
            <p:cNvSpPr/>
            <p:nvPr/>
          </p:nvSpPr>
          <p:spPr>
            <a:xfrm>
              <a:off x="5554718" y="2737945"/>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3</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4" name="椭圆 23">
              <a:extLst>
                <a:ext uri="{FF2B5EF4-FFF2-40B4-BE49-F238E27FC236}">
                  <a16:creationId xmlns:a16="http://schemas.microsoft.com/office/drawing/2014/main" id="{F9C92B96-8314-2B4E-BD0F-86176026263F}"/>
                </a:ext>
              </a:extLst>
            </p:cNvPr>
            <p:cNvSpPr/>
            <p:nvPr/>
          </p:nvSpPr>
          <p:spPr>
            <a:xfrm>
              <a:off x="5554717" y="3762704"/>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4</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EDF1903D-F5E6-B249-8A5F-F37695E75A20}"/>
                </a:ext>
              </a:extLst>
            </p:cNvPr>
            <p:cNvSpPr/>
            <p:nvPr/>
          </p:nvSpPr>
          <p:spPr>
            <a:xfrm>
              <a:off x="6437587" y="3279228"/>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5</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6" name="椭圆 25">
              <a:extLst>
                <a:ext uri="{FF2B5EF4-FFF2-40B4-BE49-F238E27FC236}">
                  <a16:creationId xmlns:a16="http://schemas.microsoft.com/office/drawing/2014/main" id="{19EF41AE-7BFE-EE47-908C-74C0145B8D2D}"/>
                </a:ext>
              </a:extLst>
            </p:cNvPr>
            <p:cNvSpPr/>
            <p:nvPr/>
          </p:nvSpPr>
          <p:spPr>
            <a:xfrm>
              <a:off x="7262648" y="3279228"/>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6</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30" name="直线连接符 29">
              <a:extLst>
                <a:ext uri="{FF2B5EF4-FFF2-40B4-BE49-F238E27FC236}">
                  <a16:creationId xmlns:a16="http://schemas.microsoft.com/office/drawing/2014/main" id="{3FF50E13-C053-D544-8BBA-49357B6EC845}"/>
                </a:ext>
              </a:extLst>
            </p:cNvPr>
            <p:cNvCxnSpPr>
              <a:stCxn id="21" idx="6"/>
              <a:endCxn id="22" idx="2"/>
            </p:cNvCxnSpPr>
            <p:nvPr/>
          </p:nvCxnSpPr>
          <p:spPr>
            <a:xfrm>
              <a:off x="4246179" y="3457904"/>
              <a:ext cx="46771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4E04C05E-E1A3-5445-B821-505F4F5B0DF2}"/>
                </a:ext>
              </a:extLst>
            </p:cNvPr>
            <p:cNvCxnSpPr>
              <a:stCxn id="22" idx="7"/>
              <a:endCxn id="23" idx="3"/>
            </p:cNvCxnSpPr>
            <p:nvPr/>
          </p:nvCxnSpPr>
          <p:spPr>
            <a:xfrm flipV="1">
              <a:off x="5018907" y="3042964"/>
              <a:ext cx="588144" cy="2885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66A7DE01-8410-0045-919F-862F4986F6B3}"/>
                </a:ext>
              </a:extLst>
            </p:cNvPr>
            <p:cNvCxnSpPr>
              <a:stCxn id="22" idx="5"/>
              <a:endCxn id="24" idx="1"/>
            </p:cNvCxnSpPr>
            <p:nvPr/>
          </p:nvCxnSpPr>
          <p:spPr>
            <a:xfrm>
              <a:off x="5018907" y="3584247"/>
              <a:ext cx="588143" cy="230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7047BB3D-A197-664D-BE32-9DC0E5FF6362}"/>
                </a:ext>
              </a:extLst>
            </p:cNvPr>
            <p:cNvCxnSpPr>
              <a:stCxn id="23" idx="4"/>
              <a:endCxn id="24" idx="0"/>
            </p:cNvCxnSpPr>
            <p:nvPr/>
          </p:nvCxnSpPr>
          <p:spPr>
            <a:xfrm flipH="1">
              <a:off x="5733393" y="3095297"/>
              <a:ext cx="1" cy="6674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1FE23B35-6CF0-5247-A783-3A584CD808EF}"/>
                </a:ext>
              </a:extLst>
            </p:cNvPr>
            <p:cNvCxnSpPr>
              <a:stCxn id="23" idx="6"/>
              <a:endCxn id="25" idx="0"/>
            </p:cNvCxnSpPr>
            <p:nvPr/>
          </p:nvCxnSpPr>
          <p:spPr>
            <a:xfrm>
              <a:off x="5912069" y="2916621"/>
              <a:ext cx="704194" cy="3626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762D7568-0219-B347-BF1A-1F568EA59F51}"/>
                </a:ext>
              </a:extLst>
            </p:cNvPr>
            <p:cNvCxnSpPr>
              <a:stCxn id="24" idx="6"/>
              <a:endCxn id="25" idx="4"/>
            </p:cNvCxnSpPr>
            <p:nvPr/>
          </p:nvCxnSpPr>
          <p:spPr>
            <a:xfrm flipV="1">
              <a:off x="5912068" y="3636580"/>
              <a:ext cx="704195"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9734DC4C-9DB4-6E43-8630-DF527033D893}"/>
                </a:ext>
              </a:extLst>
            </p:cNvPr>
            <p:cNvCxnSpPr>
              <a:stCxn id="23" idx="6"/>
              <a:endCxn id="26" idx="1"/>
            </p:cNvCxnSpPr>
            <p:nvPr/>
          </p:nvCxnSpPr>
          <p:spPr>
            <a:xfrm>
              <a:off x="5912069" y="2916621"/>
              <a:ext cx="1402912" cy="4149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A962E6B5-0728-9A49-ABB3-22FA54D27023}"/>
                </a:ext>
              </a:extLst>
            </p:cNvPr>
            <p:cNvCxnSpPr>
              <a:stCxn id="24" idx="6"/>
              <a:endCxn id="26" idx="3"/>
            </p:cNvCxnSpPr>
            <p:nvPr/>
          </p:nvCxnSpPr>
          <p:spPr>
            <a:xfrm flipV="1">
              <a:off x="5912068" y="3584247"/>
              <a:ext cx="1402913" cy="35713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Rectangle 3">
            <a:extLst>
              <a:ext uri="{FF2B5EF4-FFF2-40B4-BE49-F238E27FC236}">
                <a16:creationId xmlns:a16="http://schemas.microsoft.com/office/drawing/2014/main" id="{55D3E9C7-4BA5-0247-AD47-81DD46CD6066}"/>
              </a:ext>
            </a:extLst>
          </p:cNvPr>
          <p:cNvSpPr>
            <a:spLocks noChangeArrowheads="1"/>
          </p:cNvSpPr>
          <p:nvPr/>
        </p:nvSpPr>
        <p:spPr bwMode="auto">
          <a:xfrm>
            <a:off x="1076526" y="4242018"/>
            <a:ext cx="5764720"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000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（5）E=（D,R），其中： </a:t>
            </a:r>
          </a:p>
          <a:p>
            <a:pPr marL="0" marR="0" lvl="0" indent="40005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a,b,c,d,e,f,g,h</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t>
            </a:r>
            <a:r>
              <a:rPr kumimoji="0" lang="zh-CN" altLang="de-DE"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t>
            </a:r>
          </a:p>
          <a:p>
            <a:pPr marL="0" marR="0" lvl="0" indent="40005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a:t>
            </a: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d,b</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d,g</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d,a</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b,c</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g,e</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g,h</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e,f</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a:t>
            </a:r>
          </a:p>
        </p:txBody>
      </p:sp>
      <p:grpSp>
        <p:nvGrpSpPr>
          <p:cNvPr id="81" name="组合 80">
            <a:extLst>
              <a:ext uri="{FF2B5EF4-FFF2-40B4-BE49-F238E27FC236}">
                <a16:creationId xmlns:a16="http://schemas.microsoft.com/office/drawing/2014/main" id="{004E12F3-C45E-8847-8F8C-A17F39F8F0F5}"/>
              </a:ext>
            </a:extLst>
          </p:cNvPr>
          <p:cNvGrpSpPr/>
          <p:nvPr/>
        </p:nvGrpSpPr>
        <p:grpSpPr>
          <a:xfrm>
            <a:off x="7198597" y="3643150"/>
            <a:ext cx="1961170" cy="2642922"/>
            <a:chOff x="8497613" y="3578772"/>
            <a:chExt cx="1961170" cy="2642922"/>
          </a:xfrm>
        </p:grpSpPr>
        <p:sp>
          <p:nvSpPr>
            <p:cNvPr id="48" name="椭圆 47">
              <a:extLst>
                <a:ext uri="{FF2B5EF4-FFF2-40B4-BE49-F238E27FC236}">
                  <a16:creationId xmlns:a16="http://schemas.microsoft.com/office/drawing/2014/main" id="{1AF68CE5-DBBC-A14D-B984-756F2188E00B}"/>
                </a:ext>
              </a:extLst>
            </p:cNvPr>
            <p:cNvSpPr/>
            <p:nvPr/>
          </p:nvSpPr>
          <p:spPr>
            <a:xfrm>
              <a:off x="9291145" y="3578772"/>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d</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9" name="椭圆 48">
              <a:extLst>
                <a:ext uri="{FF2B5EF4-FFF2-40B4-BE49-F238E27FC236}">
                  <a16:creationId xmlns:a16="http://schemas.microsoft.com/office/drawing/2014/main" id="{C5980329-1D28-1147-93C4-578D58ED818F}"/>
                </a:ext>
              </a:extLst>
            </p:cNvPr>
            <p:cNvSpPr/>
            <p:nvPr/>
          </p:nvSpPr>
          <p:spPr>
            <a:xfrm>
              <a:off x="8497614" y="4372304"/>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b</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0" name="椭圆 49">
              <a:extLst>
                <a:ext uri="{FF2B5EF4-FFF2-40B4-BE49-F238E27FC236}">
                  <a16:creationId xmlns:a16="http://schemas.microsoft.com/office/drawing/2014/main" id="{14AA89DF-B2D2-354F-90E7-D6CD321AEC0D}"/>
                </a:ext>
              </a:extLst>
            </p:cNvPr>
            <p:cNvSpPr/>
            <p:nvPr/>
          </p:nvSpPr>
          <p:spPr>
            <a:xfrm>
              <a:off x="9291145" y="4393326"/>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g</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1" name="椭圆 50">
              <a:extLst>
                <a:ext uri="{FF2B5EF4-FFF2-40B4-BE49-F238E27FC236}">
                  <a16:creationId xmlns:a16="http://schemas.microsoft.com/office/drawing/2014/main" id="{8EF114C4-6600-EA41-96A5-613735CB5B31}"/>
                </a:ext>
              </a:extLst>
            </p:cNvPr>
            <p:cNvSpPr/>
            <p:nvPr/>
          </p:nvSpPr>
          <p:spPr>
            <a:xfrm>
              <a:off x="10101432" y="4372304"/>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a</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2" name="椭圆 51">
              <a:extLst>
                <a:ext uri="{FF2B5EF4-FFF2-40B4-BE49-F238E27FC236}">
                  <a16:creationId xmlns:a16="http://schemas.microsoft.com/office/drawing/2014/main" id="{AED06AAD-528C-1247-B06D-F6FEF2458095}"/>
                </a:ext>
              </a:extLst>
            </p:cNvPr>
            <p:cNvSpPr/>
            <p:nvPr/>
          </p:nvSpPr>
          <p:spPr>
            <a:xfrm>
              <a:off x="8497613" y="5102556"/>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c</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3" name="椭圆 52">
              <a:extLst>
                <a:ext uri="{FF2B5EF4-FFF2-40B4-BE49-F238E27FC236}">
                  <a16:creationId xmlns:a16="http://schemas.microsoft.com/office/drawing/2014/main" id="{42A5E358-1BE8-B34F-A8F1-55F7CFEB3EB9}"/>
                </a:ext>
              </a:extLst>
            </p:cNvPr>
            <p:cNvSpPr/>
            <p:nvPr/>
          </p:nvSpPr>
          <p:spPr>
            <a:xfrm>
              <a:off x="8969096" y="5128834"/>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4" name="椭圆 53">
              <a:extLst>
                <a:ext uri="{FF2B5EF4-FFF2-40B4-BE49-F238E27FC236}">
                  <a16:creationId xmlns:a16="http://schemas.microsoft.com/office/drawing/2014/main" id="{883F695C-6B48-5843-A424-4D9FCCE6CC39}"/>
                </a:ext>
              </a:extLst>
            </p:cNvPr>
            <p:cNvSpPr/>
            <p:nvPr/>
          </p:nvSpPr>
          <p:spPr>
            <a:xfrm>
              <a:off x="9668527" y="5126160"/>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h</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5" name="椭圆 54">
              <a:extLst>
                <a:ext uri="{FF2B5EF4-FFF2-40B4-BE49-F238E27FC236}">
                  <a16:creationId xmlns:a16="http://schemas.microsoft.com/office/drawing/2014/main" id="{A2D29A44-1D05-E143-81A5-7ECF990DF145}"/>
                </a:ext>
              </a:extLst>
            </p:cNvPr>
            <p:cNvSpPr/>
            <p:nvPr/>
          </p:nvSpPr>
          <p:spPr>
            <a:xfrm>
              <a:off x="8979606" y="5864342"/>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f</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57" name="直线箭头连接符 56">
              <a:extLst>
                <a:ext uri="{FF2B5EF4-FFF2-40B4-BE49-F238E27FC236}">
                  <a16:creationId xmlns:a16="http://schemas.microsoft.com/office/drawing/2014/main" id="{CDA9EE82-BB95-A345-8AA0-5D734216FDE9}"/>
                </a:ext>
              </a:extLst>
            </p:cNvPr>
            <p:cNvCxnSpPr>
              <a:stCxn id="48" idx="4"/>
              <a:endCxn id="49" idx="0"/>
            </p:cNvCxnSpPr>
            <p:nvPr/>
          </p:nvCxnSpPr>
          <p:spPr>
            <a:xfrm flipH="1">
              <a:off x="8676290" y="3936124"/>
              <a:ext cx="793531" cy="436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D78639DC-F88D-A049-B8AF-3A5074272966}"/>
                </a:ext>
              </a:extLst>
            </p:cNvPr>
            <p:cNvCxnSpPr>
              <a:stCxn id="48" idx="4"/>
              <a:endCxn id="50" idx="0"/>
            </p:cNvCxnSpPr>
            <p:nvPr/>
          </p:nvCxnSpPr>
          <p:spPr>
            <a:xfrm>
              <a:off x="9469821" y="3936124"/>
              <a:ext cx="0" cy="457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961F8836-C972-8E4A-8C5E-1B79E73F6B5B}"/>
                </a:ext>
              </a:extLst>
            </p:cNvPr>
            <p:cNvCxnSpPr>
              <a:stCxn id="48" idx="4"/>
              <a:endCxn id="51" idx="0"/>
            </p:cNvCxnSpPr>
            <p:nvPr/>
          </p:nvCxnSpPr>
          <p:spPr>
            <a:xfrm>
              <a:off x="9469821" y="3936124"/>
              <a:ext cx="810287" cy="436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62BDE905-5DC6-4D40-98A3-0909F49DF5C8}"/>
                </a:ext>
              </a:extLst>
            </p:cNvPr>
            <p:cNvCxnSpPr>
              <a:stCxn id="49" idx="4"/>
              <a:endCxn id="52" idx="0"/>
            </p:cNvCxnSpPr>
            <p:nvPr/>
          </p:nvCxnSpPr>
          <p:spPr>
            <a:xfrm flipH="1">
              <a:off x="8676289" y="4729656"/>
              <a:ext cx="1" cy="37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25FA86C7-06C4-A74B-8593-8FB62BBC59EB}"/>
                </a:ext>
              </a:extLst>
            </p:cNvPr>
            <p:cNvCxnSpPr>
              <a:stCxn id="50" idx="4"/>
              <a:endCxn id="53" idx="0"/>
            </p:cNvCxnSpPr>
            <p:nvPr/>
          </p:nvCxnSpPr>
          <p:spPr>
            <a:xfrm flipH="1">
              <a:off x="9147772" y="4750678"/>
              <a:ext cx="322049" cy="3781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0E054A2E-65F4-6B47-ADAC-5271188E3D56}"/>
                </a:ext>
              </a:extLst>
            </p:cNvPr>
            <p:cNvCxnSpPr>
              <a:stCxn id="50" idx="4"/>
              <a:endCxn id="54" idx="0"/>
            </p:cNvCxnSpPr>
            <p:nvPr/>
          </p:nvCxnSpPr>
          <p:spPr>
            <a:xfrm>
              <a:off x="9469821" y="4750678"/>
              <a:ext cx="377382" cy="3754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4CCA45DE-7F3A-914F-91AC-1AB1CABEF350}"/>
                </a:ext>
              </a:extLst>
            </p:cNvPr>
            <p:cNvCxnSpPr>
              <a:stCxn id="53" idx="4"/>
              <a:endCxn id="55" idx="0"/>
            </p:cNvCxnSpPr>
            <p:nvPr/>
          </p:nvCxnSpPr>
          <p:spPr>
            <a:xfrm>
              <a:off x="9147772" y="5486186"/>
              <a:ext cx="10510" cy="3781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82" name="文本框 81">
            <a:extLst>
              <a:ext uri="{FF2B5EF4-FFF2-40B4-BE49-F238E27FC236}">
                <a16:creationId xmlns:a16="http://schemas.microsoft.com/office/drawing/2014/main" id="{C92B6E33-06BE-2E4B-8BFA-7C6542C9FE9C}"/>
              </a:ext>
            </a:extLst>
          </p:cNvPr>
          <p:cNvSpPr txBox="1"/>
          <p:nvPr/>
        </p:nvSpPr>
        <p:spPr>
          <a:xfrm>
            <a:off x="7239648" y="2387882"/>
            <a:ext cx="2031325"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图（无向图）</a:t>
            </a:r>
          </a:p>
        </p:txBody>
      </p:sp>
      <p:sp>
        <p:nvSpPr>
          <p:cNvPr id="83" name="文本框 82">
            <a:extLst>
              <a:ext uri="{FF2B5EF4-FFF2-40B4-BE49-F238E27FC236}">
                <a16:creationId xmlns:a16="http://schemas.microsoft.com/office/drawing/2014/main" id="{6C08CD57-37F7-704C-9D99-A1B0F0AFEC75}"/>
              </a:ext>
            </a:extLst>
          </p:cNvPr>
          <p:cNvSpPr txBox="1"/>
          <p:nvPr/>
        </p:nvSpPr>
        <p:spPr>
          <a:xfrm>
            <a:off x="8981091" y="5846313"/>
            <a:ext cx="492443"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树</a:t>
            </a:r>
          </a:p>
        </p:txBody>
      </p:sp>
    </p:spTree>
    <p:extLst>
      <p:ext uri="{BB962C8B-B14F-4D97-AF65-F5344CB8AC3E}">
        <p14:creationId xmlns:p14="http://schemas.microsoft.com/office/powerpoint/2010/main" val="396570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checkerboard(across)">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linds(horizontal)">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linds(horizontal)">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82" grpId="0"/>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484D78-3998-914D-85FF-270F671C2C1B}"/>
              </a:ext>
            </a:extLst>
          </p:cNvPr>
          <p:cNvSpPr/>
          <p:nvPr/>
        </p:nvSpPr>
        <p:spPr>
          <a:xfrm>
            <a:off x="623490" y="693614"/>
            <a:ext cx="4314001" cy="400110"/>
          </a:xfrm>
          <a:prstGeom prst="rect">
            <a:avLst/>
          </a:prstGeom>
        </p:spPr>
        <p:txBody>
          <a:bodyPr wrap="none">
            <a:spAutoFit/>
          </a:bodyPr>
          <a:lstStyle/>
          <a:p>
            <a:r>
              <a:rPr lang="en-US" altLang="zh-CN" sz="2000" kern="100" dirty="0">
                <a:latin typeface="SimHei" panose="02010609060101010101" pitchFamily="49" charset="-122"/>
                <a:ea typeface="SimHei" panose="02010609060101010101" pitchFamily="49" charset="-122"/>
                <a:cs typeface="Times New Roman" panose="02020603050405020304" pitchFamily="18" charset="0"/>
              </a:rPr>
              <a:t>3</a:t>
            </a:r>
            <a:r>
              <a:rPr lang="zh-CN" altLang="en-US" sz="2000" kern="100" dirty="0">
                <a:latin typeface="SimHei" panose="02010609060101010101" pitchFamily="49" charset="-122"/>
                <a:ea typeface="SimHei" panose="02010609060101010101" pitchFamily="49" charset="-122"/>
                <a:cs typeface="Times New Roman" panose="02020603050405020304" pitchFamily="18" charset="0"/>
              </a:rPr>
              <a:t>、</a:t>
            </a:r>
            <a:r>
              <a:rPr lang="zh-CN" altLang="zh-CN" sz="2000" kern="100" dirty="0">
                <a:latin typeface="SimHei" panose="02010609060101010101" pitchFamily="49" charset="-122"/>
                <a:ea typeface="SimHei" panose="02010609060101010101" pitchFamily="49" charset="-122"/>
                <a:cs typeface="Times New Roman" panose="02020603050405020304" pitchFamily="18" charset="0"/>
              </a:rPr>
              <a:t>分析下面各程序段的时间复杂度</a:t>
            </a:r>
            <a:r>
              <a:rPr lang="zh-CN" altLang="zh-CN" sz="2000" dirty="0">
                <a:effectLst/>
                <a:latin typeface="SimHei" panose="02010609060101010101" pitchFamily="49" charset="-122"/>
                <a:ea typeface="SimHei" panose="02010609060101010101" pitchFamily="49" charset="-122"/>
              </a:rPr>
              <a:t> </a:t>
            </a:r>
            <a:endParaRPr lang="zh-CN" altLang="en-US" sz="20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ED0F4711-2EC3-1A4E-992E-B033576F8308}"/>
              </a:ext>
            </a:extLst>
          </p:cNvPr>
          <p:cNvSpPr/>
          <p:nvPr/>
        </p:nvSpPr>
        <p:spPr>
          <a:xfrm>
            <a:off x="749619" y="1496015"/>
            <a:ext cx="3044751" cy="1015663"/>
          </a:xfrm>
          <a:prstGeom prst="rect">
            <a:avLst/>
          </a:prstGeom>
          <a:solidFill>
            <a:schemeClr val="accent4">
              <a:lumMod val="20000"/>
              <a:lumOff val="80000"/>
            </a:schemeClr>
          </a:solidFill>
        </p:spPr>
        <p:txBody>
          <a:bodyPr wrap="square">
            <a:spAutoFit/>
          </a:bodyPr>
          <a:lstStyle/>
          <a:p>
            <a:pPr lvl="0" algn="just">
              <a:spcAft>
                <a:spcPts val="0"/>
              </a:spcAft>
              <a:tabLst>
                <a:tab pos="466725" algn="l"/>
              </a:tabLs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for (</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=0;i&lt;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n;i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for (j=0;j&lt;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m;j</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][j]</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84B6173E-A591-3F4F-85FE-87F5F257CC68}"/>
              </a:ext>
            </a:extLst>
          </p:cNvPr>
          <p:cNvSpPr/>
          <p:nvPr/>
        </p:nvSpPr>
        <p:spPr>
          <a:xfrm>
            <a:off x="838639" y="4014644"/>
            <a:ext cx="2934579" cy="1631216"/>
          </a:xfrm>
          <a:prstGeom prst="rect">
            <a:avLst/>
          </a:prstGeom>
          <a:solidFill>
            <a:schemeClr val="accent4">
              <a:lumMod val="20000"/>
              <a:lumOff val="80000"/>
            </a:schemeClr>
          </a:solidFill>
        </p:spPr>
        <p:txBody>
          <a:bodyPr wrap="square">
            <a:spAutoFit/>
          </a:bodyPr>
          <a:lstStyle/>
          <a:p>
            <a:pPr algn="just">
              <a:spcAft>
                <a:spcPts val="0"/>
              </a:spcAft>
            </a:pP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3</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s=0;</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for (</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=0;i&lt;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n;i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for (j=0;j&lt;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n;j</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s+=B[</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][j];</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sum=s;</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5928D61E-650E-8B4D-9383-5ACD9466CE3E}"/>
              </a:ext>
            </a:extLst>
          </p:cNvPr>
          <p:cNvSpPr/>
          <p:nvPr/>
        </p:nvSpPr>
        <p:spPr>
          <a:xfrm>
            <a:off x="4037611" y="1506710"/>
            <a:ext cx="3044751" cy="1015663"/>
          </a:xfrm>
          <a:prstGeom prst="rect">
            <a:avLst/>
          </a:prstGeom>
          <a:solidFill>
            <a:schemeClr val="accent4">
              <a:lumMod val="20000"/>
              <a:lumOff val="80000"/>
            </a:schemeClr>
          </a:solidFill>
        </p:spPr>
        <p:txBody>
          <a:bodyPr wrap="square">
            <a:spAutoFit/>
          </a:bodyPr>
          <a:lstStyle/>
          <a:p>
            <a:pPr algn="just">
              <a:spcAft>
                <a:spcPts val="0"/>
              </a:spcAft>
            </a:pP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2</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T=A</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A=B</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B=T</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B9DF4145-AB7C-574F-8DAC-3CA43EE5015C}"/>
              </a:ext>
            </a:extLst>
          </p:cNvPr>
          <p:cNvSpPr/>
          <p:nvPr/>
        </p:nvSpPr>
        <p:spPr>
          <a:xfrm>
            <a:off x="4110506" y="4025339"/>
            <a:ext cx="2934579" cy="1938992"/>
          </a:xfrm>
          <a:prstGeom prst="rect">
            <a:avLst/>
          </a:prstGeom>
          <a:solidFill>
            <a:schemeClr val="accent4">
              <a:lumMod val="20000"/>
              <a:lumOff val="80000"/>
            </a:schemeClr>
          </a:solidFill>
        </p:spPr>
        <p:txBody>
          <a:bodyPr wrap="square">
            <a:spAutoFit/>
          </a:bodyPr>
          <a:lstStyle/>
          <a:p>
            <a:pPr algn="just">
              <a:spcAft>
                <a:spcPts val="0"/>
              </a:spcAft>
            </a:pP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4</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s1(int n)</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int p=1,s=0;</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for (</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=1;i&lt;=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n;i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400050"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 p*=</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s+=p; }</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53340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return(s);</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B8769160-ECEA-A245-A7D4-6A076FA539DB}"/>
              </a:ext>
            </a:extLst>
          </p:cNvPr>
          <p:cNvSpPr/>
          <p:nvPr/>
        </p:nvSpPr>
        <p:spPr>
          <a:xfrm>
            <a:off x="1788777" y="2587580"/>
            <a:ext cx="1819729"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 O(n*m)</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6932245A-D01F-674F-87B3-1EE76CC5AEDF}"/>
              </a:ext>
            </a:extLst>
          </p:cNvPr>
          <p:cNvSpPr/>
          <p:nvPr/>
        </p:nvSpPr>
        <p:spPr>
          <a:xfrm>
            <a:off x="2333520" y="5739807"/>
            <a:ext cx="1563248"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O(n</a:t>
            </a:r>
            <a:r>
              <a:rPr lang="en-US" altLang="zh-CN" kern="100" baseline="30000" dirty="0">
                <a:latin typeface="Times New Roman" panose="02020603050405020304" pitchFamily="18" charset="0"/>
                <a:ea typeface="SimHei" panose="02010609060101010101" pitchFamily="49" charset="-122"/>
                <a:cs typeface="Times New Roman" panose="02020603050405020304" pitchFamily="18" charset="0"/>
              </a:rPr>
              <a:t>2</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707F3443-179F-E645-B5BB-904EFA410BE9}"/>
              </a:ext>
            </a:extLst>
          </p:cNvPr>
          <p:cNvSpPr/>
          <p:nvPr/>
        </p:nvSpPr>
        <p:spPr>
          <a:xfrm>
            <a:off x="5627149" y="2587580"/>
            <a:ext cx="1505540"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 O(1)</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13D9C9F7-F29A-6948-A703-36CF1C1EA37D}"/>
              </a:ext>
            </a:extLst>
          </p:cNvPr>
          <p:cNvSpPr/>
          <p:nvPr/>
        </p:nvSpPr>
        <p:spPr>
          <a:xfrm>
            <a:off x="5679804" y="5964331"/>
            <a:ext cx="1505540"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 O(n)</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D5784FE8-615B-EF45-9680-C531E0411EC3}"/>
              </a:ext>
            </a:extLst>
          </p:cNvPr>
          <p:cNvSpPr/>
          <p:nvPr/>
        </p:nvSpPr>
        <p:spPr>
          <a:xfrm>
            <a:off x="7325603" y="1496015"/>
            <a:ext cx="3018067" cy="4191981"/>
          </a:xfrm>
          <a:prstGeom prst="rect">
            <a:avLst/>
          </a:prstGeom>
          <a:solidFill>
            <a:schemeClr val="accent4">
              <a:lumMod val="20000"/>
              <a:lumOff val="80000"/>
            </a:schemeClr>
          </a:solidFill>
        </p:spPr>
        <p:txBody>
          <a:bodyPr wrap="square">
            <a:spAutoFit/>
          </a:bodyPr>
          <a:lstStyle/>
          <a:p>
            <a:pPr algn="just">
              <a:lnSpc>
                <a:spcPct val="150000"/>
              </a:lnSpc>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5</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s2(int n)</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x=0;</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y=0;</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for(k=1;k&lt;=</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n;k</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x++;</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for(</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=1;i&lt;=</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n;i</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for(j=1;j&lt;=</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n;j</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76200" indent="809625"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y++;</a:t>
            </a:r>
          </a:p>
          <a:p>
            <a:pPr marL="76200" indent="809625" algn="just">
              <a:lnSpc>
                <a:spcPct val="150000"/>
              </a:lnSpc>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17" name="矩形 16">
            <a:extLst>
              <a:ext uri="{FF2B5EF4-FFF2-40B4-BE49-F238E27FC236}">
                <a16:creationId xmlns:a16="http://schemas.microsoft.com/office/drawing/2014/main" id="{A3A4D2ED-E02A-DA46-B45F-F49EFA9F8742}"/>
              </a:ext>
            </a:extLst>
          </p:cNvPr>
          <p:cNvSpPr/>
          <p:nvPr/>
        </p:nvSpPr>
        <p:spPr>
          <a:xfrm>
            <a:off x="8754642" y="5739807"/>
            <a:ext cx="1582484"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 O(n</a:t>
            </a:r>
            <a:r>
              <a:rPr lang="en-US" altLang="zh-CN" kern="100" baseline="30000" dirty="0">
                <a:latin typeface="Times New Roman" panose="02020603050405020304" pitchFamily="18" charset="0"/>
                <a:ea typeface="SimHei" panose="02010609060101010101" pitchFamily="49" charset="-122"/>
                <a:cs typeface="Times New Roman" panose="02020603050405020304" pitchFamily="18" charset="0"/>
              </a:rPr>
              <a:t>2</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文本框 18">
            <a:extLst>
              <a:ext uri="{FF2B5EF4-FFF2-40B4-BE49-F238E27FC236}">
                <a16:creationId xmlns:a16="http://schemas.microsoft.com/office/drawing/2014/main" id="{158679D9-D744-B948-A8E0-C01B2A99D8D2}"/>
              </a:ext>
            </a:extLst>
          </p:cNvPr>
          <p:cNvSpPr txBox="1"/>
          <p:nvPr/>
        </p:nvSpPr>
        <p:spPr>
          <a:xfrm>
            <a:off x="10340462" y="1464485"/>
            <a:ext cx="1507144" cy="4653646"/>
          </a:xfrm>
          <a:prstGeom prst="rect">
            <a:avLst/>
          </a:prstGeom>
          <a:noFill/>
        </p:spPr>
        <p:txBody>
          <a:bodyPr wrap="none" rtlCol="0">
            <a:spAutoFit/>
          </a:bodyPr>
          <a:lstStyle/>
          <a:p>
            <a:pPr>
              <a:lnSpc>
                <a:spcPct val="150000"/>
              </a:lnSpc>
            </a:pP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en-US" altLang="zh-CN" sz="2000" dirty="0">
                <a:latin typeface="Times New Roman" panose="02020603050405020304" pitchFamily="18" charset="0"/>
                <a:cs typeface="Times New Roman" panose="02020603050405020304" pitchFamily="18" charset="0"/>
              </a:rPr>
              <a:t>O(1)</a:t>
            </a:r>
          </a:p>
          <a:p>
            <a:pPr>
              <a:lnSpc>
                <a:spcPct val="150000"/>
              </a:lnSpc>
            </a:pPr>
            <a:r>
              <a:rPr kumimoji="1" lang="en-US" altLang="zh-CN" sz="2000" dirty="0">
                <a:latin typeface="Times New Roman" panose="02020603050405020304" pitchFamily="18" charset="0"/>
                <a:cs typeface="Times New Roman" panose="02020603050405020304" pitchFamily="18" charset="0"/>
              </a:rPr>
              <a:t>O(1)</a:t>
            </a:r>
          </a:p>
          <a:p>
            <a:pPr>
              <a:lnSpc>
                <a:spcPct val="150000"/>
              </a:lnSpc>
            </a:pPr>
            <a:r>
              <a:rPr kumimoji="1" lang="en-US" altLang="zh-CN" sz="2000" dirty="0">
                <a:latin typeface="Times New Roman" panose="02020603050405020304" pitchFamily="18" charset="0"/>
                <a:cs typeface="Times New Roman" panose="02020603050405020304" pitchFamily="18" charset="0"/>
              </a:rPr>
              <a:t>O(n+1)</a:t>
            </a:r>
          </a:p>
          <a:p>
            <a:pPr>
              <a:lnSpc>
                <a:spcPct val="150000"/>
              </a:lnSpc>
            </a:pPr>
            <a:r>
              <a:rPr kumimoji="1" lang="en-US" altLang="zh-CN" sz="2000" dirty="0">
                <a:latin typeface="Times New Roman" panose="02020603050405020304" pitchFamily="18" charset="0"/>
                <a:cs typeface="Times New Roman" panose="02020603050405020304" pitchFamily="18" charset="0"/>
              </a:rPr>
              <a:t>O(n)</a:t>
            </a:r>
          </a:p>
          <a:p>
            <a:pPr>
              <a:lnSpc>
                <a:spcPct val="150000"/>
              </a:lnSpc>
            </a:pPr>
            <a:r>
              <a:rPr kumimoji="1" lang="en-US" altLang="zh-CN" sz="2000" dirty="0">
                <a:latin typeface="Times New Roman" panose="02020603050405020304" pitchFamily="18" charset="0"/>
                <a:cs typeface="Times New Roman" panose="02020603050405020304" pitchFamily="18" charset="0"/>
              </a:rPr>
              <a:t>O(n+1)</a:t>
            </a:r>
          </a:p>
          <a:p>
            <a:pPr>
              <a:lnSpc>
                <a:spcPct val="150000"/>
              </a:lnSpc>
            </a:pP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(n+1))</a:t>
            </a:r>
          </a:p>
          <a:p>
            <a:pPr>
              <a:lnSpc>
                <a:spcPct val="150000"/>
              </a:lnSpc>
            </a:pPr>
            <a:r>
              <a:rPr kumimoji="1" lang="en-US" altLang="zh-CN" sz="2000" dirty="0">
                <a:latin typeface="Times New Roman" panose="02020603050405020304" pitchFamily="18" charset="0"/>
                <a:cs typeface="Times New Roman" panose="02020603050405020304" pitchFamily="18" charset="0"/>
              </a:rPr>
              <a:t>O(n</a:t>
            </a:r>
            <a:r>
              <a:rPr kumimoji="1" lang="en-US" altLang="zh-CN" sz="2000" baseline="30000" dirty="0">
                <a:latin typeface="Times New Roman" panose="02020603050405020304" pitchFamily="18" charset="0"/>
                <a:cs typeface="Times New Roman" panose="02020603050405020304" pitchFamily="18" charset="0"/>
              </a:rPr>
              <a:t>2</a:t>
            </a:r>
            <a:r>
              <a:rPr kumimoji="1" lang="en-US" altLang="zh-CN" sz="2000" dirty="0">
                <a:latin typeface="Times New Roman" panose="02020603050405020304" pitchFamily="18" charset="0"/>
                <a:cs typeface="Times New Roman" panose="02020603050405020304" pitchFamily="18" charset="0"/>
              </a:rPr>
              <a:t>)</a:t>
            </a:r>
          </a:p>
          <a:p>
            <a:pPr>
              <a:lnSpc>
                <a:spcPct val="150000"/>
              </a:lnSpc>
            </a:pP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(…)=O(n</a:t>
            </a:r>
            <a:r>
              <a:rPr kumimoji="1" lang="en-US" altLang="zh-CN" sz="2000" baseline="30000" dirty="0">
                <a:latin typeface="Times New Roman" panose="02020603050405020304" pitchFamily="18" charset="0"/>
                <a:cs typeface="Times New Roman" panose="02020603050405020304" pitchFamily="18" charset="0"/>
              </a:rPr>
              <a:t>2</a:t>
            </a:r>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0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heckerboard(across)">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5" grpId="0"/>
      <p:bldP spid="16" grpId="0" animBg="1"/>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FF343E-97C1-7E43-BFB5-DB7DB74F6C3E}"/>
              </a:ext>
            </a:extLst>
          </p:cNvPr>
          <p:cNvSpPr/>
          <p:nvPr/>
        </p:nvSpPr>
        <p:spPr>
          <a:xfrm>
            <a:off x="1135118" y="5127022"/>
            <a:ext cx="8996854" cy="886718"/>
          </a:xfrm>
          <a:prstGeom prst="rect">
            <a:avLst/>
          </a:prstGeom>
        </p:spPr>
        <p:txBody>
          <a:bodyPr wrap="square">
            <a:spAutoFit/>
          </a:bodyPr>
          <a:lstStyle/>
          <a:p>
            <a:pPr marL="342900" lvl="0" indent="-342900" algn="just">
              <a:lnSpc>
                <a:spcPct val="150000"/>
              </a:lnSpc>
              <a:spcAft>
                <a:spcPts val="0"/>
              </a:spcAft>
              <a:buFont typeface="Wingdings" pitchFamily="2" charset="2"/>
              <a:buChar char="u"/>
              <a:tabLst>
                <a:tab pos="457200" algn="l"/>
              </a:tabLst>
            </a:pPr>
            <a:r>
              <a:rPr lang="zh-CN" altLang="zh-CN" kern="100" dirty="0">
                <a:latin typeface="Times New Roman" panose="02020603050405020304" pitchFamily="18" charset="0"/>
                <a:ea typeface="SimSun" panose="02010600030101010101" pitchFamily="2" charset="-122"/>
                <a:cs typeface="Times New Roman" panose="02020603050405020304" pitchFamily="18" charset="0"/>
              </a:rPr>
              <a:t>若一个算法中的语句频度之和为</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f(n)</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6n+3nlog</a:t>
            </a:r>
            <a:r>
              <a:rPr lang="en-US" altLang="zh-CN" kern="1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SimSun" panose="02010600030101010101" pitchFamily="2" charset="-122"/>
                <a:cs typeface="Times New Roman" panose="02020603050405020304" pitchFamily="18" charset="0"/>
              </a:rPr>
              <a:t>，则算法的时间复杂度</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T(n)=</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50000"/>
              </a:lnSpc>
              <a:spcAft>
                <a:spcPts val="0"/>
              </a:spcAft>
              <a:buFont typeface="Wingdings" pitchFamily="2" charset="2"/>
              <a:buChar char="u"/>
              <a:tabLst>
                <a:tab pos="457200" algn="l"/>
              </a:tabLst>
            </a:pPr>
            <a:r>
              <a:rPr lang="zh-CN" altLang="zh-CN" kern="100" dirty="0">
                <a:latin typeface="Times New Roman" panose="02020603050405020304" pitchFamily="18" charset="0"/>
                <a:ea typeface="SimSun" panose="02010600030101010101" pitchFamily="2" charset="-122"/>
                <a:cs typeface="Times New Roman" panose="02020603050405020304" pitchFamily="18" charset="0"/>
              </a:rPr>
              <a:t>若一个算法中的语句频度之和为</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f(n)</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3n+nlog</a:t>
            </a:r>
            <a:r>
              <a:rPr lang="en-US" altLang="zh-CN" kern="1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n+n</a:t>
            </a:r>
            <a:r>
              <a:rPr lang="en-US" altLang="zh-CN" kern="100" baseline="30000" dirty="0">
                <a:latin typeface="Times New Roman" panose="02020603050405020304" pitchFamily="18" charset="0"/>
                <a:ea typeface="SimSun" panose="02010600030101010101" pitchFamily="2" charset="-122"/>
                <a:cs typeface="Times New Roman" panose="02020603050405020304" pitchFamily="18" charset="0"/>
              </a:rPr>
              <a:t>2</a:t>
            </a:r>
            <a:r>
              <a:rPr lang="zh-CN" altLang="zh-CN" kern="100" dirty="0">
                <a:latin typeface="Times New Roman" panose="02020603050405020304" pitchFamily="18" charset="0"/>
                <a:ea typeface="SimSun" panose="02010600030101010101" pitchFamily="2" charset="-122"/>
                <a:cs typeface="Times New Roman" panose="02020603050405020304" pitchFamily="18" charset="0"/>
              </a:rPr>
              <a:t>，则算法的时间复杂度</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T(n)=</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7DEDAE02-CD3E-0044-955A-5056FEDF7912}"/>
              </a:ext>
            </a:extLst>
          </p:cNvPr>
          <p:cNvSpPr txBox="1"/>
          <p:nvPr/>
        </p:nvSpPr>
        <p:spPr>
          <a:xfrm>
            <a:off x="1429407" y="924910"/>
            <a:ext cx="2486578" cy="707886"/>
          </a:xfrm>
          <a:prstGeom prst="rect">
            <a:avLst/>
          </a:prstGeom>
          <a:solidFill>
            <a:schemeClr val="accent4">
              <a:lumMod val="20000"/>
              <a:lumOff val="80000"/>
            </a:schemeClr>
          </a:solid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&lt;=n;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pringtf</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7029C2F-A341-F940-9DF7-87921823B04D}"/>
              </a:ext>
            </a:extLst>
          </p:cNvPr>
          <p:cNvSpPr txBox="1"/>
          <p:nvPr/>
        </p:nvSpPr>
        <p:spPr>
          <a:xfrm>
            <a:off x="1386125" y="2985641"/>
            <a:ext cx="2529860" cy="707886"/>
          </a:xfrm>
          <a:prstGeom prst="rect">
            <a:avLst/>
          </a:prstGeom>
          <a:solidFill>
            <a:schemeClr val="accent4">
              <a:lumMod val="20000"/>
              <a:lumOff val="80000"/>
            </a:schemeClr>
          </a:solid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&gt;=1;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pringtf</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3DC6680-83B9-4B4D-AF6D-72D46F5B0A2C}"/>
              </a:ext>
            </a:extLst>
          </p:cNvPr>
          <p:cNvSpPr txBox="1"/>
          <p:nvPr/>
        </p:nvSpPr>
        <p:spPr>
          <a:xfrm>
            <a:off x="4141075" y="1089309"/>
            <a:ext cx="396262" cy="369332"/>
          </a:xfrm>
          <a:prstGeom prst="rect">
            <a:avLst/>
          </a:prstGeom>
          <a:noFill/>
        </p:spPr>
        <p:txBody>
          <a:bodyPr wrap="none" rtlCol="0">
            <a:spAutoFit/>
          </a:bodyPr>
          <a:lstStyle/>
          <a:p>
            <a:r>
              <a:rPr kumimoji="1" lang="en-US" altLang="zh-CN" dirty="0"/>
              <a:t>or</a:t>
            </a:r>
            <a:endParaRPr kumimoji="1" lang="zh-CN" altLang="en-US" dirty="0"/>
          </a:p>
        </p:txBody>
      </p:sp>
      <p:sp>
        <p:nvSpPr>
          <p:cNvPr id="11" name="文本框 10">
            <a:extLst>
              <a:ext uri="{FF2B5EF4-FFF2-40B4-BE49-F238E27FC236}">
                <a16:creationId xmlns:a16="http://schemas.microsoft.com/office/drawing/2014/main" id="{2558E053-5532-8B48-8D8F-B24CDBD62275}"/>
              </a:ext>
            </a:extLst>
          </p:cNvPr>
          <p:cNvSpPr txBox="1"/>
          <p:nvPr/>
        </p:nvSpPr>
        <p:spPr>
          <a:xfrm>
            <a:off x="7916772" y="904642"/>
            <a:ext cx="1000595"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T(n)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p>
        </p:txBody>
      </p:sp>
      <p:sp>
        <p:nvSpPr>
          <p:cNvPr id="12" name="文本框 11">
            <a:extLst>
              <a:ext uri="{FF2B5EF4-FFF2-40B4-BE49-F238E27FC236}">
                <a16:creationId xmlns:a16="http://schemas.microsoft.com/office/drawing/2014/main" id="{E0B1548F-B980-E44C-9C29-C0315425DBDB}"/>
              </a:ext>
            </a:extLst>
          </p:cNvPr>
          <p:cNvSpPr txBox="1"/>
          <p:nvPr/>
        </p:nvSpPr>
        <p:spPr>
          <a:xfrm>
            <a:off x="4795233" y="909521"/>
            <a:ext cx="2401619" cy="1631216"/>
          </a:xfrm>
          <a:prstGeom prst="rect">
            <a:avLst/>
          </a:prstGeom>
          <a:solidFill>
            <a:schemeClr val="accent4">
              <a:lumMod val="20000"/>
              <a:lumOff val="80000"/>
            </a:schemeClr>
          </a:solidFill>
        </p:spPr>
        <p:txBody>
          <a:bodyPr wrap="none" rtlCol="0">
            <a:spAutoFit/>
          </a:bodyPr>
          <a:lstStyle/>
          <a:p>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While(</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&lt;=n)</a:t>
            </a:r>
          </a:p>
          <a:p>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pringtf</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46D4E8C-ECF8-1846-8E2C-579F5F63A9DD}"/>
              </a:ext>
            </a:extLst>
          </p:cNvPr>
          <p:cNvSpPr txBox="1"/>
          <p:nvPr/>
        </p:nvSpPr>
        <p:spPr>
          <a:xfrm>
            <a:off x="4141075" y="3155295"/>
            <a:ext cx="396262" cy="369332"/>
          </a:xfrm>
          <a:prstGeom prst="rect">
            <a:avLst/>
          </a:prstGeom>
          <a:noFill/>
        </p:spPr>
        <p:txBody>
          <a:bodyPr wrap="none" rtlCol="0">
            <a:spAutoFit/>
          </a:bodyPr>
          <a:lstStyle/>
          <a:p>
            <a:r>
              <a:rPr kumimoji="1" lang="en-US" altLang="zh-CN" dirty="0"/>
              <a:t>or</a:t>
            </a:r>
            <a:endParaRPr kumimoji="1" lang="zh-CN" altLang="en-US" dirty="0"/>
          </a:p>
        </p:txBody>
      </p:sp>
      <p:sp>
        <p:nvSpPr>
          <p:cNvPr id="14" name="文本框 13">
            <a:extLst>
              <a:ext uri="{FF2B5EF4-FFF2-40B4-BE49-F238E27FC236}">
                <a16:creationId xmlns:a16="http://schemas.microsoft.com/office/drawing/2014/main" id="{511CE09A-46A6-E445-A2F9-089CC724358F}"/>
              </a:ext>
            </a:extLst>
          </p:cNvPr>
          <p:cNvSpPr txBox="1"/>
          <p:nvPr/>
        </p:nvSpPr>
        <p:spPr>
          <a:xfrm>
            <a:off x="4795233" y="2975507"/>
            <a:ext cx="2401619" cy="1631216"/>
          </a:xfrm>
          <a:prstGeom prst="rect">
            <a:avLst/>
          </a:prstGeom>
          <a:solidFill>
            <a:schemeClr val="accent4">
              <a:lumMod val="20000"/>
              <a:lumOff val="80000"/>
            </a:schemeClr>
          </a:solidFill>
        </p:spPr>
        <p:txBody>
          <a:bodyPr wrap="none" rtlCol="0">
            <a:spAutoFit/>
          </a:bodyPr>
          <a:lstStyle/>
          <a:p>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=n;</a:t>
            </a:r>
            <a:r>
              <a:rPr kumimoji="1" lang="zh-CN" altLang="en-US" sz="20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While(</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&gt;=1)</a:t>
            </a:r>
          </a:p>
          <a:p>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pringtf</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C55D9AD-9165-1D4E-BE39-BAFE93FA0502}"/>
              </a:ext>
            </a:extLst>
          </p:cNvPr>
          <p:cNvSpPr/>
          <p:nvPr/>
        </p:nvSpPr>
        <p:spPr>
          <a:xfrm>
            <a:off x="7916772" y="1297217"/>
            <a:ext cx="3184635" cy="3363678"/>
          </a:xfrm>
          <a:prstGeom prst="rect">
            <a:avLst/>
          </a:prstGeom>
          <a:ln>
            <a:solidFill>
              <a:schemeClr val="accent1"/>
            </a:solidFill>
          </a:ln>
        </p:spPr>
        <p:txBody>
          <a:bodyPr wrap="square">
            <a:spAutoFit/>
          </a:bodyPr>
          <a:lstStyle/>
          <a:p>
            <a:pPr>
              <a:lnSpc>
                <a:spcPct val="150000"/>
              </a:lnSpc>
            </a:pPr>
            <a:r>
              <a:rPr lang="en-US" altLang="zh-CN" b="0" i="0" u="none" strike="noStrike" dirty="0" err="1">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i</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 1, 2, 4, 8, 16 ...</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假设循环次数</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为</a:t>
            </a:r>
            <a:r>
              <a:rPr lang="en-US" altLang="zh-CN"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x,</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那么</a:t>
            </a:r>
            <a:r>
              <a:rPr lang="en-US" altLang="zh-CN" b="0" i="0" u="none" strike="noStrike" dirty="0" err="1">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i</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 2</a:t>
            </a:r>
            <a:r>
              <a:rPr lang="en-US" altLang="zh-CN" b="0" i="0" u="none" strike="noStrike" baseline="30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x</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dirty="0">
                <a:latin typeface="Times New Roman" panose="02020603050405020304" pitchFamily="18" charset="0"/>
                <a:ea typeface="FangSong" panose="02010609060101010101" pitchFamily="49" charset="-122"/>
                <a:cs typeface="Times New Roman" panose="02020603050405020304" pitchFamily="18" charset="0"/>
              </a:rPr>
              <a:t>由</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条件：</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en-US" altLang="zh-CN" b="0" i="0" u="none" strike="noStrike" dirty="0" err="1">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i</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&lt;= n,</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dirty="0">
                <a:latin typeface="Times New Roman" panose="02020603050405020304" pitchFamily="18" charset="0"/>
                <a:ea typeface="FangSong" panose="02010609060101010101" pitchFamily="49" charset="-122"/>
                <a:cs typeface="Times New Roman" panose="02020603050405020304" pitchFamily="18" charset="0"/>
              </a:rPr>
              <a:t> 可以得到：</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baseline="30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x</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&lt;= n</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dirty="0">
                <a:latin typeface="Times New Roman" panose="02020603050405020304" pitchFamily="18" charset="0"/>
                <a:ea typeface="FangSong" panose="02010609060101010101" pitchFamily="49" charset="-122"/>
                <a:cs typeface="Times New Roman" panose="02020603050405020304" pitchFamily="18" charset="0"/>
              </a:rPr>
              <a:t>所以有：</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x &lt;= log</a:t>
            </a:r>
            <a:r>
              <a:rPr lang="en-US" altLang="zh-CN" b="0" i="0" u="none" strike="noStrike" baseline="-25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n</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也就是</a:t>
            </a:r>
            <a:r>
              <a:rPr lang="en-US" altLang="zh-CN" dirty="0" err="1">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i</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从</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1 </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到</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log</a:t>
            </a:r>
            <a:r>
              <a:rPr lang="en-US" altLang="zh-CN" b="0" i="0" u="none" strike="noStrike" baseline="-25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n</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，一共执行循环体</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log</a:t>
            </a:r>
            <a:r>
              <a:rPr lang="en-US" altLang="zh-CN" b="0" i="0" u="none" strike="noStrike" baseline="-25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n</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次</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endPar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endParaRPr>
          </a:p>
          <a:p>
            <a:pPr>
              <a:lnSpc>
                <a:spcPct val="150000"/>
              </a:lnSpc>
            </a:pP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故有：</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T(n)</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o(</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log</a:t>
            </a:r>
            <a:r>
              <a:rPr lang="en-US" altLang="zh-CN" b="0" i="0" u="none" strike="noStrike" baseline="-25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n)</a:t>
            </a:r>
            <a:endParaRPr lang="zh-CN" altLang="en-US" dirty="0">
              <a:latin typeface="Times New Roman" panose="02020603050405020304" pitchFamily="18" charset="0"/>
              <a:ea typeface="FangSong" panose="02010609060101010101" pitchFamily="49" charset="-122"/>
              <a:cs typeface="Times New Roman" panose="02020603050405020304" pitchFamily="18" charset="0"/>
            </a:endParaRPr>
          </a:p>
        </p:txBody>
      </p:sp>
      <p:grpSp>
        <p:nvGrpSpPr>
          <p:cNvPr id="18" name="组合 17">
            <a:extLst>
              <a:ext uri="{FF2B5EF4-FFF2-40B4-BE49-F238E27FC236}">
                <a16:creationId xmlns:a16="http://schemas.microsoft.com/office/drawing/2014/main" id="{852C8955-6FFD-2B4B-9057-7A5C699AC225}"/>
              </a:ext>
            </a:extLst>
          </p:cNvPr>
          <p:cNvGrpSpPr/>
          <p:nvPr/>
        </p:nvGrpSpPr>
        <p:grpSpPr>
          <a:xfrm>
            <a:off x="3003134" y="2965323"/>
            <a:ext cx="779941" cy="1673740"/>
            <a:chOff x="3003134" y="2965323"/>
            <a:chExt cx="779941" cy="1673740"/>
          </a:xfrm>
        </p:grpSpPr>
        <p:sp>
          <p:nvSpPr>
            <p:cNvPr id="2" name="椭圆 1">
              <a:extLst>
                <a:ext uri="{FF2B5EF4-FFF2-40B4-BE49-F238E27FC236}">
                  <a16:creationId xmlns:a16="http://schemas.microsoft.com/office/drawing/2014/main" id="{E3B56F0E-C297-E644-B5A0-170DAD5D7530}"/>
                </a:ext>
              </a:extLst>
            </p:cNvPr>
            <p:cNvSpPr/>
            <p:nvPr/>
          </p:nvSpPr>
          <p:spPr>
            <a:xfrm>
              <a:off x="3003134" y="2965323"/>
              <a:ext cx="672662" cy="44335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直线箭头连接符 4">
              <a:extLst>
                <a:ext uri="{FF2B5EF4-FFF2-40B4-BE49-F238E27FC236}">
                  <a16:creationId xmlns:a16="http://schemas.microsoft.com/office/drawing/2014/main" id="{D8D6FC86-E828-1E42-B436-B1A0E1B91162}"/>
                </a:ext>
              </a:extLst>
            </p:cNvPr>
            <p:cNvCxnSpPr>
              <a:cxnSpLocks/>
              <a:stCxn id="2" idx="4"/>
              <a:endCxn id="6" idx="0"/>
            </p:cNvCxnSpPr>
            <p:nvPr/>
          </p:nvCxnSpPr>
          <p:spPr>
            <a:xfrm>
              <a:off x="3339465" y="3408682"/>
              <a:ext cx="132467" cy="8610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AFE5B7E-32C0-5043-9575-2174E54D5C17}"/>
                </a:ext>
              </a:extLst>
            </p:cNvPr>
            <p:cNvSpPr txBox="1"/>
            <p:nvPr/>
          </p:nvSpPr>
          <p:spPr>
            <a:xfrm>
              <a:off x="3160789" y="4269731"/>
              <a:ext cx="622286" cy="369332"/>
            </a:xfrm>
            <a:prstGeom prst="rect">
              <a:avLst/>
            </a:prstGeom>
            <a:solidFill>
              <a:schemeClr val="accent4">
                <a:lumMod val="40000"/>
                <a:lumOff val="60000"/>
              </a:schemeClr>
            </a:solidFill>
          </p:spPr>
          <p:txBody>
            <a:bodyPr wrap="none" rtlCol="0">
              <a:spAutoFit/>
            </a:bodyPr>
            <a:lstStyle/>
            <a:p>
              <a:r>
                <a:rPr kumimoji="1" lang="en-US" altLang="zh-CN" dirty="0" err="1">
                  <a:latin typeface="Times New Roman" panose="02020603050405020304" pitchFamily="18" charset="0"/>
                  <a:cs typeface="Times New Roman" panose="02020603050405020304" pitchFamily="18" charset="0"/>
                </a:rPr>
                <a:t>i</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i</a:t>
              </a: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309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07BBDB-D3A9-6B44-8AFA-DAE7EECAF88B}"/>
              </a:ext>
            </a:extLst>
          </p:cNvPr>
          <p:cNvSpPr/>
          <p:nvPr/>
        </p:nvSpPr>
        <p:spPr>
          <a:xfrm>
            <a:off x="7161807" y="1068176"/>
            <a:ext cx="3525793" cy="2345322"/>
          </a:xfrm>
          <a:prstGeom prst="rect">
            <a:avLst/>
          </a:prstGeom>
          <a:solidFill>
            <a:schemeClr val="accent2">
              <a:lumMod val="60000"/>
              <a:lumOff val="40000"/>
            </a:schemeClr>
          </a:solidFill>
        </p:spPr>
        <p:txBody>
          <a:bodyPr wrap="square">
            <a:spAutoFit/>
          </a:bodyPr>
          <a:lstStyle/>
          <a:p>
            <a:pPr indent="254000">
              <a:lnSpc>
                <a:spcPct val="150000"/>
              </a:lnSpc>
            </a:pP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7</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x=90; y=100; </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571500">
              <a:lnSpc>
                <a:spcPct val="150000"/>
              </a:lnSpc>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while(y&gt;0)</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762000">
              <a:lnSpc>
                <a:spcPct val="150000"/>
              </a:lnSpc>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if(x&gt;100)</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762000">
              <a:lnSpc>
                <a:spcPct val="150000"/>
              </a:lnSpc>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{x=x-10;</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y--;}</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762000">
              <a:lnSpc>
                <a:spcPct val="150000"/>
              </a:lnSpc>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else x++;</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solidFill>
                  <a:schemeClr val="accent1"/>
                </a:solidFill>
                <a:latin typeface="Times New Roman" panose="02020603050405020304" pitchFamily="18" charset="0"/>
                <a:ea typeface="SimSun" panose="02010600030101010101" pitchFamily="2" charset="-122"/>
                <a:cs typeface="Times New Roman" panose="02020603050405020304" pitchFamily="18" charset="0"/>
              </a:rPr>
              <a:t>T(n)=?</a:t>
            </a:r>
            <a:endParaRPr lang="zh-CN" altLang="zh-CN" sz="2000" kern="100" dirty="0">
              <a:solidFill>
                <a:schemeClr val="accent1"/>
              </a:solidFill>
              <a:latin typeface="Times New Roman" panose="02020603050405020304" pitchFamily="18" charset="0"/>
              <a:ea typeface="SimSu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0B25DE8-2C85-9745-9F79-D50882A68AB1}"/>
                  </a:ext>
                </a:extLst>
              </p:cNvPr>
              <p:cNvSpPr/>
              <p:nvPr/>
            </p:nvSpPr>
            <p:spPr>
              <a:xfrm>
                <a:off x="1034844" y="3844014"/>
                <a:ext cx="6711430" cy="2351926"/>
              </a:xfrm>
              <a:prstGeom prst="rect">
                <a:avLst/>
              </a:prstGeom>
            </p:spPr>
            <p:txBody>
              <a:bodyPr wrap="square">
                <a:spAutoFit/>
              </a:bodyPr>
              <a:lstStyle/>
              <a:p>
                <a:pPr>
                  <a:lnSpc>
                    <a:spcPct val="150000"/>
                  </a:lnSpc>
                </a:pP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循环退出条件：</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x &lt; (y+1)</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2</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，或（</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y+1)</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2</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&gt;n</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p>
              <a:p>
                <a:pPr>
                  <a:lnSpc>
                    <a:spcPct val="150000"/>
                  </a:lnSpc>
                </a:pP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y</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的初值为</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0</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，则第</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次循环完后，</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y</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的值为</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a:t>
                </a:r>
              </a:p>
              <a:p>
                <a:pPr>
                  <a:lnSpc>
                    <a:spcPct val="150000"/>
                  </a:lnSpc>
                </a:pP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于是循环的退出条件变为：</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(k+ 1)</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2</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&gt; n</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，也就是</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 &gt;</a:t>
                </a:r>
                <a:r>
                  <a:rPr lang="zh-CN" altLang="en-US" sz="2000" dirty="0">
                    <a:solidFill>
                      <a:srgbClr val="333333"/>
                    </a:solidFill>
                    <a:ea typeface="FangSong" panose="02010609060101010101" pitchFamily="49" charset="-122"/>
                  </a:rPr>
                  <a:t> </a:t>
                </a:r>
                <a14:m>
                  <m:oMath xmlns:m="http://schemas.openxmlformats.org/officeDocument/2006/math">
                    <m:rad>
                      <m:radPr>
                        <m:degHide m:val="on"/>
                        <m:ctrlPr>
                          <a:rPr lang="zh-CN" altLang="en-US" sz="2000" i="1" dirty="0">
                            <a:solidFill>
                              <a:srgbClr val="333333"/>
                            </a:solidFill>
                            <a:latin typeface="Cambria Math" panose="02040503050406030204" pitchFamily="18" charset="0"/>
                            <a:ea typeface="FangSong" panose="02010609060101010101" pitchFamily="49" charset="-122"/>
                          </a:rPr>
                        </m:ctrlPr>
                      </m:radPr>
                      <m:deg/>
                      <m:e>
                        <m:r>
                          <a:rPr lang="en-US" altLang="zh-CN" sz="2000" i="1" dirty="0">
                            <a:solidFill>
                              <a:srgbClr val="333333"/>
                            </a:solidFill>
                            <a:latin typeface="Cambria Math" panose="02040503050406030204" pitchFamily="18" charset="0"/>
                            <a:ea typeface="FangSong" panose="02010609060101010101" pitchFamily="49" charset="-122"/>
                          </a:rPr>
                          <m:t>𝑛</m:t>
                        </m:r>
                      </m:e>
                    </m:rad>
                    <m:r>
                      <a:rPr lang="en-US" altLang="zh-CN" sz="2000" i="1" dirty="0">
                        <a:solidFill>
                          <a:srgbClr val="333333"/>
                        </a:solidFill>
                        <a:latin typeface="Cambria Math" panose="02040503050406030204" pitchFamily="18" charset="0"/>
                        <a:ea typeface="FangSong" panose="02010609060101010101" pitchFamily="49" charset="-122"/>
                      </a:rPr>
                      <m:t> </m:t>
                    </m:r>
                  </m:oMath>
                </a14:m>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- 1</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endPar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endParaRPr>
              </a:p>
              <a:p>
                <a:pPr>
                  <a:lnSpc>
                    <a:spcPct val="150000"/>
                  </a:lnSpc>
                </a:pP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由于</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为正整数</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所以</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为 ⎣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n</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0.5</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下取整</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p>
              <a:p>
                <a:pPr>
                  <a:lnSpc>
                    <a:spcPct val="150000"/>
                  </a:lnSpc>
                </a:pP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所以：</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T(n)</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O(</a:t>
                </a:r>
                <a14:m>
                  <m:oMath xmlns:m="http://schemas.openxmlformats.org/officeDocument/2006/math">
                    <m:rad>
                      <m:radPr>
                        <m:degHide m:val="on"/>
                        <m:ctrlPr>
                          <a:rPr lang="zh-CN" altLang="en-US" sz="2000" i="1" dirty="0">
                            <a:solidFill>
                              <a:srgbClr val="333333"/>
                            </a:solidFill>
                            <a:latin typeface="Cambria Math" panose="02040503050406030204" pitchFamily="18" charset="0"/>
                            <a:ea typeface="FangSong" panose="02010609060101010101" pitchFamily="49" charset="-122"/>
                          </a:rPr>
                        </m:ctrlPr>
                      </m:radPr>
                      <m:deg/>
                      <m:e>
                        <m:r>
                          <a:rPr lang="en-US" altLang="zh-CN" sz="2000" i="1" dirty="0">
                            <a:solidFill>
                              <a:srgbClr val="333333"/>
                            </a:solidFill>
                            <a:latin typeface="Cambria Math" panose="02040503050406030204" pitchFamily="18" charset="0"/>
                            <a:ea typeface="FangSong" panose="02010609060101010101" pitchFamily="49" charset="-122"/>
                          </a:rPr>
                          <m:t>𝑛</m:t>
                        </m:r>
                      </m:e>
                    </m:rad>
                  </m:oMath>
                </a14:m>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，或</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O(n</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0.5</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FangSong" panose="02010609060101010101" pitchFamily="49"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40B25DE8-2C85-9745-9F79-D50882A68AB1}"/>
                  </a:ext>
                </a:extLst>
              </p:cNvPr>
              <p:cNvSpPr>
                <a:spLocks noRot="1" noChangeAspect="1" noMove="1" noResize="1" noEditPoints="1" noAdjustHandles="1" noChangeArrowheads="1" noChangeShapeType="1" noTextEdit="1"/>
              </p:cNvSpPr>
              <p:nvPr/>
            </p:nvSpPr>
            <p:spPr>
              <a:xfrm>
                <a:off x="1034844" y="3844014"/>
                <a:ext cx="6711430" cy="2351926"/>
              </a:xfrm>
              <a:prstGeom prst="rect">
                <a:avLst/>
              </a:prstGeom>
              <a:blipFill>
                <a:blip r:embed="rId2"/>
                <a:stretch>
                  <a:fillRect l="-755" b="-3763"/>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5B282E3-6724-2B4D-BE73-E0094A67CDE3}"/>
              </a:ext>
            </a:extLst>
          </p:cNvPr>
          <p:cNvSpPr/>
          <p:nvPr/>
        </p:nvSpPr>
        <p:spPr>
          <a:xfrm>
            <a:off x="1034844" y="1130330"/>
            <a:ext cx="3995351" cy="1883657"/>
          </a:xfrm>
          <a:prstGeom prst="rect">
            <a:avLst/>
          </a:prstGeom>
          <a:solidFill>
            <a:schemeClr val="accent6">
              <a:lumMod val="20000"/>
              <a:lumOff val="80000"/>
            </a:schemeClr>
          </a:solidFill>
        </p:spPr>
        <p:txBody>
          <a:bodyPr wrap="square">
            <a:spAutoFit/>
          </a:bodyPr>
          <a:lstStyle/>
          <a:p>
            <a:pPr marL="254000" indent="78740">
              <a:lnSpc>
                <a:spcPct val="150000"/>
              </a:lnSpc>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x=n; //n&gt;1</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254000" indent="317500">
              <a:lnSpc>
                <a:spcPct val="150000"/>
              </a:lnSpc>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y=0;</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254000" indent="317500">
              <a:lnSpc>
                <a:spcPct val="150000"/>
              </a:lnSpc>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while(x</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(y+1)* (y+1))</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228600" indent="254000">
              <a:lnSpc>
                <a:spcPct val="150000"/>
              </a:lnSpc>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63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1121</Words>
  <Application>Microsoft Office PowerPoint</Application>
  <PresentationFormat>宽屏</PresentationFormat>
  <Paragraphs>176</Paragraphs>
  <Slides>7</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FangSong</vt:lpstr>
      <vt:lpstr>TimesNewRomanPSMT</vt:lpstr>
      <vt:lpstr>等线</vt:lpstr>
      <vt:lpstr>等线 Light</vt:lpstr>
      <vt:lpstr>SimHei</vt:lpstr>
      <vt:lpstr>宋体</vt:lpstr>
      <vt:lpstr>宋体</vt:lpstr>
      <vt:lpstr>Arial</vt:lpstr>
      <vt:lpstr>Cambria Math</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虎杰</dc:creator>
  <cp:lastModifiedBy>黄虎杰</cp:lastModifiedBy>
  <cp:revision>32</cp:revision>
  <dcterms:created xsi:type="dcterms:W3CDTF">2020-03-01T06:43:30Z</dcterms:created>
  <dcterms:modified xsi:type="dcterms:W3CDTF">2021-03-07T06:32:25Z</dcterms:modified>
</cp:coreProperties>
</file>