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2" r:id="rId7"/>
    <p:sldId id="258"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57" autoAdjust="0"/>
    <p:restoredTop sz="94656"/>
  </p:normalViewPr>
  <p:slideViewPr>
    <p:cSldViewPr snapToGrid="0" snapToObjects="1">
      <p:cViewPr varScale="1">
        <p:scale>
          <a:sx n="96" d="100"/>
          <a:sy n="96" d="100"/>
        </p:scale>
        <p:origin x="656" y="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3D2110-1FA3-464B-B0AA-0275E27586A6}"/>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A323D9F9-519A-CB42-AB9E-A9A563B5E5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959B30F4-737F-A242-82F2-E9ACD358302B}"/>
              </a:ext>
            </a:extLst>
          </p:cNvPr>
          <p:cNvSpPr>
            <a:spLocks noGrp="1"/>
          </p:cNvSpPr>
          <p:nvPr>
            <p:ph type="dt" sz="half" idx="10"/>
          </p:nvPr>
        </p:nvSpPr>
        <p:spPr/>
        <p:txBody>
          <a:bodyPr/>
          <a:lstStyle/>
          <a:p>
            <a:fld id="{E450A072-3D6A-964A-815D-8250D611277C}" type="datetimeFigureOut">
              <a:rPr kumimoji="1" lang="zh-CN" altLang="en-US" smtClean="0"/>
              <a:t>2020/8/7</a:t>
            </a:fld>
            <a:endParaRPr kumimoji="1" lang="zh-CN" altLang="en-US"/>
          </a:p>
        </p:txBody>
      </p:sp>
      <p:sp>
        <p:nvSpPr>
          <p:cNvPr id="5" name="页脚占位符 4">
            <a:extLst>
              <a:ext uri="{FF2B5EF4-FFF2-40B4-BE49-F238E27FC236}">
                <a16:creationId xmlns:a16="http://schemas.microsoft.com/office/drawing/2014/main" id="{6FC91EC6-098B-D04A-8F7D-096ABFCF71D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FEE579C-F38D-6B46-BFE7-1AEABEC52E1C}"/>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3131814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A3F43F-4379-AE43-A0FF-D180FA04C5A2}"/>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ED671E7-376D-624A-913C-3B197FD0813E}"/>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DDB4D46-106E-9D48-A93A-7FE06F678397}"/>
              </a:ext>
            </a:extLst>
          </p:cNvPr>
          <p:cNvSpPr>
            <a:spLocks noGrp="1"/>
          </p:cNvSpPr>
          <p:nvPr>
            <p:ph type="dt" sz="half" idx="10"/>
          </p:nvPr>
        </p:nvSpPr>
        <p:spPr/>
        <p:txBody>
          <a:bodyPr/>
          <a:lstStyle/>
          <a:p>
            <a:fld id="{E450A072-3D6A-964A-815D-8250D611277C}" type="datetimeFigureOut">
              <a:rPr kumimoji="1" lang="zh-CN" altLang="en-US" smtClean="0"/>
              <a:t>2020/8/7</a:t>
            </a:fld>
            <a:endParaRPr kumimoji="1" lang="zh-CN" altLang="en-US"/>
          </a:p>
        </p:txBody>
      </p:sp>
      <p:sp>
        <p:nvSpPr>
          <p:cNvPr id="5" name="页脚占位符 4">
            <a:extLst>
              <a:ext uri="{FF2B5EF4-FFF2-40B4-BE49-F238E27FC236}">
                <a16:creationId xmlns:a16="http://schemas.microsoft.com/office/drawing/2014/main" id="{7BD6BC9D-FAFC-B146-88A8-FE756AC6AF3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3A719D3-E0A4-D649-AF37-D6F3B8200B44}"/>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2783242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9AD6CFE-CFCA-694C-A0E8-61BED6032F45}"/>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F86883D-4CA7-5246-BD49-F2B505CB848A}"/>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45CC78D-EFA9-9143-B831-1551BD6DE5C9}"/>
              </a:ext>
            </a:extLst>
          </p:cNvPr>
          <p:cNvSpPr>
            <a:spLocks noGrp="1"/>
          </p:cNvSpPr>
          <p:nvPr>
            <p:ph type="dt" sz="half" idx="10"/>
          </p:nvPr>
        </p:nvSpPr>
        <p:spPr/>
        <p:txBody>
          <a:bodyPr/>
          <a:lstStyle/>
          <a:p>
            <a:fld id="{E450A072-3D6A-964A-815D-8250D611277C}" type="datetimeFigureOut">
              <a:rPr kumimoji="1" lang="zh-CN" altLang="en-US" smtClean="0"/>
              <a:t>2020/8/7</a:t>
            </a:fld>
            <a:endParaRPr kumimoji="1" lang="zh-CN" altLang="en-US"/>
          </a:p>
        </p:txBody>
      </p:sp>
      <p:sp>
        <p:nvSpPr>
          <p:cNvPr id="5" name="页脚占位符 4">
            <a:extLst>
              <a:ext uri="{FF2B5EF4-FFF2-40B4-BE49-F238E27FC236}">
                <a16:creationId xmlns:a16="http://schemas.microsoft.com/office/drawing/2014/main" id="{A390CDE5-46FB-D745-9450-8DF626C3007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55A57BD-158F-E743-BB0B-E7608A44FC3E}"/>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285423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8256E1-DE4E-B244-BC15-BDF82BD0891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CEBB91B-2B0F-F942-A327-0870A1DBADD0}"/>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1F3C0B0-42A1-0443-B458-9CD09BAFEE65}"/>
              </a:ext>
            </a:extLst>
          </p:cNvPr>
          <p:cNvSpPr>
            <a:spLocks noGrp="1"/>
          </p:cNvSpPr>
          <p:nvPr>
            <p:ph type="dt" sz="half" idx="10"/>
          </p:nvPr>
        </p:nvSpPr>
        <p:spPr/>
        <p:txBody>
          <a:bodyPr/>
          <a:lstStyle/>
          <a:p>
            <a:fld id="{E450A072-3D6A-964A-815D-8250D611277C}" type="datetimeFigureOut">
              <a:rPr kumimoji="1" lang="zh-CN" altLang="en-US" smtClean="0"/>
              <a:t>2020/8/7</a:t>
            </a:fld>
            <a:endParaRPr kumimoji="1" lang="zh-CN" altLang="en-US"/>
          </a:p>
        </p:txBody>
      </p:sp>
      <p:sp>
        <p:nvSpPr>
          <p:cNvPr id="5" name="页脚占位符 4">
            <a:extLst>
              <a:ext uri="{FF2B5EF4-FFF2-40B4-BE49-F238E27FC236}">
                <a16:creationId xmlns:a16="http://schemas.microsoft.com/office/drawing/2014/main" id="{265CFA3D-A4D2-AB41-BF6C-0997CE5B27A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5C87ADD-323D-3146-8329-DEB24711166D}"/>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2368258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D53D87-B34E-2E41-BF65-376DCA9013F8}"/>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68E9710-E65D-604A-93F5-B43835C89F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F866BFE2-4D95-A44C-8E8E-E343983F79DA}"/>
              </a:ext>
            </a:extLst>
          </p:cNvPr>
          <p:cNvSpPr>
            <a:spLocks noGrp="1"/>
          </p:cNvSpPr>
          <p:nvPr>
            <p:ph type="dt" sz="half" idx="10"/>
          </p:nvPr>
        </p:nvSpPr>
        <p:spPr/>
        <p:txBody>
          <a:bodyPr/>
          <a:lstStyle/>
          <a:p>
            <a:fld id="{E450A072-3D6A-964A-815D-8250D611277C}" type="datetimeFigureOut">
              <a:rPr kumimoji="1" lang="zh-CN" altLang="en-US" smtClean="0"/>
              <a:t>2020/8/7</a:t>
            </a:fld>
            <a:endParaRPr kumimoji="1" lang="zh-CN" altLang="en-US"/>
          </a:p>
        </p:txBody>
      </p:sp>
      <p:sp>
        <p:nvSpPr>
          <p:cNvPr id="5" name="页脚占位符 4">
            <a:extLst>
              <a:ext uri="{FF2B5EF4-FFF2-40B4-BE49-F238E27FC236}">
                <a16:creationId xmlns:a16="http://schemas.microsoft.com/office/drawing/2014/main" id="{716489AC-FF7D-2147-B0E3-F8295F89DFC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533A9F2-82F7-FC46-A534-6F1FEEB7B437}"/>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831383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D29F89-5582-2443-A332-F408ED73C27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0F8C2937-BC07-C449-8A01-63D046357A8E}"/>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F2CBE863-7A0F-164E-AA1A-6887A029D803}"/>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37D27D82-9F9F-FB45-9123-5106061E0D92}"/>
              </a:ext>
            </a:extLst>
          </p:cNvPr>
          <p:cNvSpPr>
            <a:spLocks noGrp="1"/>
          </p:cNvSpPr>
          <p:nvPr>
            <p:ph type="dt" sz="half" idx="10"/>
          </p:nvPr>
        </p:nvSpPr>
        <p:spPr/>
        <p:txBody>
          <a:bodyPr/>
          <a:lstStyle/>
          <a:p>
            <a:fld id="{E450A072-3D6A-964A-815D-8250D611277C}" type="datetimeFigureOut">
              <a:rPr kumimoji="1" lang="zh-CN" altLang="en-US" smtClean="0"/>
              <a:t>2020/8/7</a:t>
            </a:fld>
            <a:endParaRPr kumimoji="1" lang="zh-CN" altLang="en-US"/>
          </a:p>
        </p:txBody>
      </p:sp>
      <p:sp>
        <p:nvSpPr>
          <p:cNvPr id="6" name="页脚占位符 5">
            <a:extLst>
              <a:ext uri="{FF2B5EF4-FFF2-40B4-BE49-F238E27FC236}">
                <a16:creationId xmlns:a16="http://schemas.microsoft.com/office/drawing/2014/main" id="{246A792D-D14B-E14C-9BFC-C0B29E11046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7F366F5-FE33-E548-A7D4-FB5B2123BA3D}"/>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126718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91E7B6-E2CB-374C-A3F1-8E86B6DD8A65}"/>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242D195-AD07-AC41-AC81-8F813BE7A5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C9B9A258-ABFA-CB43-BD5A-FF7ED9FD8A8E}"/>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FAC64E88-BD88-574E-8F0E-B0B3C037D1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D9F0029F-583B-4B46-8E78-68E86B17B9BB}"/>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E99DA2AF-4E75-E942-A0FD-517169C07A4B}"/>
              </a:ext>
            </a:extLst>
          </p:cNvPr>
          <p:cNvSpPr>
            <a:spLocks noGrp="1"/>
          </p:cNvSpPr>
          <p:nvPr>
            <p:ph type="dt" sz="half" idx="10"/>
          </p:nvPr>
        </p:nvSpPr>
        <p:spPr/>
        <p:txBody>
          <a:bodyPr/>
          <a:lstStyle/>
          <a:p>
            <a:fld id="{E450A072-3D6A-964A-815D-8250D611277C}" type="datetimeFigureOut">
              <a:rPr kumimoji="1" lang="zh-CN" altLang="en-US" smtClean="0"/>
              <a:t>2020/8/7</a:t>
            </a:fld>
            <a:endParaRPr kumimoji="1" lang="zh-CN" altLang="en-US"/>
          </a:p>
        </p:txBody>
      </p:sp>
      <p:sp>
        <p:nvSpPr>
          <p:cNvPr id="8" name="页脚占位符 7">
            <a:extLst>
              <a:ext uri="{FF2B5EF4-FFF2-40B4-BE49-F238E27FC236}">
                <a16:creationId xmlns:a16="http://schemas.microsoft.com/office/drawing/2014/main" id="{8DE3A569-60FF-8242-A540-347E4618C1A8}"/>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FAF5A7BA-D823-A54D-860C-014498C90C98}"/>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35441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158F1E-9CEE-0347-8D9E-41844049EBD7}"/>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6700D6CB-A3AC-7246-BF20-D6D1BF043DDE}"/>
              </a:ext>
            </a:extLst>
          </p:cNvPr>
          <p:cNvSpPr>
            <a:spLocks noGrp="1"/>
          </p:cNvSpPr>
          <p:nvPr>
            <p:ph type="dt" sz="half" idx="10"/>
          </p:nvPr>
        </p:nvSpPr>
        <p:spPr/>
        <p:txBody>
          <a:bodyPr/>
          <a:lstStyle/>
          <a:p>
            <a:fld id="{E450A072-3D6A-964A-815D-8250D611277C}" type="datetimeFigureOut">
              <a:rPr kumimoji="1" lang="zh-CN" altLang="en-US" smtClean="0"/>
              <a:t>2020/8/7</a:t>
            </a:fld>
            <a:endParaRPr kumimoji="1" lang="zh-CN" altLang="en-US"/>
          </a:p>
        </p:txBody>
      </p:sp>
      <p:sp>
        <p:nvSpPr>
          <p:cNvPr id="4" name="页脚占位符 3">
            <a:extLst>
              <a:ext uri="{FF2B5EF4-FFF2-40B4-BE49-F238E27FC236}">
                <a16:creationId xmlns:a16="http://schemas.microsoft.com/office/drawing/2014/main" id="{4203C410-9CAE-4F4B-953C-0FCC39C2DC74}"/>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DC835781-06BD-984E-B5D7-D63E66770A08}"/>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2541101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EB860BD-988E-E34F-969E-2162820328AC}"/>
              </a:ext>
            </a:extLst>
          </p:cNvPr>
          <p:cNvSpPr>
            <a:spLocks noGrp="1"/>
          </p:cNvSpPr>
          <p:nvPr>
            <p:ph type="dt" sz="half" idx="10"/>
          </p:nvPr>
        </p:nvSpPr>
        <p:spPr/>
        <p:txBody>
          <a:bodyPr/>
          <a:lstStyle/>
          <a:p>
            <a:fld id="{E450A072-3D6A-964A-815D-8250D611277C}" type="datetimeFigureOut">
              <a:rPr kumimoji="1" lang="zh-CN" altLang="en-US" smtClean="0"/>
              <a:t>2020/8/7</a:t>
            </a:fld>
            <a:endParaRPr kumimoji="1" lang="zh-CN" altLang="en-US"/>
          </a:p>
        </p:txBody>
      </p:sp>
      <p:sp>
        <p:nvSpPr>
          <p:cNvPr id="3" name="页脚占位符 2">
            <a:extLst>
              <a:ext uri="{FF2B5EF4-FFF2-40B4-BE49-F238E27FC236}">
                <a16:creationId xmlns:a16="http://schemas.microsoft.com/office/drawing/2014/main" id="{6E036278-CAAA-6540-B1D0-679009AD0E47}"/>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809AC45F-D435-8B4C-B052-2E589BE2C3F8}"/>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3162357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BAFAE4-918C-BC41-B072-7AF4A3733FC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5537DA08-7EA5-194D-A0A7-D7C031D642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FDF26EC8-C408-A841-ACAC-27F257C162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89584FCF-06A6-F64C-990D-B0A557841246}"/>
              </a:ext>
            </a:extLst>
          </p:cNvPr>
          <p:cNvSpPr>
            <a:spLocks noGrp="1"/>
          </p:cNvSpPr>
          <p:nvPr>
            <p:ph type="dt" sz="half" idx="10"/>
          </p:nvPr>
        </p:nvSpPr>
        <p:spPr/>
        <p:txBody>
          <a:bodyPr/>
          <a:lstStyle/>
          <a:p>
            <a:fld id="{E450A072-3D6A-964A-815D-8250D611277C}" type="datetimeFigureOut">
              <a:rPr kumimoji="1" lang="zh-CN" altLang="en-US" smtClean="0"/>
              <a:t>2020/8/7</a:t>
            </a:fld>
            <a:endParaRPr kumimoji="1" lang="zh-CN" altLang="en-US"/>
          </a:p>
        </p:txBody>
      </p:sp>
      <p:sp>
        <p:nvSpPr>
          <p:cNvPr id="6" name="页脚占位符 5">
            <a:extLst>
              <a:ext uri="{FF2B5EF4-FFF2-40B4-BE49-F238E27FC236}">
                <a16:creationId xmlns:a16="http://schemas.microsoft.com/office/drawing/2014/main" id="{1441651C-9C6F-FA4B-B909-3470FC2A828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031DAC2-9035-2548-BBF1-208B8895B85E}"/>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1961513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94D998-ED10-3A4C-BC05-5605848971F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D5F574F0-C409-DF47-BD05-754019A7F8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3E7FA188-F2A4-AA47-BD25-FFA78EE59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B191170-B86D-A541-8875-14DB1A1DEE70}"/>
              </a:ext>
            </a:extLst>
          </p:cNvPr>
          <p:cNvSpPr>
            <a:spLocks noGrp="1"/>
          </p:cNvSpPr>
          <p:nvPr>
            <p:ph type="dt" sz="half" idx="10"/>
          </p:nvPr>
        </p:nvSpPr>
        <p:spPr/>
        <p:txBody>
          <a:bodyPr/>
          <a:lstStyle/>
          <a:p>
            <a:fld id="{E450A072-3D6A-964A-815D-8250D611277C}" type="datetimeFigureOut">
              <a:rPr kumimoji="1" lang="zh-CN" altLang="en-US" smtClean="0"/>
              <a:t>2020/8/7</a:t>
            </a:fld>
            <a:endParaRPr kumimoji="1" lang="zh-CN" altLang="en-US"/>
          </a:p>
        </p:txBody>
      </p:sp>
      <p:sp>
        <p:nvSpPr>
          <p:cNvPr id="6" name="页脚占位符 5">
            <a:extLst>
              <a:ext uri="{FF2B5EF4-FFF2-40B4-BE49-F238E27FC236}">
                <a16:creationId xmlns:a16="http://schemas.microsoft.com/office/drawing/2014/main" id="{E15C7C33-5E4F-D141-A728-E1E788F9002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16E09DE-48A1-2643-8185-CFEB48E19EB4}"/>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247443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0A48999-73D1-6C44-85D0-3F78567317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5EBF556-8AF2-D640-824B-E1F7C6BEA8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8D854F8-01FA-D248-B345-08ECB9F2B0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0A072-3D6A-964A-815D-8250D611277C}" type="datetimeFigureOut">
              <a:rPr kumimoji="1" lang="zh-CN" altLang="en-US" smtClean="0"/>
              <a:t>2020/8/7</a:t>
            </a:fld>
            <a:endParaRPr kumimoji="1" lang="zh-CN" altLang="en-US"/>
          </a:p>
        </p:txBody>
      </p:sp>
      <p:sp>
        <p:nvSpPr>
          <p:cNvPr id="5" name="页脚占位符 4">
            <a:extLst>
              <a:ext uri="{FF2B5EF4-FFF2-40B4-BE49-F238E27FC236}">
                <a16:creationId xmlns:a16="http://schemas.microsoft.com/office/drawing/2014/main" id="{E81360F7-4CB1-E941-A198-1FA525AD94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6B53A1E0-6DDB-5E4B-B996-6700D9EA23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1584310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82C3D49-C3DB-AE48-98E6-CBA6CCDDEC97}"/>
              </a:ext>
            </a:extLst>
          </p:cNvPr>
          <p:cNvSpPr txBox="1"/>
          <p:nvPr/>
        </p:nvSpPr>
        <p:spPr>
          <a:xfrm>
            <a:off x="4572021" y="291498"/>
            <a:ext cx="2492990" cy="461665"/>
          </a:xfrm>
          <a:prstGeom prst="rect">
            <a:avLst/>
          </a:prstGeom>
          <a:noFill/>
        </p:spPr>
        <p:txBody>
          <a:bodyPr wrap="none" rtlCol="0">
            <a:spAutoFit/>
          </a:bodyPr>
          <a:lstStyle/>
          <a:p>
            <a:r>
              <a:rPr kumimoji="1" lang="zh-CN" altLang="en-US" sz="2400" dirty="0">
                <a:latin typeface="SimHei" panose="02010609060101010101" pitchFamily="49" charset="-122"/>
                <a:ea typeface="SimHei" panose="02010609060101010101" pitchFamily="49" charset="-122"/>
              </a:rPr>
              <a:t>第</a:t>
            </a:r>
            <a:r>
              <a:rPr kumimoji="1" lang="en-US" altLang="zh-CN" sz="2400" dirty="0">
                <a:latin typeface="SimHei" panose="02010609060101010101" pitchFamily="49" charset="-122"/>
                <a:ea typeface="SimHei" panose="02010609060101010101" pitchFamily="49" charset="-122"/>
              </a:rPr>
              <a:t>6</a:t>
            </a:r>
            <a:r>
              <a:rPr kumimoji="1" lang="zh-CN" altLang="en-US" sz="2400" dirty="0">
                <a:latin typeface="SimHei" panose="02010609060101010101" pitchFamily="49" charset="-122"/>
                <a:ea typeface="SimHei" panose="02010609060101010101" pitchFamily="49" charset="-122"/>
              </a:rPr>
              <a:t>章  课堂习题</a:t>
            </a:r>
          </a:p>
        </p:txBody>
      </p:sp>
      <p:sp>
        <p:nvSpPr>
          <p:cNvPr id="4" name="矩形 3">
            <a:extLst>
              <a:ext uri="{FF2B5EF4-FFF2-40B4-BE49-F238E27FC236}">
                <a16:creationId xmlns:a16="http://schemas.microsoft.com/office/drawing/2014/main" id="{FEA6FB1F-1767-4E9D-8A89-82F17219110F}"/>
              </a:ext>
            </a:extLst>
          </p:cNvPr>
          <p:cNvSpPr/>
          <p:nvPr/>
        </p:nvSpPr>
        <p:spPr>
          <a:xfrm>
            <a:off x="902305" y="821554"/>
            <a:ext cx="2851621" cy="461665"/>
          </a:xfrm>
          <a:prstGeom prst="rect">
            <a:avLst/>
          </a:prstGeom>
        </p:spPr>
        <p:txBody>
          <a:bodyPr wrap="square">
            <a:spAutoFit/>
          </a:bodyPr>
          <a:lstStyle/>
          <a:p>
            <a:pPr algn="just">
              <a:spcAft>
                <a:spcPts val="0"/>
              </a:spcAft>
            </a:pPr>
            <a:r>
              <a:rPr lang="zh-CN" altLang="zh-CN" sz="2400" b="1" kern="100" dirty="0">
                <a:latin typeface="黑体" panose="02010609060101010101" pitchFamily="49" charset="-122"/>
                <a:ea typeface="黑体" panose="02010609060101010101" pitchFamily="49" charset="-122"/>
              </a:rPr>
              <a:t>一</a:t>
            </a:r>
            <a:r>
              <a:rPr lang="zh-CN" altLang="en-US" sz="2400" b="1" kern="100" dirty="0">
                <a:latin typeface="黑体" panose="02010609060101010101" pitchFamily="49" charset="-122"/>
                <a:ea typeface="黑体" panose="02010609060101010101" pitchFamily="49" charset="-122"/>
              </a:rPr>
              <a:t>、</a:t>
            </a:r>
            <a:r>
              <a:rPr lang="zh-CN" altLang="zh-CN" sz="2400" b="1" kern="100" dirty="0">
                <a:latin typeface="黑体" panose="02010609060101010101" pitchFamily="49" charset="-122"/>
                <a:ea typeface="黑体" panose="02010609060101010101" pitchFamily="49" charset="-122"/>
              </a:rPr>
              <a:t>判断题</a:t>
            </a:r>
            <a:endParaRPr lang="zh-CN" altLang="zh-CN" sz="2400" kern="100" dirty="0">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7B66101B-2BA2-46C4-A336-4956E3CB50A9}"/>
              </a:ext>
            </a:extLst>
          </p:cNvPr>
          <p:cNvSpPr/>
          <p:nvPr/>
        </p:nvSpPr>
        <p:spPr>
          <a:xfrm>
            <a:off x="4652717" y="1695105"/>
            <a:ext cx="1112805" cy="461665"/>
          </a:xfrm>
          <a:prstGeom prst="rect">
            <a:avLst/>
          </a:prstGeom>
        </p:spPr>
        <p:txBody>
          <a:bodyPr wrap="none">
            <a:spAutoFit/>
          </a:bodyPr>
          <a:lstStyle/>
          <a:p>
            <a:r>
              <a:rPr lang="zh-CN" altLang="zh-CN" sz="2400" b="1" kern="100" dirty="0">
                <a:solidFill>
                  <a:srgbClr val="00B050"/>
                </a:solidFill>
                <a:latin typeface="黑体" panose="02010609060101010101" pitchFamily="49" charset="-122"/>
                <a:ea typeface="黑体" panose="02010609060101010101" pitchFamily="49" charset="-122"/>
              </a:rPr>
              <a:t>（√）</a:t>
            </a:r>
            <a:endParaRPr lang="zh-CN" altLang="en-US" sz="2400" b="1" dirty="0">
              <a:solidFill>
                <a:srgbClr val="00B050"/>
              </a:solidFill>
              <a:latin typeface="黑体" panose="02010609060101010101" pitchFamily="49" charset="-122"/>
              <a:ea typeface="黑体" panose="02010609060101010101" pitchFamily="49" charset="-122"/>
            </a:endParaRPr>
          </a:p>
        </p:txBody>
      </p:sp>
      <p:sp>
        <p:nvSpPr>
          <p:cNvPr id="45" name="矩形 44">
            <a:extLst>
              <a:ext uri="{FF2B5EF4-FFF2-40B4-BE49-F238E27FC236}">
                <a16:creationId xmlns:a16="http://schemas.microsoft.com/office/drawing/2014/main" id="{033D56EE-D22E-40BD-8E98-3131A552A827}"/>
              </a:ext>
            </a:extLst>
          </p:cNvPr>
          <p:cNvSpPr/>
          <p:nvPr/>
        </p:nvSpPr>
        <p:spPr>
          <a:xfrm>
            <a:off x="8308411" y="2530456"/>
            <a:ext cx="1112805" cy="461665"/>
          </a:xfrm>
          <a:prstGeom prst="rect">
            <a:avLst/>
          </a:prstGeom>
        </p:spPr>
        <p:txBody>
          <a:bodyPr wrap="none">
            <a:spAutoFit/>
          </a:bodyPr>
          <a:lstStyle/>
          <a:p>
            <a:r>
              <a:rPr lang="zh-CN" altLang="zh-CN" sz="2400" b="1" kern="100" dirty="0">
                <a:solidFill>
                  <a:srgbClr val="00B050"/>
                </a:solidFill>
                <a:latin typeface="黑体" panose="02010609060101010101" pitchFamily="49" charset="-122"/>
                <a:ea typeface="黑体" panose="02010609060101010101" pitchFamily="49" charset="-122"/>
              </a:rPr>
              <a:t>（√）</a:t>
            </a:r>
            <a:endParaRPr lang="zh-CN" altLang="en-US" sz="2400" b="1" dirty="0">
              <a:solidFill>
                <a:srgbClr val="00B050"/>
              </a:solidFill>
              <a:latin typeface="黑体" panose="02010609060101010101" pitchFamily="49" charset="-122"/>
              <a:ea typeface="黑体" panose="02010609060101010101" pitchFamily="49" charset="-122"/>
            </a:endParaRPr>
          </a:p>
        </p:txBody>
      </p:sp>
      <p:sp>
        <p:nvSpPr>
          <p:cNvPr id="47" name="矩形 46">
            <a:extLst>
              <a:ext uri="{FF2B5EF4-FFF2-40B4-BE49-F238E27FC236}">
                <a16:creationId xmlns:a16="http://schemas.microsoft.com/office/drawing/2014/main" id="{D4A967C9-6025-41E8-AFFB-1071C2664246}"/>
              </a:ext>
            </a:extLst>
          </p:cNvPr>
          <p:cNvSpPr/>
          <p:nvPr/>
        </p:nvSpPr>
        <p:spPr>
          <a:xfrm>
            <a:off x="9418380" y="3343860"/>
            <a:ext cx="1112805" cy="461665"/>
          </a:xfrm>
          <a:prstGeom prst="rect">
            <a:avLst/>
          </a:prstGeom>
        </p:spPr>
        <p:txBody>
          <a:bodyPr wrap="none">
            <a:spAutoFit/>
          </a:bodyPr>
          <a:lstStyle/>
          <a:p>
            <a:r>
              <a:rPr lang="zh-CN" altLang="zh-CN" sz="2400" b="1" kern="100" dirty="0">
                <a:solidFill>
                  <a:srgbClr val="00B050"/>
                </a:solidFill>
                <a:latin typeface="黑体" panose="02010609060101010101" pitchFamily="49" charset="-122"/>
                <a:ea typeface="黑体" panose="02010609060101010101" pitchFamily="49" charset="-122"/>
              </a:rPr>
              <a:t>（√）</a:t>
            </a:r>
            <a:endParaRPr lang="zh-CN" altLang="en-US" sz="2400" b="1" dirty="0">
              <a:solidFill>
                <a:srgbClr val="00B050"/>
              </a:solidFill>
              <a:latin typeface="黑体" panose="02010609060101010101" pitchFamily="49" charset="-122"/>
              <a:ea typeface="黑体" panose="02010609060101010101" pitchFamily="49" charset="-122"/>
            </a:endParaRPr>
          </a:p>
        </p:txBody>
      </p:sp>
      <p:sp>
        <p:nvSpPr>
          <p:cNvPr id="48" name="矩形 47">
            <a:extLst>
              <a:ext uri="{FF2B5EF4-FFF2-40B4-BE49-F238E27FC236}">
                <a16:creationId xmlns:a16="http://schemas.microsoft.com/office/drawing/2014/main" id="{48AC68A0-2584-4CAE-83F8-3C3B50776C9D}"/>
              </a:ext>
            </a:extLst>
          </p:cNvPr>
          <p:cNvSpPr/>
          <p:nvPr/>
        </p:nvSpPr>
        <p:spPr>
          <a:xfrm>
            <a:off x="7986994" y="4493834"/>
            <a:ext cx="1112805" cy="461665"/>
          </a:xfrm>
          <a:prstGeom prst="rect">
            <a:avLst/>
          </a:prstGeom>
        </p:spPr>
        <p:txBody>
          <a:bodyPr wrap="none">
            <a:spAutoFit/>
          </a:bodyPr>
          <a:lstStyle/>
          <a:p>
            <a:r>
              <a:rPr lang="zh-CN" altLang="zh-CN" sz="2400" b="1" kern="100" dirty="0">
                <a:solidFill>
                  <a:srgbClr val="00B050"/>
                </a:solidFill>
                <a:latin typeface="黑体" panose="02010609060101010101" pitchFamily="49" charset="-122"/>
                <a:ea typeface="黑体" panose="02010609060101010101" pitchFamily="49" charset="-122"/>
              </a:rPr>
              <a:t>（√）</a:t>
            </a:r>
            <a:endParaRPr lang="zh-CN" altLang="en-US" sz="2400" b="1" dirty="0">
              <a:solidFill>
                <a:srgbClr val="00B050"/>
              </a:solidFill>
              <a:latin typeface="黑体" panose="02010609060101010101" pitchFamily="49" charset="-122"/>
              <a:ea typeface="黑体" panose="02010609060101010101" pitchFamily="49" charset="-122"/>
            </a:endParaRPr>
          </a:p>
        </p:txBody>
      </p:sp>
      <p:sp>
        <p:nvSpPr>
          <p:cNvPr id="49" name="矩形 48">
            <a:extLst>
              <a:ext uri="{FF2B5EF4-FFF2-40B4-BE49-F238E27FC236}">
                <a16:creationId xmlns:a16="http://schemas.microsoft.com/office/drawing/2014/main" id="{9AAF2678-E6E9-42EC-96AC-D7E64C311F8B}"/>
              </a:ext>
            </a:extLst>
          </p:cNvPr>
          <p:cNvSpPr/>
          <p:nvPr/>
        </p:nvSpPr>
        <p:spPr>
          <a:xfrm>
            <a:off x="6639205" y="2917958"/>
            <a:ext cx="1112805" cy="461665"/>
          </a:xfrm>
          <a:prstGeom prst="rect">
            <a:avLst/>
          </a:prstGeom>
        </p:spPr>
        <p:txBody>
          <a:bodyPr wrap="none">
            <a:spAutoFit/>
          </a:bodyPr>
          <a:lstStyle/>
          <a:p>
            <a:r>
              <a:rPr lang="zh-CN" altLang="zh-CN" sz="2400" b="1" kern="100" dirty="0">
                <a:solidFill>
                  <a:srgbClr val="FF0000"/>
                </a:solidFill>
                <a:latin typeface="黑体" panose="02010609060101010101" pitchFamily="49" charset="-122"/>
                <a:ea typeface="黑体" panose="02010609060101010101" pitchFamily="49" charset="-122"/>
              </a:rPr>
              <a:t>（×）</a:t>
            </a:r>
            <a:endParaRPr lang="zh-CN" altLang="en-US" sz="2400" b="1" dirty="0">
              <a:solidFill>
                <a:srgbClr val="FF0000"/>
              </a:solidFill>
              <a:latin typeface="黑体" panose="02010609060101010101" pitchFamily="49" charset="-122"/>
              <a:ea typeface="黑体" panose="02010609060101010101" pitchFamily="49" charset="-122"/>
            </a:endParaRPr>
          </a:p>
        </p:txBody>
      </p:sp>
      <p:sp>
        <p:nvSpPr>
          <p:cNvPr id="50" name="矩形 49">
            <a:extLst>
              <a:ext uri="{FF2B5EF4-FFF2-40B4-BE49-F238E27FC236}">
                <a16:creationId xmlns:a16="http://schemas.microsoft.com/office/drawing/2014/main" id="{76E25D6C-CCD3-4035-8C6E-3839EB67BDB8}"/>
              </a:ext>
            </a:extLst>
          </p:cNvPr>
          <p:cNvSpPr/>
          <p:nvPr/>
        </p:nvSpPr>
        <p:spPr>
          <a:xfrm>
            <a:off x="7376544" y="4054202"/>
            <a:ext cx="1112805" cy="461665"/>
          </a:xfrm>
          <a:prstGeom prst="rect">
            <a:avLst/>
          </a:prstGeom>
        </p:spPr>
        <p:txBody>
          <a:bodyPr wrap="none">
            <a:spAutoFit/>
          </a:bodyPr>
          <a:lstStyle/>
          <a:p>
            <a:r>
              <a:rPr lang="zh-CN" altLang="zh-CN" sz="2400" b="1" kern="100" dirty="0">
                <a:solidFill>
                  <a:srgbClr val="FF0000"/>
                </a:solidFill>
                <a:latin typeface="黑体" panose="02010609060101010101" pitchFamily="49" charset="-122"/>
                <a:ea typeface="黑体" panose="02010609060101010101" pitchFamily="49" charset="-122"/>
              </a:rPr>
              <a:t>（×）</a:t>
            </a:r>
            <a:endParaRPr lang="zh-CN" altLang="en-US" sz="2400" b="1" dirty="0">
              <a:solidFill>
                <a:srgbClr val="FF0000"/>
              </a:solidFill>
              <a:latin typeface="黑体" panose="02010609060101010101" pitchFamily="49" charset="-122"/>
              <a:ea typeface="黑体" panose="02010609060101010101" pitchFamily="49" charset="-122"/>
            </a:endParaRPr>
          </a:p>
        </p:txBody>
      </p:sp>
      <p:sp>
        <p:nvSpPr>
          <p:cNvPr id="51" name="矩形 50">
            <a:extLst>
              <a:ext uri="{FF2B5EF4-FFF2-40B4-BE49-F238E27FC236}">
                <a16:creationId xmlns:a16="http://schemas.microsoft.com/office/drawing/2014/main" id="{8D8C2DF0-5E21-471E-B1BE-1663009B03B5}"/>
              </a:ext>
            </a:extLst>
          </p:cNvPr>
          <p:cNvSpPr/>
          <p:nvPr/>
        </p:nvSpPr>
        <p:spPr>
          <a:xfrm>
            <a:off x="4731369" y="2048812"/>
            <a:ext cx="1112805" cy="461665"/>
          </a:xfrm>
          <a:prstGeom prst="rect">
            <a:avLst/>
          </a:prstGeom>
        </p:spPr>
        <p:txBody>
          <a:bodyPr wrap="none">
            <a:spAutoFit/>
          </a:bodyPr>
          <a:lstStyle/>
          <a:p>
            <a:r>
              <a:rPr lang="zh-CN" altLang="zh-CN" sz="2400" b="1" kern="100" dirty="0">
                <a:solidFill>
                  <a:srgbClr val="FF0000"/>
                </a:solidFill>
                <a:latin typeface="黑体" panose="02010609060101010101" pitchFamily="49" charset="-122"/>
                <a:ea typeface="黑体" panose="02010609060101010101" pitchFamily="49" charset="-122"/>
              </a:rPr>
              <a:t>（×）</a:t>
            </a:r>
            <a:endParaRPr lang="zh-CN" altLang="en-US" sz="2400" b="1" dirty="0">
              <a:solidFill>
                <a:srgbClr val="FF0000"/>
              </a:solidFill>
              <a:latin typeface="黑体" panose="02010609060101010101" pitchFamily="49" charset="-122"/>
              <a:ea typeface="黑体" panose="02010609060101010101" pitchFamily="49" charset="-122"/>
            </a:endParaRPr>
          </a:p>
        </p:txBody>
      </p:sp>
      <p:sp>
        <p:nvSpPr>
          <p:cNvPr id="52" name="矩形 51">
            <a:extLst>
              <a:ext uri="{FF2B5EF4-FFF2-40B4-BE49-F238E27FC236}">
                <a16:creationId xmlns:a16="http://schemas.microsoft.com/office/drawing/2014/main" id="{1496230B-1BB7-4DD4-8686-39A2875168C0}"/>
              </a:ext>
            </a:extLst>
          </p:cNvPr>
          <p:cNvSpPr/>
          <p:nvPr/>
        </p:nvSpPr>
        <p:spPr>
          <a:xfrm>
            <a:off x="8308412" y="1250916"/>
            <a:ext cx="1112805" cy="461665"/>
          </a:xfrm>
          <a:prstGeom prst="rect">
            <a:avLst/>
          </a:prstGeom>
        </p:spPr>
        <p:txBody>
          <a:bodyPr wrap="none">
            <a:spAutoFit/>
          </a:bodyPr>
          <a:lstStyle/>
          <a:p>
            <a:r>
              <a:rPr lang="zh-CN" altLang="zh-CN" sz="2400" b="1" kern="100" dirty="0">
                <a:solidFill>
                  <a:srgbClr val="FF0000"/>
                </a:solidFill>
                <a:latin typeface="黑体" panose="02010609060101010101" pitchFamily="49" charset="-122"/>
                <a:ea typeface="黑体" panose="02010609060101010101" pitchFamily="49" charset="-122"/>
              </a:rPr>
              <a:t>（×）</a:t>
            </a:r>
            <a:endParaRPr lang="zh-CN" altLang="en-US" sz="2400" b="1" dirty="0">
              <a:solidFill>
                <a:srgbClr val="FF0000"/>
              </a:solidFill>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26B6C517-7BD9-4938-BCF7-3DF5241D0A49}"/>
              </a:ext>
            </a:extLst>
          </p:cNvPr>
          <p:cNvSpPr/>
          <p:nvPr/>
        </p:nvSpPr>
        <p:spPr>
          <a:xfrm>
            <a:off x="975763" y="6242633"/>
            <a:ext cx="5898336" cy="400110"/>
          </a:xfrm>
          <a:prstGeom prst="rect">
            <a:avLst/>
          </a:prstGeom>
        </p:spPr>
        <p:txBody>
          <a:bodyPr wrap="square">
            <a:spAutoFit/>
          </a:bodyPr>
          <a:lstStyle/>
          <a:p>
            <a:pPr algn="just">
              <a:spcAft>
                <a:spcPts val="0"/>
              </a:spcAft>
              <a:tabLst>
                <a:tab pos="-200025" algn="l"/>
              </a:tabLst>
            </a:pPr>
            <a:r>
              <a:rPr lang="zh-CN" altLang="zh-CN" sz="2000" kern="100" dirty="0">
                <a:latin typeface="黑体" panose="02010609060101010101" pitchFamily="49" charset="-122"/>
                <a:ea typeface="黑体" panose="02010609060101010101" pitchFamily="49" charset="-122"/>
              </a:rPr>
              <a:t>（</a:t>
            </a:r>
            <a:r>
              <a:rPr lang="en-US" altLang="zh-CN" sz="2000" kern="100" dirty="0">
                <a:latin typeface="黑体" panose="02010609060101010101" pitchFamily="49" charset="-122"/>
                <a:ea typeface="黑体" panose="02010609060101010101" pitchFamily="49" charset="-122"/>
              </a:rPr>
              <a:t>12</a:t>
            </a:r>
            <a:r>
              <a:rPr lang="zh-CN" altLang="zh-CN" sz="2000" kern="100" dirty="0">
                <a:latin typeface="黑体" panose="02010609060101010101" pitchFamily="49" charset="-122"/>
                <a:ea typeface="黑体" panose="02010609060101010101" pitchFamily="49" charset="-122"/>
              </a:rPr>
              <a:t>）冒泡排序的时间复杂度是</a:t>
            </a:r>
            <a:r>
              <a:rPr lang="en-US" altLang="zh-CN" sz="2000" kern="100" dirty="0">
                <a:latin typeface="黑体" panose="02010609060101010101" pitchFamily="49" charset="-122"/>
                <a:ea typeface="黑体" panose="02010609060101010101" pitchFamily="49" charset="-122"/>
              </a:rPr>
              <a:t>O(n</a:t>
            </a:r>
            <a:r>
              <a:rPr lang="en-US" altLang="zh-CN" sz="2000" kern="100" baseline="30000" dirty="0">
                <a:latin typeface="黑体" panose="02010609060101010101" pitchFamily="49" charset="-122"/>
                <a:ea typeface="黑体" panose="02010609060101010101" pitchFamily="49" charset="-122"/>
              </a:rPr>
              <a:t>2</a:t>
            </a:r>
            <a:r>
              <a:rPr lang="en-US" altLang="zh-CN" sz="2000" kern="100" dirty="0">
                <a:latin typeface="黑体" panose="02010609060101010101" pitchFamily="49" charset="-122"/>
                <a:ea typeface="黑体" panose="02010609060101010101" pitchFamily="49" charset="-122"/>
              </a:rPr>
              <a:t>)</a:t>
            </a:r>
            <a:r>
              <a:rPr lang="zh-CN" altLang="zh-CN" sz="2000" kern="100" dirty="0">
                <a:latin typeface="黑体" panose="02010609060101010101" pitchFamily="49" charset="-122"/>
                <a:ea typeface="黑体" panose="02010609060101010101" pitchFamily="49" charset="-122"/>
              </a:rPr>
              <a:t>。</a:t>
            </a:r>
          </a:p>
        </p:txBody>
      </p:sp>
      <p:sp>
        <p:nvSpPr>
          <p:cNvPr id="15" name="矩形 14">
            <a:extLst>
              <a:ext uri="{FF2B5EF4-FFF2-40B4-BE49-F238E27FC236}">
                <a16:creationId xmlns:a16="http://schemas.microsoft.com/office/drawing/2014/main" id="{B76149C5-1B52-4306-84BA-B96D491F9AA4}"/>
              </a:ext>
            </a:extLst>
          </p:cNvPr>
          <p:cNvSpPr/>
          <p:nvPr/>
        </p:nvSpPr>
        <p:spPr>
          <a:xfrm>
            <a:off x="1089793" y="1296702"/>
            <a:ext cx="8066974" cy="400110"/>
          </a:xfrm>
          <a:prstGeom prst="rect">
            <a:avLst/>
          </a:prstGeom>
        </p:spPr>
        <p:txBody>
          <a:bodyPr wrap="square">
            <a:spAutoFit/>
          </a:bodyPr>
          <a:lstStyle/>
          <a:p>
            <a:pPr algn="just">
              <a:spcAft>
                <a:spcPts val="0"/>
              </a:spcAft>
              <a:tabLst>
                <a:tab pos="-200025" algn="l"/>
              </a:tabLst>
            </a:pPr>
            <a:r>
              <a:rPr lang="zh-CN" altLang="zh-CN" sz="2000" kern="100" dirty="0">
                <a:latin typeface="黑体" panose="02010609060101010101" pitchFamily="49" charset="-122"/>
                <a:ea typeface="黑体" panose="02010609060101010101" pitchFamily="49" charset="-122"/>
              </a:rPr>
              <a:t>（</a:t>
            </a:r>
            <a:r>
              <a:rPr lang="en-US" altLang="zh-CN" sz="2000" kern="100" dirty="0">
                <a:latin typeface="黑体" panose="02010609060101010101" pitchFamily="49" charset="-122"/>
                <a:ea typeface="黑体" panose="02010609060101010101" pitchFamily="49" charset="-122"/>
              </a:rPr>
              <a:t>1</a:t>
            </a:r>
            <a:r>
              <a:rPr lang="zh-CN" altLang="zh-CN" sz="2000" kern="100" dirty="0">
                <a:latin typeface="黑体" panose="02010609060101010101" pitchFamily="49" charset="-122"/>
                <a:ea typeface="黑体" panose="02010609060101010101" pitchFamily="49" charset="-122"/>
              </a:rPr>
              <a:t>）如果某种排序算法不稳定，则该排序方法就没有实用价值。</a:t>
            </a:r>
          </a:p>
        </p:txBody>
      </p:sp>
      <p:sp>
        <p:nvSpPr>
          <p:cNvPr id="16" name="矩形 15">
            <a:extLst>
              <a:ext uri="{FF2B5EF4-FFF2-40B4-BE49-F238E27FC236}">
                <a16:creationId xmlns:a16="http://schemas.microsoft.com/office/drawing/2014/main" id="{1C90BB1F-07E3-43A0-B64A-4EB3BF2DA3C0}"/>
              </a:ext>
            </a:extLst>
          </p:cNvPr>
          <p:cNvSpPr/>
          <p:nvPr/>
        </p:nvSpPr>
        <p:spPr>
          <a:xfrm>
            <a:off x="1089771" y="1698471"/>
            <a:ext cx="3903633" cy="400110"/>
          </a:xfrm>
          <a:prstGeom prst="rect">
            <a:avLst/>
          </a:prstGeom>
        </p:spPr>
        <p:txBody>
          <a:bodyPr wrap="none">
            <a:spAutoFit/>
          </a:bodyPr>
          <a:lstStyle/>
          <a:p>
            <a:pPr algn="just">
              <a:spcAft>
                <a:spcPts val="0"/>
              </a:spcAft>
              <a:tabLst>
                <a:tab pos="-200025" algn="l"/>
              </a:tabLst>
            </a:pPr>
            <a:r>
              <a:rPr lang="zh-CN" altLang="zh-CN" sz="2000" kern="100" dirty="0">
                <a:latin typeface="黑体" panose="02010609060101010101" pitchFamily="49" charset="-122"/>
                <a:ea typeface="黑体" panose="02010609060101010101" pitchFamily="49" charset="-122"/>
              </a:rPr>
              <a:t>（</a:t>
            </a:r>
            <a:r>
              <a:rPr lang="en-US" altLang="zh-CN" sz="2000" kern="100" dirty="0">
                <a:latin typeface="黑体" panose="02010609060101010101" pitchFamily="49" charset="-122"/>
                <a:ea typeface="黑体" panose="02010609060101010101" pitchFamily="49" charset="-122"/>
              </a:rPr>
              <a:t>2</a:t>
            </a:r>
            <a:r>
              <a:rPr lang="zh-CN" altLang="zh-CN" sz="2000" kern="100" dirty="0">
                <a:latin typeface="黑体" panose="02010609060101010101" pitchFamily="49" charset="-122"/>
                <a:ea typeface="黑体" panose="02010609060101010101" pitchFamily="49" charset="-122"/>
              </a:rPr>
              <a:t>）希尔排序是不稳定的排序。</a:t>
            </a:r>
          </a:p>
        </p:txBody>
      </p:sp>
      <p:sp>
        <p:nvSpPr>
          <p:cNvPr id="17" name="矩形 16">
            <a:extLst>
              <a:ext uri="{FF2B5EF4-FFF2-40B4-BE49-F238E27FC236}">
                <a16:creationId xmlns:a16="http://schemas.microsoft.com/office/drawing/2014/main" id="{60DB1E19-AFDC-47A9-9221-870F0B58F997}"/>
              </a:ext>
            </a:extLst>
          </p:cNvPr>
          <p:cNvSpPr/>
          <p:nvPr/>
        </p:nvSpPr>
        <p:spPr>
          <a:xfrm>
            <a:off x="1089771" y="2082559"/>
            <a:ext cx="3903633" cy="400110"/>
          </a:xfrm>
          <a:prstGeom prst="rect">
            <a:avLst/>
          </a:prstGeom>
        </p:spPr>
        <p:txBody>
          <a:bodyPr wrap="none">
            <a:spAutoFit/>
          </a:bodyPr>
          <a:lstStyle/>
          <a:p>
            <a:pPr algn="just">
              <a:spcAft>
                <a:spcPts val="0"/>
              </a:spcAft>
              <a:tabLst>
                <a:tab pos="-200025" algn="l"/>
              </a:tabLst>
            </a:pPr>
            <a:r>
              <a:rPr lang="zh-CN" altLang="zh-CN" sz="2000" kern="100" dirty="0">
                <a:latin typeface="黑体" panose="02010609060101010101" pitchFamily="49" charset="-122"/>
                <a:ea typeface="黑体" panose="02010609060101010101" pitchFamily="49" charset="-122"/>
              </a:rPr>
              <a:t>（</a:t>
            </a:r>
            <a:r>
              <a:rPr lang="en-US" altLang="zh-CN" sz="2000" kern="100" dirty="0">
                <a:latin typeface="黑体" panose="02010609060101010101" pitchFamily="49" charset="-122"/>
                <a:ea typeface="黑体" panose="02010609060101010101" pitchFamily="49" charset="-122"/>
              </a:rPr>
              <a:t>3</a:t>
            </a:r>
            <a:r>
              <a:rPr lang="zh-CN" altLang="zh-CN" sz="2000" kern="100" dirty="0">
                <a:latin typeface="黑体" panose="02010609060101010101" pitchFamily="49" charset="-122"/>
                <a:ea typeface="黑体" panose="02010609060101010101" pitchFamily="49" charset="-122"/>
              </a:rPr>
              <a:t>）冒泡排序是不稳定的排序。</a:t>
            </a:r>
          </a:p>
        </p:txBody>
      </p:sp>
      <p:sp>
        <p:nvSpPr>
          <p:cNvPr id="18" name="矩形 17">
            <a:extLst>
              <a:ext uri="{FF2B5EF4-FFF2-40B4-BE49-F238E27FC236}">
                <a16:creationId xmlns:a16="http://schemas.microsoft.com/office/drawing/2014/main" id="{BC73AC18-E2A9-48E6-913A-91CEDFF96E49}"/>
              </a:ext>
            </a:extLst>
          </p:cNvPr>
          <p:cNvSpPr/>
          <p:nvPr/>
        </p:nvSpPr>
        <p:spPr>
          <a:xfrm>
            <a:off x="1089793" y="2523633"/>
            <a:ext cx="8884990" cy="400110"/>
          </a:xfrm>
          <a:prstGeom prst="rect">
            <a:avLst/>
          </a:prstGeom>
        </p:spPr>
        <p:txBody>
          <a:bodyPr wrap="square">
            <a:spAutoFit/>
          </a:bodyPr>
          <a:lstStyle/>
          <a:p>
            <a:pPr algn="just">
              <a:spcAft>
                <a:spcPts val="0"/>
              </a:spcAft>
              <a:tabLst>
                <a:tab pos="-200025" algn="l"/>
              </a:tabLst>
            </a:pPr>
            <a:r>
              <a:rPr lang="zh-CN" altLang="zh-CN" sz="2000" kern="100" dirty="0">
                <a:latin typeface="黑体" panose="02010609060101010101" pitchFamily="49" charset="-122"/>
                <a:ea typeface="黑体" panose="02010609060101010101" pitchFamily="49" charset="-122"/>
              </a:rPr>
              <a:t>（</a:t>
            </a:r>
            <a:r>
              <a:rPr lang="en-US" altLang="zh-CN" sz="2000" kern="100" dirty="0">
                <a:latin typeface="黑体" panose="02010609060101010101" pitchFamily="49" charset="-122"/>
                <a:ea typeface="黑体" panose="02010609060101010101" pitchFamily="49" charset="-122"/>
              </a:rPr>
              <a:t>4</a:t>
            </a:r>
            <a:r>
              <a:rPr lang="zh-CN" altLang="zh-CN" sz="2000" kern="100" dirty="0">
                <a:latin typeface="黑体" panose="02010609060101010101" pitchFamily="49" charset="-122"/>
                <a:ea typeface="黑体" panose="02010609060101010101" pitchFamily="49" charset="-122"/>
              </a:rPr>
              <a:t>）对</a:t>
            </a:r>
            <a:r>
              <a:rPr lang="en-US" altLang="zh-CN" sz="2000" kern="100" dirty="0">
                <a:latin typeface="黑体" panose="02010609060101010101" pitchFamily="49" charset="-122"/>
                <a:ea typeface="黑体" panose="02010609060101010101" pitchFamily="49" charset="-122"/>
              </a:rPr>
              <a:t>n</a:t>
            </a:r>
            <a:r>
              <a:rPr lang="zh-CN" altLang="zh-CN" sz="2000" kern="100" dirty="0">
                <a:latin typeface="黑体" panose="02010609060101010101" pitchFamily="49" charset="-122"/>
                <a:ea typeface="黑体" panose="02010609060101010101" pitchFamily="49" charset="-122"/>
              </a:rPr>
              <a:t>个记录的进行快速排序，所需要的平均时间是</a:t>
            </a:r>
            <a:r>
              <a:rPr lang="en-US" altLang="zh-CN" sz="2000" kern="100" dirty="0">
                <a:latin typeface="黑体" panose="02010609060101010101" pitchFamily="49" charset="-122"/>
                <a:ea typeface="黑体" panose="02010609060101010101" pitchFamily="49" charset="-122"/>
              </a:rPr>
              <a:t>O(nlog</a:t>
            </a:r>
            <a:r>
              <a:rPr lang="en-US" altLang="zh-CN" sz="2000" kern="100" baseline="-25000" dirty="0">
                <a:latin typeface="黑体" panose="02010609060101010101" pitchFamily="49" charset="-122"/>
                <a:ea typeface="黑体" panose="02010609060101010101" pitchFamily="49" charset="-122"/>
              </a:rPr>
              <a:t>2</a:t>
            </a:r>
            <a:r>
              <a:rPr lang="en-US" altLang="zh-CN" sz="2000" kern="100" dirty="0">
                <a:latin typeface="黑体" panose="02010609060101010101" pitchFamily="49" charset="-122"/>
                <a:ea typeface="黑体" panose="02010609060101010101" pitchFamily="49" charset="-122"/>
              </a:rPr>
              <a:t>n)</a:t>
            </a:r>
            <a:r>
              <a:rPr lang="zh-CN" altLang="zh-CN" sz="2000" kern="100" dirty="0">
                <a:latin typeface="黑体" panose="02010609060101010101" pitchFamily="49" charset="-122"/>
                <a:ea typeface="黑体" panose="02010609060101010101" pitchFamily="49" charset="-122"/>
              </a:rPr>
              <a:t>。</a:t>
            </a:r>
          </a:p>
        </p:txBody>
      </p:sp>
      <p:sp>
        <p:nvSpPr>
          <p:cNvPr id="19" name="矩形 18">
            <a:extLst>
              <a:ext uri="{FF2B5EF4-FFF2-40B4-BE49-F238E27FC236}">
                <a16:creationId xmlns:a16="http://schemas.microsoft.com/office/drawing/2014/main" id="{0DCD73B4-8A9C-4787-86E5-1C13DF14CBB7}"/>
              </a:ext>
            </a:extLst>
          </p:cNvPr>
          <p:cNvSpPr/>
          <p:nvPr/>
        </p:nvSpPr>
        <p:spPr>
          <a:xfrm>
            <a:off x="1106245" y="2950054"/>
            <a:ext cx="5955476" cy="400110"/>
          </a:xfrm>
          <a:prstGeom prst="rect">
            <a:avLst/>
          </a:prstGeom>
        </p:spPr>
        <p:txBody>
          <a:bodyPr wrap="none">
            <a:spAutoFit/>
          </a:bodyPr>
          <a:lstStyle/>
          <a:p>
            <a:pPr algn="just">
              <a:spcAft>
                <a:spcPts val="0"/>
              </a:spcAft>
              <a:tabLst>
                <a:tab pos="-200025" algn="l"/>
              </a:tabLst>
            </a:pPr>
            <a:r>
              <a:rPr lang="zh-CN" altLang="zh-CN" sz="2000" kern="100" dirty="0">
                <a:latin typeface="黑体" panose="02010609060101010101" pitchFamily="49" charset="-122"/>
                <a:ea typeface="黑体" panose="02010609060101010101" pitchFamily="49" charset="-122"/>
              </a:rPr>
              <a:t>（</a:t>
            </a:r>
            <a:r>
              <a:rPr lang="en-US" altLang="zh-CN" sz="2000" kern="100" dirty="0">
                <a:latin typeface="黑体" panose="02010609060101010101" pitchFamily="49" charset="-122"/>
                <a:ea typeface="黑体" panose="02010609060101010101" pitchFamily="49" charset="-122"/>
              </a:rPr>
              <a:t>5</a:t>
            </a:r>
            <a:r>
              <a:rPr lang="zh-CN" altLang="zh-CN" sz="2000" kern="100" dirty="0">
                <a:latin typeface="黑体" panose="02010609060101010101" pitchFamily="49" charset="-122"/>
                <a:ea typeface="黑体" panose="02010609060101010101" pitchFamily="49" charset="-122"/>
              </a:rPr>
              <a:t>）堆排序所需的时间与待排序的记录个数无关。</a:t>
            </a:r>
          </a:p>
        </p:txBody>
      </p:sp>
      <p:sp>
        <p:nvSpPr>
          <p:cNvPr id="20" name="矩形 19">
            <a:extLst>
              <a:ext uri="{FF2B5EF4-FFF2-40B4-BE49-F238E27FC236}">
                <a16:creationId xmlns:a16="http://schemas.microsoft.com/office/drawing/2014/main" id="{C40F4E5E-B04D-4916-BDF2-9C7B7D73DC1E}"/>
              </a:ext>
            </a:extLst>
          </p:cNvPr>
          <p:cNvSpPr/>
          <p:nvPr/>
        </p:nvSpPr>
        <p:spPr>
          <a:xfrm>
            <a:off x="1089771" y="3400419"/>
            <a:ext cx="9723541" cy="707886"/>
          </a:xfrm>
          <a:prstGeom prst="rect">
            <a:avLst/>
          </a:prstGeom>
        </p:spPr>
        <p:txBody>
          <a:bodyPr wrap="square">
            <a:spAutoFit/>
          </a:bodyPr>
          <a:lstStyle/>
          <a:p>
            <a:pPr algn="just">
              <a:spcAft>
                <a:spcPts val="0"/>
              </a:spcAft>
              <a:tabLst>
                <a:tab pos="-200025" algn="l"/>
              </a:tabLst>
            </a:pPr>
            <a:r>
              <a:rPr lang="zh-CN" altLang="zh-CN" sz="2000" kern="100" dirty="0">
                <a:latin typeface="黑体" panose="02010609060101010101" pitchFamily="49" charset="-122"/>
                <a:ea typeface="黑体" panose="02010609060101010101" pitchFamily="49" charset="-122"/>
              </a:rPr>
              <a:t>（</a:t>
            </a:r>
            <a:r>
              <a:rPr lang="en-US" altLang="zh-CN" sz="2000" kern="100" dirty="0">
                <a:latin typeface="黑体" panose="02010609060101010101" pitchFamily="49" charset="-122"/>
                <a:ea typeface="黑体" panose="02010609060101010101" pitchFamily="49" charset="-122"/>
              </a:rPr>
              <a:t>6</a:t>
            </a:r>
            <a:r>
              <a:rPr lang="zh-CN" altLang="zh-CN" sz="2000" kern="100" dirty="0">
                <a:latin typeface="黑体" panose="02010609060101010101" pitchFamily="49" charset="-122"/>
                <a:ea typeface="黑体" panose="02010609060101010101" pitchFamily="49" charset="-122"/>
              </a:rPr>
              <a:t>）当待排序的元素个数很多时，为了交换元素的位置要占用较多的时间，</a:t>
            </a:r>
            <a:endParaRPr lang="en-US" altLang="zh-CN" sz="2000" kern="100" dirty="0">
              <a:latin typeface="黑体" panose="02010609060101010101" pitchFamily="49" charset="-122"/>
              <a:ea typeface="黑体" panose="02010609060101010101" pitchFamily="49" charset="-122"/>
            </a:endParaRPr>
          </a:p>
          <a:p>
            <a:pPr algn="just">
              <a:spcAft>
                <a:spcPts val="0"/>
              </a:spcAft>
              <a:tabLst>
                <a:tab pos="-200025" algn="l"/>
              </a:tabLst>
            </a:pPr>
            <a:r>
              <a:rPr lang="en-US" altLang="zh-CN" sz="2000" kern="100" dirty="0">
                <a:latin typeface="黑体" panose="02010609060101010101" pitchFamily="49" charset="-122"/>
                <a:ea typeface="黑体" panose="02010609060101010101" pitchFamily="49" charset="-122"/>
              </a:rPr>
              <a:t>     </a:t>
            </a:r>
            <a:r>
              <a:rPr lang="zh-CN" altLang="zh-CN" sz="2000" kern="100" dirty="0">
                <a:latin typeface="黑体" panose="02010609060101010101" pitchFamily="49" charset="-122"/>
                <a:ea typeface="黑体" panose="02010609060101010101" pitchFamily="49" charset="-122"/>
              </a:rPr>
              <a:t>这是影响时间复杂度的主要因素。</a:t>
            </a:r>
          </a:p>
        </p:txBody>
      </p:sp>
      <p:sp>
        <p:nvSpPr>
          <p:cNvPr id="21" name="矩形 20">
            <a:extLst>
              <a:ext uri="{FF2B5EF4-FFF2-40B4-BE49-F238E27FC236}">
                <a16:creationId xmlns:a16="http://schemas.microsoft.com/office/drawing/2014/main" id="{2D97E62B-8100-4BBA-B0B9-6261E6DF9376}"/>
              </a:ext>
            </a:extLst>
          </p:cNvPr>
          <p:cNvSpPr/>
          <p:nvPr/>
        </p:nvSpPr>
        <p:spPr>
          <a:xfrm>
            <a:off x="1095936" y="4104824"/>
            <a:ext cx="7718137" cy="400110"/>
          </a:xfrm>
          <a:prstGeom prst="rect">
            <a:avLst/>
          </a:prstGeom>
        </p:spPr>
        <p:txBody>
          <a:bodyPr wrap="square">
            <a:spAutoFit/>
          </a:bodyPr>
          <a:lstStyle/>
          <a:p>
            <a:pPr algn="just">
              <a:spcAft>
                <a:spcPts val="0"/>
              </a:spcAft>
              <a:tabLst>
                <a:tab pos="-200025" algn="l"/>
              </a:tabLst>
            </a:pPr>
            <a:r>
              <a:rPr lang="zh-CN" altLang="zh-CN" sz="2000" kern="100" dirty="0">
                <a:latin typeface="黑体" panose="02010609060101010101" pitchFamily="49" charset="-122"/>
                <a:ea typeface="黑体" panose="02010609060101010101" pitchFamily="49" charset="-122"/>
              </a:rPr>
              <a:t>（</a:t>
            </a:r>
            <a:r>
              <a:rPr lang="en-US" altLang="zh-CN" sz="2000" kern="100" dirty="0">
                <a:latin typeface="黑体" panose="02010609060101010101" pitchFamily="49" charset="-122"/>
                <a:ea typeface="黑体" panose="02010609060101010101" pitchFamily="49" charset="-122"/>
              </a:rPr>
              <a:t>7</a:t>
            </a:r>
            <a:r>
              <a:rPr lang="zh-CN" altLang="zh-CN" sz="2000" kern="0" spc="65" dirty="0">
                <a:latin typeface="黑体" panose="02010609060101010101" pitchFamily="49" charset="-122"/>
                <a:ea typeface="黑体" panose="02010609060101010101" pitchFamily="49" charset="-122"/>
              </a:rPr>
              <a:t>）快速排序在任何情况下都比其它排序方法速度快。</a:t>
            </a:r>
            <a:endParaRPr lang="zh-CN" altLang="zh-CN" sz="2000" kern="100" dirty="0">
              <a:latin typeface="黑体" panose="02010609060101010101" pitchFamily="49" charset="-122"/>
              <a:ea typeface="黑体" panose="02010609060101010101" pitchFamily="49" charset="-122"/>
            </a:endParaRPr>
          </a:p>
        </p:txBody>
      </p:sp>
      <p:sp>
        <p:nvSpPr>
          <p:cNvPr id="22" name="矩形 21">
            <a:extLst>
              <a:ext uri="{FF2B5EF4-FFF2-40B4-BE49-F238E27FC236}">
                <a16:creationId xmlns:a16="http://schemas.microsoft.com/office/drawing/2014/main" id="{018EEFD8-BA57-405E-AB5F-3CA6ED196C93}"/>
              </a:ext>
            </a:extLst>
          </p:cNvPr>
          <p:cNvSpPr/>
          <p:nvPr/>
        </p:nvSpPr>
        <p:spPr>
          <a:xfrm>
            <a:off x="1095936" y="4526800"/>
            <a:ext cx="8328588" cy="400110"/>
          </a:xfrm>
          <a:prstGeom prst="rect">
            <a:avLst/>
          </a:prstGeom>
        </p:spPr>
        <p:txBody>
          <a:bodyPr wrap="square">
            <a:spAutoFit/>
          </a:bodyPr>
          <a:lstStyle/>
          <a:p>
            <a:pPr algn="just">
              <a:spcAft>
                <a:spcPts val="0"/>
              </a:spcAft>
              <a:tabLst>
                <a:tab pos="-200025" algn="l"/>
              </a:tabLst>
            </a:pPr>
            <a:r>
              <a:rPr lang="zh-CN" altLang="zh-CN" sz="2000" kern="100" dirty="0">
                <a:latin typeface="黑体" panose="02010609060101010101" pitchFamily="49" charset="-122"/>
                <a:ea typeface="黑体" panose="02010609060101010101" pitchFamily="49" charset="-122"/>
              </a:rPr>
              <a:t>（</a:t>
            </a:r>
            <a:r>
              <a:rPr lang="en-US" altLang="zh-CN" sz="2000" kern="100" dirty="0">
                <a:latin typeface="黑体" panose="02010609060101010101" pitchFamily="49" charset="-122"/>
                <a:ea typeface="黑体" panose="02010609060101010101" pitchFamily="49" charset="-122"/>
              </a:rPr>
              <a:t>8</a:t>
            </a:r>
            <a:r>
              <a:rPr lang="zh-CN" altLang="zh-CN" sz="2000" kern="100" dirty="0">
                <a:latin typeface="黑体" panose="02010609060101010101" pitchFamily="49" charset="-122"/>
                <a:ea typeface="黑体" panose="02010609060101010101" pitchFamily="49" charset="-122"/>
              </a:rPr>
              <a:t>）对快速排序来说，初始序列为正序或反序都是最坏情况。</a:t>
            </a:r>
          </a:p>
        </p:txBody>
      </p:sp>
      <p:sp>
        <p:nvSpPr>
          <p:cNvPr id="24" name="矩形 23">
            <a:extLst>
              <a:ext uri="{FF2B5EF4-FFF2-40B4-BE49-F238E27FC236}">
                <a16:creationId xmlns:a16="http://schemas.microsoft.com/office/drawing/2014/main" id="{E81C0F2E-7B86-4109-954E-D8FFFF2F629C}"/>
              </a:ext>
            </a:extLst>
          </p:cNvPr>
          <p:cNvSpPr/>
          <p:nvPr/>
        </p:nvSpPr>
        <p:spPr>
          <a:xfrm>
            <a:off x="1106245" y="4922699"/>
            <a:ext cx="4416594" cy="400110"/>
          </a:xfrm>
          <a:prstGeom prst="rect">
            <a:avLst/>
          </a:prstGeom>
        </p:spPr>
        <p:txBody>
          <a:bodyPr wrap="none">
            <a:spAutoFit/>
          </a:bodyPr>
          <a:lstStyle/>
          <a:p>
            <a:pPr algn="just">
              <a:spcAft>
                <a:spcPts val="0"/>
              </a:spcAft>
              <a:tabLst>
                <a:tab pos="-200025" algn="l"/>
              </a:tabLst>
            </a:pPr>
            <a:r>
              <a:rPr lang="zh-CN" altLang="zh-CN" sz="2000" kern="100" dirty="0">
                <a:latin typeface="黑体" panose="02010609060101010101" pitchFamily="49" charset="-122"/>
                <a:ea typeface="黑体" panose="02010609060101010101" pitchFamily="49" charset="-122"/>
              </a:rPr>
              <a:t>（</a:t>
            </a:r>
            <a:r>
              <a:rPr lang="en-US" altLang="zh-CN" sz="2000" kern="100" dirty="0">
                <a:latin typeface="黑体" panose="02010609060101010101" pitchFamily="49" charset="-122"/>
                <a:ea typeface="黑体" panose="02010609060101010101" pitchFamily="49" charset="-122"/>
              </a:rPr>
              <a:t>9</a:t>
            </a:r>
            <a:r>
              <a:rPr lang="zh-CN" altLang="zh-CN" sz="2000" kern="100" dirty="0">
                <a:latin typeface="黑体" panose="02010609060101010101" pitchFamily="49" charset="-122"/>
                <a:ea typeface="黑体" panose="02010609060101010101" pitchFamily="49" charset="-122"/>
              </a:rPr>
              <a:t>）采用归并排序可以实现外排序。</a:t>
            </a:r>
          </a:p>
        </p:txBody>
      </p:sp>
      <p:sp>
        <p:nvSpPr>
          <p:cNvPr id="25" name="矩形 24">
            <a:extLst>
              <a:ext uri="{FF2B5EF4-FFF2-40B4-BE49-F238E27FC236}">
                <a16:creationId xmlns:a16="http://schemas.microsoft.com/office/drawing/2014/main" id="{79A54A83-366C-40E0-9AAB-89640720C496}"/>
              </a:ext>
            </a:extLst>
          </p:cNvPr>
          <p:cNvSpPr/>
          <p:nvPr/>
        </p:nvSpPr>
        <p:spPr>
          <a:xfrm>
            <a:off x="975763" y="5322809"/>
            <a:ext cx="9520153" cy="400110"/>
          </a:xfrm>
          <a:prstGeom prst="rect">
            <a:avLst/>
          </a:prstGeom>
        </p:spPr>
        <p:txBody>
          <a:bodyPr wrap="square">
            <a:spAutoFit/>
          </a:bodyPr>
          <a:lstStyle/>
          <a:p>
            <a:pPr algn="just">
              <a:spcAft>
                <a:spcPts val="0"/>
              </a:spcAft>
              <a:tabLst>
                <a:tab pos="-200025" algn="l"/>
              </a:tabLst>
            </a:pPr>
            <a:r>
              <a:rPr lang="zh-CN" altLang="zh-CN" sz="2000" kern="100" dirty="0">
                <a:solidFill>
                  <a:srgbClr val="000000"/>
                </a:solidFill>
                <a:latin typeface="黑体" panose="02010609060101010101" pitchFamily="49" charset="-122"/>
                <a:ea typeface="黑体" panose="02010609060101010101" pitchFamily="49" charset="-122"/>
              </a:rPr>
              <a:t>（</a:t>
            </a:r>
            <a:r>
              <a:rPr lang="en-US" altLang="zh-CN" sz="2000" kern="100" dirty="0">
                <a:solidFill>
                  <a:srgbClr val="000000"/>
                </a:solidFill>
                <a:latin typeface="黑体" panose="02010609060101010101" pitchFamily="49" charset="-122"/>
                <a:ea typeface="黑体" panose="02010609060101010101" pitchFamily="49" charset="-122"/>
              </a:rPr>
              <a:t>10</a:t>
            </a:r>
            <a:r>
              <a:rPr lang="zh-CN" altLang="zh-CN" sz="2000" kern="100" dirty="0">
                <a:solidFill>
                  <a:srgbClr val="000000"/>
                </a:solidFill>
                <a:latin typeface="黑体" panose="02010609060101010101" pitchFamily="49" charset="-122"/>
                <a:ea typeface="黑体" panose="02010609060101010101" pitchFamily="49" charset="-122"/>
              </a:rPr>
              <a:t>）采用希尔方法排序时，若关键字的排列杂乱无序，则效率最高。</a:t>
            </a:r>
            <a:endParaRPr lang="zh-CN" altLang="zh-CN" sz="2000" kern="100" dirty="0">
              <a:latin typeface="黑体" panose="02010609060101010101" pitchFamily="49" charset="-122"/>
              <a:ea typeface="黑体" panose="02010609060101010101" pitchFamily="49" charset="-122"/>
            </a:endParaRPr>
          </a:p>
        </p:txBody>
      </p:sp>
      <p:sp>
        <p:nvSpPr>
          <p:cNvPr id="26" name="矩形 25">
            <a:extLst>
              <a:ext uri="{FF2B5EF4-FFF2-40B4-BE49-F238E27FC236}">
                <a16:creationId xmlns:a16="http://schemas.microsoft.com/office/drawing/2014/main" id="{BC837D80-75DF-4293-9F8F-3BE1D275E0C7}"/>
              </a:ext>
            </a:extLst>
          </p:cNvPr>
          <p:cNvSpPr/>
          <p:nvPr/>
        </p:nvSpPr>
        <p:spPr>
          <a:xfrm>
            <a:off x="986396" y="5782410"/>
            <a:ext cx="9401262" cy="400110"/>
          </a:xfrm>
          <a:prstGeom prst="rect">
            <a:avLst/>
          </a:prstGeom>
        </p:spPr>
        <p:txBody>
          <a:bodyPr wrap="square">
            <a:spAutoFit/>
          </a:bodyPr>
          <a:lstStyle/>
          <a:p>
            <a:pPr algn="just">
              <a:spcAft>
                <a:spcPts val="0"/>
              </a:spcAft>
              <a:tabLst>
                <a:tab pos="-200025" algn="l"/>
              </a:tabLst>
            </a:pPr>
            <a:r>
              <a:rPr lang="zh-CN" altLang="zh-CN" sz="2000" kern="100" dirty="0">
                <a:latin typeface="黑体" panose="02010609060101010101" pitchFamily="49" charset="-122"/>
                <a:ea typeface="黑体" panose="02010609060101010101" pitchFamily="49" charset="-122"/>
              </a:rPr>
              <a:t>（</a:t>
            </a:r>
            <a:r>
              <a:rPr lang="en-US" altLang="zh-CN" sz="2000" kern="100" dirty="0">
                <a:latin typeface="黑体" panose="02010609060101010101" pitchFamily="49" charset="-122"/>
                <a:ea typeface="黑体" panose="02010609060101010101" pitchFamily="49" charset="-122"/>
              </a:rPr>
              <a:t>11</a:t>
            </a:r>
            <a:r>
              <a:rPr lang="zh-CN" altLang="zh-CN" sz="2000" kern="100" dirty="0">
                <a:latin typeface="黑体" panose="02010609060101010101" pitchFamily="49" charset="-122"/>
                <a:ea typeface="黑体" panose="02010609060101010101" pitchFamily="49" charset="-122"/>
              </a:rPr>
              <a:t>）</a:t>
            </a:r>
            <a:r>
              <a:rPr lang="zh-CN" altLang="zh-CN" sz="2000" kern="0" spc="65" dirty="0">
                <a:latin typeface="黑体" panose="02010609060101010101" pitchFamily="49" charset="-122"/>
                <a:ea typeface="黑体" panose="02010609060101010101" pitchFamily="49" charset="-122"/>
              </a:rPr>
              <a:t>快速排序算法在每一趟排序中都能找到一个元素放在其最终位置上。</a:t>
            </a:r>
            <a:endParaRPr lang="zh-CN" altLang="zh-CN" sz="2000" kern="100" dirty="0">
              <a:latin typeface="黑体" panose="02010609060101010101" pitchFamily="49" charset="-122"/>
              <a:ea typeface="黑体" panose="02010609060101010101" pitchFamily="49" charset="-122"/>
            </a:endParaRPr>
          </a:p>
        </p:txBody>
      </p:sp>
      <p:sp>
        <p:nvSpPr>
          <p:cNvPr id="37" name="矩形 36">
            <a:extLst>
              <a:ext uri="{FF2B5EF4-FFF2-40B4-BE49-F238E27FC236}">
                <a16:creationId xmlns:a16="http://schemas.microsoft.com/office/drawing/2014/main" id="{4094930E-B515-4A53-B980-EED95C542D84}"/>
              </a:ext>
            </a:extLst>
          </p:cNvPr>
          <p:cNvSpPr/>
          <p:nvPr/>
        </p:nvSpPr>
        <p:spPr>
          <a:xfrm>
            <a:off x="5110844" y="4900334"/>
            <a:ext cx="1112805" cy="461665"/>
          </a:xfrm>
          <a:prstGeom prst="rect">
            <a:avLst/>
          </a:prstGeom>
        </p:spPr>
        <p:txBody>
          <a:bodyPr wrap="none">
            <a:spAutoFit/>
          </a:bodyPr>
          <a:lstStyle/>
          <a:p>
            <a:r>
              <a:rPr lang="zh-CN" altLang="zh-CN" sz="2400" b="1" kern="100" dirty="0">
                <a:solidFill>
                  <a:srgbClr val="00B050"/>
                </a:solidFill>
                <a:latin typeface="黑体" panose="02010609060101010101" pitchFamily="49" charset="-122"/>
                <a:ea typeface="黑体" panose="02010609060101010101" pitchFamily="49" charset="-122"/>
              </a:rPr>
              <a:t>（√）</a:t>
            </a:r>
            <a:endParaRPr lang="zh-CN" altLang="en-US" sz="2400" b="1" dirty="0">
              <a:solidFill>
                <a:srgbClr val="00B050"/>
              </a:solidFill>
              <a:latin typeface="黑体" panose="02010609060101010101" pitchFamily="49" charset="-122"/>
              <a:ea typeface="黑体" panose="02010609060101010101" pitchFamily="49" charset="-122"/>
            </a:endParaRPr>
          </a:p>
        </p:txBody>
      </p:sp>
      <p:sp>
        <p:nvSpPr>
          <p:cNvPr id="38" name="矩形 37">
            <a:extLst>
              <a:ext uri="{FF2B5EF4-FFF2-40B4-BE49-F238E27FC236}">
                <a16:creationId xmlns:a16="http://schemas.microsoft.com/office/drawing/2014/main" id="{7A74EFF7-B1B2-4E6A-B43D-A72259B485FB}"/>
              </a:ext>
            </a:extLst>
          </p:cNvPr>
          <p:cNvSpPr/>
          <p:nvPr/>
        </p:nvSpPr>
        <p:spPr>
          <a:xfrm>
            <a:off x="8600364" y="5273673"/>
            <a:ext cx="1112805" cy="461665"/>
          </a:xfrm>
          <a:prstGeom prst="rect">
            <a:avLst/>
          </a:prstGeom>
        </p:spPr>
        <p:txBody>
          <a:bodyPr wrap="none">
            <a:spAutoFit/>
          </a:bodyPr>
          <a:lstStyle/>
          <a:p>
            <a:r>
              <a:rPr lang="zh-CN" altLang="zh-CN" sz="2400" b="1" kern="100" dirty="0">
                <a:solidFill>
                  <a:srgbClr val="00B050"/>
                </a:solidFill>
                <a:latin typeface="黑体" panose="02010609060101010101" pitchFamily="49" charset="-122"/>
                <a:ea typeface="黑体" panose="02010609060101010101" pitchFamily="49" charset="-122"/>
              </a:rPr>
              <a:t>（√）</a:t>
            </a:r>
            <a:endParaRPr lang="zh-CN" altLang="en-US" sz="2400" b="1" dirty="0">
              <a:solidFill>
                <a:srgbClr val="00B050"/>
              </a:solidFill>
              <a:latin typeface="黑体" panose="02010609060101010101" pitchFamily="49" charset="-122"/>
              <a:ea typeface="黑体" panose="02010609060101010101" pitchFamily="49" charset="-122"/>
            </a:endParaRPr>
          </a:p>
        </p:txBody>
      </p:sp>
      <p:sp>
        <p:nvSpPr>
          <p:cNvPr id="39" name="矩形 38">
            <a:extLst>
              <a:ext uri="{FF2B5EF4-FFF2-40B4-BE49-F238E27FC236}">
                <a16:creationId xmlns:a16="http://schemas.microsoft.com/office/drawing/2014/main" id="{E5E0E143-7E5C-445B-B85D-08BB451EE153}"/>
              </a:ext>
            </a:extLst>
          </p:cNvPr>
          <p:cNvSpPr/>
          <p:nvPr/>
        </p:nvSpPr>
        <p:spPr>
          <a:xfrm>
            <a:off x="9446909" y="5745529"/>
            <a:ext cx="1112805" cy="461665"/>
          </a:xfrm>
          <a:prstGeom prst="rect">
            <a:avLst/>
          </a:prstGeom>
        </p:spPr>
        <p:txBody>
          <a:bodyPr wrap="none">
            <a:spAutoFit/>
          </a:bodyPr>
          <a:lstStyle/>
          <a:p>
            <a:r>
              <a:rPr lang="zh-CN" altLang="zh-CN" sz="2400" b="1" kern="100" dirty="0">
                <a:solidFill>
                  <a:srgbClr val="00B050"/>
                </a:solidFill>
                <a:latin typeface="黑体" panose="02010609060101010101" pitchFamily="49" charset="-122"/>
                <a:ea typeface="黑体" panose="02010609060101010101" pitchFamily="49" charset="-122"/>
              </a:rPr>
              <a:t>（√）</a:t>
            </a:r>
            <a:endParaRPr lang="zh-CN" altLang="en-US" sz="2400" b="1" dirty="0">
              <a:solidFill>
                <a:srgbClr val="00B050"/>
              </a:solidFill>
              <a:latin typeface="黑体" panose="02010609060101010101" pitchFamily="49" charset="-122"/>
              <a:ea typeface="黑体" panose="02010609060101010101" pitchFamily="49" charset="-122"/>
            </a:endParaRPr>
          </a:p>
        </p:txBody>
      </p:sp>
      <p:sp>
        <p:nvSpPr>
          <p:cNvPr id="40" name="矩形 39">
            <a:extLst>
              <a:ext uri="{FF2B5EF4-FFF2-40B4-BE49-F238E27FC236}">
                <a16:creationId xmlns:a16="http://schemas.microsoft.com/office/drawing/2014/main" id="{7065CBD4-64DC-4A07-9C92-56E72E498236}"/>
              </a:ext>
            </a:extLst>
          </p:cNvPr>
          <p:cNvSpPr/>
          <p:nvPr/>
        </p:nvSpPr>
        <p:spPr>
          <a:xfrm>
            <a:off x="5255055" y="6219401"/>
            <a:ext cx="1112805" cy="461665"/>
          </a:xfrm>
          <a:prstGeom prst="rect">
            <a:avLst/>
          </a:prstGeom>
        </p:spPr>
        <p:txBody>
          <a:bodyPr wrap="none">
            <a:spAutoFit/>
          </a:bodyPr>
          <a:lstStyle/>
          <a:p>
            <a:r>
              <a:rPr lang="zh-CN" altLang="zh-CN" sz="2400" b="1" kern="100" dirty="0">
                <a:solidFill>
                  <a:srgbClr val="00B050"/>
                </a:solidFill>
                <a:latin typeface="黑体" panose="02010609060101010101" pitchFamily="49" charset="-122"/>
                <a:ea typeface="黑体" panose="02010609060101010101" pitchFamily="49" charset="-122"/>
              </a:rPr>
              <a:t>（√）</a:t>
            </a:r>
            <a:endParaRPr lang="zh-CN" altLang="en-US" sz="2400" b="1" dirty="0">
              <a:solidFill>
                <a:srgbClr val="00B05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68740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wipe(left)">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ipe(left)">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wipe(left)">
                                      <p:cBhvr>
                                        <p:cTn id="32" dur="500"/>
                                        <p:tgtEl>
                                          <p:spTgt spid="5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left)">
                                      <p:cBhvr>
                                        <p:cTn id="42" dur="5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left)">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wipe(left)">
                                      <p:cBhvr>
                                        <p:cTn id="52" dur="500"/>
                                        <p:tgtEl>
                                          <p:spTgt spid="4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left)">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wipe(left)">
                                      <p:cBhvr>
                                        <p:cTn id="62" dur="500"/>
                                        <p:tgtEl>
                                          <p:spTgt spid="4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wipe(left)">
                                      <p:cBhvr>
                                        <p:cTn id="72" dur="500"/>
                                        <p:tgtEl>
                                          <p:spTgt spid="5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wipe(left)">
                                      <p:cBhvr>
                                        <p:cTn id="77" dur="500"/>
                                        <p:tgtEl>
                                          <p:spTgt spid="2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48"/>
                                        </p:tgtEl>
                                        <p:attrNameLst>
                                          <p:attrName>style.visibility</p:attrName>
                                        </p:attrNameLst>
                                      </p:cBhvr>
                                      <p:to>
                                        <p:strVal val="visible"/>
                                      </p:to>
                                    </p:set>
                                    <p:animEffect transition="in" filter="wipe(left)">
                                      <p:cBhvr>
                                        <p:cTn id="82" dur="500"/>
                                        <p:tgtEl>
                                          <p:spTgt spid="4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wipe(left)">
                                      <p:cBhvr>
                                        <p:cTn id="87" dur="500"/>
                                        <p:tgtEl>
                                          <p:spTgt spid="24"/>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37"/>
                                        </p:tgtEl>
                                        <p:attrNameLst>
                                          <p:attrName>style.visibility</p:attrName>
                                        </p:attrNameLst>
                                      </p:cBhvr>
                                      <p:to>
                                        <p:strVal val="visible"/>
                                      </p:to>
                                    </p:set>
                                    <p:animEffect transition="in" filter="wipe(left)">
                                      <p:cBhvr>
                                        <p:cTn id="92" dur="500"/>
                                        <p:tgtEl>
                                          <p:spTgt spid="3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wipe(left)">
                                      <p:cBhvr>
                                        <p:cTn id="97" dur="500"/>
                                        <p:tgtEl>
                                          <p:spTgt spid="2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38"/>
                                        </p:tgtEl>
                                        <p:attrNameLst>
                                          <p:attrName>style.visibility</p:attrName>
                                        </p:attrNameLst>
                                      </p:cBhvr>
                                      <p:to>
                                        <p:strVal val="visible"/>
                                      </p:to>
                                    </p:set>
                                    <p:animEffect transition="in" filter="wipe(left)">
                                      <p:cBhvr>
                                        <p:cTn id="102" dur="500"/>
                                        <p:tgtEl>
                                          <p:spTgt spid="38"/>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26"/>
                                        </p:tgtEl>
                                        <p:attrNameLst>
                                          <p:attrName>style.visibility</p:attrName>
                                        </p:attrNameLst>
                                      </p:cBhvr>
                                      <p:to>
                                        <p:strVal val="visible"/>
                                      </p:to>
                                    </p:set>
                                    <p:animEffect transition="in" filter="wipe(left)">
                                      <p:cBhvr>
                                        <p:cTn id="107" dur="500"/>
                                        <p:tgtEl>
                                          <p:spTgt spid="26"/>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wipe(left)">
                                      <p:cBhvr>
                                        <p:cTn id="112" dur="500"/>
                                        <p:tgtEl>
                                          <p:spTgt spid="39"/>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3"/>
                                        </p:tgtEl>
                                        <p:attrNameLst>
                                          <p:attrName>style.visibility</p:attrName>
                                        </p:attrNameLst>
                                      </p:cBhvr>
                                      <p:to>
                                        <p:strVal val="visible"/>
                                      </p:to>
                                    </p:set>
                                    <p:animEffect transition="in" filter="wipe(left)">
                                      <p:cBhvr>
                                        <p:cTn id="117" dur="500"/>
                                        <p:tgtEl>
                                          <p:spTgt spid="3"/>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40"/>
                                        </p:tgtEl>
                                        <p:attrNameLst>
                                          <p:attrName>style.visibility</p:attrName>
                                        </p:attrNameLst>
                                      </p:cBhvr>
                                      <p:to>
                                        <p:strVal val="visible"/>
                                      </p:to>
                                    </p:set>
                                    <p:animEffect transition="in" filter="wipe(left)">
                                      <p:cBhvr>
                                        <p:cTn id="12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5" grpId="0"/>
      <p:bldP spid="47" grpId="0"/>
      <p:bldP spid="48" grpId="0"/>
      <p:bldP spid="49" grpId="0"/>
      <p:bldP spid="50" grpId="0"/>
      <p:bldP spid="51" grpId="0"/>
      <p:bldP spid="52" grpId="0"/>
      <p:bldP spid="3" grpId="0"/>
      <p:bldP spid="15" grpId="0"/>
      <p:bldP spid="16" grpId="0"/>
      <p:bldP spid="17" grpId="0"/>
      <p:bldP spid="18" grpId="0"/>
      <p:bldP spid="19" grpId="0"/>
      <p:bldP spid="20" grpId="0"/>
      <p:bldP spid="21" grpId="0"/>
      <p:bldP spid="22" grpId="0"/>
      <p:bldP spid="24" grpId="0"/>
      <p:bldP spid="25" grpId="0"/>
      <p:bldP spid="26" grpId="0"/>
      <p:bldP spid="37" grpId="0"/>
      <p:bldP spid="38" grpId="0"/>
      <p:bldP spid="39" grpId="0"/>
      <p:bldP spid="4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15E9845-D7D6-4BCC-9128-D76BA0083744}"/>
              </a:ext>
            </a:extLst>
          </p:cNvPr>
          <p:cNvSpPr/>
          <p:nvPr/>
        </p:nvSpPr>
        <p:spPr>
          <a:xfrm>
            <a:off x="434284" y="6014504"/>
            <a:ext cx="11210263" cy="400110"/>
          </a:xfrm>
          <a:prstGeom prst="rect">
            <a:avLst/>
          </a:prstGeom>
        </p:spPr>
        <p:txBody>
          <a:bodyPr wrap="square">
            <a:spAutoFit/>
          </a:bodyPr>
          <a:lstStyle/>
          <a:p>
            <a:r>
              <a:rPr lang="zh-CN" altLang="en-US" sz="2000" dirty="0">
                <a:solidFill>
                  <a:srgbClr val="333333"/>
                </a:solidFill>
                <a:latin typeface="黑体" panose="02010609060101010101" pitchFamily="49" charset="-122"/>
                <a:ea typeface="黑体" panose="02010609060101010101" pitchFamily="49" charset="-122"/>
                <a:cs typeface="Tahoma" panose="020B0604030504040204" pitchFamily="34" charset="0"/>
              </a:rPr>
              <a:t>（</a:t>
            </a:r>
            <a:r>
              <a:rPr lang="en-US" altLang="zh-CN" sz="2000" dirty="0">
                <a:solidFill>
                  <a:srgbClr val="333333"/>
                </a:solidFill>
                <a:latin typeface="黑体" panose="02010609060101010101" pitchFamily="49" charset="-122"/>
                <a:ea typeface="黑体" panose="02010609060101010101" pitchFamily="49" charset="-122"/>
                <a:cs typeface="Tahoma" panose="020B0604030504040204" pitchFamily="34" charset="0"/>
              </a:rPr>
              <a:t>8</a:t>
            </a:r>
            <a:r>
              <a:rPr lang="zh-CN" altLang="en-US" sz="2000" dirty="0">
                <a:solidFill>
                  <a:srgbClr val="333333"/>
                </a:solidFill>
                <a:latin typeface="黑体" panose="02010609060101010101" pitchFamily="49" charset="-122"/>
                <a:ea typeface="黑体" panose="02010609060101010101" pitchFamily="49" charset="-122"/>
                <a:cs typeface="Tahoma" panose="020B0604030504040204" pitchFamily="34" charset="0"/>
              </a:rPr>
              <a:t>）</a:t>
            </a:r>
            <a:r>
              <a:rPr lang="zh-CN" altLang="zh-CN" sz="2000" dirty="0">
                <a:solidFill>
                  <a:srgbClr val="333333"/>
                </a:solidFill>
                <a:latin typeface="黑体" panose="02010609060101010101" pitchFamily="49" charset="-122"/>
                <a:ea typeface="黑体" panose="02010609060101010101" pitchFamily="49" charset="-122"/>
                <a:cs typeface="Tahoma" panose="020B0604030504040204" pitchFamily="34" charset="0"/>
              </a:rPr>
              <a:t>对</a:t>
            </a:r>
            <a:r>
              <a:rPr lang="en-US" altLang="zh-CN" sz="2000" dirty="0">
                <a:solidFill>
                  <a:srgbClr val="333333"/>
                </a:solidFill>
                <a:latin typeface="黑体" panose="02010609060101010101" pitchFamily="49" charset="-122"/>
                <a:ea typeface="黑体" panose="02010609060101010101" pitchFamily="49" charset="-122"/>
                <a:cs typeface="Tahoma" panose="020B0604030504040204" pitchFamily="34" charset="0"/>
              </a:rPr>
              <a:t> </a:t>
            </a:r>
            <a:r>
              <a:rPr lang="en-US" altLang="zh-CN" sz="2000" i="1" dirty="0">
                <a:solidFill>
                  <a:srgbClr val="333333"/>
                </a:solidFill>
                <a:latin typeface="黑体" panose="02010609060101010101" pitchFamily="49" charset="-122"/>
                <a:ea typeface="黑体" panose="02010609060101010101" pitchFamily="49" charset="-122"/>
                <a:cs typeface="宋体" panose="02010600030101010101" pitchFamily="2" charset="-122"/>
              </a:rPr>
              <a:t>n </a:t>
            </a:r>
            <a:r>
              <a:rPr lang="zh-CN" altLang="zh-CN" sz="2000" dirty="0">
                <a:solidFill>
                  <a:srgbClr val="333333"/>
                </a:solidFill>
                <a:latin typeface="黑体" panose="02010609060101010101" pitchFamily="49" charset="-122"/>
                <a:ea typeface="黑体" panose="02010609060101010101" pitchFamily="49" charset="-122"/>
                <a:cs typeface="Tahoma" panose="020B0604030504040204" pitchFamily="34" charset="0"/>
              </a:rPr>
              <a:t>个待排序记录序列进行快速排序，所需要的最好时间是</a:t>
            </a:r>
            <a:r>
              <a:rPr lang="en-US" altLang="zh-CN" sz="2000" dirty="0">
                <a:solidFill>
                  <a:srgbClr val="333333"/>
                </a:solidFill>
                <a:latin typeface="黑体" panose="02010609060101010101" pitchFamily="49" charset="-122"/>
                <a:ea typeface="黑体" panose="02010609060101010101" pitchFamily="49" charset="-122"/>
                <a:cs typeface="Tahoma" panose="020B0604030504040204" pitchFamily="34" charset="0"/>
              </a:rPr>
              <a:t>__________</a:t>
            </a:r>
            <a:r>
              <a:rPr lang="zh-CN" altLang="zh-CN" sz="2000" dirty="0">
                <a:solidFill>
                  <a:srgbClr val="333333"/>
                </a:solidFill>
                <a:latin typeface="黑体" panose="02010609060101010101" pitchFamily="49" charset="-122"/>
                <a:ea typeface="黑体" panose="02010609060101010101" pitchFamily="49" charset="-122"/>
                <a:cs typeface="Tahoma" panose="020B0604030504040204" pitchFamily="34" charset="0"/>
              </a:rPr>
              <a:t>最坏时间是</a:t>
            </a:r>
            <a:r>
              <a:rPr lang="en-US" altLang="zh-CN" sz="2000" dirty="0">
                <a:solidFill>
                  <a:srgbClr val="333333"/>
                </a:solidFill>
                <a:latin typeface="黑体" panose="02010609060101010101" pitchFamily="49" charset="-122"/>
                <a:ea typeface="黑体" panose="02010609060101010101" pitchFamily="49" charset="-122"/>
                <a:cs typeface="Tahoma" panose="020B0604030504040204" pitchFamily="34" charset="0"/>
              </a:rPr>
              <a:t>________</a:t>
            </a:r>
            <a:r>
              <a:rPr lang="zh-CN" altLang="zh-CN" sz="2000" dirty="0">
                <a:solidFill>
                  <a:srgbClr val="333333"/>
                </a:solidFill>
                <a:latin typeface="黑体" panose="02010609060101010101" pitchFamily="49" charset="-122"/>
                <a:ea typeface="黑体" panose="02010609060101010101" pitchFamily="49" charset="-122"/>
                <a:cs typeface="Tahoma" panose="020B0604030504040204" pitchFamily="34" charset="0"/>
              </a:rPr>
              <a:t>。</a:t>
            </a:r>
            <a:endParaRPr lang="zh-CN" altLang="zh-CN" sz="2000" dirty="0">
              <a:latin typeface="黑体" panose="02010609060101010101" pitchFamily="49" charset="-122"/>
              <a:ea typeface="黑体" panose="02010609060101010101" pitchFamily="49" charset="-122"/>
              <a:cs typeface="宋体" panose="02010600030101010101" pitchFamily="2" charset="-122"/>
            </a:endParaRPr>
          </a:p>
        </p:txBody>
      </p:sp>
      <p:sp>
        <p:nvSpPr>
          <p:cNvPr id="3" name="矩形 2">
            <a:extLst>
              <a:ext uri="{FF2B5EF4-FFF2-40B4-BE49-F238E27FC236}">
                <a16:creationId xmlns:a16="http://schemas.microsoft.com/office/drawing/2014/main" id="{88390C7E-F942-4ABE-BBEB-916FA13B9793}"/>
              </a:ext>
            </a:extLst>
          </p:cNvPr>
          <p:cNvSpPr/>
          <p:nvPr/>
        </p:nvSpPr>
        <p:spPr>
          <a:xfrm>
            <a:off x="2101692" y="440392"/>
            <a:ext cx="9615382" cy="707886"/>
          </a:xfrm>
          <a:prstGeom prst="rect">
            <a:avLst/>
          </a:prstGeom>
        </p:spPr>
        <p:txBody>
          <a:bodyPr wrap="square">
            <a:spAutoFit/>
          </a:bodyPr>
          <a:lstStyle/>
          <a:p>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）在对一组记录（</a:t>
            </a:r>
            <a:r>
              <a:rPr lang="en-US" altLang="zh-CN" sz="2000" dirty="0">
                <a:latin typeface="黑体" panose="02010609060101010101" pitchFamily="49" charset="-122"/>
                <a:ea typeface="黑体" panose="02010609060101010101" pitchFamily="49" charset="-122"/>
              </a:rPr>
              <a:t>54</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38</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96</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23</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15</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72</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60</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45</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83</a:t>
            </a:r>
            <a:r>
              <a:rPr lang="zh-CN" altLang="en-US" sz="2000" dirty="0">
                <a:latin typeface="黑体" panose="02010609060101010101" pitchFamily="49" charset="-122"/>
                <a:ea typeface="黑体" panose="02010609060101010101" pitchFamily="49" charset="-122"/>
              </a:rPr>
              <a:t>）进行直接插入排序时，</a:t>
            </a:r>
            <a:endParaRPr lang="en-US" altLang="zh-CN" sz="2000" dirty="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当把第</a:t>
            </a:r>
            <a:r>
              <a:rPr lang="en-US" altLang="zh-CN" sz="2000" dirty="0">
                <a:latin typeface="黑体" panose="02010609060101010101" pitchFamily="49" charset="-122"/>
                <a:ea typeface="黑体" panose="02010609060101010101" pitchFamily="49" charset="-122"/>
              </a:rPr>
              <a:t>7</a:t>
            </a:r>
            <a:r>
              <a:rPr lang="zh-CN" altLang="en-US" sz="2000" dirty="0">
                <a:latin typeface="黑体" panose="02010609060101010101" pitchFamily="49" charset="-122"/>
                <a:ea typeface="黑体" panose="02010609060101010101" pitchFamily="49" charset="-122"/>
              </a:rPr>
              <a:t>个记录</a:t>
            </a:r>
            <a:r>
              <a:rPr lang="en-US" altLang="zh-CN" sz="2000" dirty="0">
                <a:latin typeface="黑体" panose="02010609060101010101" pitchFamily="49" charset="-122"/>
                <a:ea typeface="黑体" panose="02010609060101010101" pitchFamily="49" charset="-122"/>
              </a:rPr>
              <a:t>60</a:t>
            </a:r>
            <a:r>
              <a:rPr lang="zh-CN" altLang="en-US" sz="2000" dirty="0">
                <a:latin typeface="黑体" panose="02010609060101010101" pitchFamily="49" charset="-122"/>
                <a:ea typeface="黑体" panose="02010609060101010101" pitchFamily="49" charset="-122"/>
              </a:rPr>
              <a:t>插入到有序表时，为寻找插入位置需比较</a:t>
            </a:r>
            <a:r>
              <a:rPr lang="en-US" altLang="zh-CN" sz="2000" dirty="0">
                <a:latin typeface="黑体" panose="02010609060101010101" pitchFamily="49" charset="-122"/>
                <a:ea typeface="黑体" panose="02010609060101010101" pitchFamily="49" charset="-122"/>
              </a:rPr>
              <a:t>____</a:t>
            </a:r>
            <a:r>
              <a:rPr lang="zh-CN" altLang="en-US" sz="2000" dirty="0">
                <a:latin typeface="黑体" panose="02010609060101010101" pitchFamily="49" charset="-122"/>
                <a:ea typeface="黑体" panose="02010609060101010101" pitchFamily="49" charset="-122"/>
              </a:rPr>
              <a:t>次。</a:t>
            </a:r>
          </a:p>
        </p:txBody>
      </p:sp>
      <p:sp>
        <p:nvSpPr>
          <p:cNvPr id="7" name="矩形 6">
            <a:extLst>
              <a:ext uri="{FF2B5EF4-FFF2-40B4-BE49-F238E27FC236}">
                <a16:creationId xmlns:a16="http://schemas.microsoft.com/office/drawing/2014/main" id="{7BE9E1F1-E360-4B4E-9990-5D08A0645F74}"/>
              </a:ext>
            </a:extLst>
          </p:cNvPr>
          <p:cNvSpPr/>
          <p:nvPr/>
        </p:nvSpPr>
        <p:spPr>
          <a:xfrm>
            <a:off x="411121" y="1165624"/>
            <a:ext cx="11359117" cy="1015663"/>
          </a:xfrm>
          <a:prstGeom prst="rect">
            <a:avLst/>
          </a:prstGeom>
        </p:spPr>
        <p:txBody>
          <a:bodyPr wrap="square">
            <a:spAutoFit/>
          </a:bodyPr>
          <a:lstStyle/>
          <a:p>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）在利用快速排序方法对一组记录（</a:t>
            </a:r>
            <a:r>
              <a:rPr lang="en-US" altLang="zh-CN" sz="2000" dirty="0">
                <a:latin typeface="黑体" panose="02010609060101010101" pitchFamily="49" charset="-122"/>
                <a:ea typeface="黑体" panose="02010609060101010101" pitchFamily="49" charset="-122"/>
              </a:rPr>
              <a:t>54</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38</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96</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23</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15</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72</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60</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45</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83</a:t>
            </a:r>
            <a:r>
              <a:rPr lang="zh-CN" altLang="en-US" sz="2000" dirty="0">
                <a:latin typeface="黑体" panose="02010609060101010101" pitchFamily="49" charset="-122"/>
                <a:ea typeface="黑体" panose="02010609060101010101" pitchFamily="49" charset="-122"/>
              </a:rPr>
              <a:t>）进行快速排序时，</a:t>
            </a:r>
            <a:endParaRPr lang="en-US" altLang="zh-CN" sz="2000" dirty="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递归调用而使用的栈所能达到的最大深度为</a:t>
            </a:r>
            <a:r>
              <a:rPr lang="en-US" altLang="zh-CN" sz="2000" dirty="0">
                <a:latin typeface="黑体" panose="02010609060101010101" pitchFamily="49" charset="-122"/>
                <a:ea typeface="黑体" panose="02010609060101010101" pitchFamily="49" charset="-122"/>
              </a:rPr>
              <a:t>____</a:t>
            </a:r>
            <a:r>
              <a:rPr lang="zh-CN" altLang="en-US" sz="2000" dirty="0">
                <a:latin typeface="黑体" panose="02010609060101010101" pitchFamily="49" charset="-122"/>
                <a:ea typeface="黑体" panose="02010609060101010101" pitchFamily="49" charset="-122"/>
              </a:rPr>
              <a:t>，共需递归调用的次数为</a:t>
            </a:r>
            <a:r>
              <a:rPr lang="en-US" altLang="zh-CN" sz="2000" dirty="0">
                <a:latin typeface="黑体" panose="02010609060101010101" pitchFamily="49" charset="-122"/>
                <a:ea typeface="黑体" panose="02010609060101010101" pitchFamily="49" charset="-122"/>
              </a:rPr>
              <a:t>____</a:t>
            </a:r>
            <a:r>
              <a:rPr lang="zh-CN" altLang="en-US" sz="2000" dirty="0">
                <a:latin typeface="黑体" panose="02010609060101010101" pitchFamily="49" charset="-122"/>
                <a:ea typeface="黑体" panose="02010609060101010101" pitchFamily="49" charset="-122"/>
              </a:rPr>
              <a:t>，其中第二次递</a:t>
            </a:r>
            <a:endParaRPr lang="en-US" altLang="zh-CN" sz="2000" dirty="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归调用是对</a:t>
            </a:r>
            <a:r>
              <a:rPr lang="en-US" altLang="zh-CN" sz="2000" dirty="0">
                <a:latin typeface="黑体" panose="02010609060101010101" pitchFamily="49" charset="-122"/>
                <a:ea typeface="黑体" panose="02010609060101010101" pitchFamily="49" charset="-122"/>
              </a:rPr>
              <a:t>________________</a:t>
            </a:r>
            <a:r>
              <a:rPr lang="zh-CN" altLang="en-US" sz="2000" dirty="0">
                <a:latin typeface="黑体" panose="02010609060101010101" pitchFamily="49" charset="-122"/>
                <a:ea typeface="黑体" panose="02010609060101010101" pitchFamily="49" charset="-122"/>
              </a:rPr>
              <a:t>一组记录进行快速排序。</a:t>
            </a:r>
          </a:p>
        </p:txBody>
      </p:sp>
      <p:sp>
        <p:nvSpPr>
          <p:cNvPr id="8" name="矩形 7">
            <a:extLst>
              <a:ext uri="{FF2B5EF4-FFF2-40B4-BE49-F238E27FC236}">
                <a16:creationId xmlns:a16="http://schemas.microsoft.com/office/drawing/2014/main" id="{C49E55A6-A755-401F-9215-1D49C5208F56}"/>
              </a:ext>
            </a:extLst>
          </p:cNvPr>
          <p:cNvSpPr/>
          <p:nvPr/>
        </p:nvSpPr>
        <p:spPr>
          <a:xfrm>
            <a:off x="411121" y="2249416"/>
            <a:ext cx="11359117" cy="1323439"/>
          </a:xfrm>
          <a:prstGeom prst="rect">
            <a:avLst/>
          </a:prstGeom>
        </p:spPr>
        <p:txBody>
          <a:bodyPr wrap="square">
            <a:spAutoFit/>
          </a:bodyPr>
          <a:lstStyle/>
          <a:p>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3</a:t>
            </a:r>
            <a:r>
              <a:rPr lang="zh-CN" altLang="en-US" sz="2000" dirty="0">
                <a:latin typeface="黑体" panose="02010609060101010101" pitchFamily="49" charset="-122"/>
                <a:ea typeface="黑体" panose="02010609060101010101" pitchFamily="49" charset="-122"/>
              </a:rPr>
              <a:t>）在堆排序，快速排序和归并排序中，若只从存储空间考虑，则应首先选取</a:t>
            </a:r>
            <a:r>
              <a:rPr lang="en-US" altLang="zh-CN" sz="2000" dirty="0">
                <a:latin typeface="黑体" panose="02010609060101010101" pitchFamily="49" charset="-122"/>
                <a:ea typeface="黑体" panose="02010609060101010101" pitchFamily="49" charset="-122"/>
              </a:rPr>
              <a:t>_________</a:t>
            </a:r>
            <a:r>
              <a:rPr lang="zh-CN" altLang="en-US" sz="2000" dirty="0">
                <a:latin typeface="黑体" panose="02010609060101010101" pitchFamily="49" charset="-122"/>
                <a:ea typeface="黑体" panose="02010609060101010101" pitchFamily="49" charset="-122"/>
              </a:rPr>
              <a:t>方法，其次</a:t>
            </a:r>
            <a:endParaRPr lang="en-US" altLang="zh-CN" sz="2000" dirty="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选取</a:t>
            </a:r>
            <a:r>
              <a:rPr lang="en-US" altLang="zh-CN" sz="2000" dirty="0">
                <a:latin typeface="黑体" panose="02010609060101010101" pitchFamily="49" charset="-122"/>
                <a:ea typeface="黑体" panose="02010609060101010101" pitchFamily="49" charset="-122"/>
              </a:rPr>
              <a:t>_________</a:t>
            </a:r>
            <a:r>
              <a:rPr lang="zh-CN" altLang="en-US" sz="2000" dirty="0">
                <a:latin typeface="黑体" panose="02010609060101010101" pitchFamily="49" charset="-122"/>
                <a:ea typeface="黑体" panose="02010609060101010101" pitchFamily="49" charset="-122"/>
              </a:rPr>
              <a:t>方法，最后选取</a:t>
            </a:r>
            <a:r>
              <a:rPr lang="en-US" altLang="zh-CN" sz="2000" dirty="0">
                <a:latin typeface="黑体" panose="02010609060101010101" pitchFamily="49" charset="-122"/>
                <a:ea typeface="黑体" panose="02010609060101010101" pitchFamily="49" charset="-122"/>
              </a:rPr>
              <a:t>_________</a:t>
            </a:r>
            <a:r>
              <a:rPr lang="zh-CN" altLang="en-US" sz="2000" dirty="0">
                <a:latin typeface="黑体" panose="02010609060101010101" pitchFamily="49" charset="-122"/>
                <a:ea typeface="黑体" panose="02010609060101010101" pitchFamily="49" charset="-122"/>
              </a:rPr>
              <a:t>方法；若只从排序结果的稳定性考虑，则应选取</a:t>
            </a:r>
            <a:endParaRPr lang="en-US" altLang="zh-CN" sz="2000" dirty="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     _________</a:t>
            </a:r>
            <a:r>
              <a:rPr lang="zh-CN" altLang="en-US" sz="2000" dirty="0">
                <a:latin typeface="黑体" panose="02010609060101010101" pitchFamily="49" charset="-122"/>
                <a:ea typeface="黑体" panose="02010609060101010101" pitchFamily="49" charset="-122"/>
              </a:rPr>
              <a:t>方法；若只从平均情况下排序最快考虑，则应选取</a:t>
            </a:r>
            <a:r>
              <a:rPr lang="en-US" altLang="zh-CN" sz="2000" dirty="0">
                <a:latin typeface="黑体" panose="02010609060101010101" pitchFamily="49" charset="-122"/>
                <a:ea typeface="黑体" panose="02010609060101010101" pitchFamily="49" charset="-122"/>
              </a:rPr>
              <a:t>_________</a:t>
            </a:r>
            <a:r>
              <a:rPr lang="zh-CN" altLang="en-US" sz="2000" dirty="0">
                <a:latin typeface="黑体" panose="02010609060101010101" pitchFamily="49" charset="-122"/>
                <a:ea typeface="黑体" panose="02010609060101010101" pitchFamily="49" charset="-122"/>
              </a:rPr>
              <a:t>方法；若只从最坏情况</a:t>
            </a:r>
            <a:endParaRPr lang="en-US" altLang="zh-CN" sz="2000" dirty="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下排序最快并且要节省内存考虑，则应选取</a:t>
            </a:r>
            <a:r>
              <a:rPr lang="en-US" altLang="zh-CN" sz="2000" dirty="0">
                <a:latin typeface="黑体" panose="02010609060101010101" pitchFamily="49" charset="-122"/>
                <a:ea typeface="黑体" panose="02010609060101010101" pitchFamily="49" charset="-122"/>
              </a:rPr>
              <a:t>___________</a:t>
            </a:r>
            <a:r>
              <a:rPr lang="zh-CN" altLang="en-US" sz="2000" dirty="0">
                <a:latin typeface="黑体" panose="02010609060101010101" pitchFamily="49" charset="-122"/>
                <a:ea typeface="黑体" panose="02010609060101010101" pitchFamily="49" charset="-122"/>
              </a:rPr>
              <a:t>方法。</a:t>
            </a:r>
          </a:p>
        </p:txBody>
      </p:sp>
      <p:sp>
        <p:nvSpPr>
          <p:cNvPr id="10" name="矩形 9">
            <a:extLst>
              <a:ext uri="{FF2B5EF4-FFF2-40B4-BE49-F238E27FC236}">
                <a16:creationId xmlns:a16="http://schemas.microsoft.com/office/drawing/2014/main" id="{F5099E35-DC3C-4E3B-B195-A3AED8134D37}"/>
              </a:ext>
            </a:extLst>
          </p:cNvPr>
          <p:cNvSpPr/>
          <p:nvPr/>
        </p:nvSpPr>
        <p:spPr>
          <a:xfrm>
            <a:off x="411120" y="3523198"/>
            <a:ext cx="11359117" cy="707886"/>
          </a:xfrm>
          <a:prstGeom prst="rect">
            <a:avLst/>
          </a:prstGeom>
        </p:spPr>
        <p:txBody>
          <a:bodyPr wrap="square">
            <a:spAutoFit/>
          </a:bodyPr>
          <a:lstStyle/>
          <a:p>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4</a:t>
            </a:r>
            <a:r>
              <a:rPr lang="zh-CN" altLang="en-US" sz="2000" dirty="0">
                <a:latin typeface="黑体" panose="02010609060101010101" pitchFamily="49" charset="-122"/>
                <a:ea typeface="黑体" panose="02010609060101010101" pitchFamily="49" charset="-122"/>
              </a:rPr>
              <a:t>）在在插入排序、希尔排序、选择排序、快速排序、堆排序、归并排序和基数排序中，平均比较</a:t>
            </a:r>
            <a:endParaRPr lang="en-US" altLang="zh-CN" sz="2000" dirty="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次数最少的排序是</a:t>
            </a:r>
            <a:r>
              <a:rPr lang="en-US" altLang="zh-CN" sz="2000" dirty="0">
                <a:latin typeface="黑体" panose="02010609060101010101" pitchFamily="49" charset="-122"/>
                <a:ea typeface="黑体" panose="02010609060101010101" pitchFamily="49" charset="-122"/>
              </a:rPr>
              <a:t>__________</a:t>
            </a:r>
            <a:r>
              <a:rPr lang="zh-CN" altLang="en-US" sz="2000" dirty="0">
                <a:latin typeface="黑体" panose="02010609060101010101" pitchFamily="49" charset="-122"/>
                <a:ea typeface="黑体" panose="02010609060101010101" pitchFamily="49" charset="-122"/>
              </a:rPr>
              <a:t>，需要内存容量最多的是</a:t>
            </a:r>
            <a:r>
              <a:rPr lang="en-US" altLang="zh-CN" sz="2000" dirty="0">
                <a:latin typeface="黑体" panose="02010609060101010101" pitchFamily="49" charset="-122"/>
                <a:ea typeface="黑体" panose="02010609060101010101" pitchFamily="49" charset="-122"/>
              </a:rPr>
              <a:t>___________</a:t>
            </a:r>
            <a:r>
              <a:rPr lang="zh-CN" altLang="en-US" sz="2000" dirty="0">
                <a:latin typeface="黑体" panose="02010609060101010101" pitchFamily="49" charset="-122"/>
                <a:ea typeface="黑体" panose="02010609060101010101" pitchFamily="49" charset="-122"/>
              </a:rPr>
              <a:t>。</a:t>
            </a:r>
          </a:p>
        </p:txBody>
      </p:sp>
      <p:sp>
        <p:nvSpPr>
          <p:cNvPr id="11" name="矩形 10">
            <a:extLst>
              <a:ext uri="{FF2B5EF4-FFF2-40B4-BE49-F238E27FC236}">
                <a16:creationId xmlns:a16="http://schemas.microsoft.com/office/drawing/2014/main" id="{EB1224B5-5C8F-4044-A8EB-5CCF133795D8}"/>
              </a:ext>
            </a:extLst>
          </p:cNvPr>
          <p:cNvSpPr/>
          <p:nvPr/>
        </p:nvSpPr>
        <p:spPr>
          <a:xfrm>
            <a:off x="411121" y="4237710"/>
            <a:ext cx="11582402" cy="707886"/>
          </a:xfrm>
          <a:prstGeom prst="rect">
            <a:avLst/>
          </a:prstGeom>
        </p:spPr>
        <p:txBody>
          <a:bodyPr wrap="square">
            <a:spAutoFit/>
          </a:bodyPr>
          <a:lstStyle/>
          <a:p>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5</a:t>
            </a:r>
            <a:r>
              <a:rPr lang="zh-CN" altLang="en-US" sz="2000" dirty="0">
                <a:latin typeface="黑体" panose="02010609060101010101" pitchFamily="49" charset="-122"/>
                <a:ea typeface="黑体" panose="02010609060101010101" pitchFamily="49" charset="-122"/>
              </a:rPr>
              <a:t>）在堆排序和快速排序中，若原始记录接近正序或反序，则选用</a:t>
            </a:r>
            <a:r>
              <a:rPr lang="en-US" altLang="zh-CN" sz="2000" dirty="0">
                <a:latin typeface="黑体" panose="02010609060101010101" pitchFamily="49" charset="-122"/>
                <a:ea typeface="黑体" panose="02010609060101010101" pitchFamily="49" charset="-122"/>
              </a:rPr>
              <a:t>_________</a:t>
            </a:r>
            <a:r>
              <a:rPr lang="zh-CN" altLang="en-US" sz="2000" dirty="0">
                <a:latin typeface="黑体" panose="02010609060101010101" pitchFamily="49" charset="-122"/>
                <a:ea typeface="黑体" panose="02010609060101010101" pitchFamily="49" charset="-122"/>
              </a:rPr>
              <a:t>，若原始记录无序，则</a:t>
            </a:r>
            <a:endParaRPr lang="en-US" altLang="zh-CN" sz="2000" dirty="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最好选用</a:t>
            </a:r>
            <a:r>
              <a:rPr lang="en-US" altLang="zh-CN" sz="2000" dirty="0">
                <a:latin typeface="黑体" panose="02010609060101010101" pitchFamily="49" charset="-122"/>
                <a:ea typeface="黑体" panose="02010609060101010101" pitchFamily="49" charset="-122"/>
              </a:rPr>
              <a:t>__________</a:t>
            </a:r>
            <a:r>
              <a:rPr lang="zh-CN" altLang="en-US" sz="2000" dirty="0">
                <a:latin typeface="黑体" panose="02010609060101010101" pitchFamily="49" charset="-122"/>
                <a:ea typeface="黑体" panose="02010609060101010101" pitchFamily="49" charset="-122"/>
              </a:rPr>
              <a:t>。</a:t>
            </a:r>
          </a:p>
        </p:txBody>
      </p:sp>
      <p:sp>
        <p:nvSpPr>
          <p:cNvPr id="12" name="矩形 11">
            <a:extLst>
              <a:ext uri="{FF2B5EF4-FFF2-40B4-BE49-F238E27FC236}">
                <a16:creationId xmlns:a16="http://schemas.microsoft.com/office/drawing/2014/main" id="{2892C758-6303-45A3-BA4E-964627BD5BDC}"/>
              </a:ext>
            </a:extLst>
          </p:cNvPr>
          <p:cNvSpPr/>
          <p:nvPr/>
        </p:nvSpPr>
        <p:spPr>
          <a:xfrm>
            <a:off x="411121" y="4914565"/>
            <a:ext cx="11359118" cy="707886"/>
          </a:xfrm>
          <a:prstGeom prst="rect">
            <a:avLst/>
          </a:prstGeom>
        </p:spPr>
        <p:txBody>
          <a:bodyPr wrap="square">
            <a:spAutoFit/>
          </a:bodyPr>
          <a:lstStyle/>
          <a:p>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6</a:t>
            </a:r>
            <a:r>
              <a:rPr lang="zh-CN" altLang="en-US" sz="2000" dirty="0">
                <a:latin typeface="黑体" panose="02010609060101010101" pitchFamily="49" charset="-122"/>
                <a:ea typeface="黑体" panose="02010609060101010101" pitchFamily="49" charset="-122"/>
              </a:rPr>
              <a:t>）在插入和选择排序中，若初始数据基本正序，则选用</a:t>
            </a:r>
            <a:r>
              <a:rPr lang="en-US" altLang="zh-CN" sz="2000" dirty="0">
                <a:latin typeface="黑体" panose="02010609060101010101" pitchFamily="49" charset="-122"/>
                <a:ea typeface="黑体" panose="02010609060101010101" pitchFamily="49" charset="-122"/>
              </a:rPr>
              <a:t>____________</a:t>
            </a:r>
            <a:r>
              <a:rPr lang="zh-CN" altLang="en-US" sz="2000" dirty="0">
                <a:latin typeface="黑体" panose="02010609060101010101" pitchFamily="49" charset="-122"/>
                <a:ea typeface="黑体" panose="02010609060101010101" pitchFamily="49" charset="-122"/>
              </a:rPr>
              <a:t>；若初始数据基本反序，</a:t>
            </a:r>
            <a:endParaRPr lang="en-US" altLang="zh-CN" sz="2000" dirty="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则选用</a:t>
            </a:r>
            <a:r>
              <a:rPr lang="en-US" altLang="zh-CN" sz="2000" dirty="0">
                <a:latin typeface="黑体" panose="02010609060101010101" pitchFamily="49" charset="-122"/>
                <a:ea typeface="黑体" panose="02010609060101010101" pitchFamily="49" charset="-122"/>
              </a:rPr>
              <a:t>___________</a:t>
            </a:r>
            <a:r>
              <a:rPr lang="zh-CN" altLang="en-US" sz="2000" dirty="0">
                <a:latin typeface="黑体" panose="02010609060101010101" pitchFamily="49" charset="-122"/>
                <a:ea typeface="黑体" panose="02010609060101010101" pitchFamily="49" charset="-122"/>
              </a:rPr>
              <a:t>。</a:t>
            </a:r>
          </a:p>
        </p:txBody>
      </p:sp>
      <p:sp>
        <p:nvSpPr>
          <p:cNvPr id="13" name="矩形 12">
            <a:extLst>
              <a:ext uri="{FF2B5EF4-FFF2-40B4-BE49-F238E27FC236}">
                <a16:creationId xmlns:a16="http://schemas.microsoft.com/office/drawing/2014/main" id="{3327E9EE-0861-4701-96F7-63802867DC0A}"/>
              </a:ext>
            </a:extLst>
          </p:cNvPr>
          <p:cNvSpPr/>
          <p:nvPr/>
        </p:nvSpPr>
        <p:spPr>
          <a:xfrm>
            <a:off x="411121" y="5609436"/>
            <a:ext cx="7935436" cy="400110"/>
          </a:xfrm>
          <a:prstGeom prst="rect">
            <a:avLst/>
          </a:prstGeom>
        </p:spPr>
        <p:txBody>
          <a:bodyPr wrap="square">
            <a:spAutoFit/>
          </a:bodyPr>
          <a:lstStyle/>
          <a:p>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7</a:t>
            </a:r>
            <a:r>
              <a:rPr lang="zh-CN" altLang="en-US" sz="2000" dirty="0">
                <a:latin typeface="黑体" panose="02010609060101010101" pitchFamily="49" charset="-122"/>
                <a:ea typeface="黑体" panose="02010609060101010101" pitchFamily="49" charset="-122"/>
              </a:rPr>
              <a:t>）对 </a:t>
            </a:r>
            <a:r>
              <a:rPr lang="en-US" altLang="zh-CN" sz="2000" i="1" dirty="0">
                <a:latin typeface="黑体" panose="02010609060101010101" pitchFamily="49" charset="-122"/>
                <a:ea typeface="黑体" panose="02010609060101010101" pitchFamily="49" charset="-122"/>
              </a:rPr>
              <a:t>n </a:t>
            </a:r>
            <a:r>
              <a:rPr lang="zh-CN" altLang="en-US" sz="2000" dirty="0">
                <a:latin typeface="黑体" panose="02010609060101010101" pitchFamily="49" charset="-122"/>
                <a:ea typeface="黑体" panose="02010609060101010101" pitchFamily="49" charset="-122"/>
              </a:rPr>
              <a:t>个元素的序列进行起泡排序时，最少的比较次数是</a:t>
            </a:r>
            <a:r>
              <a:rPr lang="en-US" altLang="zh-CN" sz="2000" dirty="0">
                <a:latin typeface="黑体" panose="02010609060101010101" pitchFamily="49" charset="-122"/>
                <a:ea typeface="黑体" panose="02010609060101010101" pitchFamily="49" charset="-122"/>
              </a:rPr>
              <a:t>______</a:t>
            </a:r>
            <a:r>
              <a:rPr lang="zh-CN" altLang="en-US" sz="2000" dirty="0">
                <a:latin typeface="黑体" panose="02010609060101010101" pitchFamily="49" charset="-122"/>
                <a:ea typeface="黑体" panose="02010609060101010101" pitchFamily="49" charset="-122"/>
              </a:rPr>
              <a:t>。</a:t>
            </a:r>
          </a:p>
        </p:txBody>
      </p:sp>
      <p:sp>
        <p:nvSpPr>
          <p:cNvPr id="15" name="矩形 14">
            <a:extLst>
              <a:ext uri="{FF2B5EF4-FFF2-40B4-BE49-F238E27FC236}">
                <a16:creationId xmlns:a16="http://schemas.microsoft.com/office/drawing/2014/main" id="{35450EA4-6891-46B6-BBFC-8E4F7566FE9D}"/>
              </a:ext>
            </a:extLst>
          </p:cNvPr>
          <p:cNvSpPr/>
          <p:nvPr/>
        </p:nvSpPr>
        <p:spPr>
          <a:xfrm>
            <a:off x="9402272" y="758330"/>
            <a:ext cx="312906" cy="400110"/>
          </a:xfrm>
          <a:prstGeom prst="rect">
            <a:avLst/>
          </a:prstGeom>
        </p:spPr>
        <p:txBody>
          <a:bodyPr wrap="none">
            <a:spAutoFit/>
          </a:bodyPr>
          <a:lstStyle/>
          <a:p>
            <a:r>
              <a:rPr lang="en-GB" altLang="zh-CN" sz="20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5</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2C3487FF-C98F-4057-AD83-E846E5518949}"/>
              </a:ext>
            </a:extLst>
          </p:cNvPr>
          <p:cNvSpPr/>
          <p:nvPr/>
        </p:nvSpPr>
        <p:spPr>
          <a:xfrm>
            <a:off x="6039416" y="1505509"/>
            <a:ext cx="312906" cy="400110"/>
          </a:xfrm>
          <a:prstGeom prst="rect">
            <a:avLst/>
          </a:prstGeom>
        </p:spPr>
        <p:txBody>
          <a:bodyPr wrap="none">
            <a:spAutoFit/>
          </a:bodyPr>
          <a:lstStyle/>
          <a:p>
            <a:r>
              <a:rPr lang="en-GB" altLang="zh-CN" sz="20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2</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FDEF0AC0-AD25-43B0-9642-442C3E8E6939}"/>
              </a:ext>
            </a:extLst>
          </p:cNvPr>
          <p:cNvSpPr/>
          <p:nvPr/>
        </p:nvSpPr>
        <p:spPr>
          <a:xfrm>
            <a:off x="9339787" y="1515932"/>
            <a:ext cx="312906" cy="400110"/>
          </a:xfrm>
          <a:prstGeom prst="rect">
            <a:avLst/>
          </a:prstGeom>
        </p:spPr>
        <p:txBody>
          <a:bodyPr wrap="none">
            <a:spAutoFit/>
          </a:bodyPr>
          <a:lstStyle/>
          <a:p>
            <a:r>
              <a:rPr lang="en-GB" altLang="zh-CN" sz="20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4</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FE1206CC-AEB5-4C45-B9A8-11D0B364DE6F}"/>
              </a:ext>
            </a:extLst>
          </p:cNvPr>
          <p:cNvSpPr/>
          <p:nvPr/>
        </p:nvSpPr>
        <p:spPr>
          <a:xfrm>
            <a:off x="2517806" y="1791810"/>
            <a:ext cx="1980029" cy="400110"/>
          </a:xfrm>
          <a:prstGeom prst="rect">
            <a:avLst/>
          </a:prstGeom>
        </p:spPr>
        <p:txBody>
          <a:bodyPr wrap="none">
            <a:spAutoFit/>
          </a:bodyPr>
          <a:lstStyle/>
          <a:p>
            <a:r>
              <a:rPr lang="zh-CN" altLang="zh-CN" sz="20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GB" altLang="zh-CN" sz="20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23</a:t>
            </a:r>
            <a:r>
              <a:rPr lang="zh-CN" altLang="zh-CN" sz="20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GB" altLang="zh-CN" sz="20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38</a:t>
            </a:r>
            <a:r>
              <a:rPr lang="zh-CN" altLang="zh-CN" sz="20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GB" altLang="zh-CN" sz="20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15</a:t>
            </a:r>
            <a:r>
              <a:rPr lang="zh-CN" altLang="zh-CN" sz="20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4BB271B4-61DA-4EA6-B3E2-E0D8302EAC9A}"/>
              </a:ext>
            </a:extLst>
          </p:cNvPr>
          <p:cNvSpPr/>
          <p:nvPr/>
        </p:nvSpPr>
        <p:spPr>
          <a:xfrm>
            <a:off x="9435484" y="2237629"/>
            <a:ext cx="954107" cy="400110"/>
          </a:xfrm>
          <a:prstGeom prst="rect">
            <a:avLst/>
          </a:prstGeom>
        </p:spPr>
        <p:txBody>
          <a:bodyPr wrap="none">
            <a:spAutoFit/>
          </a:bodyPr>
          <a:lstStyle/>
          <a:p>
            <a:r>
              <a:rPr lang="zh-CN" altLang="zh-CN" sz="2000" b="1" kern="100" dirty="0">
                <a:solidFill>
                  <a:srgbClr val="FF0000"/>
                </a:solidFill>
                <a:latin typeface="黑体" panose="02010609060101010101" pitchFamily="49" charset="-122"/>
                <a:ea typeface="黑体" panose="02010609060101010101" pitchFamily="49" charset="-122"/>
              </a:rPr>
              <a:t>堆排序</a:t>
            </a:r>
            <a:endParaRPr lang="zh-CN" altLang="en-US" sz="2000" b="1" dirty="0">
              <a:solidFill>
                <a:srgbClr val="FF0000"/>
              </a:solidFill>
              <a:latin typeface="黑体" panose="02010609060101010101" pitchFamily="49" charset="-122"/>
              <a:ea typeface="黑体" panose="02010609060101010101" pitchFamily="49" charset="-122"/>
            </a:endParaRPr>
          </a:p>
        </p:txBody>
      </p:sp>
      <p:sp>
        <p:nvSpPr>
          <p:cNvPr id="20" name="矩形 19">
            <a:extLst>
              <a:ext uri="{FF2B5EF4-FFF2-40B4-BE49-F238E27FC236}">
                <a16:creationId xmlns:a16="http://schemas.microsoft.com/office/drawing/2014/main" id="{C1C124AA-FA9C-433F-9587-29E0BD400853}"/>
              </a:ext>
            </a:extLst>
          </p:cNvPr>
          <p:cNvSpPr/>
          <p:nvPr/>
        </p:nvSpPr>
        <p:spPr>
          <a:xfrm>
            <a:off x="1593296" y="2552630"/>
            <a:ext cx="1210588" cy="400110"/>
          </a:xfrm>
          <a:prstGeom prst="rect">
            <a:avLst/>
          </a:prstGeom>
        </p:spPr>
        <p:txBody>
          <a:bodyPr wrap="none">
            <a:spAutoFit/>
          </a:bodyPr>
          <a:lstStyle/>
          <a:p>
            <a:r>
              <a:rPr lang="zh-CN" altLang="zh-CN" sz="2000" kern="100" dirty="0">
                <a:solidFill>
                  <a:srgbClr val="FF0000"/>
                </a:solidFill>
                <a:latin typeface="黑体" panose="02010609060101010101" pitchFamily="49" charset="-122"/>
                <a:ea typeface="黑体" panose="02010609060101010101" pitchFamily="49" charset="-122"/>
              </a:rPr>
              <a:t>快速排序</a:t>
            </a:r>
            <a:endParaRPr lang="zh-CN" altLang="en-US" sz="2000" dirty="0">
              <a:solidFill>
                <a:srgbClr val="FF0000"/>
              </a:solidFill>
              <a:latin typeface="黑体" panose="02010609060101010101" pitchFamily="49" charset="-122"/>
              <a:ea typeface="黑体" panose="02010609060101010101" pitchFamily="49" charset="-122"/>
            </a:endParaRPr>
          </a:p>
        </p:txBody>
      </p:sp>
      <p:sp>
        <p:nvSpPr>
          <p:cNvPr id="21" name="矩形 20">
            <a:extLst>
              <a:ext uri="{FF2B5EF4-FFF2-40B4-BE49-F238E27FC236}">
                <a16:creationId xmlns:a16="http://schemas.microsoft.com/office/drawing/2014/main" id="{C865D837-6D84-4BC3-A2D6-4364A9EE8F88}"/>
              </a:ext>
            </a:extLst>
          </p:cNvPr>
          <p:cNvSpPr/>
          <p:nvPr/>
        </p:nvSpPr>
        <p:spPr>
          <a:xfrm>
            <a:off x="4519101" y="2545415"/>
            <a:ext cx="1210588" cy="400110"/>
          </a:xfrm>
          <a:prstGeom prst="rect">
            <a:avLst/>
          </a:prstGeom>
        </p:spPr>
        <p:txBody>
          <a:bodyPr wrap="none">
            <a:spAutoFit/>
          </a:bodyPr>
          <a:lstStyle/>
          <a:p>
            <a:r>
              <a:rPr lang="zh-CN" altLang="zh-CN" sz="2000" kern="100" dirty="0">
                <a:solidFill>
                  <a:srgbClr val="FF0000"/>
                </a:solidFill>
                <a:latin typeface="黑体" panose="02010609060101010101" pitchFamily="49" charset="-122"/>
                <a:ea typeface="黑体" panose="02010609060101010101" pitchFamily="49" charset="-122"/>
              </a:rPr>
              <a:t>归并排序</a:t>
            </a:r>
            <a:endParaRPr lang="zh-CN" altLang="en-US" sz="2000" dirty="0">
              <a:solidFill>
                <a:srgbClr val="FF0000"/>
              </a:solidFill>
              <a:latin typeface="黑体" panose="02010609060101010101" pitchFamily="49" charset="-122"/>
              <a:ea typeface="黑体" panose="02010609060101010101" pitchFamily="49" charset="-122"/>
            </a:endParaRPr>
          </a:p>
        </p:txBody>
      </p:sp>
      <p:sp>
        <p:nvSpPr>
          <p:cNvPr id="22" name="矩形 21">
            <a:extLst>
              <a:ext uri="{FF2B5EF4-FFF2-40B4-BE49-F238E27FC236}">
                <a16:creationId xmlns:a16="http://schemas.microsoft.com/office/drawing/2014/main" id="{23C2FAAA-985F-4E33-A558-FCB9C292B66F}"/>
              </a:ext>
            </a:extLst>
          </p:cNvPr>
          <p:cNvSpPr/>
          <p:nvPr/>
        </p:nvSpPr>
        <p:spPr>
          <a:xfrm>
            <a:off x="1136242" y="2863346"/>
            <a:ext cx="1210588" cy="400110"/>
          </a:xfrm>
          <a:prstGeom prst="rect">
            <a:avLst/>
          </a:prstGeom>
        </p:spPr>
        <p:txBody>
          <a:bodyPr wrap="none">
            <a:spAutoFit/>
          </a:bodyPr>
          <a:lstStyle/>
          <a:p>
            <a:r>
              <a:rPr lang="zh-CN" altLang="zh-CN" sz="2000" kern="100" dirty="0">
                <a:solidFill>
                  <a:srgbClr val="FF0000"/>
                </a:solidFill>
                <a:latin typeface="黑体" panose="02010609060101010101" pitchFamily="49" charset="-122"/>
                <a:ea typeface="黑体" panose="02010609060101010101" pitchFamily="49" charset="-122"/>
              </a:rPr>
              <a:t>归并排序</a:t>
            </a:r>
            <a:endParaRPr lang="zh-CN" altLang="en-US" sz="2000" dirty="0">
              <a:solidFill>
                <a:srgbClr val="FF0000"/>
              </a:solidFill>
              <a:latin typeface="黑体" panose="02010609060101010101" pitchFamily="49" charset="-122"/>
              <a:ea typeface="黑体" panose="02010609060101010101" pitchFamily="49" charset="-122"/>
            </a:endParaRPr>
          </a:p>
        </p:txBody>
      </p:sp>
      <p:sp>
        <p:nvSpPr>
          <p:cNvPr id="23" name="矩形 22">
            <a:extLst>
              <a:ext uri="{FF2B5EF4-FFF2-40B4-BE49-F238E27FC236}">
                <a16:creationId xmlns:a16="http://schemas.microsoft.com/office/drawing/2014/main" id="{0202C415-D086-47DF-A650-9C7EE776F7A8}"/>
              </a:ext>
            </a:extLst>
          </p:cNvPr>
          <p:cNvSpPr/>
          <p:nvPr/>
        </p:nvSpPr>
        <p:spPr>
          <a:xfrm>
            <a:off x="7859428" y="2862957"/>
            <a:ext cx="1210588" cy="400110"/>
          </a:xfrm>
          <a:prstGeom prst="rect">
            <a:avLst/>
          </a:prstGeom>
        </p:spPr>
        <p:txBody>
          <a:bodyPr wrap="none">
            <a:spAutoFit/>
          </a:bodyPr>
          <a:lstStyle/>
          <a:p>
            <a:r>
              <a:rPr lang="zh-CN" altLang="zh-CN" sz="2000" kern="100" dirty="0">
                <a:solidFill>
                  <a:srgbClr val="FF0000"/>
                </a:solidFill>
                <a:latin typeface="黑体" panose="02010609060101010101" pitchFamily="49" charset="-122"/>
                <a:ea typeface="黑体" panose="02010609060101010101" pitchFamily="49" charset="-122"/>
              </a:rPr>
              <a:t>快速排序</a:t>
            </a:r>
            <a:endParaRPr lang="zh-CN" altLang="en-US" sz="2000" dirty="0">
              <a:solidFill>
                <a:srgbClr val="FF0000"/>
              </a:solidFill>
              <a:latin typeface="黑体" panose="02010609060101010101" pitchFamily="49" charset="-122"/>
              <a:ea typeface="黑体" panose="02010609060101010101" pitchFamily="49" charset="-122"/>
            </a:endParaRPr>
          </a:p>
        </p:txBody>
      </p:sp>
      <p:sp>
        <p:nvSpPr>
          <p:cNvPr id="24" name="矩形 23">
            <a:extLst>
              <a:ext uri="{FF2B5EF4-FFF2-40B4-BE49-F238E27FC236}">
                <a16:creationId xmlns:a16="http://schemas.microsoft.com/office/drawing/2014/main" id="{32BE3634-027F-4F46-8F32-C66428BEC69B}"/>
              </a:ext>
            </a:extLst>
          </p:cNvPr>
          <p:cNvSpPr/>
          <p:nvPr/>
        </p:nvSpPr>
        <p:spPr>
          <a:xfrm>
            <a:off x="6195869" y="3162112"/>
            <a:ext cx="954107" cy="400110"/>
          </a:xfrm>
          <a:prstGeom prst="rect">
            <a:avLst/>
          </a:prstGeom>
        </p:spPr>
        <p:txBody>
          <a:bodyPr wrap="none">
            <a:spAutoFit/>
          </a:bodyPr>
          <a:lstStyle/>
          <a:p>
            <a:r>
              <a:rPr lang="zh-CN" altLang="zh-CN" sz="2000" kern="100" dirty="0">
                <a:solidFill>
                  <a:srgbClr val="FF0000"/>
                </a:solidFill>
                <a:latin typeface="黑体" panose="02010609060101010101" pitchFamily="49" charset="-122"/>
                <a:ea typeface="黑体" panose="02010609060101010101" pitchFamily="49" charset="-122"/>
              </a:rPr>
              <a:t>堆排序</a:t>
            </a:r>
            <a:endParaRPr lang="zh-CN" altLang="en-US" sz="2000" dirty="0">
              <a:solidFill>
                <a:srgbClr val="FF0000"/>
              </a:solidFill>
              <a:latin typeface="黑体" panose="02010609060101010101" pitchFamily="49" charset="-122"/>
              <a:ea typeface="黑体" panose="02010609060101010101" pitchFamily="49" charset="-122"/>
            </a:endParaRPr>
          </a:p>
        </p:txBody>
      </p:sp>
      <p:sp>
        <p:nvSpPr>
          <p:cNvPr id="25" name="矩形 24">
            <a:extLst>
              <a:ext uri="{FF2B5EF4-FFF2-40B4-BE49-F238E27FC236}">
                <a16:creationId xmlns:a16="http://schemas.microsoft.com/office/drawing/2014/main" id="{0C05054D-7C99-4AFF-BE43-B054DA4FF324}"/>
              </a:ext>
            </a:extLst>
          </p:cNvPr>
          <p:cNvSpPr/>
          <p:nvPr/>
        </p:nvSpPr>
        <p:spPr>
          <a:xfrm>
            <a:off x="3255348" y="3834470"/>
            <a:ext cx="1210588" cy="400110"/>
          </a:xfrm>
          <a:prstGeom prst="rect">
            <a:avLst/>
          </a:prstGeom>
        </p:spPr>
        <p:txBody>
          <a:bodyPr wrap="none">
            <a:spAutoFit/>
          </a:bodyPr>
          <a:lstStyle/>
          <a:p>
            <a:r>
              <a:rPr lang="zh-CN" altLang="zh-CN" sz="2000" kern="100" dirty="0">
                <a:solidFill>
                  <a:srgbClr val="FF0000"/>
                </a:solidFill>
                <a:latin typeface="黑体" panose="02010609060101010101" pitchFamily="49" charset="-122"/>
                <a:ea typeface="黑体" panose="02010609060101010101" pitchFamily="49" charset="-122"/>
              </a:rPr>
              <a:t>快速排序</a:t>
            </a:r>
            <a:endParaRPr lang="zh-CN" altLang="en-US" sz="2000" dirty="0">
              <a:solidFill>
                <a:srgbClr val="FF0000"/>
              </a:solidFill>
              <a:latin typeface="黑体" panose="02010609060101010101" pitchFamily="49" charset="-122"/>
              <a:ea typeface="黑体" panose="02010609060101010101" pitchFamily="49" charset="-122"/>
            </a:endParaRPr>
          </a:p>
        </p:txBody>
      </p:sp>
      <p:sp>
        <p:nvSpPr>
          <p:cNvPr id="26" name="矩形 25">
            <a:extLst>
              <a:ext uri="{FF2B5EF4-FFF2-40B4-BE49-F238E27FC236}">
                <a16:creationId xmlns:a16="http://schemas.microsoft.com/office/drawing/2014/main" id="{D1C5D033-EEC6-4861-BD1F-3C5A14FC03A2}"/>
              </a:ext>
            </a:extLst>
          </p:cNvPr>
          <p:cNvSpPr/>
          <p:nvPr/>
        </p:nvSpPr>
        <p:spPr>
          <a:xfrm>
            <a:off x="7283484" y="3823915"/>
            <a:ext cx="1211870" cy="400110"/>
          </a:xfrm>
          <a:prstGeom prst="rect">
            <a:avLst/>
          </a:prstGeom>
        </p:spPr>
        <p:txBody>
          <a:bodyPr wrap="none">
            <a:spAutoFit/>
          </a:bodyPr>
          <a:lstStyle/>
          <a:p>
            <a:pPr indent="1270" algn="just">
              <a:spcAft>
                <a:spcPts val="0"/>
              </a:spcAft>
            </a:pPr>
            <a:r>
              <a:rPr lang="zh-CN" altLang="zh-CN" sz="2000" kern="100" dirty="0">
                <a:solidFill>
                  <a:srgbClr val="FF0000"/>
                </a:solidFill>
                <a:latin typeface="黑体" panose="02010609060101010101" pitchFamily="49" charset="-122"/>
                <a:ea typeface="黑体" panose="02010609060101010101" pitchFamily="49" charset="-122"/>
              </a:rPr>
              <a:t>基数排序</a:t>
            </a:r>
          </a:p>
        </p:txBody>
      </p:sp>
      <p:sp>
        <p:nvSpPr>
          <p:cNvPr id="27" name="矩形 26">
            <a:extLst>
              <a:ext uri="{FF2B5EF4-FFF2-40B4-BE49-F238E27FC236}">
                <a16:creationId xmlns:a16="http://schemas.microsoft.com/office/drawing/2014/main" id="{ED83D345-23C2-4D9E-8BF2-261F4494DCD7}"/>
              </a:ext>
            </a:extLst>
          </p:cNvPr>
          <p:cNvSpPr/>
          <p:nvPr/>
        </p:nvSpPr>
        <p:spPr>
          <a:xfrm>
            <a:off x="8115909" y="4226856"/>
            <a:ext cx="954107" cy="400110"/>
          </a:xfrm>
          <a:prstGeom prst="rect">
            <a:avLst/>
          </a:prstGeom>
        </p:spPr>
        <p:txBody>
          <a:bodyPr wrap="none">
            <a:spAutoFit/>
          </a:bodyPr>
          <a:lstStyle/>
          <a:p>
            <a:r>
              <a:rPr lang="zh-CN" altLang="zh-CN" sz="2000" kern="100" dirty="0">
                <a:solidFill>
                  <a:srgbClr val="FF0000"/>
                </a:solidFill>
                <a:latin typeface="黑体" panose="02010609060101010101" pitchFamily="49" charset="-122"/>
                <a:ea typeface="黑体" panose="02010609060101010101" pitchFamily="49" charset="-122"/>
              </a:rPr>
              <a:t>堆排序</a:t>
            </a:r>
            <a:endParaRPr lang="zh-CN" altLang="en-US" sz="2000" dirty="0">
              <a:solidFill>
                <a:srgbClr val="FF0000"/>
              </a:solidFill>
              <a:latin typeface="黑体" panose="02010609060101010101" pitchFamily="49" charset="-122"/>
              <a:ea typeface="黑体" panose="02010609060101010101" pitchFamily="49" charset="-122"/>
            </a:endParaRPr>
          </a:p>
        </p:txBody>
      </p:sp>
      <p:sp>
        <p:nvSpPr>
          <p:cNvPr id="28" name="矩形 27">
            <a:extLst>
              <a:ext uri="{FF2B5EF4-FFF2-40B4-BE49-F238E27FC236}">
                <a16:creationId xmlns:a16="http://schemas.microsoft.com/office/drawing/2014/main" id="{77943B18-400F-4D51-AB0E-B337AA29915E}"/>
              </a:ext>
            </a:extLst>
          </p:cNvPr>
          <p:cNvSpPr/>
          <p:nvPr/>
        </p:nvSpPr>
        <p:spPr>
          <a:xfrm>
            <a:off x="2198590" y="4514455"/>
            <a:ext cx="1210588" cy="400110"/>
          </a:xfrm>
          <a:prstGeom prst="rect">
            <a:avLst/>
          </a:prstGeom>
        </p:spPr>
        <p:txBody>
          <a:bodyPr wrap="none">
            <a:spAutoFit/>
          </a:bodyPr>
          <a:lstStyle/>
          <a:p>
            <a:r>
              <a:rPr lang="zh-CN" altLang="zh-CN" sz="2000" kern="100" dirty="0">
                <a:solidFill>
                  <a:srgbClr val="FF0000"/>
                </a:solidFill>
                <a:latin typeface="黑体" panose="02010609060101010101" pitchFamily="49" charset="-122"/>
                <a:ea typeface="黑体" panose="02010609060101010101" pitchFamily="49" charset="-122"/>
              </a:rPr>
              <a:t>快速排序</a:t>
            </a:r>
            <a:endParaRPr lang="zh-CN" altLang="en-US" sz="2000" dirty="0">
              <a:solidFill>
                <a:srgbClr val="FF0000"/>
              </a:solidFill>
              <a:latin typeface="黑体" panose="02010609060101010101" pitchFamily="49" charset="-122"/>
              <a:ea typeface="黑体" panose="02010609060101010101" pitchFamily="49" charset="-122"/>
            </a:endParaRPr>
          </a:p>
        </p:txBody>
      </p:sp>
      <p:sp>
        <p:nvSpPr>
          <p:cNvPr id="29" name="矩形 28">
            <a:extLst>
              <a:ext uri="{FF2B5EF4-FFF2-40B4-BE49-F238E27FC236}">
                <a16:creationId xmlns:a16="http://schemas.microsoft.com/office/drawing/2014/main" id="{7A8AB512-BAF4-4CBB-A077-28DE98777E7D}"/>
              </a:ext>
            </a:extLst>
          </p:cNvPr>
          <p:cNvSpPr/>
          <p:nvPr/>
        </p:nvSpPr>
        <p:spPr>
          <a:xfrm>
            <a:off x="7116492" y="4926045"/>
            <a:ext cx="1210588" cy="400110"/>
          </a:xfrm>
          <a:prstGeom prst="rect">
            <a:avLst/>
          </a:prstGeom>
        </p:spPr>
        <p:txBody>
          <a:bodyPr wrap="none">
            <a:spAutoFit/>
          </a:bodyPr>
          <a:lstStyle/>
          <a:p>
            <a:r>
              <a:rPr lang="zh-CN" altLang="zh-CN" sz="2000" kern="100" dirty="0">
                <a:solidFill>
                  <a:srgbClr val="FF0000"/>
                </a:solidFill>
                <a:latin typeface="黑体" panose="02010609060101010101" pitchFamily="49" charset="-122"/>
                <a:ea typeface="黑体" panose="02010609060101010101" pitchFamily="49" charset="-122"/>
              </a:rPr>
              <a:t>插入排序</a:t>
            </a:r>
            <a:endParaRPr lang="zh-CN" altLang="en-US" sz="2000" dirty="0">
              <a:solidFill>
                <a:srgbClr val="FF0000"/>
              </a:solidFill>
              <a:latin typeface="黑体" panose="02010609060101010101" pitchFamily="49" charset="-122"/>
              <a:ea typeface="黑体" panose="02010609060101010101" pitchFamily="49" charset="-122"/>
            </a:endParaRPr>
          </a:p>
        </p:txBody>
      </p:sp>
      <p:sp>
        <p:nvSpPr>
          <p:cNvPr id="30" name="矩形 29">
            <a:extLst>
              <a:ext uri="{FF2B5EF4-FFF2-40B4-BE49-F238E27FC236}">
                <a16:creationId xmlns:a16="http://schemas.microsoft.com/office/drawing/2014/main" id="{88BAD7C9-86B8-47BD-A51B-10895ADA3DCB}"/>
              </a:ext>
            </a:extLst>
          </p:cNvPr>
          <p:cNvSpPr/>
          <p:nvPr/>
        </p:nvSpPr>
        <p:spPr>
          <a:xfrm>
            <a:off x="2004218" y="5220243"/>
            <a:ext cx="1211870" cy="400110"/>
          </a:xfrm>
          <a:prstGeom prst="rect">
            <a:avLst/>
          </a:prstGeom>
        </p:spPr>
        <p:txBody>
          <a:bodyPr wrap="none">
            <a:spAutoFit/>
          </a:bodyPr>
          <a:lstStyle/>
          <a:p>
            <a:pPr indent="1270" algn="just">
              <a:spcAft>
                <a:spcPts val="0"/>
              </a:spcAft>
            </a:pPr>
            <a:r>
              <a:rPr lang="zh-CN" altLang="zh-CN" sz="2000" kern="100" dirty="0">
                <a:solidFill>
                  <a:srgbClr val="FF0000"/>
                </a:solidFill>
                <a:latin typeface="黑体" panose="02010609060101010101" pitchFamily="49" charset="-122"/>
                <a:ea typeface="黑体" panose="02010609060101010101" pitchFamily="49" charset="-122"/>
              </a:rPr>
              <a:t>选择排序</a:t>
            </a:r>
          </a:p>
        </p:txBody>
      </p:sp>
      <p:sp>
        <p:nvSpPr>
          <p:cNvPr id="31" name="矩形 30">
            <a:extLst>
              <a:ext uri="{FF2B5EF4-FFF2-40B4-BE49-F238E27FC236}">
                <a16:creationId xmlns:a16="http://schemas.microsoft.com/office/drawing/2014/main" id="{BAB6D525-F2E5-41F3-B627-35E217E1147B}"/>
              </a:ext>
            </a:extLst>
          </p:cNvPr>
          <p:cNvSpPr/>
          <p:nvPr/>
        </p:nvSpPr>
        <p:spPr>
          <a:xfrm>
            <a:off x="7499274" y="5609720"/>
            <a:ext cx="540533" cy="400110"/>
          </a:xfrm>
          <a:prstGeom prst="rect">
            <a:avLst/>
          </a:prstGeom>
        </p:spPr>
        <p:txBody>
          <a:bodyPr wrap="none">
            <a:spAutoFit/>
          </a:bodyPr>
          <a:lstStyle/>
          <a:p>
            <a:r>
              <a:rPr lang="en-GB" altLang="zh-CN" sz="2000" b="1" i="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n</a:t>
            </a:r>
            <a:r>
              <a:rPr lang="en-GB" altLang="zh-CN" sz="20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
        <p:nvSpPr>
          <p:cNvPr id="32" name="矩形 31">
            <a:extLst>
              <a:ext uri="{FF2B5EF4-FFF2-40B4-BE49-F238E27FC236}">
                <a16:creationId xmlns:a16="http://schemas.microsoft.com/office/drawing/2014/main" id="{8217E367-EC88-4161-8548-E30FA9B658CA}"/>
              </a:ext>
            </a:extLst>
          </p:cNvPr>
          <p:cNvSpPr/>
          <p:nvPr/>
        </p:nvSpPr>
        <p:spPr>
          <a:xfrm>
            <a:off x="7891913" y="5979362"/>
            <a:ext cx="1252266" cy="400110"/>
          </a:xfrm>
          <a:prstGeom prst="rect">
            <a:avLst/>
          </a:prstGeom>
        </p:spPr>
        <p:txBody>
          <a:bodyPr wrap="none">
            <a:spAutoFit/>
          </a:bodyPr>
          <a:lstStyle/>
          <a:p>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O(</a:t>
            </a:r>
            <a:r>
              <a:rPr lang="en-US" altLang="zh-CN" sz="2000" b="1"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log</a:t>
            </a:r>
            <a:r>
              <a:rPr lang="en-US" altLang="zh-CN" sz="2000" b="1" baseline="-25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2000" b="1"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solidFill>
                <a:srgbClr val="FF0000"/>
              </a:solidFill>
            </a:endParaRPr>
          </a:p>
        </p:txBody>
      </p:sp>
      <p:sp>
        <p:nvSpPr>
          <p:cNvPr id="33" name="矩形 32">
            <a:extLst>
              <a:ext uri="{FF2B5EF4-FFF2-40B4-BE49-F238E27FC236}">
                <a16:creationId xmlns:a16="http://schemas.microsoft.com/office/drawing/2014/main" id="{618119E1-5E1A-4793-9CE9-0CFC1BD4391F}"/>
              </a:ext>
            </a:extLst>
          </p:cNvPr>
          <p:cNvSpPr/>
          <p:nvPr/>
        </p:nvSpPr>
        <p:spPr>
          <a:xfrm>
            <a:off x="10531300" y="6004651"/>
            <a:ext cx="780983" cy="400110"/>
          </a:xfrm>
          <a:prstGeom prst="rect">
            <a:avLst/>
          </a:prstGeom>
        </p:spPr>
        <p:txBody>
          <a:bodyPr wrap="none">
            <a:spAutoFit/>
          </a:bodyPr>
          <a:lstStyle/>
          <a:p>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O(</a:t>
            </a:r>
            <a:r>
              <a:rPr lang="en-US" altLang="zh-CN" sz="2000" b="1"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2000" b="1" baseline="30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4" name="矩形 33">
            <a:extLst>
              <a:ext uri="{FF2B5EF4-FFF2-40B4-BE49-F238E27FC236}">
                <a16:creationId xmlns:a16="http://schemas.microsoft.com/office/drawing/2014/main" id="{595517FA-7424-4F6A-B814-E76B2A101A13}"/>
              </a:ext>
            </a:extLst>
          </p:cNvPr>
          <p:cNvSpPr/>
          <p:nvPr/>
        </p:nvSpPr>
        <p:spPr>
          <a:xfrm>
            <a:off x="411120" y="329327"/>
            <a:ext cx="1896375" cy="461665"/>
          </a:xfrm>
          <a:prstGeom prst="rect">
            <a:avLst/>
          </a:prstGeom>
        </p:spPr>
        <p:txBody>
          <a:bodyPr wrap="square">
            <a:spAutoFit/>
          </a:bodyPr>
          <a:lstStyle/>
          <a:p>
            <a:pPr algn="just">
              <a:spcAft>
                <a:spcPts val="0"/>
              </a:spcAft>
            </a:pPr>
            <a:r>
              <a:rPr lang="zh-CN" altLang="en-US" sz="2400" b="1" kern="100" dirty="0">
                <a:latin typeface="黑体" panose="02010609060101010101" pitchFamily="49" charset="-122"/>
                <a:ea typeface="黑体" panose="02010609060101010101" pitchFamily="49" charset="-122"/>
              </a:rPr>
              <a:t>二、填空</a:t>
            </a:r>
            <a:r>
              <a:rPr lang="zh-CN" altLang="zh-CN" sz="2400" b="1" kern="100" dirty="0">
                <a:latin typeface="黑体" panose="02010609060101010101" pitchFamily="49" charset="-122"/>
                <a:ea typeface="黑体" panose="02010609060101010101" pitchFamily="49" charset="-122"/>
              </a:rPr>
              <a:t>题</a:t>
            </a:r>
            <a:endParaRPr lang="zh-CN" altLang="zh-CN" sz="2400" kern="1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4604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left)">
                                      <p:cBhvr>
                                        <p:cTn id="40" dur="500"/>
                                        <p:tgtEl>
                                          <p:spTgt spid="19"/>
                                        </p:tgtEl>
                                      </p:cBhvr>
                                    </p:animEffect>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left)">
                                      <p:cBhvr>
                                        <p:cTn id="44" dur="500"/>
                                        <p:tgtEl>
                                          <p:spTgt spid="20"/>
                                        </p:tgtEl>
                                      </p:cBhvr>
                                    </p:animEffect>
                                  </p:childTnLst>
                                </p:cTn>
                              </p:par>
                            </p:childTnLst>
                          </p:cTn>
                        </p:par>
                        <p:par>
                          <p:cTn id="45" fill="hold">
                            <p:stCondLst>
                              <p:cond delay="1000"/>
                            </p:stCondLst>
                            <p:childTnLst>
                              <p:par>
                                <p:cTn id="46" presetID="22" presetClass="entr" presetSubtype="8" fill="hold" grpId="0" nodeType="after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left)">
                                      <p:cBhvr>
                                        <p:cTn id="48" dur="500"/>
                                        <p:tgtEl>
                                          <p:spTgt spid="21"/>
                                        </p:tgtEl>
                                      </p:cBhvr>
                                    </p:animEffect>
                                  </p:childTnLst>
                                </p:cTn>
                              </p:par>
                            </p:childTnLst>
                          </p:cTn>
                        </p:par>
                        <p:par>
                          <p:cTn id="49" fill="hold">
                            <p:stCondLst>
                              <p:cond delay="1500"/>
                            </p:stCondLst>
                            <p:childTnLst>
                              <p:par>
                                <p:cTn id="50" presetID="22" presetClass="entr" presetSubtype="8" fill="hold" grpId="0" nodeType="after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wipe(left)">
                                      <p:cBhvr>
                                        <p:cTn id="52" dur="500"/>
                                        <p:tgtEl>
                                          <p:spTgt spid="22"/>
                                        </p:tgtEl>
                                      </p:cBhvr>
                                    </p:animEffect>
                                  </p:childTnLst>
                                </p:cTn>
                              </p:par>
                            </p:childTnLst>
                          </p:cTn>
                        </p:par>
                        <p:par>
                          <p:cTn id="53" fill="hold">
                            <p:stCondLst>
                              <p:cond delay="2000"/>
                            </p:stCondLst>
                            <p:childTnLst>
                              <p:par>
                                <p:cTn id="54" presetID="22" presetClass="entr" presetSubtype="8" fill="hold" grpId="0" nodeType="after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left)">
                                      <p:cBhvr>
                                        <p:cTn id="56" dur="500"/>
                                        <p:tgtEl>
                                          <p:spTgt spid="23"/>
                                        </p:tgtEl>
                                      </p:cBhvr>
                                    </p:animEffect>
                                  </p:childTnLst>
                                </p:cTn>
                              </p:par>
                            </p:childTnLst>
                          </p:cTn>
                        </p:par>
                        <p:par>
                          <p:cTn id="57" fill="hold">
                            <p:stCondLst>
                              <p:cond delay="2500"/>
                            </p:stCondLst>
                            <p:childTnLst>
                              <p:par>
                                <p:cTn id="58" presetID="22" presetClass="entr" presetSubtype="8" fill="hold" grpId="0" nodeType="after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ipe(left)">
                                      <p:cBhvr>
                                        <p:cTn id="60" dur="500"/>
                                        <p:tgtEl>
                                          <p:spTgt spid="2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wipe(left)">
                                      <p:cBhvr>
                                        <p:cTn id="65" dur="500"/>
                                        <p:tgtEl>
                                          <p:spTgt spid="10"/>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wipe(left)">
                                      <p:cBhvr>
                                        <p:cTn id="70" dur="500"/>
                                        <p:tgtEl>
                                          <p:spTgt spid="25"/>
                                        </p:tgtEl>
                                      </p:cBhvr>
                                    </p:animEffect>
                                  </p:childTnLst>
                                </p:cTn>
                              </p:par>
                            </p:childTnLst>
                          </p:cTn>
                        </p:par>
                        <p:par>
                          <p:cTn id="71" fill="hold">
                            <p:stCondLst>
                              <p:cond delay="500"/>
                            </p:stCondLst>
                            <p:childTnLst>
                              <p:par>
                                <p:cTn id="72" presetID="22" presetClass="entr" presetSubtype="8"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wipe(left)">
                                      <p:cBhvr>
                                        <p:cTn id="74" dur="500"/>
                                        <p:tgtEl>
                                          <p:spTgt spid="26"/>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wipe(left)">
                                      <p:cBhvr>
                                        <p:cTn id="79" dur="500"/>
                                        <p:tgtEl>
                                          <p:spTgt spid="11"/>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wipe(left)">
                                      <p:cBhvr>
                                        <p:cTn id="84" dur="500"/>
                                        <p:tgtEl>
                                          <p:spTgt spid="27"/>
                                        </p:tgtEl>
                                      </p:cBhvr>
                                    </p:animEffect>
                                  </p:childTnLst>
                                </p:cTn>
                              </p:par>
                            </p:childTnLst>
                          </p:cTn>
                        </p:par>
                        <p:par>
                          <p:cTn id="85" fill="hold">
                            <p:stCondLst>
                              <p:cond delay="500"/>
                            </p:stCondLst>
                            <p:childTnLst>
                              <p:par>
                                <p:cTn id="86" presetID="22" presetClass="entr" presetSubtype="8" fill="hold" grpId="0" nodeType="after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wipe(left)">
                                      <p:cBhvr>
                                        <p:cTn id="88" dur="500"/>
                                        <p:tgtEl>
                                          <p:spTgt spid="28"/>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12"/>
                                        </p:tgtEl>
                                        <p:attrNameLst>
                                          <p:attrName>style.visibility</p:attrName>
                                        </p:attrNameLst>
                                      </p:cBhvr>
                                      <p:to>
                                        <p:strVal val="visible"/>
                                      </p:to>
                                    </p:set>
                                    <p:animEffect transition="in" filter="wipe(left)">
                                      <p:cBhvr>
                                        <p:cTn id="93" dur="500"/>
                                        <p:tgtEl>
                                          <p:spTgt spid="12"/>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29"/>
                                        </p:tgtEl>
                                        <p:attrNameLst>
                                          <p:attrName>style.visibility</p:attrName>
                                        </p:attrNameLst>
                                      </p:cBhvr>
                                      <p:to>
                                        <p:strVal val="visible"/>
                                      </p:to>
                                    </p:set>
                                    <p:animEffect transition="in" filter="wipe(left)">
                                      <p:cBhvr>
                                        <p:cTn id="98" dur="500"/>
                                        <p:tgtEl>
                                          <p:spTgt spid="29"/>
                                        </p:tgtEl>
                                      </p:cBhvr>
                                    </p:animEffect>
                                  </p:childTnLst>
                                </p:cTn>
                              </p:par>
                            </p:childTnLst>
                          </p:cTn>
                        </p:par>
                        <p:par>
                          <p:cTn id="99" fill="hold">
                            <p:stCondLst>
                              <p:cond delay="500"/>
                            </p:stCondLst>
                            <p:childTnLst>
                              <p:par>
                                <p:cTn id="100" presetID="22" presetClass="entr" presetSubtype="8" fill="hold" grpId="0" nodeType="afterEffect">
                                  <p:stCondLst>
                                    <p:cond delay="0"/>
                                  </p:stCondLst>
                                  <p:childTnLst>
                                    <p:set>
                                      <p:cBhvr>
                                        <p:cTn id="101" dur="1" fill="hold">
                                          <p:stCondLst>
                                            <p:cond delay="0"/>
                                          </p:stCondLst>
                                        </p:cTn>
                                        <p:tgtEl>
                                          <p:spTgt spid="30"/>
                                        </p:tgtEl>
                                        <p:attrNameLst>
                                          <p:attrName>style.visibility</p:attrName>
                                        </p:attrNameLst>
                                      </p:cBhvr>
                                      <p:to>
                                        <p:strVal val="visible"/>
                                      </p:to>
                                    </p:set>
                                    <p:animEffect transition="in" filter="wipe(left)">
                                      <p:cBhvr>
                                        <p:cTn id="102" dur="500"/>
                                        <p:tgtEl>
                                          <p:spTgt spid="30"/>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13"/>
                                        </p:tgtEl>
                                        <p:attrNameLst>
                                          <p:attrName>style.visibility</p:attrName>
                                        </p:attrNameLst>
                                      </p:cBhvr>
                                      <p:to>
                                        <p:strVal val="visible"/>
                                      </p:to>
                                    </p:set>
                                    <p:animEffect transition="in" filter="wipe(left)">
                                      <p:cBhvr>
                                        <p:cTn id="107" dur="500"/>
                                        <p:tgtEl>
                                          <p:spTgt spid="13"/>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31"/>
                                        </p:tgtEl>
                                        <p:attrNameLst>
                                          <p:attrName>style.visibility</p:attrName>
                                        </p:attrNameLst>
                                      </p:cBhvr>
                                      <p:to>
                                        <p:strVal val="visible"/>
                                      </p:to>
                                    </p:set>
                                    <p:animEffect transition="in" filter="wipe(left)">
                                      <p:cBhvr>
                                        <p:cTn id="112" dur="500"/>
                                        <p:tgtEl>
                                          <p:spTgt spid="31"/>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5"/>
                                        </p:tgtEl>
                                        <p:attrNameLst>
                                          <p:attrName>style.visibility</p:attrName>
                                        </p:attrNameLst>
                                      </p:cBhvr>
                                      <p:to>
                                        <p:strVal val="visible"/>
                                      </p:to>
                                    </p:set>
                                    <p:animEffect transition="in" filter="wipe(left)">
                                      <p:cBhvr>
                                        <p:cTn id="117" dur="500"/>
                                        <p:tgtEl>
                                          <p:spTgt spid="5"/>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32"/>
                                        </p:tgtEl>
                                        <p:attrNameLst>
                                          <p:attrName>style.visibility</p:attrName>
                                        </p:attrNameLst>
                                      </p:cBhvr>
                                      <p:to>
                                        <p:strVal val="visible"/>
                                      </p:to>
                                    </p:set>
                                    <p:animEffect transition="in" filter="wipe(left)">
                                      <p:cBhvr>
                                        <p:cTn id="122" dur="500"/>
                                        <p:tgtEl>
                                          <p:spTgt spid="32"/>
                                        </p:tgtEl>
                                      </p:cBhvr>
                                    </p:animEffect>
                                  </p:childTnLst>
                                </p:cTn>
                              </p:par>
                            </p:childTnLst>
                          </p:cTn>
                        </p:par>
                        <p:par>
                          <p:cTn id="123" fill="hold">
                            <p:stCondLst>
                              <p:cond delay="500"/>
                            </p:stCondLst>
                            <p:childTnLst>
                              <p:par>
                                <p:cTn id="124" presetID="22" presetClass="entr" presetSubtype="8" fill="hold" grpId="0" nodeType="afterEffect">
                                  <p:stCondLst>
                                    <p:cond delay="0"/>
                                  </p:stCondLst>
                                  <p:childTnLst>
                                    <p:set>
                                      <p:cBhvr>
                                        <p:cTn id="125" dur="1" fill="hold">
                                          <p:stCondLst>
                                            <p:cond delay="0"/>
                                          </p:stCondLst>
                                        </p:cTn>
                                        <p:tgtEl>
                                          <p:spTgt spid="33"/>
                                        </p:tgtEl>
                                        <p:attrNameLst>
                                          <p:attrName>style.visibility</p:attrName>
                                        </p:attrNameLst>
                                      </p:cBhvr>
                                      <p:to>
                                        <p:strVal val="visible"/>
                                      </p:to>
                                    </p:set>
                                    <p:animEffect transition="in" filter="wipe(left)">
                                      <p:cBhvr>
                                        <p:cTn id="12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7" grpId="0"/>
      <p:bldP spid="8" grpId="0"/>
      <p:bldP spid="10" grpId="0"/>
      <p:bldP spid="11" grpId="0"/>
      <p:bldP spid="12" grpId="0"/>
      <p:bldP spid="13"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3E870BB-D247-4B1F-8366-7F19AB4417E6}"/>
              </a:ext>
            </a:extLst>
          </p:cNvPr>
          <p:cNvPicPr>
            <a:picLocks noChangeAspect="1"/>
          </p:cNvPicPr>
          <p:nvPr/>
        </p:nvPicPr>
        <p:blipFill>
          <a:blip r:embed="rId2"/>
          <a:stretch>
            <a:fillRect/>
          </a:stretch>
        </p:blipFill>
        <p:spPr>
          <a:xfrm>
            <a:off x="552450" y="835542"/>
            <a:ext cx="11087100" cy="2209800"/>
          </a:xfrm>
          <a:prstGeom prst="rect">
            <a:avLst/>
          </a:prstGeom>
        </p:spPr>
      </p:pic>
      <p:sp>
        <p:nvSpPr>
          <p:cNvPr id="6" name="椭圆 5">
            <a:extLst>
              <a:ext uri="{FF2B5EF4-FFF2-40B4-BE49-F238E27FC236}">
                <a16:creationId xmlns:a16="http://schemas.microsoft.com/office/drawing/2014/main" id="{5CC895E7-53F2-47A5-BB57-A1CE88C069DE}"/>
              </a:ext>
            </a:extLst>
          </p:cNvPr>
          <p:cNvSpPr/>
          <p:nvPr/>
        </p:nvSpPr>
        <p:spPr>
          <a:xfrm>
            <a:off x="372140" y="1866013"/>
            <a:ext cx="669851" cy="6273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59736E1D-6148-4C4D-9247-D9FD2C09FAD0}"/>
              </a:ext>
            </a:extLst>
          </p:cNvPr>
          <p:cNvPicPr>
            <a:picLocks noChangeAspect="1"/>
          </p:cNvPicPr>
          <p:nvPr/>
        </p:nvPicPr>
        <p:blipFill>
          <a:blip r:embed="rId3"/>
          <a:stretch>
            <a:fillRect/>
          </a:stretch>
        </p:blipFill>
        <p:spPr>
          <a:xfrm>
            <a:off x="552450" y="4195762"/>
            <a:ext cx="9877425" cy="1533525"/>
          </a:xfrm>
          <a:prstGeom prst="rect">
            <a:avLst/>
          </a:prstGeom>
        </p:spPr>
      </p:pic>
      <p:sp>
        <p:nvSpPr>
          <p:cNvPr id="8" name="椭圆 7">
            <a:extLst>
              <a:ext uri="{FF2B5EF4-FFF2-40B4-BE49-F238E27FC236}">
                <a16:creationId xmlns:a16="http://schemas.microsoft.com/office/drawing/2014/main" id="{BE24501E-6D5E-43D5-967F-6A4BC7EFE4C1}"/>
              </a:ext>
            </a:extLst>
          </p:cNvPr>
          <p:cNvSpPr/>
          <p:nvPr/>
        </p:nvSpPr>
        <p:spPr>
          <a:xfrm>
            <a:off x="446120" y="4672510"/>
            <a:ext cx="669851" cy="62255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a:extLst>
              <a:ext uri="{FF2B5EF4-FFF2-40B4-BE49-F238E27FC236}">
                <a16:creationId xmlns:a16="http://schemas.microsoft.com/office/drawing/2014/main" id="{9DCD2405-2EF8-46AF-803B-61F487C939CE}"/>
              </a:ext>
            </a:extLst>
          </p:cNvPr>
          <p:cNvSpPr/>
          <p:nvPr/>
        </p:nvSpPr>
        <p:spPr>
          <a:xfrm>
            <a:off x="372140" y="515956"/>
            <a:ext cx="595423" cy="51656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1</a:t>
            </a:r>
            <a:endParaRPr lang="zh-CN" altLang="en-US" sz="2400" dirty="0">
              <a:solidFill>
                <a:srgbClr val="FF0000"/>
              </a:solidFill>
            </a:endParaRPr>
          </a:p>
        </p:txBody>
      </p:sp>
      <p:sp>
        <p:nvSpPr>
          <p:cNvPr id="9" name="椭圆 8">
            <a:extLst>
              <a:ext uri="{FF2B5EF4-FFF2-40B4-BE49-F238E27FC236}">
                <a16:creationId xmlns:a16="http://schemas.microsoft.com/office/drawing/2014/main" id="{EAFC49B5-F035-4B4A-9D4D-F4FCFE1AC240}"/>
              </a:ext>
            </a:extLst>
          </p:cNvPr>
          <p:cNvSpPr/>
          <p:nvPr/>
        </p:nvSpPr>
        <p:spPr>
          <a:xfrm>
            <a:off x="254738" y="3876647"/>
            <a:ext cx="595423" cy="51656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FF0000"/>
                </a:solidFill>
              </a:rPr>
              <a:t>2</a:t>
            </a:r>
            <a:endParaRPr lang="zh-CN" altLang="en-US" sz="2400" b="1" dirty="0">
              <a:solidFill>
                <a:srgbClr val="FF0000"/>
              </a:solidFill>
            </a:endParaRPr>
          </a:p>
        </p:txBody>
      </p:sp>
    </p:spTree>
    <p:extLst>
      <p:ext uri="{BB962C8B-B14F-4D97-AF65-F5344CB8AC3E}">
        <p14:creationId xmlns:p14="http://schemas.microsoft.com/office/powerpoint/2010/main" val="420517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par>
                                <p:cTn id="13" presetID="16" presetClass="entr" presetSubtype="21"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A03CADF-CCA8-4AE8-9299-2B1A7D706DA1}"/>
              </a:ext>
            </a:extLst>
          </p:cNvPr>
          <p:cNvPicPr>
            <a:picLocks noChangeAspect="1"/>
          </p:cNvPicPr>
          <p:nvPr/>
        </p:nvPicPr>
        <p:blipFill>
          <a:blip r:embed="rId2"/>
          <a:stretch>
            <a:fillRect/>
          </a:stretch>
        </p:blipFill>
        <p:spPr>
          <a:xfrm>
            <a:off x="571500" y="701416"/>
            <a:ext cx="11049000" cy="3286125"/>
          </a:xfrm>
          <a:prstGeom prst="rect">
            <a:avLst/>
          </a:prstGeom>
        </p:spPr>
      </p:pic>
      <p:pic>
        <p:nvPicPr>
          <p:cNvPr id="5" name="图片 4">
            <a:extLst>
              <a:ext uri="{FF2B5EF4-FFF2-40B4-BE49-F238E27FC236}">
                <a16:creationId xmlns:a16="http://schemas.microsoft.com/office/drawing/2014/main" id="{017DA26B-D72B-4987-B72A-096BA1110991}"/>
              </a:ext>
            </a:extLst>
          </p:cNvPr>
          <p:cNvPicPr>
            <a:picLocks noChangeAspect="1"/>
          </p:cNvPicPr>
          <p:nvPr/>
        </p:nvPicPr>
        <p:blipFill>
          <a:blip r:embed="rId3"/>
          <a:stretch>
            <a:fillRect/>
          </a:stretch>
        </p:blipFill>
        <p:spPr>
          <a:xfrm>
            <a:off x="420429" y="4470659"/>
            <a:ext cx="11010900" cy="1685925"/>
          </a:xfrm>
          <a:prstGeom prst="rect">
            <a:avLst/>
          </a:prstGeom>
        </p:spPr>
      </p:pic>
      <p:sp>
        <p:nvSpPr>
          <p:cNvPr id="6" name="椭圆 5">
            <a:extLst>
              <a:ext uri="{FF2B5EF4-FFF2-40B4-BE49-F238E27FC236}">
                <a16:creationId xmlns:a16="http://schemas.microsoft.com/office/drawing/2014/main" id="{01ECB262-E08A-4559-9B9A-101435AB6E41}"/>
              </a:ext>
            </a:extLst>
          </p:cNvPr>
          <p:cNvSpPr/>
          <p:nvPr/>
        </p:nvSpPr>
        <p:spPr>
          <a:xfrm>
            <a:off x="420429" y="2822945"/>
            <a:ext cx="669851" cy="6273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249F4E7E-31DA-4BAA-ADF1-8B1B1EB80366}"/>
              </a:ext>
            </a:extLst>
          </p:cNvPr>
          <p:cNvSpPr/>
          <p:nvPr/>
        </p:nvSpPr>
        <p:spPr>
          <a:xfrm>
            <a:off x="5771707" y="5618804"/>
            <a:ext cx="669851" cy="62255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1C28A2C5-FD74-40AF-8DC7-63CA2A396670}"/>
              </a:ext>
            </a:extLst>
          </p:cNvPr>
          <p:cNvSpPr/>
          <p:nvPr/>
        </p:nvSpPr>
        <p:spPr>
          <a:xfrm>
            <a:off x="273788" y="443133"/>
            <a:ext cx="595423" cy="51656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FF0000"/>
                </a:solidFill>
              </a:rPr>
              <a:t>3</a:t>
            </a:r>
            <a:endParaRPr lang="zh-CN" altLang="en-US" sz="2400" b="1" dirty="0">
              <a:solidFill>
                <a:srgbClr val="FF0000"/>
              </a:solidFill>
            </a:endParaRPr>
          </a:p>
        </p:txBody>
      </p:sp>
      <p:sp>
        <p:nvSpPr>
          <p:cNvPr id="9" name="椭圆 8">
            <a:extLst>
              <a:ext uri="{FF2B5EF4-FFF2-40B4-BE49-F238E27FC236}">
                <a16:creationId xmlns:a16="http://schemas.microsoft.com/office/drawing/2014/main" id="{7CF09704-A5C2-4B64-BE40-0F77B678C254}"/>
              </a:ext>
            </a:extLst>
          </p:cNvPr>
          <p:cNvSpPr/>
          <p:nvPr/>
        </p:nvSpPr>
        <p:spPr>
          <a:xfrm>
            <a:off x="273788" y="4245824"/>
            <a:ext cx="595423" cy="51656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FF0000"/>
                </a:solidFill>
              </a:rPr>
              <a:t>4</a:t>
            </a:r>
            <a:endParaRPr lang="zh-CN" altLang="en-US" sz="2400" b="1" dirty="0">
              <a:solidFill>
                <a:srgbClr val="FF0000"/>
              </a:solidFill>
            </a:endParaRPr>
          </a:p>
        </p:txBody>
      </p:sp>
    </p:spTree>
    <p:extLst>
      <p:ext uri="{BB962C8B-B14F-4D97-AF65-F5344CB8AC3E}">
        <p14:creationId xmlns:p14="http://schemas.microsoft.com/office/powerpoint/2010/main" val="120028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par>
                                <p:cTn id="13" presetID="16" presetClass="entr" presetSubtype="21"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DC06BA5-3B8B-49CB-8901-29A3B8308996}"/>
              </a:ext>
            </a:extLst>
          </p:cNvPr>
          <p:cNvPicPr>
            <a:picLocks noChangeAspect="1"/>
          </p:cNvPicPr>
          <p:nvPr/>
        </p:nvPicPr>
        <p:blipFill>
          <a:blip r:embed="rId2"/>
          <a:stretch>
            <a:fillRect/>
          </a:stretch>
        </p:blipFill>
        <p:spPr>
          <a:xfrm>
            <a:off x="547686" y="360177"/>
            <a:ext cx="11096625" cy="1714500"/>
          </a:xfrm>
          <a:prstGeom prst="rect">
            <a:avLst/>
          </a:prstGeom>
        </p:spPr>
      </p:pic>
      <p:sp>
        <p:nvSpPr>
          <p:cNvPr id="5" name="椭圆 4">
            <a:extLst>
              <a:ext uri="{FF2B5EF4-FFF2-40B4-BE49-F238E27FC236}">
                <a16:creationId xmlns:a16="http://schemas.microsoft.com/office/drawing/2014/main" id="{2D857378-35E5-453F-AB99-8611970E2E62}"/>
              </a:ext>
            </a:extLst>
          </p:cNvPr>
          <p:cNvSpPr/>
          <p:nvPr/>
        </p:nvSpPr>
        <p:spPr>
          <a:xfrm>
            <a:off x="5906829" y="1511152"/>
            <a:ext cx="653459" cy="5542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008AF1AC-7D03-404B-9ECE-53F716F42EE2}"/>
              </a:ext>
            </a:extLst>
          </p:cNvPr>
          <p:cNvPicPr>
            <a:picLocks noChangeAspect="1"/>
          </p:cNvPicPr>
          <p:nvPr/>
        </p:nvPicPr>
        <p:blipFill>
          <a:blip r:embed="rId3"/>
          <a:stretch>
            <a:fillRect/>
          </a:stretch>
        </p:blipFill>
        <p:spPr>
          <a:xfrm>
            <a:off x="461962" y="2202268"/>
            <a:ext cx="11268075" cy="2167713"/>
          </a:xfrm>
          <a:prstGeom prst="rect">
            <a:avLst/>
          </a:prstGeom>
        </p:spPr>
      </p:pic>
      <p:pic>
        <p:nvPicPr>
          <p:cNvPr id="7" name="图片 6">
            <a:extLst>
              <a:ext uri="{FF2B5EF4-FFF2-40B4-BE49-F238E27FC236}">
                <a16:creationId xmlns:a16="http://schemas.microsoft.com/office/drawing/2014/main" id="{7BEF8501-4CBD-4943-A808-8D3CD685D02F}"/>
              </a:ext>
            </a:extLst>
          </p:cNvPr>
          <p:cNvPicPr>
            <a:picLocks noChangeAspect="1"/>
          </p:cNvPicPr>
          <p:nvPr/>
        </p:nvPicPr>
        <p:blipFill>
          <a:blip r:embed="rId4"/>
          <a:stretch>
            <a:fillRect/>
          </a:stretch>
        </p:blipFill>
        <p:spPr>
          <a:xfrm>
            <a:off x="623887" y="4497572"/>
            <a:ext cx="9115425" cy="2254102"/>
          </a:xfrm>
          <a:prstGeom prst="rect">
            <a:avLst/>
          </a:prstGeom>
        </p:spPr>
      </p:pic>
      <p:sp>
        <p:nvSpPr>
          <p:cNvPr id="8" name="椭圆 7">
            <a:extLst>
              <a:ext uri="{FF2B5EF4-FFF2-40B4-BE49-F238E27FC236}">
                <a16:creationId xmlns:a16="http://schemas.microsoft.com/office/drawing/2014/main" id="{858FD2DE-14F0-4E82-B18B-EBB9036FD071}"/>
              </a:ext>
            </a:extLst>
          </p:cNvPr>
          <p:cNvSpPr/>
          <p:nvPr/>
        </p:nvSpPr>
        <p:spPr>
          <a:xfrm>
            <a:off x="5865959" y="5810249"/>
            <a:ext cx="653459" cy="5542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08B2AC09-F848-4F88-8033-7EEAEF6421A7}"/>
              </a:ext>
            </a:extLst>
          </p:cNvPr>
          <p:cNvSpPr/>
          <p:nvPr/>
        </p:nvSpPr>
        <p:spPr>
          <a:xfrm>
            <a:off x="28464" y="232586"/>
            <a:ext cx="595423" cy="51656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FF0000"/>
                </a:solidFill>
              </a:rPr>
              <a:t>5</a:t>
            </a:r>
            <a:endParaRPr lang="zh-CN" altLang="en-US" sz="2400" b="1" dirty="0">
              <a:solidFill>
                <a:srgbClr val="FF0000"/>
              </a:solidFill>
            </a:endParaRPr>
          </a:p>
        </p:txBody>
      </p:sp>
      <p:sp>
        <p:nvSpPr>
          <p:cNvPr id="10" name="椭圆 9">
            <a:extLst>
              <a:ext uri="{FF2B5EF4-FFF2-40B4-BE49-F238E27FC236}">
                <a16:creationId xmlns:a16="http://schemas.microsoft.com/office/drawing/2014/main" id="{BBDAA1AE-9B7D-4085-B9B0-159DEE405E92}"/>
              </a:ext>
            </a:extLst>
          </p:cNvPr>
          <p:cNvSpPr/>
          <p:nvPr/>
        </p:nvSpPr>
        <p:spPr>
          <a:xfrm>
            <a:off x="57925" y="5216349"/>
            <a:ext cx="595423" cy="51656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FF0000"/>
                </a:solidFill>
              </a:rPr>
              <a:t>6</a:t>
            </a:r>
            <a:endParaRPr lang="zh-CN" altLang="en-US" sz="2400" b="1" dirty="0">
              <a:solidFill>
                <a:srgbClr val="FF0000"/>
              </a:solidFill>
            </a:endParaRPr>
          </a:p>
        </p:txBody>
      </p:sp>
    </p:spTree>
    <p:extLst>
      <p:ext uri="{BB962C8B-B14F-4D97-AF65-F5344CB8AC3E}">
        <p14:creationId xmlns:p14="http://schemas.microsoft.com/office/powerpoint/2010/main" val="223824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par>
                                <p:cTn id="13" presetID="16" presetClass="entr" presetSubtype="21"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81C9860-B7F4-409E-A46A-177CCF3B80D1}"/>
              </a:ext>
            </a:extLst>
          </p:cNvPr>
          <p:cNvPicPr>
            <a:picLocks noChangeAspect="1"/>
          </p:cNvPicPr>
          <p:nvPr/>
        </p:nvPicPr>
        <p:blipFill>
          <a:blip r:embed="rId2"/>
          <a:stretch>
            <a:fillRect/>
          </a:stretch>
        </p:blipFill>
        <p:spPr>
          <a:xfrm>
            <a:off x="813501" y="499287"/>
            <a:ext cx="10182225" cy="1181100"/>
          </a:xfrm>
          <a:prstGeom prst="rect">
            <a:avLst/>
          </a:prstGeom>
        </p:spPr>
      </p:pic>
      <p:pic>
        <p:nvPicPr>
          <p:cNvPr id="5" name="图片 4">
            <a:extLst>
              <a:ext uri="{FF2B5EF4-FFF2-40B4-BE49-F238E27FC236}">
                <a16:creationId xmlns:a16="http://schemas.microsoft.com/office/drawing/2014/main" id="{D530F623-93DF-4DAC-A943-FD97482BD285}"/>
              </a:ext>
            </a:extLst>
          </p:cNvPr>
          <p:cNvPicPr>
            <a:picLocks noChangeAspect="1"/>
          </p:cNvPicPr>
          <p:nvPr/>
        </p:nvPicPr>
        <p:blipFill>
          <a:blip r:embed="rId3"/>
          <a:stretch>
            <a:fillRect/>
          </a:stretch>
        </p:blipFill>
        <p:spPr>
          <a:xfrm>
            <a:off x="813501" y="2218439"/>
            <a:ext cx="10144125" cy="1123950"/>
          </a:xfrm>
          <a:prstGeom prst="rect">
            <a:avLst/>
          </a:prstGeom>
        </p:spPr>
      </p:pic>
      <p:sp>
        <p:nvSpPr>
          <p:cNvPr id="6" name="椭圆 5">
            <a:extLst>
              <a:ext uri="{FF2B5EF4-FFF2-40B4-BE49-F238E27FC236}">
                <a16:creationId xmlns:a16="http://schemas.microsoft.com/office/drawing/2014/main" id="{3638DBF4-6E9D-4C42-8537-F31385B03601}"/>
              </a:ext>
            </a:extLst>
          </p:cNvPr>
          <p:cNvSpPr/>
          <p:nvPr/>
        </p:nvSpPr>
        <p:spPr>
          <a:xfrm>
            <a:off x="8905211" y="1069458"/>
            <a:ext cx="653459" cy="5542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99D15675-9194-4922-99FA-3CD5CBEAEE76}"/>
              </a:ext>
            </a:extLst>
          </p:cNvPr>
          <p:cNvSpPr/>
          <p:nvPr/>
        </p:nvSpPr>
        <p:spPr>
          <a:xfrm>
            <a:off x="6059229" y="2780414"/>
            <a:ext cx="653459" cy="5542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850FED9B-BFC2-49A8-B36A-792D4BCE8EE2}"/>
              </a:ext>
            </a:extLst>
          </p:cNvPr>
          <p:cNvSpPr/>
          <p:nvPr/>
        </p:nvSpPr>
        <p:spPr>
          <a:xfrm>
            <a:off x="254738" y="452520"/>
            <a:ext cx="595423" cy="51656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FF0000"/>
                </a:solidFill>
              </a:rPr>
              <a:t>7</a:t>
            </a:r>
            <a:endParaRPr lang="zh-CN" altLang="en-US" sz="2400" b="1" dirty="0">
              <a:solidFill>
                <a:srgbClr val="FF0000"/>
              </a:solidFill>
            </a:endParaRPr>
          </a:p>
        </p:txBody>
      </p:sp>
      <p:sp>
        <p:nvSpPr>
          <p:cNvPr id="9" name="椭圆 8">
            <a:extLst>
              <a:ext uri="{FF2B5EF4-FFF2-40B4-BE49-F238E27FC236}">
                <a16:creationId xmlns:a16="http://schemas.microsoft.com/office/drawing/2014/main" id="{7C5024FC-2DDE-41E4-A623-DF2F59E563BD}"/>
              </a:ext>
            </a:extLst>
          </p:cNvPr>
          <p:cNvSpPr/>
          <p:nvPr/>
        </p:nvSpPr>
        <p:spPr>
          <a:xfrm>
            <a:off x="254738" y="2047847"/>
            <a:ext cx="595423" cy="51656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FF0000"/>
                </a:solidFill>
              </a:rPr>
              <a:t>8</a:t>
            </a:r>
            <a:endParaRPr lang="zh-CN" altLang="en-US" sz="2400" b="1" dirty="0">
              <a:solidFill>
                <a:srgbClr val="FF0000"/>
              </a:solidFill>
            </a:endParaRPr>
          </a:p>
        </p:txBody>
      </p:sp>
      <p:sp>
        <p:nvSpPr>
          <p:cNvPr id="2" name="矩形 1"/>
          <p:cNvSpPr/>
          <p:nvPr/>
        </p:nvSpPr>
        <p:spPr>
          <a:xfrm>
            <a:off x="492939" y="4005160"/>
            <a:ext cx="10785248" cy="1938992"/>
          </a:xfrm>
          <a:prstGeom prst="rect">
            <a:avLst/>
          </a:prstGeom>
        </p:spPr>
        <p:txBody>
          <a:bodyPr wrap="square">
            <a:spAutoFit/>
          </a:bodyPr>
          <a:lstStyle/>
          <a:p>
            <a:pPr algn="just">
              <a:lnSpc>
                <a:spcPct val="150000"/>
              </a:lnSpc>
            </a:pP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简答</a:t>
            </a:r>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已知</a:t>
            </a:r>
            <a:r>
              <a:rPr lang="zh-CN" altLang="en-US" sz="2000" dirty="0">
                <a:latin typeface="微软雅黑" panose="020B0503020204020204" pitchFamily="34" charset="-122"/>
                <a:ea typeface="微软雅黑" panose="020B0503020204020204" pitchFamily="34" charset="-122"/>
              </a:rPr>
              <a:t>一个几乎有序的数组，几乎有序是指，如果把数组排好顺序的话，每个元素移动的距离可以不超过</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，并且</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远远小于数组元素个数</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。请选择一个尽可能高效的排序算法对这个数组进行排序，说明所选择的方法的基本思想和算法的时间复杂度</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gn="just">
              <a:lnSpc>
                <a:spcPct val="150000"/>
              </a:lnSpc>
            </a:pPr>
            <a:r>
              <a:rPr lang="zh-CN" altLang="en-US" sz="2000" dirty="0" smtClean="0">
                <a:latin typeface="微软雅黑" panose="020B0503020204020204" pitchFamily="34" charset="-122"/>
                <a:ea typeface="微软雅黑" panose="020B0503020204020204" pitchFamily="34" charset="-122"/>
              </a:rPr>
              <a:t>例如</a:t>
            </a:r>
            <a:r>
              <a:rPr lang="zh-CN" altLang="en-US" sz="2000" dirty="0">
                <a:latin typeface="微软雅黑" panose="020B0503020204020204" pitchFamily="34" charset="-122"/>
                <a:ea typeface="微软雅黑" panose="020B0503020204020204" pitchFamily="34" charset="-122"/>
              </a:rPr>
              <a:t>：数组</a:t>
            </a:r>
            <a:r>
              <a:rPr lang="en-US" altLang="zh-CN" sz="2000" dirty="0">
                <a:latin typeface="微软雅黑" panose="020B0503020204020204" pitchFamily="34" charset="-122"/>
                <a:ea typeface="微软雅黑" panose="020B0503020204020204" pitchFamily="34" charset="-122"/>
              </a:rPr>
              <a:t>S={2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6</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7</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9}</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n=10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k=2</a:t>
            </a:r>
            <a:r>
              <a:rPr lang="zh-CN" altLang="en-US" sz="20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683842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down)">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9C037C7-9136-450A-B683-9A4FCCD6A5E9}"/>
              </a:ext>
            </a:extLst>
          </p:cNvPr>
          <p:cNvSpPr/>
          <p:nvPr/>
        </p:nvSpPr>
        <p:spPr>
          <a:xfrm>
            <a:off x="669852" y="926712"/>
            <a:ext cx="10446487" cy="830997"/>
          </a:xfrm>
          <a:prstGeom prst="rect">
            <a:avLst/>
          </a:prstGeom>
        </p:spPr>
        <p:txBody>
          <a:bodyPr wrap="square">
            <a:spAutoFit/>
          </a:bodyPr>
          <a:lstStyle/>
          <a:p>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简答</a:t>
            </a:r>
            <a:r>
              <a:rPr lang="en-US" altLang="zh-CN" sz="2400" dirty="0" smtClean="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在执行某种排序算法的过程中出现了排序码朝着最终排序序列相反的方向移动，从而认为该排序算法是不稳定的，这种说法对吗</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为什么</a:t>
            </a:r>
            <a:r>
              <a:rPr lang="en-US" altLang="zh-CN"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p:sp>
        <p:nvSpPr>
          <p:cNvPr id="3" name="矩形 2">
            <a:extLst>
              <a:ext uri="{FF2B5EF4-FFF2-40B4-BE49-F238E27FC236}">
                <a16:creationId xmlns:a16="http://schemas.microsoft.com/office/drawing/2014/main" id="{D64B4762-F9B8-4B96-8717-2578C7BF6A62}"/>
              </a:ext>
            </a:extLst>
          </p:cNvPr>
          <p:cNvSpPr/>
          <p:nvPr/>
        </p:nvSpPr>
        <p:spPr>
          <a:xfrm>
            <a:off x="1435396" y="1968426"/>
            <a:ext cx="9500190" cy="1200329"/>
          </a:xfrm>
          <a:prstGeom prst="rect">
            <a:avLst/>
          </a:prstGeom>
          <a:solidFill>
            <a:schemeClr val="accent1">
              <a:lumMod val="20000"/>
              <a:lumOff val="80000"/>
            </a:schemeClr>
          </a:solidFill>
        </p:spPr>
        <p:txBody>
          <a:bodyPr wrap="square">
            <a:spAutoFit/>
          </a:bodyPr>
          <a:lstStyle/>
          <a:p>
            <a:pPr algn="just"/>
            <a:r>
              <a:rPr lang="zh-CN" altLang="en-US" sz="2400" dirty="0">
                <a:latin typeface="宋体" panose="02010600030101010101" pitchFamily="2" charset="-122"/>
                <a:ea typeface="宋体" panose="02010600030101010101" pitchFamily="2" charset="-122"/>
              </a:rPr>
              <a:t>这种说法不对。因为排序的不稳定性是指两个关键字值相同的元素的相对次序在排序前、后发生了变化，而题中叙述和排序中稳定性的定义无关，所以此说法不对。对</a:t>
            </a:r>
            <a:r>
              <a:rPr lang="en-US" altLang="zh-CN" sz="2400" dirty="0">
                <a:latin typeface="宋体" panose="02010600030101010101" pitchFamily="2" charset="-122"/>
                <a:ea typeface="宋体" panose="02010600030101010101" pitchFamily="2" charset="-122"/>
              </a:rPr>
              <a:t>4,3,2,1</a:t>
            </a:r>
            <a:r>
              <a:rPr lang="zh-CN" altLang="en-US" sz="2400" dirty="0">
                <a:latin typeface="宋体" panose="02010600030101010101" pitchFamily="2" charset="-122"/>
                <a:ea typeface="宋体" panose="02010600030101010101" pitchFamily="2" charset="-122"/>
              </a:rPr>
              <a:t>起泡排序就可否定本题结论。 </a:t>
            </a:r>
          </a:p>
        </p:txBody>
      </p:sp>
      <p:sp>
        <p:nvSpPr>
          <p:cNvPr id="4" name="矩形 3">
            <a:extLst>
              <a:ext uri="{FF2B5EF4-FFF2-40B4-BE49-F238E27FC236}">
                <a16:creationId xmlns:a16="http://schemas.microsoft.com/office/drawing/2014/main" id="{47EB8E5D-3F27-482A-BB84-89861D2643EE}"/>
              </a:ext>
            </a:extLst>
          </p:cNvPr>
          <p:cNvSpPr/>
          <p:nvPr/>
        </p:nvSpPr>
        <p:spPr>
          <a:xfrm>
            <a:off x="669852" y="3356804"/>
            <a:ext cx="10446486" cy="830997"/>
          </a:xfrm>
          <a:prstGeom prst="rect">
            <a:avLst/>
          </a:prstGeom>
        </p:spPr>
        <p:txBody>
          <a:bodyPr wrap="square">
            <a:spAutoFit/>
          </a:bodyPr>
          <a:lstStyle/>
          <a:p>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简答</a:t>
            </a:r>
            <a:r>
              <a:rPr lang="en-US" altLang="zh-CN" sz="2400" dirty="0" smtClean="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设有</a:t>
            </a:r>
            <a:r>
              <a:rPr lang="en-US" altLang="zh-CN" sz="2400" dirty="0">
                <a:latin typeface="宋体" panose="02010600030101010101" pitchFamily="2" charset="-122"/>
                <a:ea typeface="宋体" panose="02010600030101010101" pitchFamily="2" charset="-122"/>
              </a:rPr>
              <a:t>5</a:t>
            </a:r>
            <a:r>
              <a:rPr lang="zh-CN" altLang="en-US" sz="2400" dirty="0">
                <a:latin typeface="宋体" panose="02010600030101010101" pitchFamily="2" charset="-122"/>
                <a:ea typeface="宋体" panose="02010600030101010101" pitchFamily="2" charset="-122"/>
              </a:rPr>
              <a:t>个互不相同的元素</a:t>
            </a:r>
            <a:r>
              <a:rPr lang="en-US" altLang="zh-CN" sz="2400" dirty="0" err="1">
                <a:latin typeface="宋体" panose="02010600030101010101" pitchFamily="2" charset="-122"/>
                <a:ea typeface="宋体" panose="02010600030101010101" pitchFamily="2" charset="-122"/>
              </a:rPr>
              <a:t>a,b,c,d,e</a:t>
            </a:r>
            <a:r>
              <a:rPr lang="zh-CN" altLang="en-US" sz="2400" dirty="0">
                <a:latin typeface="宋体" panose="02010600030101010101" pitchFamily="2" charset="-122"/>
                <a:ea typeface="宋体" panose="02010600030101010101" pitchFamily="2" charset="-122"/>
              </a:rPr>
              <a:t>，能否通过</a:t>
            </a:r>
            <a:r>
              <a:rPr lang="en-US" altLang="zh-CN" sz="2400" dirty="0">
                <a:latin typeface="宋体" panose="02010600030101010101" pitchFamily="2" charset="-122"/>
                <a:ea typeface="宋体" panose="02010600030101010101" pitchFamily="2" charset="-122"/>
              </a:rPr>
              <a:t>7</a:t>
            </a:r>
            <a:r>
              <a:rPr lang="zh-CN" altLang="en-US" sz="2400" dirty="0">
                <a:latin typeface="宋体" panose="02010600030101010101" pitchFamily="2" charset="-122"/>
                <a:ea typeface="宋体" panose="02010600030101010101" pitchFamily="2" charset="-122"/>
              </a:rPr>
              <a:t>次比较就将其排好序</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如果能，请列出其比较过程；如果不能，则说明原因。</a:t>
            </a:r>
          </a:p>
        </p:txBody>
      </p:sp>
      <p:sp>
        <p:nvSpPr>
          <p:cNvPr id="5" name="矩形 4">
            <a:extLst>
              <a:ext uri="{FF2B5EF4-FFF2-40B4-BE49-F238E27FC236}">
                <a16:creationId xmlns:a16="http://schemas.microsoft.com/office/drawing/2014/main" id="{5A307DE6-AA6E-4BD6-A57F-815C77D20C82}"/>
              </a:ext>
            </a:extLst>
          </p:cNvPr>
          <p:cNvSpPr/>
          <p:nvPr/>
        </p:nvSpPr>
        <p:spPr>
          <a:xfrm>
            <a:off x="1435396" y="4397943"/>
            <a:ext cx="9500190" cy="1569660"/>
          </a:xfrm>
          <a:prstGeom prst="rect">
            <a:avLst/>
          </a:prstGeom>
          <a:solidFill>
            <a:schemeClr val="accent1">
              <a:lumMod val="20000"/>
              <a:lumOff val="80000"/>
            </a:schemeClr>
          </a:solidFill>
        </p:spPr>
        <p:txBody>
          <a:bodyPr wrap="square">
            <a:spAutoFit/>
          </a:bodyPr>
          <a:lstStyle/>
          <a:p>
            <a:pPr algn="just"/>
            <a:r>
              <a:rPr lang="zh-CN" altLang="en-US" sz="2400" dirty="0">
                <a:latin typeface="宋体" panose="02010600030101010101" pitchFamily="2" charset="-122"/>
                <a:ea typeface="宋体" panose="02010600030101010101" pitchFamily="2" charset="-122"/>
              </a:rPr>
              <a:t>可以做到。取</a:t>
            </a:r>
            <a:r>
              <a:rPr lang="en-US" altLang="zh-CN" sz="2400" dirty="0">
                <a:latin typeface="宋体" panose="02010600030101010101" pitchFamily="2" charset="-122"/>
                <a:ea typeface="宋体" panose="02010600030101010101" pitchFamily="2" charset="-122"/>
              </a:rPr>
              <a:t>a</a:t>
            </a:r>
            <a:r>
              <a:rPr lang="zh-CN" altLang="en-US" sz="2400" dirty="0">
                <a:latin typeface="宋体" panose="02010600030101010101" pitchFamily="2" charset="-122"/>
                <a:ea typeface="宋体" panose="02010600030101010101" pitchFamily="2" charset="-122"/>
              </a:rPr>
              <a:t>与</a:t>
            </a:r>
            <a:r>
              <a:rPr lang="en-US" altLang="zh-CN" sz="2400" dirty="0">
                <a:latin typeface="宋体" panose="02010600030101010101" pitchFamily="2" charset="-122"/>
                <a:ea typeface="宋体" panose="02010600030101010101" pitchFamily="2" charset="-122"/>
              </a:rPr>
              <a:t>b</a:t>
            </a:r>
            <a:r>
              <a:rPr lang="zh-CN" altLang="en-US" sz="2400" dirty="0">
                <a:latin typeface="宋体" panose="02010600030101010101" pitchFamily="2" charset="-122"/>
                <a:ea typeface="宋体" panose="02010600030101010101" pitchFamily="2" charset="-122"/>
              </a:rPr>
              <a:t>进行比较，</a:t>
            </a:r>
            <a:r>
              <a:rPr lang="en-US" altLang="zh-CN" sz="2400" dirty="0">
                <a:latin typeface="宋体" panose="02010600030101010101" pitchFamily="2" charset="-122"/>
                <a:ea typeface="宋体" panose="02010600030101010101" pitchFamily="2" charset="-122"/>
              </a:rPr>
              <a:t>c</a:t>
            </a:r>
            <a:r>
              <a:rPr lang="zh-CN" altLang="en-US" sz="2400" dirty="0">
                <a:latin typeface="宋体" panose="02010600030101010101" pitchFamily="2" charset="-122"/>
                <a:ea typeface="宋体" panose="02010600030101010101" pitchFamily="2" charset="-122"/>
              </a:rPr>
              <a:t>与</a:t>
            </a:r>
            <a:r>
              <a:rPr lang="en-US" altLang="zh-CN" sz="2400" dirty="0">
                <a:latin typeface="宋体" panose="02010600030101010101" pitchFamily="2" charset="-122"/>
                <a:ea typeface="宋体" panose="02010600030101010101" pitchFamily="2" charset="-122"/>
              </a:rPr>
              <a:t>d</a:t>
            </a:r>
            <a:r>
              <a:rPr lang="zh-CN" altLang="en-US" sz="2400" dirty="0">
                <a:latin typeface="宋体" panose="02010600030101010101" pitchFamily="2" charset="-122"/>
                <a:ea typeface="宋体" panose="02010600030101010101" pitchFamily="2" charset="-122"/>
              </a:rPr>
              <a:t>进行比较。设</a:t>
            </a:r>
            <a:r>
              <a:rPr lang="en-US" altLang="zh-CN" sz="2400" dirty="0">
                <a:latin typeface="宋体" panose="02010600030101010101" pitchFamily="2" charset="-122"/>
                <a:ea typeface="宋体" panose="02010600030101010101" pitchFamily="2" charset="-122"/>
              </a:rPr>
              <a:t>a&gt;b</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c&gt;d(a&lt;b</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c&lt;d</a:t>
            </a:r>
            <a:r>
              <a:rPr lang="zh-CN" altLang="en-US" sz="2400" dirty="0">
                <a:latin typeface="宋体" panose="02010600030101010101" pitchFamily="2" charset="-122"/>
                <a:ea typeface="宋体" panose="02010600030101010101" pitchFamily="2" charset="-122"/>
              </a:rPr>
              <a:t>情况类似</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，此时需</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次比较，取</a:t>
            </a:r>
            <a:r>
              <a:rPr lang="en-US" altLang="zh-CN" sz="2400" dirty="0">
                <a:latin typeface="宋体" panose="02010600030101010101" pitchFamily="2" charset="-122"/>
                <a:ea typeface="宋体" panose="02010600030101010101" pitchFamily="2" charset="-122"/>
              </a:rPr>
              <a:t>b</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d</a:t>
            </a:r>
            <a:r>
              <a:rPr lang="zh-CN" altLang="en-US" sz="2400" dirty="0">
                <a:latin typeface="宋体" panose="02010600030101010101" pitchFamily="2" charset="-122"/>
                <a:ea typeface="宋体" panose="02010600030101010101" pitchFamily="2" charset="-122"/>
              </a:rPr>
              <a:t>比较，若</a:t>
            </a:r>
            <a:r>
              <a:rPr lang="en-US" altLang="zh-CN" sz="2400" dirty="0">
                <a:latin typeface="宋体" panose="02010600030101010101" pitchFamily="2" charset="-122"/>
                <a:ea typeface="宋体" panose="02010600030101010101" pitchFamily="2" charset="-122"/>
              </a:rPr>
              <a:t>b&gt;d</a:t>
            </a:r>
            <a:r>
              <a:rPr lang="zh-CN" altLang="en-US" sz="2400" dirty="0">
                <a:latin typeface="宋体" panose="02010600030101010101" pitchFamily="2" charset="-122"/>
                <a:ea typeface="宋体" panose="02010600030101010101" pitchFamily="2" charset="-122"/>
              </a:rPr>
              <a:t>，则有序</a:t>
            </a:r>
            <a:r>
              <a:rPr lang="en-US" altLang="zh-CN" sz="2400" dirty="0">
                <a:latin typeface="宋体" panose="02010600030101010101" pitchFamily="2" charset="-122"/>
                <a:ea typeface="宋体" panose="02010600030101010101" pitchFamily="2" charset="-122"/>
              </a:rPr>
              <a:t>a&gt;b&gt;d;</a:t>
            </a:r>
            <a:r>
              <a:rPr lang="zh-CN" altLang="en-US" sz="2400" dirty="0">
                <a:latin typeface="宋体" panose="02010600030101010101" pitchFamily="2" charset="-122"/>
                <a:ea typeface="宋体" panose="02010600030101010101" pitchFamily="2" charset="-122"/>
              </a:rPr>
              <a:t>若</a:t>
            </a:r>
            <a:r>
              <a:rPr lang="en-US" altLang="zh-CN" sz="2400" dirty="0">
                <a:latin typeface="宋体" panose="02010600030101010101" pitchFamily="2" charset="-122"/>
                <a:ea typeface="宋体" panose="02010600030101010101" pitchFamily="2" charset="-122"/>
              </a:rPr>
              <a:t>b&lt;d</a:t>
            </a:r>
            <a:r>
              <a:rPr lang="zh-CN" altLang="en-US" sz="2400" dirty="0">
                <a:latin typeface="宋体" panose="02010600030101010101" pitchFamily="2" charset="-122"/>
                <a:ea typeface="宋体" panose="02010600030101010101" pitchFamily="2" charset="-122"/>
              </a:rPr>
              <a:t>时则有序</a:t>
            </a:r>
            <a:r>
              <a:rPr lang="en-US" altLang="zh-CN" sz="2400" dirty="0">
                <a:latin typeface="宋体" panose="02010600030101010101" pitchFamily="2" charset="-122"/>
                <a:ea typeface="宋体" panose="02010600030101010101" pitchFamily="2" charset="-122"/>
              </a:rPr>
              <a:t>c&gt;d&gt;b</a:t>
            </a:r>
            <a:r>
              <a:rPr lang="zh-CN" altLang="en-US" sz="2400" dirty="0">
                <a:latin typeface="宋体" panose="02010600030101010101" pitchFamily="2" charset="-122"/>
                <a:ea typeface="宋体" panose="02010600030101010101" pitchFamily="2" charset="-122"/>
              </a:rPr>
              <a:t>，此时已进行了</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次比较。再把另外两个元素按折半插入排序方法，插入到上述某个序列中共需</a:t>
            </a: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次比较，从而共需</a:t>
            </a:r>
            <a:r>
              <a:rPr lang="en-US" altLang="zh-CN" sz="2400" dirty="0">
                <a:latin typeface="宋体" panose="02010600030101010101" pitchFamily="2" charset="-122"/>
                <a:ea typeface="宋体" panose="02010600030101010101" pitchFamily="2" charset="-122"/>
              </a:rPr>
              <a:t>7</a:t>
            </a:r>
            <a:r>
              <a:rPr lang="zh-CN" altLang="en-US" sz="2400" dirty="0">
                <a:latin typeface="宋体" panose="02010600030101010101" pitchFamily="2" charset="-122"/>
                <a:ea typeface="宋体" panose="02010600030101010101" pitchFamily="2" charset="-122"/>
              </a:rPr>
              <a:t>次比较。</a:t>
            </a:r>
          </a:p>
        </p:txBody>
      </p:sp>
    </p:spTree>
    <p:extLst>
      <p:ext uri="{BB962C8B-B14F-4D97-AF65-F5344CB8AC3E}">
        <p14:creationId xmlns:p14="http://schemas.microsoft.com/office/powerpoint/2010/main" val="335369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654</TotalTime>
  <Words>1010</Words>
  <Application>Microsoft Office PowerPoint</Application>
  <PresentationFormat>宽屏</PresentationFormat>
  <Paragraphs>78</Paragraphs>
  <Slides>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等线</vt:lpstr>
      <vt:lpstr>等线 Light</vt:lpstr>
      <vt:lpstr>SimHei</vt:lpstr>
      <vt:lpstr>SimHei</vt:lpstr>
      <vt:lpstr>宋体</vt:lpstr>
      <vt:lpstr>微软雅黑</vt:lpstr>
      <vt:lpstr>Arial</vt:lpstr>
      <vt:lpstr>Tahoma</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 虎杰</dc:creator>
  <cp:lastModifiedBy>Windows 用户</cp:lastModifiedBy>
  <cp:revision>76</cp:revision>
  <dcterms:created xsi:type="dcterms:W3CDTF">2020-03-04T04:35:29Z</dcterms:created>
  <dcterms:modified xsi:type="dcterms:W3CDTF">2020-08-06T23:53:43Z</dcterms:modified>
</cp:coreProperties>
</file>