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305" r:id="rId2"/>
    <p:sldId id="295" r:id="rId3"/>
    <p:sldId id="321" r:id="rId4"/>
    <p:sldId id="328" r:id="rId5"/>
    <p:sldId id="330" r:id="rId6"/>
    <p:sldId id="331" r:id="rId7"/>
    <p:sldId id="332" r:id="rId8"/>
    <p:sldId id="333" r:id="rId9"/>
    <p:sldId id="334" r:id="rId10"/>
    <p:sldId id="335" r:id="rId11"/>
    <p:sldId id="336" r:id="rId12"/>
    <p:sldId id="33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FCCA"/>
    <a:srgbClr val="15A681"/>
    <a:srgbClr val="CAFECA"/>
    <a:srgbClr val="15A981"/>
    <a:srgbClr val="BAE18F"/>
    <a:srgbClr val="00CC66"/>
    <a:srgbClr val="15BD80"/>
    <a:srgbClr val="00CC99"/>
    <a:srgbClr val="F8FEFC"/>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53" autoAdjust="0"/>
    <p:restoredTop sz="77097" autoAdjust="0"/>
  </p:normalViewPr>
  <p:slideViewPr>
    <p:cSldViewPr snapToGrid="0" showGuides="1">
      <p:cViewPr varScale="1">
        <p:scale>
          <a:sx n="66" d="100"/>
          <a:sy n="66" d="100"/>
        </p:scale>
        <p:origin x="-912" y="-86"/>
      </p:cViewPr>
      <p:guideLst>
        <p:guide orient="horz" pos="1288"/>
        <p:guide pos="1595"/>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083843-A115-4045-A924-70B770BCB2B2}" type="datetimeFigureOut">
              <a:rPr lang="zh-CN" altLang="en-US" smtClean="0"/>
              <a:t>2021/8/11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AE319-8231-46A1-960B-5493A3C4844B}" type="slidenum">
              <a:rPr lang="zh-CN" altLang="en-US" smtClean="0"/>
              <a:t>‹#›</a:t>
            </a:fld>
            <a:endParaRPr lang="zh-CN" altLang="en-US"/>
          </a:p>
        </p:txBody>
      </p:sp>
    </p:spTree>
    <p:extLst>
      <p:ext uri="{BB962C8B-B14F-4D97-AF65-F5344CB8AC3E}">
        <p14:creationId xmlns:p14="http://schemas.microsoft.com/office/powerpoint/2010/main" val="281176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ln>
        </p:spPr>
      </p:sp>
      <p:sp>
        <p:nvSpPr>
          <p:cNvPr id="16387" name="备注占位符 2"/>
          <p:cNvSpPr>
            <a:spLocks noGrp="1"/>
          </p:cNvSpPr>
          <p:nvPr>
            <p:ph type="body" idx="1"/>
          </p:nvPr>
        </p:nvSpPr>
        <p:spPr bwMode="auto">
          <a:noFill/>
        </p:spPr>
        <p:txBody>
          <a:bodyPr wrap="square" numCol="1" anchor="t" anchorCtr="0" compatLnSpc="1"/>
          <a:lstStyle/>
          <a:p>
            <a:pPr>
              <a:spcBef>
                <a:spcPct val="0"/>
              </a:spcBef>
            </a:pPr>
            <a:r>
              <a:rPr lang="zh-CN" altLang="zh-CN" sz="1200" kern="1200" dirty="0">
                <a:solidFill>
                  <a:schemeClr val="tx1"/>
                </a:solidFill>
                <a:effectLst/>
                <a:latin typeface="+mn-lt"/>
                <a:ea typeface="+mn-ea"/>
                <a:cs typeface="+mn-cs"/>
              </a:rPr>
              <a:t>大家好，今天我们开始学习</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程序设计之 </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语言简介</a:t>
            </a:r>
            <a:endParaRPr lang="zh-CN" altLang="en-US" dirty="0"/>
          </a:p>
        </p:txBody>
      </p:sp>
      <p:sp>
        <p:nvSpPr>
          <p:cNvPr id="16388" name="灯片编号占位符 3"/>
          <p:cNvSpPr>
            <a:spLocks noGrp="1"/>
          </p:cNvSpPr>
          <p:nvPr>
            <p:ph type="sldNum" sz="quarter" idx="5"/>
          </p:nvPr>
        </p:nvSpPr>
        <p:spPr bwMode="auto">
          <a:noFill/>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1CCDC38-D7A8-4F2F-BC9D-96589A19EAD1}" type="slidenum">
              <a:rPr lang="zh-CN" altLang="en-US"/>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7AAE319-8231-46A1-960B-5493A3C4844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7AAE319-8231-46A1-960B-5493A3C4844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7AAE319-8231-46A1-960B-5493A3C4844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JDK</a:t>
            </a:r>
            <a:r>
              <a:rPr lang="zh-CN" altLang="en-US" dirty="0"/>
              <a:t>呢？</a:t>
            </a:r>
            <a:r>
              <a:rPr lang="en-US" altLang="zh-CN" dirty="0"/>
              <a:t>JDK</a:t>
            </a:r>
            <a:r>
              <a:rPr lang="zh-CN" altLang="en-US" dirty="0"/>
              <a:t>英文全称为</a:t>
            </a:r>
            <a:r>
              <a:rPr lang="en-US" altLang="zh-CN" sz="1200" dirty="0"/>
              <a:t>Java Development Kit</a:t>
            </a:r>
            <a:r>
              <a:rPr lang="zh-CN" altLang="en-US" sz="1200" dirty="0"/>
              <a:t>， </a:t>
            </a:r>
            <a:r>
              <a:rPr lang="en-US" altLang="zh-CN" sz="1200" dirty="0"/>
              <a:t>Java </a:t>
            </a:r>
            <a:r>
              <a:rPr lang="zh-CN" altLang="en-US" sz="1200" dirty="0"/>
              <a:t>语言的软件开发工具包。</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t>JDK</a:t>
            </a:r>
            <a:r>
              <a:rPr lang="zh-CN" altLang="en-US" sz="1200" dirty="0"/>
              <a:t>是整个</a:t>
            </a:r>
            <a:r>
              <a:rPr lang="en-US" altLang="zh-CN" sz="1200" dirty="0"/>
              <a:t>Java</a:t>
            </a:r>
            <a:r>
              <a:rPr lang="zh-CN" altLang="en-US" sz="1200" dirty="0"/>
              <a:t>开发的核心，它包含了</a:t>
            </a:r>
            <a:r>
              <a:rPr lang="en-US" altLang="zh-CN" sz="1200" dirty="0"/>
              <a:t>JAVA</a:t>
            </a:r>
            <a:r>
              <a:rPr lang="zh-CN" altLang="en-US" sz="1200" dirty="0"/>
              <a:t>的运行环境（</a:t>
            </a:r>
            <a:r>
              <a:rPr lang="en-US" altLang="zh-CN" sz="1200" dirty="0"/>
              <a:t>JRE</a:t>
            </a:r>
            <a:r>
              <a:rPr lang="zh-CN" altLang="en-US" sz="1200" dirty="0"/>
              <a:t>）和</a:t>
            </a:r>
            <a:r>
              <a:rPr lang="en-US" altLang="zh-CN" sz="1200" dirty="0"/>
              <a:t>Java</a:t>
            </a:r>
            <a:r>
              <a:rPr lang="zh-CN" altLang="en-US" sz="1200" dirty="0"/>
              <a:t>工具。</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如果要进行</a:t>
            </a:r>
            <a:r>
              <a:rPr lang="en-US" altLang="zh-CN" sz="1200" dirty="0"/>
              <a:t>Java</a:t>
            </a:r>
            <a:r>
              <a:rPr lang="zh-CN" altLang="en-US" sz="1200" dirty="0"/>
              <a:t>应用程序的开发，必须安装</a:t>
            </a:r>
            <a:r>
              <a:rPr lang="en-US" altLang="zh-CN" sz="1200" dirty="0"/>
              <a:t>JDK</a:t>
            </a:r>
            <a:r>
              <a:rPr lang="zh-CN" altLang="en-US" sz="1200" dirty="0"/>
              <a:t>，而</a:t>
            </a:r>
            <a:r>
              <a:rPr lang="en-US" altLang="zh-CN" sz="1200" dirty="0"/>
              <a:t>JDK</a:t>
            </a:r>
            <a:r>
              <a:rPr lang="zh-CN" altLang="en-US" sz="1200" dirty="0"/>
              <a:t>中包含了</a:t>
            </a:r>
            <a:r>
              <a:rPr lang="en-US" altLang="zh-CN" sz="1200" dirty="0"/>
              <a:t>JRE</a:t>
            </a:r>
            <a:r>
              <a:rPr lang="zh-CN" altLang="en-US" sz="1200" dirty="0"/>
              <a:t>，因此，安装了</a:t>
            </a:r>
            <a:r>
              <a:rPr lang="en-US" altLang="zh-CN" sz="1200" dirty="0"/>
              <a:t>JDK</a:t>
            </a:r>
            <a:r>
              <a:rPr lang="zh-CN" altLang="en-US" sz="1200" dirty="0"/>
              <a:t>后就不需要再单独安装</a:t>
            </a:r>
            <a:r>
              <a:rPr lang="en-US" altLang="zh-CN" sz="1200" dirty="0"/>
              <a:t>JRE</a:t>
            </a:r>
            <a:r>
              <a:rPr lang="zh-CN" altLang="en-US" sz="1200" dirty="0"/>
              <a:t>了。</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87AAE319-8231-46A1-960B-5493A3C4844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JRE</a:t>
            </a:r>
            <a:r>
              <a:rPr lang="zh-CN" altLang="en-US" dirty="0"/>
              <a:t>呢？</a:t>
            </a:r>
            <a:r>
              <a:rPr lang="en-US" altLang="zh-CN" dirty="0"/>
              <a:t>JRE</a:t>
            </a:r>
            <a:r>
              <a:rPr lang="zh-CN" altLang="en-US" dirty="0"/>
              <a:t>是</a:t>
            </a:r>
            <a:r>
              <a:rPr lang="en-US" altLang="zh-CN" dirty="0"/>
              <a:t>sun</a:t>
            </a:r>
            <a:r>
              <a:rPr lang="zh-CN" altLang="en-US" dirty="0"/>
              <a:t>公司的产品，英文全称是</a:t>
            </a:r>
            <a:r>
              <a:rPr lang="en-US" altLang="zh-CN" sz="1200" dirty="0"/>
              <a:t>Java Runtime Environment </a:t>
            </a:r>
            <a:r>
              <a:rPr lang="zh-CN" altLang="en-US" sz="1200" dirty="0"/>
              <a:t>，指</a:t>
            </a:r>
            <a:r>
              <a:rPr lang="en-US" altLang="zh-CN" sz="1200" dirty="0"/>
              <a:t>Java</a:t>
            </a:r>
            <a:r>
              <a:rPr lang="zh-CN" altLang="en-US" sz="1200" dirty="0"/>
              <a:t>程序的运行环境。</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t>JRE</a:t>
            </a:r>
            <a:r>
              <a:rPr lang="zh-CN" altLang="en-US" sz="1200" dirty="0"/>
              <a:t>包括</a:t>
            </a:r>
            <a:r>
              <a:rPr lang="zh-CN" altLang="zh-CN" sz="1200" dirty="0"/>
              <a:t>运行</a:t>
            </a:r>
            <a:r>
              <a:rPr lang="en-US" altLang="zh-CN" sz="1200" dirty="0"/>
              <a:t>JAVA</a:t>
            </a:r>
            <a:r>
              <a:rPr lang="zh-CN" altLang="zh-CN" sz="1200" dirty="0"/>
              <a:t>程序所必须的环境的集合，包含</a:t>
            </a:r>
            <a:r>
              <a:rPr lang="en-US" altLang="zh-CN" sz="1200" dirty="0"/>
              <a:t>Java</a:t>
            </a:r>
            <a:r>
              <a:rPr lang="zh-CN" altLang="en-US" sz="1200" dirty="0"/>
              <a:t>虚拟机</a:t>
            </a:r>
            <a:r>
              <a:rPr lang="zh-CN" altLang="zh-CN" sz="1200" dirty="0"/>
              <a:t>标准实现及</a:t>
            </a:r>
            <a:r>
              <a:rPr lang="en-US" altLang="zh-CN" sz="1200" dirty="0"/>
              <a:t>Java</a:t>
            </a:r>
            <a:r>
              <a:rPr lang="zh-CN" altLang="zh-CN" sz="1200" dirty="0"/>
              <a:t>核心类库。</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假如，你只是需要在你的电脑上运行一个</a:t>
            </a:r>
            <a:r>
              <a:rPr lang="en-US" altLang="zh-CN" sz="1200" dirty="0"/>
              <a:t>Java</a:t>
            </a:r>
            <a:r>
              <a:rPr lang="zh-CN" altLang="en-US" sz="1200" dirty="0"/>
              <a:t>程序，那么，你只需要在计算机中安装</a:t>
            </a:r>
            <a:r>
              <a:rPr lang="en-US" altLang="zh-CN" sz="1200" dirty="0"/>
              <a:t>JRE</a:t>
            </a:r>
            <a:r>
              <a:rPr lang="zh-CN" altLang="en-US" sz="1200" dirty="0"/>
              <a:t>就可以了。</a:t>
            </a:r>
            <a:endParaRPr lang="zh-CN" altLang="zh-CN" sz="1200" dirty="0"/>
          </a:p>
          <a:p>
            <a:endParaRPr lang="zh-CN" altLang="en-US" dirty="0"/>
          </a:p>
        </p:txBody>
      </p:sp>
      <p:sp>
        <p:nvSpPr>
          <p:cNvPr id="4" name="灯片编号占位符 3"/>
          <p:cNvSpPr>
            <a:spLocks noGrp="1"/>
          </p:cNvSpPr>
          <p:nvPr>
            <p:ph type="sldNum" sz="quarter" idx="10"/>
          </p:nvPr>
        </p:nvSpPr>
        <p:spPr/>
        <p:txBody>
          <a:bodyPr/>
          <a:lstStyle/>
          <a:p>
            <a:fld id="{87AAE319-8231-46A1-960B-5493A3C4844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JDK</a:t>
            </a:r>
            <a:r>
              <a:rPr lang="zh-CN" altLang="en-US" dirty="0"/>
              <a:t>可以通过屏幕上的网址进行下载，</a:t>
            </a:r>
            <a:r>
              <a:rPr lang="zh-CN" altLang="zh-CN" sz="1200" kern="1200" dirty="0">
                <a:solidFill>
                  <a:schemeClr val="tx1"/>
                </a:solidFill>
                <a:effectLst/>
                <a:latin typeface="+mn-lt"/>
                <a:ea typeface="+mn-ea"/>
                <a:cs typeface="+mn-cs"/>
              </a:rPr>
              <a:t>需要注意的是，</a:t>
            </a:r>
            <a:r>
              <a:rPr lang="zh-CN" altLang="en-US" sz="1200" kern="1200" dirty="0">
                <a:solidFill>
                  <a:schemeClr val="tx1"/>
                </a:solidFill>
                <a:effectLst/>
                <a:latin typeface="+mn-lt"/>
                <a:ea typeface="+mn-ea"/>
                <a:cs typeface="+mn-cs"/>
              </a:rPr>
              <a:t>你要查看你的电脑是</a:t>
            </a:r>
            <a:r>
              <a:rPr lang="en-US" altLang="zh-CN" sz="1200" kern="1200" dirty="0">
                <a:solidFill>
                  <a:schemeClr val="tx1"/>
                </a:solidFill>
                <a:effectLst/>
                <a:latin typeface="+mn-lt"/>
                <a:ea typeface="+mn-ea"/>
                <a:cs typeface="+mn-cs"/>
              </a:rPr>
              <a:t>32</a:t>
            </a:r>
            <a:r>
              <a:rPr lang="zh-CN" altLang="en-US" sz="1200" kern="1200" dirty="0">
                <a:solidFill>
                  <a:schemeClr val="tx1"/>
                </a:solidFill>
                <a:effectLst/>
                <a:latin typeface="+mn-lt"/>
                <a:ea typeface="+mn-ea"/>
                <a:cs typeface="+mn-cs"/>
              </a:rPr>
              <a:t>位还是</a:t>
            </a:r>
            <a:r>
              <a:rPr lang="en-US" altLang="zh-CN" sz="1200" kern="1200" dirty="0">
                <a:solidFill>
                  <a:schemeClr val="tx1"/>
                </a:solidFill>
                <a:effectLst/>
                <a:latin typeface="+mn-lt"/>
                <a:ea typeface="+mn-ea"/>
                <a:cs typeface="+mn-cs"/>
              </a:rPr>
              <a:t>64</a:t>
            </a:r>
            <a:r>
              <a:rPr lang="zh-CN" altLang="en-US" sz="1200" kern="1200" dirty="0">
                <a:solidFill>
                  <a:schemeClr val="tx1"/>
                </a:solidFill>
                <a:effectLst/>
                <a:latin typeface="+mn-lt"/>
                <a:ea typeface="+mn-ea"/>
                <a:cs typeface="+mn-cs"/>
              </a:rPr>
              <a:t>位，然后选择对应的链接进行下载</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下载前要勾选</a:t>
            </a:r>
            <a:r>
              <a:rPr lang="zh-CN" altLang="en-US" sz="1200" kern="1200" dirty="0">
                <a:solidFill>
                  <a:schemeClr val="tx1"/>
                </a:solidFill>
                <a:effectLst/>
                <a:latin typeface="+mn-lt"/>
                <a:ea typeface="+mn-ea"/>
                <a:cs typeface="+mn-cs"/>
              </a:rPr>
              <a:t>网页上的</a:t>
            </a:r>
            <a:r>
              <a:rPr lang="zh-CN" altLang="zh-CN" sz="1200" kern="1200" dirty="0">
                <a:solidFill>
                  <a:schemeClr val="tx1"/>
                </a:solidFill>
                <a:effectLst/>
                <a:latin typeface="+mn-lt"/>
                <a:ea typeface="+mn-ea"/>
                <a:cs typeface="+mn-cs"/>
              </a:rPr>
              <a:t>“接受许可协议”</a:t>
            </a:r>
            <a:r>
              <a:rPr lang="zh-CN" altLang="en-US" sz="1200" kern="1200" dirty="0">
                <a:solidFill>
                  <a:schemeClr val="tx1"/>
                </a:solidFill>
                <a:effectLst/>
                <a:latin typeface="+mn-lt"/>
                <a:ea typeface="+mn-ea"/>
                <a:cs typeface="+mn-cs"/>
              </a:rPr>
              <a:t>选项。</a:t>
            </a:r>
            <a:endParaRPr lang="zh-CN" altLang="en-US" dirty="0"/>
          </a:p>
        </p:txBody>
      </p:sp>
      <p:sp>
        <p:nvSpPr>
          <p:cNvPr id="4" name="灯片编号占位符 3"/>
          <p:cNvSpPr>
            <a:spLocks noGrp="1"/>
          </p:cNvSpPr>
          <p:nvPr>
            <p:ph type="sldNum" sz="quarter" idx="10"/>
          </p:nvPr>
        </p:nvSpPr>
        <p:spPr/>
        <p:txBody>
          <a:bodyPr/>
          <a:lstStyle/>
          <a:p>
            <a:fld id="{87AAE319-8231-46A1-960B-5493A3C4844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bin目录：该目录存放了一些可执行程序，比如javac.exe（Java编译器）、java.exe（Java运行工具）、jar.exe（打包工具）和javadoc.exe（文档生成工具）。</a:t>
            </a:r>
          </a:p>
          <a:p>
            <a:r>
              <a:rPr lang="zh-CN" altLang="en-US"/>
              <a:t>jre目录：jre是Java程序运行时环境，该目录包含Java虚拟机，运行时的类包、Java应用启动器以及一个bin目录，但不包含开发工具。</a:t>
            </a:r>
          </a:p>
          <a:p>
            <a:r>
              <a:rPr lang="zh-CN" altLang="en-US"/>
              <a:t>include目录：由于JDK是通过C和C++实现的，因此在启动时需要引入一些C语言的头文件，该目录就是用于存放这些头文件的。</a:t>
            </a:r>
          </a:p>
          <a:p>
            <a:r>
              <a:rPr lang="zh-CN" altLang="en-US"/>
              <a:t>lib目录：lib是library的缩写，是开发工具使用的归档包文件。</a:t>
            </a:r>
          </a:p>
          <a:p>
            <a:r>
              <a:rPr lang="zh-CN" altLang="en-US"/>
              <a:t>bin目录中有很多可执行程序，其中最重要的就是javac.exe和java.exe，接下来对这两个执行程序进行详细地讲解。</a:t>
            </a:r>
          </a:p>
          <a:p>
            <a:r>
              <a:rPr lang="zh-CN" altLang="en-US"/>
              <a:t>javac.exe是Java编译器，它可以将编写好的Java文件编译成Java字节码文件（可执行的Java程序）。Java源文件的扩展名为.java，编译后的Java字节码文件的扩展名为.class。</a:t>
            </a:r>
          </a:p>
          <a:p>
            <a:r>
              <a:rPr lang="zh-CN" altLang="en-US"/>
              <a:t>java.exe是Java运行工具，它会启动一个Java虚拟机（JVM）进程，Java虚拟机负责运行由Java编译器生成的字节码文件（.class文件）。</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38CCE87-F668-4024-A18E-74D2E9B7D859}" type="datetime1">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7B0808-FAD8-46DD-AEEE-EF10F835BD1E}" type="datetime1">
              <a:rPr lang="zh-CN" altLang="en-US" smtClean="0"/>
              <a:t>2021/8/11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754354B-71BB-4965-923A-84193AB33261}" type="datetime1">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D499B8-F3A2-4E8D-83C8-560E86483421}" type="datetime1">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8FEFC"/>
        </a:solidFill>
        <a:effectLst/>
      </p:bgPr>
    </p:bg>
    <p:spTree>
      <p:nvGrpSpPr>
        <p:cNvPr id="1" name=""/>
        <p:cNvGrpSpPr/>
        <p:nvPr/>
      </p:nvGrpSpPr>
      <p:grpSpPr>
        <a:xfrm>
          <a:off x="0" y="0"/>
          <a:ext cx="0" cy="0"/>
          <a:chOff x="0" y="0"/>
          <a:chExt cx="0" cy="0"/>
        </a:xfrm>
      </p:grpSpPr>
      <p:sp>
        <p:nvSpPr>
          <p:cNvPr id="2" name="椭圆 1"/>
          <p:cNvSpPr/>
          <p:nvPr userDrawn="1"/>
        </p:nvSpPr>
        <p:spPr>
          <a:xfrm>
            <a:off x="10988894" y="476425"/>
            <a:ext cx="468000" cy="468000"/>
          </a:xfrm>
          <a:prstGeom prst="ellipse">
            <a:avLst/>
          </a:prstGeom>
          <a:solidFill>
            <a:srgbClr val="15A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10988894" y="385936"/>
            <a:ext cx="468000" cy="646331"/>
          </a:xfrm>
          <a:prstGeom prst="rect">
            <a:avLst/>
          </a:prstGeom>
          <a:noFill/>
        </p:spPr>
        <p:txBody>
          <a:bodyPr wrap="square" rtlCol="0" anchor="ctr">
            <a:spAutoFit/>
          </a:bodyPr>
          <a:lstStyle/>
          <a:p>
            <a:pPr algn="ctr"/>
            <a:fld id="{EFCBF77D-F46E-4259-B383-244069B4E4DB}" type="slidenum">
              <a:rPr lang="zh-CN" altLang="en-US" smtClean="0">
                <a:solidFill>
                  <a:schemeClr val="bg1"/>
                </a:solidFill>
                <a:latin typeface="微软雅黑 Light" panose="020B0502040204020203" pitchFamily="34" charset="-122"/>
                <a:ea typeface="微软雅黑 Light" panose="020B0502040204020203" pitchFamily="34" charset="-122"/>
              </a:rPr>
              <a:t>‹#›</a:t>
            </a:fld>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13" name="文本占位符 12"/>
          <p:cNvSpPr>
            <a:spLocks noGrp="1"/>
          </p:cNvSpPr>
          <p:nvPr>
            <p:ph type="body" sz="quarter" idx="10" hasCustomPrompt="1"/>
          </p:nvPr>
        </p:nvSpPr>
        <p:spPr>
          <a:xfrm>
            <a:off x="731838" y="473777"/>
            <a:ext cx="6808927" cy="470648"/>
          </a:xfrm>
        </p:spPr>
        <p:txBody>
          <a:bodyPr anchor="ctr">
            <a:noAutofit/>
          </a:bodyPr>
          <a:lstStyle>
            <a:lvl1pPr marL="0" indent="0" algn="l">
              <a:buFontTx/>
              <a:buNone/>
              <a:defRPr sz="2800">
                <a:latin typeface="华文细黑" panose="02010600040101010101" pitchFamily="2" charset="-122"/>
                <a:ea typeface="华文细黑" panose="02010600040101010101" pitchFamily="2" charset="-122"/>
              </a:defRPr>
            </a:lvl1pPr>
          </a:lstStyle>
          <a:p>
            <a:pPr lvl="0"/>
            <a:r>
              <a:rPr lang="zh-CN" altLang="en-US" dirty="0"/>
              <a:t>单击此处编辑母版</a:t>
            </a:r>
          </a:p>
        </p:txBody>
      </p:sp>
      <p:sp>
        <p:nvSpPr>
          <p:cNvPr id="5" name="矩形 4"/>
          <p:cNvSpPr/>
          <p:nvPr userDrawn="1"/>
        </p:nvSpPr>
        <p:spPr>
          <a:xfrm>
            <a:off x="0" y="525075"/>
            <a:ext cx="566057" cy="368052"/>
          </a:xfrm>
          <a:prstGeom prst="rect">
            <a:avLst/>
          </a:prstGeom>
          <a:solidFill>
            <a:srgbClr val="15A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rgbClr val="F8FE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6B40D3-2614-4C34-BE6A-CA423B737A0F}" type="datetime1">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364B39B-E44F-45B8-8E4A-40947C7A93C4}" type="datetime1">
              <a:rPr lang="zh-CN" altLang="en-US" smtClean="0"/>
              <a:t>2021/8/11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363B0A1-62FF-4526-8ADF-6019D3E297A4}" type="datetime1">
              <a:rPr lang="zh-CN" altLang="en-US" smtClean="0"/>
              <a:t>2021/8/11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5EC5F26-45F9-4CE5-86CD-7D412DF0B675}" type="datetime1">
              <a:rPr lang="zh-CN" altLang="en-US" smtClean="0"/>
              <a:t>2021/8/11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0D7670-4D30-405C-A7CA-02BF47F92CC2}" type="datetime1">
              <a:rPr lang="zh-CN" altLang="en-US" smtClean="0"/>
              <a:t>2021/8/11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E4F4FC-224F-4767-959D-22199600939D}" type="datetime1">
              <a:rPr lang="zh-CN" altLang="en-US" smtClean="0"/>
              <a:t>2021/8/11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EBA2A-5324-4115-A751-E78BFE49E695}" type="datetime1">
              <a:rPr lang="zh-CN" altLang="en-US" smtClean="0"/>
              <a:t>2021/8/11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F21AF-7794-4FEA-8880-A4F9A69B1C1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A681"/>
        </a:solidFill>
        <a:effectLst/>
      </p:bgPr>
    </p:bg>
    <p:spTree>
      <p:nvGrpSpPr>
        <p:cNvPr id="1" name=""/>
        <p:cNvGrpSpPr/>
        <p:nvPr/>
      </p:nvGrpSpPr>
      <p:grpSpPr>
        <a:xfrm>
          <a:off x="0" y="0"/>
          <a:ext cx="0" cy="0"/>
          <a:chOff x="0" y="0"/>
          <a:chExt cx="0" cy="0"/>
        </a:xfrm>
      </p:grpSpPr>
      <p:sp>
        <p:nvSpPr>
          <p:cNvPr id="8" name="任意多边形 7"/>
          <p:cNvSpPr/>
          <p:nvPr/>
        </p:nvSpPr>
        <p:spPr>
          <a:xfrm>
            <a:off x="0" y="1855788"/>
            <a:ext cx="12192000" cy="5002212"/>
          </a:xfrm>
          <a:custGeom>
            <a:avLst/>
            <a:gdLst>
              <a:gd name="connsiteX0" fmla="*/ 0 w 12192000"/>
              <a:gd name="connsiteY0" fmla="*/ 0 h 5002306"/>
              <a:gd name="connsiteX1" fmla="*/ 64750 w 12192000"/>
              <a:gd name="connsiteY1" fmla="*/ 0 h 5002306"/>
              <a:gd name="connsiteX2" fmla="*/ 70790 w 12192000"/>
              <a:gd name="connsiteY2" fmla="*/ 2044 h 5002306"/>
              <a:gd name="connsiteX3" fmla="*/ 4533859 w 12192000"/>
              <a:gd name="connsiteY3" fmla="*/ 717458 h 5002306"/>
              <a:gd name="connsiteX4" fmla="*/ 5215437 w 12192000"/>
              <a:gd name="connsiteY4" fmla="*/ 745125 h 5002306"/>
              <a:gd name="connsiteX5" fmla="*/ 5226599 w 12192000"/>
              <a:gd name="connsiteY5" fmla="*/ 781084 h 5002306"/>
              <a:gd name="connsiteX6" fmla="*/ 6279776 w 12192000"/>
              <a:gd name="connsiteY6" fmla="*/ 1479177 h 5002306"/>
              <a:gd name="connsiteX7" fmla="*/ 7332954 w 12192000"/>
              <a:gd name="connsiteY7" fmla="*/ 781084 h 5002306"/>
              <a:gd name="connsiteX8" fmla="*/ 7348410 w 12192000"/>
              <a:gd name="connsiteY8" fmla="*/ 731293 h 5002306"/>
              <a:gd name="connsiteX9" fmla="*/ 7689244 w 12192000"/>
              <a:gd name="connsiteY9" fmla="*/ 717458 h 5002306"/>
              <a:gd name="connsiteX10" fmla="*/ 12152313 w 12192000"/>
              <a:gd name="connsiteY10" fmla="*/ 2044 h 5002306"/>
              <a:gd name="connsiteX11" fmla="*/ 12158353 w 12192000"/>
              <a:gd name="connsiteY11" fmla="*/ 0 h 5002306"/>
              <a:gd name="connsiteX12" fmla="*/ 12192000 w 12192000"/>
              <a:gd name="connsiteY12" fmla="*/ 0 h 5002306"/>
              <a:gd name="connsiteX13" fmla="*/ 12192000 w 12192000"/>
              <a:gd name="connsiteY13" fmla="*/ 5002306 h 5002306"/>
              <a:gd name="connsiteX14" fmla="*/ 0 w 12192000"/>
              <a:gd name="connsiteY14" fmla="*/ 5002306 h 500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5002306">
                <a:moveTo>
                  <a:pt x="0" y="0"/>
                </a:moveTo>
                <a:lnTo>
                  <a:pt x="64750" y="0"/>
                </a:lnTo>
                <a:lnTo>
                  <a:pt x="70790" y="2044"/>
                </a:lnTo>
                <a:cubicBezTo>
                  <a:pt x="1187555" y="361966"/>
                  <a:pt x="2750228" y="620381"/>
                  <a:pt x="4533859" y="717458"/>
                </a:cubicBezTo>
                <a:lnTo>
                  <a:pt x="5215437" y="745125"/>
                </a:lnTo>
                <a:lnTo>
                  <a:pt x="5226599" y="781084"/>
                </a:lnTo>
                <a:cubicBezTo>
                  <a:pt x="5400116" y="1191324"/>
                  <a:pt x="5806331" y="1479177"/>
                  <a:pt x="6279776" y="1479177"/>
                </a:cubicBezTo>
                <a:cubicBezTo>
                  <a:pt x="6753222" y="1479177"/>
                  <a:pt x="7159437" y="1191324"/>
                  <a:pt x="7332954" y="781084"/>
                </a:cubicBezTo>
                <a:lnTo>
                  <a:pt x="7348410" y="731293"/>
                </a:lnTo>
                <a:lnTo>
                  <a:pt x="7689244" y="717458"/>
                </a:lnTo>
                <a:cubicBezTo>
                  <a:pt x="9472875" y="620381"/>
                  <a:pt x="11035548" y="361966"/>
                  <a:pt x="12152313" y="2044"/>
                </a:cubicBezTo>
                <a:lnTo>
                  <a:pt x="12158353" y="0"/>
                </a:lnTo>
                <a:lnTo>
                  <a:pt x="12192000" y="0"/>
                </a:lnTo>
                <a:lnTo>
                  <a:pt x="12192000" y="5002306"/>
                </a:lnTo>
                <a:lnTo>
                  <a:pt x="0" y="500230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华文细黑" panose="02010600040101010101" pitchFamily="2" charset="-122"/>
            </a:endParaRPr>
          </a:p>
        </p:txBody>
      </p:sp>
      <p:sp>
        <p:nvSpPr>
          <p:cNvPr id="4" name="椭圆 3"/>
          <p:cNvSpPr/>
          <p:nvPr/>
        </p:nvSpPr>
        <p:spPr>
          <a:xfrm>
            <a:off x="5248834" y="1169895"/>
            <a:ext cx="2084294" cy="208429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华文细黑" panose="02010600040101010101" pitchFamily="2" charset="-122"/>
            </a:endParaRPr>
          </a:p>
        </p:txBody>
      </p:sp>
      <p:sp>
        <p:nvSpPr>
          <p:cNvPr id="15367" name="文本框 8"/>
          <p:cNvSpPr txBox="1">
            <a:spLocks noChangeArrowheads="1"/>
          </p:cNvSpPr>
          <p:nvPr/>
        </p:nvSpPr>
        <p:spPr bwMode="auto">
          <a:xfrm>
            <a:off x="2187147" y="3651250"/>
            <a:ext cx="7933038" cy="119888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7200" b="1" dirty="0">
                <a:solidFill>
                  <a:srgbClr val="15A681"/>
                </a:solidFill>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7200" b="1" dirty="0">
                <a:solidFill>
                  <a:srgbClr val="15A681"/>
                </a:solidFill>
                <a:latin typeface="微软雅黑" panose="020B0503020204020204" pitchFamily="34" charset="-122"/>
                <a:ea typeface="微软雅黑" panose="020B0503020204020204" pitchFamily="34" charset="-122"/>
                <a:cs typeface="微软雅黑" panose="020B0503020204020204" pitchFamily="34" charset="-122"/>
              </a:rPr>
              <a:t>语言概述</a:t>
            </a:r>
          </a:p>
        </p:txBody>
      </p:sp>
      <p:pic>
        <p:nvPicPr>
          <p:cNvPr id="9" name="图片 8"/>
          <p:cNvPicPr>
            <a:picLocks noChangeAspect="1"/>
          </p:cNvPicPr>
          <p:nvPr/>
        </p:nvPicPr>
        <p:blipFill rotWithShape="1">
          <a:blip r:embed="rId3" cstate="print">
            <a:duotone>
              <a:prstClr val="black"/>
              <a:srgbClr val="15A681">
                <a:tint val="45000"/>
                <a:satMod val="400000"/>
              </a:srgbClr>
            </a:duotone>
            <a:extLst>
              <a:ext uri="{28A0092B-C50C-407E-A947-70E740481C1C}">
                <a14:useLocalDpi xmlns:a14="http://schemas.microsoft.com/office/drawing/2010/main" val="0"/>
              </a:ext>
            </a:extLst>
          </a:blip>
          <a:srcRect b="1406"/>
          <a:stretch>
            <a:fillRect/>
          </a:stretch>
        </p:blipFill>
        <p:spPr>
          <a:xfrm>
            <a:off x="5405746" y="1326807"/>
            <a:ext cx="1770469" cy="174557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1.2.2 Java</a:t>
            </a:r>
            <a:r>
              <a:rPr lang="zh-CN" altLang="en-US"/>
              <a:t>程序的基本构成</a:t>
            </a:r>
          </a:p>
        </p:txBody>
      </p:sp>
      <p:sp>
        <p:nvSpPr>
          <p:cNvPr id="100" name="文本框 99"/>
          <p:cNvSpPr txBox="1"/>
          <p:nvPr/>
        </p:nvSpPr>
        <p:spPr>
          <a:xfrm>
            <a:off x="850900" y="1318260"/>
            <a:ext cx="10318115" cy="4338320"/>
          </a:xfrm>
          <a:prstGeom prst="rect">
            <a:avLst/>
          </a:prstGeom>
          <a:noFill/>
          <a:ln w="9525">
            <a:noFill/>
          </a:ln>
        </p:spPr>
        <p:txBody>
          <a:bodyPr wrap="square">
            <a:spAutoFit/>
          </a:bodyPr>
          <a:lstStyle/>
          <a:p>
            <a:pPr indent="266700"/>
            <a:r>
              <a:rPr lang="en-US" sz="2400" b="0">
                <a:solidFill>
                  <a:srgbClr val="000000"/>
                </a:solidFill>
                <a:latin typeface="Times New Roman" panose="02020603050405020304" charset="0"/>
                <a:ea typeface="宋体" panose="02010600030101010101" pitchFamily="2" charset="-122"/>
              </a:rPr>
              <a:t>public static void main(String[] args);</a:t>
            </a:r>
            <a:r>
              <a:rPr lang="zh-CN" sz="2400" b="0">
                <a:solidFill>
                  <a:srgbClr val="000000"/>
                </a:solidFill>
                <a:latin typeface="Times New Roman" panose="02020603050405020304" charset="0"/>
                <a:ea typeface="宋体" panose="02010600030101010101" pitchFamily="2" charset="-122"/>
              </a:rPr>
              <a:t>是</a:t>
            </a:r>
            <a:r>
              <a:rPr lang="en-US" sz="2400" b="0">
                <a:solidFill>
                  <a:srgbClr val="000000"/>
                </a:solidFill>
                <a:latin typeface="Times New Roman" panose="02020603050405020304" charset="0"/>
                <a:ea typeface="宋体" panose="02010600030101010101" pitchFamily="2" charset="-122"/>
              </a:rPr>
              <a:t>java</a:t>
            </a:r>
            <a:r>
              <a:rPr lang="zh-CN" sz="2400" b="0">
                <a:solidFill>
                  <a:srgbClr val="000000"/>
                </a:solidFill>
                <a:latin typeface="Times New Roman" panose="02020603050405020304" charset="0"/>
                <a:ea typeface="宋体" panose="02010600030101010101" pitchFamily="2" charset="-122"/>
              </a:rPr>
              <a:t>程序的入口地址，</a:t>
            </a:r>
            <a:r>
              <a:rPr lang="en-US" sz="2400" b="0">
                <a:solidFill>
                  <a:srgbClr val="000000"/>
                </a:solidFill>
                <a:latin typeface="Times New Roman" panose="02020603050405020304" charset="0"/>
                <a:ea typeface="宋体" panose="02010600030101010101" pitchFamily="2" charset="-122"/>
              </a:rPr>
              <a:t>java</a:t>
            </a:r>
            <a:r>
              <a:rPr lang="zh-CN" sz="2400" b="0">
                <a:solidFill>
                  <a:srgbClr val="000000"/>
                </a:solidFill>
                <a:latin typeface="Times New Roman" panose="02020603050405020304" charset="0"/>
                <a:ea typeface="宋体" panose="02010600030101010101" pitchFamily="2" charset="-122"/>
              </a:rPr>
              <a:t>虚拟机运行程序的时候首先找的就是</a:t>
            </a:r>
            <a:r>
              <a:rPr lang="en-US" sz="2400" b="0">
                <a:solidFill>
                  <a:srgbClr val="000000"/>
                </a:solidFill>
                <a:latin typeface="Times New Roman" panose="02020603050405020304" charset="0"/>
                <a:ea typeface="宋体" panose="02010600030101010101" pitchFamily="2" charset="-122"/>
              </a:rPr>
              <a:t>main</a:t>
            </a:r>
            <a:r>
              <a:rPr lang="zh-CN" sz="2400" b="0">
                <a:solidFill>
                  <a:srgbClr val="000000"/>
                </a:solidFill>
                <a:latin typeface="Times New Roman" panose="02020603050405020304" charset="0"/>
                <a:ea typeface="宋体" panose="02010600030101010101" pitchFamily="2" charset="-122"/>
              </a:rPr>
              <a:t>方法。其中：</a:t>
            </a:r>
            <a:endParaRPr lang="en-US" sz="2400" b="0">
              <a:solidFill>
                <a:srgbClr val="000000"/>
              </a:solidFill>
              <a:latin typeface="Wingdings" panose="05000000000000000000" charset="0"/>
              <a:cs typeface="仿宋_GB2312" charset="0"/>
            </a:endParaRPr>
          </a:p>
          <a:p>
            <a:pPr indent="266700"/>
            <a:r>
              <a:rPr lang="en-US" sz="2400" b="0">
                <a:solidFill>
                  <a:srgbClr val="000000"/>
                </a:solidFill>
                <a:latin typeface="Wingdings" panose="05000000000000000000" charset="0"/>
                <a:cs typeface="仿宋_GB2312" charset="0"/>
              </a:rPr>
              <a:t>l </a:t>
            </a:r>
            <a:r>
              <a:rPr lang="en-US" sz="2400" b="0">
                <a:solidFill>
                  <a:srgbClr val="000000"/>
                </a:solidFill>
                <a:latin typeface="Times New Roman" panose="02020603050405020304" charset="0"/>
                <a:cs typeface="仿宋_GB2312" charset="0"/>
              </a:rPr>
              <a:t>“public</a:t>
            </a:r>
            <a:r>
              <a:rPr lang="zh-CN" sz="2400" b="0">
                <a:solidFill>
                  <a:srgbClr val="000000"/>
                </a:solidFill>
                <a:latin typeface="Times New Roman" panose="02020603050405020304" charset="0"/>
                <a:cs typeface="仿宋_GB2312" charset="0"/>
              </a:rPr>
              <a:t>”表示程序的访问权限，表示的是任何的场合可以被引用。</a:t>
            </a:r>
            <a:endParaRPr lang="en-US" sz="2400" b="0">
              <a:solidFill>
                <a:srgbClr val="000000"/>
              </a:solidFill>
              <a:latin typeface="Wingdings" panose="05000000000000000000" charset="0"/>
              <a:cs typeface="仿宋_GB2312" charset="0"/>
            </a:endParaRPr>
          </a:p>
          <a:p>
            <a:pPr indent="266700"/>
            <a:r>
              <a:rPr lang="en-US" sz="2400" b="0">
                <a:solidFill>
                  <a:srgbClr val="000000"/>
                </a:solidFill>
                <a:latin typeface="Wingdings" panose="05000000000000000000" charset="0"/>
                <a:cs typeface="仿宋_GB2312" charset="0"/>
              </a:rPr>
              <a:t>l </a:t>
            </a:r>
            <a:r>
              <a:rPr lang="en-US" sz="2400" b="0">
                <a:solidFill>
                  <a:srgbClr val="000000"/>
                </a:solidFill>
                <a:latin typeface="Times New Roman" panose="02020603050405020304" charset="0"/>
                <a:cs typeface="仿宋_GB2312" charset="0"/>
              </a:rPr>
              <a:t>“static</a:t>
            </a:r>
            <a:r>
              <a:rPr lang="zh-CN" sz="2400" b="0">
                <a:solidFill>
                  <a:srgbClr val="000000"/>
                </a:solidFill>
                <a:latin typeface="Times New Roman" panose="02020603050405020304" charset="0"/>
                <a:cs typeface="仿宋_GB2312" charset="0"/>
              </a:rPr>
              <a:t>”表示方法是静态的，不依赖类的对象的。</a:t>
            </a:r>
            <a:endParaRPr lang="en-US" sz="2400" b="0">
              <a:solidFill>
                <a:srgbClr val="000000"/>
              </a:solidFill>
              <a:latin typeface="Wingdings" panose="05000000000000000000" charset="0"/>
              <a:cs typeface="仿宋_GB2312" charset="0"/>
            </a:endParaRPr>
          </a:p>
          <a:p>
            <a:pPr indent="266700"/>
            <a:r>
              <a:rPr lang="en-US" sz="2400" b="0">
                <a:solidFill>
                  <a:srgbClr val="000000"/>
                </a:solidFill>
                <a:latin typeface="Wingdings" panose="05000000000000000000" charset="0"/>
                <a:cs typeface="仿宋_GB2312" charset="0"/>
              </a:rPr>
              <a:t>l </a:t>
            </a:r>
            <a:r>
              <a:rPr lang="en-US" sz="2400" b="0">
                <a:solidFill>
                  <a:srgbClr val="000000"/>
                </a:solidFill>
                <a:latin typeface="Times New Roman" panose="02020603050405020304" charset="0"/>
                <a:cs typeface="仿宋_GB2312" charset="0"/>
              </a:rPr>
              <a:t>“void</a:t>
            </a:r>
            <a:r>
              <a:rPr lang="zh-CN" sz="2400" b="0">
                <a:solidFill>
                  <a:srgbClr val="000000"/>
                </a:solidFill>
                <a:latin typeface="Times New Roman" panose="02020603050405020304" charset="0"/>
                <a:cs typeface="仿宋_GB2312" charset="0"/>
              </a:rPr>
              <a:t>”表示无返回值的。</a:t>
            </a:r>
            <a:endParaRPr lang="en-US" sz="2400" b="0">
              <a:solidFill>
                <a:srgbClr val="000000"/>
              </a:solidFill>
              <a:latin typeface="Wingdings" panose="05000000000000000000" charset="0"/>
              <a:cs typeface="仿宋_GB2312" charset="0"/>
            </a:endParaRPr>
          </a:p>
          <a:p>
            <a:pPr indent="266700"/>
            <a:r>
              <a:rPr lang="en-US" sz="2400" b="0">
                <a:solidFill>
                  <a:srgbClr val="000000"/>
                </a:solidFill>
                <a:latin typeface="Wingdings" panose="05000000000000000000" charset="0"/>
                <a:cs typeface="仿宋_GB2312" charset="0"/>
              </a:rPr>
              <a:t>l </a:t>
            </a:r>
            <a:r>
              <a:rPr lang="en-US" sz="2400" b="0">
                <a:solidFill>
                  <a:srgbClr val="000000"/>
                </a:solidFill>
                <a:latin typeface="Times New Roman" panose="02020603050405020304" charset="0"/>
                <a:cs typeface="仿宋_GB2312" charset="0"/>
              </a:rPr>
              <a:t>main</a:t>
            </a:r>
            <a:r>
              <a:rPr lang="zh-CN" sz="2400" b="0">
                <a:solidFill>
                  <a:srgbClr val="000000"/>
                </a:solidFill>
                <a:latin typeface="Times New Roman" panose="02020603050405020304" charset="0"/>
                <a:cs typeface="仿宋_GB2312" charset="0"/>
              </a:rPr>
              <a:t>函数中参数</a:t>
            </a:r>
            <a:r>
              <a:rPr lang="en-US" sz="2400" b="0">
                <a:solidFill>
                  <a:srgbClr val="000000"/>
                </a:solidFill>
                <a:latin typeface="Times New Roman" panose="02020603050405020304" charset="0"/>
                <a:cs typeface="仿宋_GB2312" charset="0"/>
              </a:rPr>
              <a:t>String[] args</a:t>
            </a:r>
            <a:r>
              <a:rPr lang="zh-CN" sz="2400" b="0">
                <a:solidFill>
                  <a:srgbClr val="000000"/>
                </a:solidFill>
                <a:latin typeface="Times New Roman" panose="02020603050405020304" charset="0"/>
                <a:cs typeface="仿宋_GB2312" charset="0"/>
              </a:rPr>
              <a:t>是一个字符串数组，接收来自程序执行时传进来的参数。</a:t>
            </a:r>
            <a:endParaRPr lang="en-US" sz="2400" b="0">
              <a:solidFill>
                <a:srgbClr val="000000"/>
              </a:solidFill>
              <a:latin typeface="Wingdings" panose="05000000000000000000" charset="0"/>
              <a:cs typeface="仿宋_GB2312" charset="0"/>
            </a:endParaRPr>
          </a:p>
          <a:p>
            <a:pPr indent="266700"/>
            <a:r>
              <a:rPr lang="en-US" sz="2400" b="0">
                <a:solidFill>
                  <a:srgbClr val="000000"/>
                </a:solidFill>
                <a:latin typeface="Wingdings" panose="05000000000000000000" charset="0"/>
                <a:cs typeface="仿宋_GB2312" charset="0"/>
              </a:rPr>
              <a:t>l </a:t>
            </a:r>
            <a:r>
              <a:rPr lang="zh-CN" sz="2400" b="0">
                <a:solidFill>
                  <a:srgbClr val="000000"/>
                </a:solidFill>
                <a:latin typeface="Times New Roman" panose="02020603050405020304" charset="0"/>
                <a:cs typeface="仿宋_GB2312" charset="0"/>
              </a:rPr>
              <a:t>定义一个类的最简单格式如下所示。</a:t>
            </a:r>
            <a:endParaRPr lang="en-US" sz="2000" b="0">
              <a:solidFill>
                <a:srgbClr val="000000"/>
              </a:solidFill>
              <a:latin typeface="Times New Roman" panose="02020603050405020304" charset="0"/>
              <a:ea typeface="宋体" panose="02010600030101010101" pitchFamily="2" charset="-122"/>
            </a:endParaRPr>
          </a:p>
          <a:p>
            <a:pPr indent="266700"/>
            <a:r>
              <a:rPr lang="en-US" sz="2800" b="0">
                <a:solidFill>
                  <a:srgbClr val="000000"/>
                </a:solidFill>
                <a:latin typeface="Times New Roman" panose="02020603050405020304" charset="0"/>
                <a:ea typeface="宋体" panose="02010600030101010101" pitchFamily="2" charset="-122"/>
              </a:rPr>
              <a:t>class </a:t>
            </a:r>
            <a:r>
              <a:rPr lang="zh-CN" sz="2800" b="0">
                <a:solidFill>
                  <a:srgbClr val="000000"/>
                </a:solidFill>
                <a:latin typeface="Times New Roman" panose="02020603050405020304" charset="0"/>
                <a:ea typeface="宋体" panose="02010600030101010101" pitchFamily="2" charset="-122"/>
              </a:rPr>
              <a:t>类名</a:t>
            </a:r>
            <a:r>
              <a:rPr lang="en-US" sz="2800" b="0">
                <a:solidFill>
                  <a:srgbClr val="000000"/>
                </a:solidFill>
                <a:latin typeface="Times New Roman" panose="02020603050405020304" charset="0"/>
                <a:ea typeface="宋体" panose="02010600030101010101" pitchFamily="2" charset="-122"/>
              </a:rPr>
              <a:t>{</a:t>
            </a:r>
            <a:endParaRPr lang="zh-CN" sz="2800" b="0">
              <a:solidFill>
                <a:srgbClr val="000000"/>
              </a:solidFill>
              <a:latin typeface="Times New Roman" panose="02020603050405020304" charset="0"/>
              <a:ea typeface="宋体" panose="02010600030101010101" pitchFamily="2" charset="-122"/>
            </a:endParaRPr>
          </a:p>
          <a:p>
            <a:pPr indent="266700"/>
            <a:r>
              <a:rPr lang="zh-CN" sz="2800" b="0">
                <a:solidFill>
                  <a:srgbClr val="000000"/>
                </a:solidFill>
                <a:latin typeface="Times New Roman" panose="02020603050405020304" charset="0"/>
                <a:ea typeface="宋体" panose="02010600030101010101" pitchFamily="2" charset="-122"/>
              </a:rPr>
              <a:t>类体</a:t>
            </a:r>
            <a:endParaRPr lang="en-US" sz="2400" b="0">
              <a:solidFill>
                <a:srgbClr val="000000"/>
              </a:solidFill>
              <a:latin typeface="Times New Roman" panose="02020603050405020304" charset="0"/>
              <a:ea typeface="宋体" panose="02010600030101010101" pitchFamily="2" charset="-122"/>
            </a:endParaRPr>
          </a:p>
          <a:p>
            <a:pPr indent="266700"/>
            <a:r>
              <a:rPr lang="en-US" sz="2800" b="0">
                <a:solidFill>
                  <a:srgbClr val="000000"/>
                </a:solidFill>
                <a:latin typeface="Times New Roman" panose="02020603050405020304" charset="0"/>
                <a:ea typeface="宋体" panose="02010600030101010101" pitchFamily="2" charset="-122"/>
              </a:rPr>
              <a:t>} </a:t>
            </a:r>
            <a:endParaRPr lang="en-US" altLang="en-US" sz="2800" b="0">
              <a:solidFill>
                <a:srgbClr val="000000"/>
              </a:solidFill>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2155" y="473710"/>
            <a:ext cx="9683115" cy="470535"/>
          </a:xfrm>
        </p:spPr>
        <p:txBody>
          <a:bodyPr/>
          <a:lstStyle/>
          <a:p>
            <a:r>
              <a:rPr lang="zh-CN" altLang="en-US"/>
              <a:t>编写一个简单程序</a:t>
            </a:r>
            <a:endParaRPr lang="en-US" altLang="zh-CN"/>
          </a:p>
        </p:txBody>
      </p:sp>
      <p:sp>
        <p:nvSpPr>
          <p:cNvPr id="3" name="文本框 2"/>
          <p:cNvSpPr txBox="1"/>
          <p:nvPr/>
        </p:nvSpPr>
        <p:spPr>
          <a:xfrm>
            <a:off x="886460" y="1241425"/>
            <a:ext cx="7862570" cy="398780"/>
          </a:xfrm>
          <a:prstGeom prst="rect">
            <a:avLst/>
          </a:prstGeom>
          <a:noFill/>
        </p:spPr>
        <p:txBody>
          <a:bodyPr wrap="none" rtlCol="0" anchor="t">
            <a:spAutoFit/>
          </a:bodyPr>
          <a:lstStyle/>
          <a:p>
            <a:r>
              <a:rPr lang="zh-CN" altLang="en-US" sz="2000">
                <a:sym typeface="+mn-ea"/>
              </a:rPr>
              <a:t>编写一个</a:t>
            </a:r>
            <a:r>
              <a:rPr lang="en-US" altLang="zh-CN" sz="2000">
                <a:sym typeface="+mn-ea"/>
              </a:rPr>
              <a:t>Java</a:t>
            </a:r>
            <a:r>
              <a:rPr lang="zh-CN" altLang="en-US" sz="2000">
                <a:sym typeface="+mn-ea"/>
              </a:rPr>
              <a:t>程序，使之在屏幕上打印出一句话</a:t>
            </a:r>
            <a:r>
              <a:rPr lang="en-US" altLang="zh-CN" sz="2000">
                <a:sym typeface="+mn-ea"/>
              </a:rPr>
              <a:t>“</a:t>
            </a:r>
            <a:r>
              <a:rPr lang="zh-CN" altLang="en-US" sz="2000">
                <a:sym typeface="+mn-ea"/>
              </a:rPr>
              <a:t>我会写</a:t>
            </a:r>
            <a:r>
              <a:rPr lang="en-US" altLang="zh-CN" sz="2000">
                <a:sym typeface="+mn-ea"/>
              </a:rPr>
              <a:t>Java</a:t>
            </a:r>
            <a:r>
              <a:rPr lang="zh-CN" altLang="en-US" sz="2000">
                <a:sym typeface="+mn-ea"/>
              </a:rPr>
              <a:t>程序了！</a:t>
            </a:r>
            <a:r>
              <a:rPr lang="en-US" altLang="zh-CN" sz="2000">
                <a:sym typeface="+mn-ea"/>
              </a:rPr>
              <a:t>”</a:t>
            </a:r>
          </a:p>
        </p:txBody>
      </p:sp>
      <p:sp>
        <p:nvSpPr>
          <p:cNvPr id="100" name="文本框 99"/>
          <p:cNvSpPr txBox="1"/>
          <p:nvPr/>
        </p:nvSpPr>
        <p:spPr>
          <a:xfrm>
            <a:off x="1111250" y="1765300"/>
            <a:ext cx="10522585" cy="706755"/>
          </a:xfrm>
          <a:prstGeom prst="rect">
            <a:avLst/>
          </a:prstGeom>
          <a:noFill/>
          <a:ln w="9525">
            <a:noFill/>
          </a:ln>
        </p:spPr>
        <p:txBody>
          <a:bodyPr wrap="square">
            <a:spAutoFit/>
          </a:bodyPr>
          <a:lstStyle/>
          <a:p>
            <a:pPr indent="266700"/>
            <a:r>
              <a:rPr lang="zh-CN" sz="2000" b="0">
                <a:solidFill>
                  <a:srgbClr val="000000"/>
                </a:solidFill>
                <a:latin typeface="Times New Roman" panose="02020603050405020304" charset="0"/>
                <a:ea typeface="宋体" panose="02010600030101010101" pitchFamily="2" charset="-122"/>
              </a:rPr>
              <a:t>方法一：在配置好环境变量后，用记事本编写这个程序</a:t>
            </a:r>
            <a:endParaRPr lang="en-US" sz="2000" b="0">
              <a:solidFill>
                <a:srgbClr val="000000"/>
              </a:solidFill>
              <a:latin typeface="Times New Roman" panose="02020603050405020304" charset="0"/>
              <a:ea typeface="宋体" panose="02010600030101010101" pitchFamily="2" charset="-122"/>
            </a:endParaRPr>
          </a:p>
          <a:p>
            <a:pPr indent="266700"/>
            <a:r>
              <a:rPr lang="en-US" sz="2000" b="0">
                <a:solidFill>
                  <a:srgbClr val="000000"/>
                </a:solidFill>
                <a:latin typeface="Times New Roman" panose="02020603050405020304" charset="0"/>
                <a:ea typeface="宋体" panose="02010600030101010101" pitchFamily="2" charset="-122"/>
              </a:rPr>
              <a:t>1</a:t>
            </a:r>
            <a:r>
              <a:rPr lang="zh-CN" sz="2000" b="0">
                <a:solidFill>
                  <a:srgbClr val="000000"/>
                </a:solidFill>
                <a:latin typeface="Times New Roman" panose="02020603050405020304" charset="0"/>
                <a:ea typeface="宋体" panose="02010600030101010101" pitchFamily="2" charset="-122"/>
              </a:rPr>
              <a:t>）在</a:t>
            </a:r>
            <a:r>
              <a:rPr lang="en-US" sz="2000" b="0">
                <a:solidFill>
                  <a:srgbClr val="000000"/>
                </a:solidFill>
                <a:latin typeface="Times New Roman" panose="02020603050405020304" charset="0"/>
                <a:ea typeface="宋体" panose="02010600030101010101" pitchFamily="2" charset="-122"/>
              </a:rPr>
              <a:t>D</a:t>
            </a:r>
            <a:r>
              <a:rPr lang="zh-CN" sz="2000" b="0">
                <a:solidFill>
                  <a:srgbClr val="000000"/>
                </a:solidFill>
                <a:latin typeface="Times New Roman" panose="02020603050405020304" charset="0"/>
                <a:ea typeface="宋体" panose="02010600030101010101" pitchFamily="2" charset="-122"/>
              </a:rPr>
              <a:t>盘新建一个文件夹</a:t>
            </a:r>
            <a:r>
              <a:rPr lang="en-US" sz="2000" b="0">
                <a:solidFill>
                  <a:srgbClr val="000000"/>
                </a:solidFill>
                <a:latin typeface="Times New Roman" panose="02020603050405020304" charset="0"/>
                <a:ea typeface="宋体" panose="02010600030101010101" pitchFamily="2" charset="-122"/>
              </a:rPr>
              <a:t>test</a:t>
            </a:r>
            <a:r>
              <a:rPr lang="zh-CN" sz="2000" b="0">
                <a:solidFill>
                  <a:srgbClr val="000000"/>
                </a:solidFill>
                <a:latin typeface="Times New Roman" panose="02020603050405020304" charset="0"/>
                <a:ea typeface="宋体" panose="02010600030101010101" pitchFamily="2" charset="-122"/>
              </a:rPr>
              <a:t>，在</a:t>
            </a:r>
            <a:r>
              <a:rPr lang="en-US" sz="2000" b="0">
                <a:solidFill>
                  <a:srgbClr val="000000"/>
                </a:solidFill>
                <a:latin typeface="Times New Roman" panose="02020603050405020304" charset="0"/>
                <a:ea typeface="宋体" panose="02010600030101010101" pitchFamily="2" charset="-122"/>
              </a:rPr>
              <a:t>test</a:t>
            </a:r>
            <a:r>
              <a:rPr lang="zh-CN" sz="2000" b="0">
                <a:solidFill>
                  <a:srgbClr val="000000"/>
                </a:solidFill>
                <a:latin typeface="Times New Roman" panose="02020603050405020304" charset="0"/>
                <a:ea typeface="宋体" panose="02010600030101010101" pitchFamily="2" charset="-122"/>
              </a:rPr>
              <a:t>目录下用记事本编写如下代码，保存为</a:t>
            </a:r>
            <a:r>
              <a:rPr lang="en-US" sz="2000" b="0">
                <a:solidFill>
                  <a:srgbClr val="000000"/>
                </a:solidFill>
                <a:latin typeface="Times New Roman" panose="02020603050405020304" charset="0"/>
                <a:ea typeface="宋体" panose="02010600030101010101" pitchFamily="2" charset="-122"/>
              </a:rPr>
              <a:t>test.java</a:t>
            </a:r>
            <a:r>
              <a:rPr lang="zh-CN" sz="2000" b="0">
                <a:solidFill>
                  <a:srgbClr val="000000"/>
                </a:solidFill>
                <a:latin typeface="Times New Roman" panose="02020603050405020304" charset="0"/>
                <a:ea typeface="宋体" panose="02010600030101010101" pitchFamily="2" charset="-122"/>
              </a:rPr>
              <a:t>。</a:t>
            </a:r>
            <a:endParaRPr lang="zh-CN" altLang="en-US" sz="2000" b="0">
              <a:solidFill>
                <a:srgbClr val="000000"/>
              </a:solidFill>
              <a:latin typeface="Times New Roman" panose="02020603050405020304" charset="0"/>
              <a:ea typeface="宋体" panose="02010600030101010101" pitchFamily="2" charset="-122"/>
            </a:endParaRPr>
          </a:p>
        </p:txBody>
      </p:sp>
      <p:pic>
        <p:nvPicPr>
          <p:cNvPr id="4" name="图片 3"/>
          <p:cNvPicPr/>
          <p:nvPr/>
        </p:nvPicPr>
        <p:blipFill>
          <a:blip r:embed="rId2"/>
          <a:stretch>
            <a:fillRect/>
          </a:stretch>
        </p:blipFill>
        <p:spPr>
          <a:xfrm>
            <a:off x="1280795" y="2472372"/>
            <a:ext cx="4718050" cy="1644650"/>
          </a:xfrm>
          <a:prstGeom prst="rect">
            <a:avLst/>
          </a:prstGeom>
          <a:noFill/>
          <a:ln w="9525">
            <a:noFill/>
          </a:ln>
        </p:spPr>
      </p:pic>
      <p:sp>
        <p:nvSpPr>
          <p:cNvPr id="101" name="文本框 100"/>
          <p:cNvSpPr txBox="1"/>
          <p:nvPr/>
        </p:nvSpPr>
        <p:spPr>
          <a:xfrm>
            <a:off x="1009015" y="3540125"/>
            <a:ext cx="10522585" cy="1814830"/>
          </a:xfrm>
          <a:prstGeom prst="rect">
            <a:avLst/>
          </a:prstGeom>
          <a:noFill/>
          <a:ln w="9525">
            <a:noFill/>
          </a:ln>
        </p:spPr>
        <p:txBody>
          <a:bodyPr wrap="square">
            <a:spAutoFit/>
          </a:bodyPr>
          <a:lstStyle/>
          <a:p>
            <a:pPr indent="0" algn="l"/>
            <a:endParaRPr lang="en-US" sz="1600" b="0">
              <a:latin typeface="Times New Roman" panose="02020603050405020304" charset="0"/>
              <a:ea typeface="宋体" panose="02010600030101010101" pitchFamily="2" charset="-122"/>
              <a:cs typeface="Times New Roman" panose="02020603050405020304" charset="0"/>
            </a:endParaRPr>
          </a:p>
          <a:p>
            <a:pPr indent="0" algn="l"/>
            <a:r>
              <a:rPr lang="en-US" sz="1600" b="0">
                <a:latin typeface="Times New Roman" panose="02020603050405020304" charset="0"/>
                <a:ea typeface="宋体" panose="02010600030101010101" pitchFamily="2" charset="-122"/>
                <a:cs typeface="Times New Roman" panose="02020603050405020304" charset="0"/>
              </a:rPr>
              <a:t> </a:t>
            </a:r>
            <a:endParaRPr lang="zh-CN" sz="1600" b="0">
              <a:latin typeface="Times New Roman" panose="02020603050405020304" charset="0"/>
              <a:ea typeface="宋体" panose="02010600030101010101" pitchFamily="2" charset="-122"/>
            </a:endParaRPr>
          </a:p>
          <a:p>
            <a:pPr indent="0" algn="l"/>
            <a:r>
              <a:rPr lang="en-US" sz="2000" b="0">
                <a:solidFill>
                  <a:srgbClr val="000000"/>
                </a:solidFill>
                <a:latin typeface="Times New Roman" panose="02020603050405020304" charset="0"/>
                <a:ea typeface="宋体" panose="02010600030101010101" pitchFamily="2" charset="-122"/>
              </a:rPr>
              <a:t>2</a:t>
            </a:r>
            <a:r>
              <a:rPr lang="zh-CN" sz="2000" b="0">
                <a:solidFill>
                  <a:srgbClr val="000000"/>
                </a:solidFill>
                <a:latin typeface="Times New Roman" panose="02020603050405020304" charset="0"/>
                <a:ea typeface="宋体" panose="02010600030101010101" pitchFamily="2" charset="-122"/>
              </a:rPr>
              <a:t>）打开命令行窗口，输入“</a:t>
            </a:r>
            <a:r>
              <a:rPr lang="en-US" sz="2000" b="0">
                <a:solidFill>
                  <a:srgbClr val="000000"/>
                </a:solidFill>
                <a:latin typeface="Times New Roman" panose="02020603050405020304" charset="0"/>
                <a:ea typeface="宋体" panose="02010600030101010101" pitchFamily="2" charset="-122"/>
              </a:rPr>
              <a:t>d</a:t>
            </a:r>
            <a:r>
              <a:rPr lang="zh-CN" sz="2000" b="0">
                <a:solidFill>
                  <a:srgbClr val="000000"/>
                </a:solidFill>
                <a:latin typeface="Times New Roman" panose="02020603050405020304" charset="0"/>
                <a:ea typeface="宋体" panose="02010600030101010101" pitchFamily="2" charset="-122"/>
              </a:rPr>
              <a:t>：”，按〈</a:t>
            </a:r>
            <a:r>
              <a:rPr lang="en-US" sz="2000" b="0">
                <a:solidFill>
                  <a:srgbClr val="000000"/>
                </a:solidFill>
                <a:latin typeface="Times New Roman" panose="02020603050405020304" charset="0"/>
                <a:ea typeface="宋体" panose="02010600030101010101" pitchFamily="2" charset="-122"/>
              </a:rPr>
              <a:t>Enter</a:t>
            </a:r>
            <a:r>
              <a:rPr lang="zh-CN" sz="2000" b="0">
                <a:solidFill>
                  <a:srgbClr val="000000"/>
                </a:solidFill>
                <a:latin typeface="Times New Roman" panose="02020603050405020304" charset="0"/>
                <a:ea typeface="宋体" panose="02010600030101010101" pitchFamily="2" charset="-122"/>
              </a:rPr>
              <a:t>〉键进入</a:t>
            </a:r>
            <a:r>
              <a:rPr lang="en-US" sz="2000" b="0">
                <a:solidFill>
                  <a:srgbClr val="000000"/>
                </a:solidFill>
                <a:latin typeface="Times New Roman" panose="02020603050405020304" charset="0"/>
                <a:ea typeface="宋体" panose="02010600030101010101" pitchFamily="2" charset="-122"/>
              </a:rPr>
              <a:t>D</a:t>
            </a:r>
            <a:r>
              <a:rPr lang="zh-CN" sz="2000" b="0">
                <a:solidFill>
                  <a:srgbClr val="000000"/>
                </a:solidFill>
                <a:latin typeface="Times New Roman" panose="02020603050405020304" charset="0"/>
                <a:ea typeface="宋体" panose="02010600030101010101" pitchFamily="2" charset="-122"/>
              </a:rPr>
              <a:t>盘；输入“</a:t>
            </a:r>
            <a:r>
              <a:rPr lang="en-US" sz="2000" b="0">
                <a:solidFill>
                  <a:srgbClr val="000000"/>
                </a:solidFill>
                <a:latin typeface="Times New Roman" panose="02020603050405020304" charset="0"/>
                <a:ea typeface="宋体" panose="02010600030101010101" pitchFamily="2" charset="-122"/>
              </a:rPr>
              <a:t>cd test</a:t>
            </a:r>
            <a:r>
              <a:rPr lang="zh-CN" sz="2000" b="0">
                <a:solidFill>
                  <a:srgbClr val="000000"/>
                </a:solidFill>
                <a:latin typeface="Times New Roman" panose="02020603050405020304" charset="0"/>
                <a:ea typeface="宋体" panose="02010600030101010101" pitchFamily="2" charset="-122"/>
              </a:rPr>
              <a:t>”，按〈</a:t>
            </a:r>
            <a:r>
              <a:rPr lang="en-US" sz="2000" b="0">
                <a:solidFill>
                  <a:srgbClr val="000000"/>
                </a:solidFill>
                <a:latin typeface="Times New Roman" panose="02020603050405020304" charset="0"/>
                <a:ea typeface="宋体" panose="02010600030101010101" pitchFamily="2" charset="-122"/>
              </a:rPr>
              <a:t>Enter</a:t>
            </a:r>
            <a:r>
              <a:rPr lang="zh-CN" sz="2000" b="0">
                <a:solidFill>
                  <a:srgbClr val="000000"/>
                </a:solidFill>
                <a:latin typeface="Times New Roman" panose="02020603050405020304" charset="0"/>
                <a:ea typeface="宋体" panose="02010600030101010101" pitchFamily="2" charset="-122"/>
              </a:rPr>
              <a:t>〉键进入“</a:t>
            </a:r>
            <a:r>
              <a:rPr lang="en-US" sz="2000" b="0">
                <a:solidFill>
                  <a:srgbClr val="000000"/>
                </a:solidFill>
                <a:latin typeface="Times New Roman" panose="02020603050405020304" charset="0"/>
                <a:ea typeface="宋体" panose="02010600030101010101" pitchFamily="2" charset="-122"/>
              </a:rPr>
              <a:t>test</a:t>
            </a:r>
            <a:r>
              <a:rPr lang="zh-CN" sz="2000" b="0">
                <a:solidFill>
                  <a:srgbClr val="000000"/>
                </a:solidFill>
                <a:latin typeface="Times New Roman" panose="02020603050405020304" charset="0"/>
                <a:ea typeface="宋体" panose="02010600030101010101" pitchFamily="2" charset="-122"/>
              </a:rPr>
              <a:t>”目录；输入“</a:t>
            </a:r>
            <a:r>
              <a:rPr lang="en-US" sz="2000" b="0">
                <a:solidFill>
                  <a:srgbClr val="000000"/>
                </a:solidFill>
                <a:latin typeface="Times New Roman" panose="02020603050405020304" charset="0"/>
                <a:ea typeface="宋体" panose="02010600030101010101" pitchFamily="2" charset="-122"/>
              </a:rPr>
              <a:t>javac test.java</a:t>
            </a:r>
            <a:r>
              <a:rPr lang="zh-CN" sz="2000" b="0">
                <a:solidFill>
                  <a:srgbClr val="000000"/>
                </a:solidFill>
                <a:latin typeface="Times New Roman" panose="02020603050405020304" charset="0"/>
                <a:ea typeface="宋体" panose="02010600030101010101" pitchFamily="2" charset="-122"/>
              </a:rPr>
              <a:t>”，按〈</a:t>
            </a:r>
            <a:r>
              <a:rPr lang="en-US" sz="2000" b="0">
                <a:solidFill>
                  <a:srgbClr val="000000"/>
                </a:solidFill>
                <a:latin typeface="Times New Roman" panose="02020603050405020304" charset="0"/>
                <a:ea typeface="宋体" panose="02010600030101010101" pitchFamily="2" charset="-122"/>
              </a:rPr>
              <a:t>Enter</a:t>
            </a:r>
            <a:r>
              <a:rPr lang="zh-CN" sz="2000" b="0">
                <a:solidFill>
                  <a:srgbClr val="000000"/>
                </a:solidFill>
                <a:latin typeface="Times New Roman" panose="02020603050405020304" charset="0"/>
                <a:ea typeface="宋体" panose="02010600030101010101" pitchFamily="2" charset="-122"/>
              </a:rPr>
              <a:t>〉键，这时在</a:t>
            </a:r>
            <a:r>
              <a:rPr lang="en-US" sz="2000" b="0">
                <a:solidFill>
                  <a:srgbClr val="000000"/>
                </a:solidFill>
                <a:latin typeface="Times New Roman" panose="02020603050405020304" charset="0"/>
                <a:ea typeface="宋体" panose="02010600030101010101" pitchFamily="2" charset="-122"/>
              </a:rPr>
              <a:t>test</a:t>
            </a:r>
            <a:r>
              <a:rPr lang="zh-CN" sz="2000" b="0">
                <a:solidFill>
                  <a:srgbClr val="000000"/>
                </a:solidFill>
                <a:latin typeface="Times New Roman" panose="02020603050405020304" charset="0"/>
                <a:ea typeface="宋体" panose="02010600030101010101" pitchFamily="2" charset="-122"/>
              </a:rPr>
              <a:t>目录下面会新生成一个</a:t>
            </a:r>
            <a:r>
              <a:rPr lang="en-US" sz="2000" b="0">
                <a:solidFill>
                  <a:srgbClr val="000000"/>
                </a:solidFill>
                <a:latin typeface="Times New Roman" panose="02020603050405020304" charset="0"/>
                <a:ea typeface="宋体" panose="02010600030101010101" pitchFamily="2" charset="-122"/>
              </a:rPr>
              <a:t>class</a:t>
            </a:r>
            <a:r>
              <a:rPr lang="zh-CN" sz="2000" b="0">
                <a:solidFill>
                  <a:srgbClr val="000000"/>
                </a:solidFill>
                <a:latin typeface="Times New Roman" panose="02020603050405020304" charset="0"/>
                <a:ea typeface="宋体" panose="02010600030101010101" pitchFamily="2" charset="-122"/>
              </a:rPr>
              <a:t>文件，再输入“</a:t>
            </a:r>
            <a:r>
              <a:rPr lang="en-US" sz="2000" b="0">
                <a:solidFill>
                  <a:srgbClr val="000000"/>
                </a:solidFill>
                <a:latin typeface="Times New Roman" panose="02020603050405020304" charset="0"/>
                <a:ea typeface="宋体" panose="02010600030101010101" pitchFamily="2" charset="-122"/>
              </a:rPr>
              <a:t>java Demo</a:t>
            </a:r>
            <a:r>
              <a:rPr lang="zh-CN" sz="2000" b="0">
                <a:solidFill>
                  <a:srgbClr val="000000"/>
                </a:solidFill>
                <a:latin typeface="Times New Roman" panose="02020603050405020304" charset="0"/>
                <a:ea typeface="宋体" panose="02010600030101010101" pitchFamily="2" charset="-122"/>
              </a:rPr>
              <a:t>”按〈</a:t>
            </a:r>
            <a:r>
              <a:rPr lang="en-US" sz="2000" b="0">
                <a:solidFill>
                  <a:srgbClr val="000000"/>
                </a:solidFill>
                <a:latin typeface="Times New Roman" panose="02020603050405020304" charset="0"/>
                <a:ea typeface="宋体" panose="02010600030101010101" pitchFamily="2" charset="-122"/>
              </a:rPr>
              <a:t>Enter</a:t>
            </a:r>
            <a:r>
              <a:rPr lang="zh-CN" sz="2000" b="0">
                <a:solidFill>
                  <a:srgbClr val="000000"/>
                </a:solidFill>
                <a:latin typeface="Times New Roman" panose="02020603050405020304" charset="0"/>
                <a:ea typeface="宋体" panose="02010600030101010101" pitchFamily="2" charset="-122"/>
              </a:rPr>
              <a:t>〉键，这时命令行窗口中就能输出一句话：“我会写</a:t>
            </a:r>
            <a:r>
              <a:rPr lang="en-US" sz="2000" b="0">
                <a:solidFill>
                  <a:srgbClr val="000000"/>
                </a:solidFill>
                <a:latin typeface="Times New Roman" panose="02020603050405020304" charset="0"/>
                <a:ea typeface="宋体" panose="02010600030101010101" pitchFamily="2" charset="-122"/>
              </a:rPr>
              <a:t>Java</a:t>
            </a:r>
            <a:r>
              <a:rPr lang="zh-CN" sz="2000" b="0">
                <a:solidFill>
                  <a:srgbClr val="000000"/>
                </a:solidFill>
                <a:latin typeface="Times New Roman" panose="02020603050405020304" charset="0"/>
                <a:ea typeface="宋体" panose="02010600030101010101" pitchFamily="2" charset="-122"/>
              </a:rPr>
              <a:t>程序了！”。</a:t>
            </a:r>
            <a:endParaRPr lang="zh-CN" altLang="en-US" sz="2000" b="0">
              <a:solidFill>
                <a:srgbClr val="000000"/>
              </a:solidFill>
              <a:latin typeface="Times New Roman" panose="02020603050405020304" charset="0"/>
              <a:ea typeface="宋体" panose="02010600030101010101" pitchFamily="2" charset="-122"/>
            </a:endParaRPr>
          </a:p>
        </p:txBody>
      </p:sp>
      <p:pic>
        <p:nvPicPr>
          <p:cNvPr id="5" name="图片 4"/>
          <p:cNvPicPr/>
          <p:nvPr/>
        </p:nvPicPr>
        <p:blipFill>
          <a:blip r:embed="rId3"/>
          <a:stretch>
            <a:fillRect/>
          </a:stretch>
        </p:blipFill>
        <p:spPr>
          <a:xfrm>
            <a:off x="1280795" y="5200333"/>
            <a:ext cx="4260850" cy="165735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sym typeface="+mn-ea"/>
              </a:rPr>
              <a:t>编写一个简单程序</a:t>
            </a:r>
            <a:endParaRPr lang="en-US" altLang="zh-CN"/>
          </a:p>
          <a:p>
            <a:endParaRPr lang="zh-CN" altLang="en-US"/>
          </a:p>
        </p:txBody>
      </p:sp>
      <p:sp>
        <p:nvSpPr>
          <p:cNvPr id="3" name="文本框 2"/>
          <p:cNvSpPr txBox="1"/>
          <p:nvPr/>
        </p:nvSpPr>
        <p:spPr>
          <a:xfrm>
            <a:off x="883920" y="944245"/>
            <a:ext cx="5386705" cy="398780"/>
          </a:xfrm>
          <a:prstGeom prst="rect">
            <a:avLst/>
          </a:prstGeom>
          <a:noFill/>
        </p:spPr>
        <p:txBody>
          <a:bodyPr wrap="none" rtlCol="0" anchor="t">
            <a:spAutoFit/>
          </a:bodyPr>
          <a:lstStyle/>
          <a:p>
            <a:r>
              <a:rPr lang="zh-CN" altLang="en-US" sz="2000">
                <a:sym typeface="+mn-ea"/>
              </a:rPr>
              <a:t>方法二：使用集成开发工具</a:t>
            </a:r>
            <a:r>
              <a:rPr lang="en-US" altLang="zh-CN" sz="2000">
                <a:sym typeface="+mn-ea"/>
              </a:rPr>
              <a:t>eclipse</a:t>
            </a:r>
            <a:r>
              <a:rPr lang="zh-CN" altLang="en-US" sz="2000">
                <a:sym typeface="+mn-ea"/>
              </a:rPr>
              <a:t>编写</a:t>
            </a:r>
            <a:r>
              <a:rPr lang="en-US" altLang="zh-CN" sz="2000">
                <a:sym typeface="+mn-ea"/>
              </a:rPr>
              <a:t>Java</a:t>
            </a:r>
            <a:r>
              <a:rPr lang="zh-CN" altLang="en-US" sz="2000">
                <a:sym typeface="+mn-ea"/>
              </a:rPr>
              <a:t>程序</a:t>
            </a:r>
          </a:p>
        </p:txBody>
      </p:sp>
      <p:sp>
        <p:nvSpPr>
          <p:cNvPr id="102" name="文本框 101"/>
          <p:cNvSpPr txBox="1"/>
          <p:nvPr/>
        </p:nvSpPr>
        <p:spPr>
          <a:xfrm>
            <a:off x="883920" y="1343025"/>
            <a:ext cx="9478645" cy="1198880"/>
          </a:xfrm>
          <a:prstGeom prst="rect">
            <a:avLst/>
          </a:prstGeom>
          <a:noFill/>
          <a:ln w="9525">
            <a:noFill/>
          </a:ln>
        </p:spPr>
        <p:txBody>
          <a:bodyPr wrap="square">
            <a:spAutoFit/>
          </a:bodyPr>
          <a:lstStyle/>
          <a:p>
            <a:pPr indent="0"/>
            <a:r>
              <a:rPr lang="en-US" sz="2400" b="0">
                <a:solidFill>
                  <a:srgbClr val="000000"/>
                </a:solidFill>
                <a:latin typeface="Times New Roman" panose="02020603050405020304" charset="0"/>
                <a:ea typeface="宋体" panose="02010600030101010101" pitchFamily="2" charset="-122"/>
              </a:rPr>
              <a:t>Eclipse </a:t>
            </a:r>
            <a:r>
              <a:rPr lang="zh-CN" sz="2400" b="0">
                <a:solidFill>
                  <a:srgbClr val="000000"/>
                </a:solidFill>
                <a:latin typeface="Times New Roman" panose="02020603050405020304" charset="0"/>
                <a:ea typeface="宋体" panose="02010600030101010101" pitchFamily="2" charset="-122"/>
              </a:rPr>
              <a:t>是一个开放源代码的、基于</a:t>
            </a:r>
            <a:r>
              <a:rPr lang="en-US" sz="2400" b="0">
                <a:solidFill>
                  <a:srgbClr val="000000"/>
                </a:solidFill>
                <a:latin typeface="Times New Roman" panose="02020603050405020304" charset="0"/>
                <a:ea typeface="宋体" panose="02010600030101010101" pitchFamily="2" charset="-122"/>
              </a:rPr>
              <a:t>Java</a:t>
            </a:r>
            <a:r>
              <a:rPr lang="zh-CN" sz="2400" b="0">
                <a:solidFill>
                  <a:srgbClr val="000000"/>
                </a:solidFill>
                <a:latin typeface="Times New Roman" panose="02020603050405020304" charset="0"/>
                <a:ea typeface="宋体" panose="02010600030101010101" pitchFamily="2" charset="-122"/>
              </a:rPr>
              <a:t>的可扩展开发平台，下载网址为：</a:t>
            </a:r>
            <a:r>
              <a:rPr lang="en-US" sz="2400" b="0">
                <a:solidFill>
                  <a:srgbClr val="000000"/>
                </a:solidFill>
                <a:latin typeface="Times New Roman" panose="02020603050405020304" charset="0"/>
                <a:ea typeface="宋体" panose="02010600030101010101" pitchFamily="2" charset="-122"/>
              </a:rPr>
              <a:t>https://www.eclipse.org/downloads/</a:t>
            </a:r>
            <a:r>
              <a:rPr lang="zh-CN" sz="2400" b="0">
                <a:solidFill>
                  <a:srgbClr val="000000"/>
                </a:solidFill>
                <a:latin typeface="Times New Roman" panose="02020603050405020304" charset="0"/>
                <a:ea typeface="宋体" panose="02010600030101010101" pitchFamily="2" charset="-122"/>
              </a:rPr>
              <a:t>。安装了</a:t>
            </a:r>
            <a:r>
              <a:rPr lang="en-US" sz="2400" b="0">
                <a:solidFill>
                  <a:srgbClr val="000000"/>
                </a:solidFill>
                <a:latin typeface="Times New Roman" panose="02020603050405020304" charset="0"/>
                <a:ea typeface="宋体" panose="02010600030101010101" pitchFamily="2" charset="-122"/>
              </a:rPr>
              <a:t>JDK</a:t>
            </a:r>
            <a:r>
              <a:rPr lang="zh-CN" sz="2400" b="0">
                <a:solidFill>
                  <a:srgbClr val="000000"/>
                </a:solidFill>
                <a:latin typeface="Times New Roman" panose="02020603050405020304" charset="0"/>
                <a:ea typeface="宋体" panose="02010600030101010101" pitchFamily="2" charset="-122"/>
              </a:rPr>
              <a:t>之后，可以直接下载</a:t>
            </a:r>
            <a:r>
              <a:rPr lang="en-US" sz="2400" b="0">
                <a:solidFill>
                  <a:srgbClr val="000000"/>
                </a:solidFill>
                <a:latin typeface="Times New Roman" panose="02020603050405020304" charset="0"/>
                <a:ea typeface="宋体" panose="02010600030101010101" pitchFamily="2" charset="-122"/>
              </a:rPr>
              <a:t>Eclipse</a:t>
            </a:r>
            <a:r>
              <a:rPr lang="zh-CN" sz="2400" b="0">
                <a:solidFill>
                  <a:srgbClr val="000000"/>
                </a:solidFill>
                <a:latin typeface="Times New Roman" panose="02020603050405020304" charset="0"/>
                <a:ea typeface="宋体" panose="02010600030101010101" pitchFamily="2" charset="-122"/>
              </a:rPr>
              <a:t>打开使用，</a:t>
            </a:r>
            <a:r>
              <a:rPr lang="en-US" sz="2400" b="0">
                <a:solidFill>
                  <a:srgbClr val="000000"/>
                </a:solidFill>
                <a:latin typeface="Times New Roman" panose="02020603050405020304" charset="0"/>
                <a:ea typeface="宋体" panose="02010600030101010101" pitchFamily="2" charset="-122"/>
              </a:rPr>
              <a:t>Eclipse</a:t>
            </a:r>
            <a:r>
              <a:rPr lang="zh-CN" sz="2400" b="0">
                <a:solidFill>
                  <a:srgbClr val="000000"/>
                </a:solidFill>
                <a:latin typeface="Times New Roman" panose="02020603050405020304" charset="0"/>
                <a:ea typeface="宋体" panose="02010600030101010101" pitchFamily="2" charset="-122"/>
              </a:rPr>
              <a:t>无需安装。</a:t>
            </a:r>
            <a:r>
              <a:rPr lang="en-US" altLang="zh-CN" sz="2400" b="0">
                <a:solidFill>
                  <a:srgbClr val="000000"/>
                </a:solidFill>
                <a:latin typeface="Times New Roman" panose="02020603050405020304" charset="0"/>
                <a:ea typeface="宋体" panose="02010600030101010101" pitchFamily="2" charset="-122"/>
              </a:rPr>
              <a:t>Eclipse</a:t>
            </a:r>
            <a:r>
              <a:rPr lang="zh-CN" altLang="en-US" sz="2400" b="0">
                <a:solidFill>
                  <a:srgbClr val="000000"/>
                </a:solidFill>
                <a:latin typeface="Times New Roman" panose="02020603050405020304" charset="0"/>
                <a:ea typeface="宋体" panose="02010600030101010101" pitchFamily="2" charset="-122"/>
              </a:rPr>
              <a:t>使用步骤如下：</a:t>
            </a:r>
          </a:p>
        </p:txBody>
      </p:sp>
      <p:sp>
        <p:nvSpPr>
          <p:cNvPr id="4" name="文本框 3"/>
          <p:cNvSpPr txBox="1"/>
          <p:nvPr/>
        </p:nvSpPr>
        <p:spPr>
          <a:xfrm>
            <a:off x="883920" y="2752090"/>
            <a:ext cx="9821545" cy="3784600"/>
          </a:xfrm>
          <a:prstGeom prst="rect">
            <a:avLst/>
          </a:prstGeom>
          <a:noFill/>
          <a:ln w="9525">
            <a:noFill/>
          </a:ln>
        </p:spPr>
        <p:txBody>
          <a:bodyPr wrap="square">
            <a:spAutoFit/>
          </a:bodyPr>
          <a:lstStyle/>
          <a:p>
            <a:pPr indent="266700"/>
            <a:r>
              <a:rPr lang="en-US" sz="2400" b="0">
                <a:solidFill>
                  <a:srgbClr val="000000"/>
                </a:solidFill>
                <a:latin typeface="Times New Roman" panose="02020603050405020304" charset="0"/>
                <a:ea typeface="宋体" panose="02010600030101010101" pitchFamily="2" charset="-122"/>
              </a:rPr>
              <a:t>1</a:t>
            </a:r>
            <a:r>
              <a:rPr lang="zh-CN" sz="2400" b="0">
                <a:solidFill>
                  <a:srgbClr val="000000"/>
                </a:solidFill>
                <a:latin typeface="Times New Roman" panose="02020603050405020304" charset="0"/>
                <a:ea typeface="宋体" panose="02010600030101010101" pitchFamily="2" charset="-122"/>
              </a:rPr>
              <a:t>）打开</a:t>
            </a:r>
            <a:r>
              <a:rPr lang="en-US" sz="2400" b="0">
                <a:solidFill>
                  <a:srgbClr val="000000"/>
                </a:solidFill>
                <a:latin typeface="Times New Roman" panose="02020603050405020304" charset="0"/>
                <a:ea typeface="宋体" panose="02010600030101010101" pitchFamily="2" charset="-122"/>
              </a:rPr>
              <a:t>Eclipse</a:t>
            </a:r>
            <a:r>
              <a:rPr lang="zh-CN" sz="2400" b="0">
                <a:solidFill>
                  <a:srgbClr val="000000"/>
                </a:solidFill>
                <a:latin typeface="Times New Roman" panose="02020603050405020304" charset="0"/>
                <a:ea typeface="宋体" panose="02010600030101010101" pitchFamily="2" charset="-122"/>
              </a:rPr>
              <a:t>，单击“</a:t>
            </a:r>
            <a:r>
              <a:rPr lang="en-US" sz="2400" b="0">
                <a:solidFill>
                  <a:srgbClr val="000000"/>
                </a:solidFill>
                <a:latin typeface="Times New Roman" panose="02020603050405020304" charset="0"/>
                <a:ea typeface="宋体" panose="02010600030101010101" pitchFamily="2" charset="-122"/>
              </a:rPr>
              <a:t>File</a:t>
            </a:r>
            <a:r>
              <a:rPr lang="zh-CN" sz="2400" b="0">
                <a:solidFill>
                  <a:srgbClr val="000000"/>
                </a:solidFill>
                <a:latin typeface="Times New Roman" panose="02020603050405020304" charset="0"/>
                <a:ea typeface="宋体" panose="02010600030101010101" pitchFamily="2" charset="-122"/>
              </a:rPr>
              <a:t>”按钮，在弹出来的菜单中选择“</a:t>
            </a:r>
            <a:r>
              <a:rPr lang="en-US" sz="2400" b="0">
                <a:solidFill>
                  <a:srgbClr val="000000"/>
                </a:solidFill>
                <a:latin typeface="Times New Roman" panose="02020603050405020304" charset="0"/>
                <a:ea typeface="宋体" panose="02010600030101010101" pitchFamily="2" charset="-122"/>
              </a:rPr>
              <a:t>New”→“Java Project</a:t>
            </a:r>
            <a:r>
              <a:rPr lang="zh-CN" sz="2400" b="0">
                <a:solidFill>
                  <a:srgbClr val="000000"/>
                </a:solidFill>
                <a:latin typeface="Times New Roman" panose="02020603050405020304" charset="0"/>
                <a:ea typeface="宋体" panose="02010600030101010101" pitchFamily="2" charset="-122"/>
              </a:rPr>
              <a:t>”，在打开的“</a:t>
            </a:r>
            <a:r>
              <a:rPr lang="en-US" sz="2400" b="0">
                <a:solidFill>
                  <a:srgbClr val="000000"/>
                </a:solidFill>
                <a:latin typeface="Times New Roman" panose="02020603050405020304" charset="0"/>
                <a:ea typeface="宋体" panose="02010600030101010101" pitchFamily="2" charset="-122"/>
              </a:rPr>
              <a:t>New Java Project</a:t>
            </a:r>
            <a:r>
              <a:rPr lang="zh-CN" sz="2400" b="0">
                <a:solidFill>
                  <a:srgbClr val="000000"/>
                </a:solidFill>
                <a:latin typeface="Times New Roman" panose="02020603050405020304" charset="0"/>
                <a:ea typeface="宋体" panose="02010600030101010101" pitchFamily="2" charset="-122"/>
              </a:rPr>
              <a:t>”对话框中输入</a:t>
            </a:r>
            <a:r>
              <a:rPr lang="en-US" sz="2400" b="0">
                <a:solidFill>
                  <a:srgbClr val="000000"/>
                </a:solidFill>
                <a:latin typeface="Times New Roman" panose="02020603050405020304" charset="0"/>
                <a:ea typeface="宋体" panose="02010600030101010101" pitchFamily="2" charset="-122"/>
              </a:rPr>
              <a:t>Project name</a:t>
            </a:r>
            <a:r>
              <a:rPr lang="zh-CN" sz="2400" b="0">
                <a:solidFill>
                  <a:srgbClr val="000000"/>
                </a:solidFill>
                <a:latin typeface="Times New Roman" panose="02020603050405020304" charset="0"/>
                <a:ea typeface="宋体" panose="02010600030101010101" pitchFamily="2" charset="-122"/>
              </a:rPr>
              <a:t>为“</a:t>
            </a:r>
            <a:r>
              <a:rPr lang="en-US" sz="2400" b="0">
                <a:solidFill>
                  <a:srgbClr val="000000"/>
                </a:solidFill>
                <a:latin typeface="Times New Roman" panose="02020603050405020304" charset="0"/>
                <a:ea typeface="宋体" panose="02010600030101010101" pitchFamily="2" charset="-122"/>
              </a:rPr>
              <a:t>hellojava</a:t>
            </a:r>
            <a:r>
              <a:rPr lang="zh-CN" sz="2400" b="0">
                <a:solidFill>
                  <a:srgbClr val="000000"/>
                </a:solidFill>
                <a:latin typeface="Times New Roman" panose="02020603050405020304" charset="0"/>
                <a:ea typeface="宋体" panose="02010600030101010101" pitchFamily="2" charset="-122"/>
              </a:rPr>
              <a:t>”，单击“</a:t>
            </a:r>
            <a:r>
              <a:rPr lang="en-US" sz="2400" b="0">
                <a:solidFill>
                  <a:srgbClr val="000000"/>
                </a:solidFill>
                <a:latin typeface="Times New Roman" panose="02020603050405020304" charset="0"/>
                <a:ea typeface="宋体" panose="02010600030101010101" pitchFamily="2" charset="-122"/>
              </a:rPr>
              <a:t>Finish</a:t>
            </a:r>
            <a:r>
              <a:rPr lang="zh-CN" sz="2400" b="0">
                <a:solidFill>
                  <a:srgbClr val="000000"/>
                </a:solidFill>
                <a:latin typeface="Times New Roman" panose="02020603050405020304" charset="0"/>
                <a:ea typeface="宋体" panose="02010600030101010101" pitchFamily="2" charset="-122"/>
              </a:rPr>
              <a:t>”按钮。</a:t>
            </a:r>
            <a:r>
              <a:rPr lang="en-US" sz="2400" b="0">
                <a:latin typeface="Calibri" panose="020F0502020204030204" pitchFamily="34" charset="0"/>
                <a:ea typeface="宋体" panose="02010600030101010101" pitchFamily="2" charset="-122"/>
                <a:cs typeface="Times New Roman" panose="02020603050405020304" charset="0"/>
              </a:rPr>
              <a:t> </a:t>
            </a:r>
            <a:endParaRPr lang="en-US" sz="2400" b="0">
              <a:solidFill>
                <a:srgbClr val="000000"/>
              </a:solidFill>
              <a:latin typeface="Times New Roman" panose="02020603050405020304" charset="0"/>
              <a:ea typeface="宋体" panose="02010600030101010101" pitchFamily="2" charset="-122"/>
            </a:endParaRPr>
          </a:p>
          <a:p>
            <a:pPr indent="266700"/>
            <a:r>
              <a:rPr lang="en-US" sz="2400" b="0">
                <a:solidFill>
                  <a:srgbClr val="000000"/>
                </a:solidFill>
                <a:latin typeface="Times New Roman" panose="02020603050405020304" charset="0"/>
                <a:ea typeface="宋体" panose="02010600030101010101" pitchFamily="2" charset="-122"/>
              </a:rPr>
              <a:t>2</a:t>
            </a:r>
            <a:r>
              <a:rPr lang="zh-CN" sz="2400" b="0">
                <a:solidFill>
                  <a:srgbClr val="000000"/>
                </a:solidFill>
                <a:latin typeface="Times New Roman" panose="02020603050405020304" charset="0"/>
                <a:ea typeface="宋体" panose="02010600030101010101" pitchFamily="2" charset="-122"/>
              </a:rPr>
              <a:t>）右键单击新建的项目“</a:t>
            </a:r>
            <a:r>
              <a:rPr lang="en-US" sz="2400" b="0">
                <a:solidFill>
                  <a:srgbClr val="000000"/>
                </a:solidFill>
                <a:latin typeface="Times New Roman" panose="02020603050405020304" charset="0"/>
                <a:ea typeface="宋体" panose="02010600030101010101" pitchFamily="2" charset="-122"/>
              </a:rPr>
              <a:t>hellojava</a:t>
            </a:r>
            <a:r>
              <a:rPr lang="zh-CN" sz="2400" b="0">
                <a:solidFill>
                  <a:srgbClr val="000000"/>
                </a:solidFill>
                <a:latin typeface="Times New Roman" panose="02020603050405020304" charset="0"/>
                <a:ea typeface="宋体" panose="02010600030101010101" pitchFamily="2" charset="-122"/>
              </a:rPr>
              <a:t>”，在弹出的快捷菜单中选择“</a:t>
            </a:r>
            <a:r>
              <a:rPr lang="en-US" sz="2400" b="0">
                <a:solidFill>
                  <a:srgbClr val="000000"/>
                </a:solidFill>
                <a:latin typeface="Times New Roman" panose="02020603050405020304" charset="0"/>
                <a:ea typeface="宋体" panose="02010600030101010101" pitchFamily="2" charset="-122"/>
              </a:rPr>
              <a:t>New”→“Class</a:t>
            </a:r>
            <a:r>
              <a:rPr lang="zh-CN" sz="2400" b="0">
                <a:solidFill>
                  <a:srgbClr val="000000"/>
                </a:solidFill>
                <a:latin typeface="Times New Roman" panose="02020603050405020304" charset="0"/>
                <a:ea typeface="宋体" panose="02010600030101010101" pitchFamily="2" charset="-122"/>
              </a:rPr>
              <a:t>”，在打开的“</a:t>
            </a:r>
            <a:r>
              <a:rPr lang="en-US" sz="2400" b="0">
                <a:solidFill>
                  <a:srgbClr val="000000"/>
                </a:solidFill>
                <a:latin typeface="Times New Roman" panose="02020603050405020304" charset="0"/>
                <a:ea typeface="宋体" panose="02010600030101010101" pitchFamily="2" charset="-122"/>
              </a:rPr>
              <a:t>New Java Class</a:t>
            </a:r>
            <a:r>
              <a:rPr lang="zh-CN" sz="2400" b="0">
                <a:solidFill>
                  <a:srgbClr val="000000"/>
                </a:solidFill>
                <a:latin typeface="Times New Roman" panose="02020603050405020304" charset="0"/>
                <a:ea typeface="宋体" panose="02010600030101010101" pitchFamily="2" charset="-122"/>
              </a:rPr>
              <a:t>”对话框中输入</a:t>
            </a:r>
            <a:r>
              <a:rPr lang="en-US" sz="2400" b="0">
                <a:solidFill>
                  <a:srgbClr val="000000"/>
                </a:solidFill>
                <a:latin typeface="Times New Roman" panose="02020603050405020304" charset="0"/>
                <a:ea typeface="宋体" panose="02010600030101010101" pitchFamily="2" charset="-122"/>
              </a:rPr>
              <a:t>Name</a:t>
            </a:r>
            <a:r>
              <a:rPr lang="zh-CN" sz="2400" b="0">
                <a:solidFill>
                  <a:srgbClr val="000000"/>
                </a:solidFill>
                <a:latin typeface="Times New Roman" panose="02020603050405020304" charset="0"/>
                <a:ea typeface="宋体" panose="02010600030101010101" pitchFamily="2" charset="-122"/>
              </a:rPr>
              <a:t>为“</a:t>
            </a:r>
            <a:r>
              <a:rPr lang="en-US" sz="2400" b="0">
                <a:solidFill>
                  <a:srgbClr val="000000"/>
                </a:solidFill>
                <a:latin typeface="Times New Roman" panose="02020603050405020304" charset="0"/>
                <a:ea typeface="宋体" panose="02010600030101010101" pitchFamily="2" charset="-122"/>
              </a:rPr>
              <a:t>HelloJava</a:t>
            </a:r>
            <a:r>
              <a:rPr lang="zh-CN" sz="2400" b="0">
                <a:solidFill>
                  <a:srgbClr val="000000"/>
                </a:solidFill>
                <a:latin typeface="Times New Roman" panose="02020603050405020304" charset="0"/>
                <a:ea typeface="宋体" panose="02010600030101010101" pitchFamily="2" charset="-122"/>
              </a:rPr>
              <a:t>”，勾选“</a:t>
            </a:r>
            <a:r>
              <a:rPr lang="en-US" sz="2400" b="0">
                <a:solidFill>
                  <a:srgbClr val="000000"/>
                </a:solidFill>
                <a:latin typeface="Times New Roman" panose="02020603050405020304" charset="0"/>
                <a:ea typeface="宋体" panose="02010600030101010101" pitchFamily="2" charset="-122"/>
              </a:rPr>
              <a:t>public static void main(String[] args)</a:t>
            </a:r>
            <a:r>
              <a:rPr lang="zh-CN" sz="2400" b="0">
                <a:solidFill>
                  <a:srgbClr val="000000"/>
                </a:solidFill>
                <a:latin typeface="Times New Roman" panose="02020603050405020304" charset="0"/>
                <a:ea typeface="宋体" panose="02010600030101010101" pitchFamily="2" charset="-122"/>
              </a:rPr>
              <a:t>”，单击“</a:t>
            </a:r>
            <a:r>
              <a:rPr lang="en-US" sz="2400" b="0">
                <a:solidFill>
                  <a:srgbClr val="000000"/>
                </a:solidFill>
                <a:latin typeface="Times New Roman" panose="02020603050405020304" charset="0"/>
                <a:ea typeface="宋体" panose="02010600030101010101" pitchFamily="2" charset="-122"/>
              </a:rPr>
              <a:t>Finish</a:t>
            </a:r>
            <a:r>
              <a:rPr lang="zh-CN" sz="2400" b="0">
                <a:solidFill>
                  <a:srgbClr val="000000"/>
                </a:solidFill>
                <a:latin typeface="Times New Roman" panose="02020603050405020304" charset="0"/>
                <a:ea typeface="宋体" panose="02010600030101010101" pitchFamily="2" charset="-122"/>
              </a:rPr>
              <a:t>”按钮。</a:t>
            </a:r>
            <a:endParaRPr lang="en-US" sz="2400" b="0">
              <a:solidFill>
                <a:srgbClr val="000000"/>
              </a:solidFill>
              <a:latin typeface="Times New Roman" panose="02020603050405020304" charset="0"/>
              <a:ea typeface="宋体" panose="02010600030101010101" pitchFamily="2" charset="-122"/>
            </a:endParaRPr>
          </a:p>
          <a:p>
            <a:pPr indent="266700"/>
            <a:r>
              <a:rPr lang="en-US" sz="2400" b="0">
                <a:solidFill>
                  <a:srgbClr val="000000"/>
                </a:solidFill>
                <a:latin typeface="Times New Roman" panose="02020603050405020304" charset="0"/>
                <a:ea typeface="宋体" panose="02010600030101010101" pitchFamily="2" charset="-122"/>
              </a:rPr>
              <a:t>3</a:t>
            </a:r>
            <a:r>
              <a:rPr lang="zh-CN" sz="2400" b="0">
                <a:solidFill>
                  <a:srgbClr val="000000"/>
                </a:solidFill>
                <a:latin typeface="Times New Roman" panose="02020603050405020304" charset="0"/>
                <a:ea typeface="宋体" panose="02010600030101010101" pitchFamily="2" charset="-122"/>
              </a:rPr>
              <a:t>）在代码区中输入如下代码，按〈</a:t>
            </a:r>
            <a:r>
              <a:rPr lang="en-US" sz="2400" b="0">
                <a:solidFill>
                  <a:srgbClr val="000000"/>
                </a:solidFill>
                <a:latin typeface="Times New Roman" panose="02020603050405020304" charset="0"/>
                <a:ea typeface="宋体" panose="02010600030101010101" pitchFamily="2" charset="-122"/>
              </a:rPr>
              <a:t>Ctrl+S</a:t>
            </a:r>
            <a:r>
              <a:rPr lang="zh-CN" sz="2400" b="0">
                <a:solidFill>
                  <a:srgbClr val="000000"/>
                </a:solidFill>
                <a:latin typeface="Times New Roman" panose="02020603050405020304" charset="0"/>
                <a:ea typeface="宋体" panose="02010600030101010101" pitchFamily="2" charset="-122"/>
              </a:rPr>
              <a:t>〉组合键保存。在代码页面空白处右键单击，在弹出的快捷菜单中选择“</a:t>
            </a:r>
            <a:r>
              <a:rPr lang="en-US" sz="2400" b="0">
                <a:solidFill>
                  <a:srgbClr val="000000"/>
                </a:solidFill>
                <a:latin typeface="Times New Roman" panose="02020603050405020304" charset="0"/>
                <a:ea typeface="宋体" panose="02010600030101010101" pitchFamily="2" charset="-122"/>
              </a:rPr>
              <a:t>Run As”→“Java Application</a:t>
            </a:r>
            <a:r>
              <a:rPr lang="zh-CN" sz="2400" b="0">
                <a:solidFill>
                  <a:srgbClr val="000000"/>
                </a:solidFill>
                <a:latin typeface="Times New Roman" panose="02020603050405020304" charset="0"/>
                <a:ea typeface="宋体" panose="02010600030101010101" pitchFamily="2" charset="-122"/>
              </a:rPr>
              <a:t>”，或者单击</a:t>
            </a:r>
            <a:r>
              <a:rPr lang="en-US" sz="2400" b="0">
                <a:solidFill>
                  <a:srgbClr val="000000"/>
                </a:solidFill>
                <a:latin typeface="Times New Roman" panose="02020603050405020304" charset="0"/>
                <a:ea typeface="宋体" panose="02010600030101010101" pitchFamily="2" charset="-122"/>
              </a:rPr>
              <a:t>Eclipse</a:t>
            </a:r>
            <a:r>
              <a:rPr lang="zh-CN" sz="2400" b="0">
                <a:solidFill>
                  <a:srgbClr val="000000"/>
                </a:solidFill>
                <a:latin typeface="Times New Roman" panose="02020603050405020304" charset="0"/>
                <a:ea typeface="宋体" panose="02010600030101010101" pitchFamily="2" charset="-122"/>
              </a:rPr>
              <a:t>上方菜单栏的</a:t>
            </a:r>
            <a:endParaRPr lang="zh-CN" altLang="en-US" sz="2400" b="0">
              <a:solidFill>
                <a:srgbClr val="000000"/>
              </a:solidFill>
              <a:latin typeface="Times New Roman" panose="02020603050405020304" charset="0"/>
              <a:ea typeface="宋体" panose="02010600030101010101" pitchFamily="2" charset="-122"/>
            </a:endParaRPr>
          </a:p>
        </p:txBody>
      </p:sp>
      <p:pic>
        <p:nvPicPr>
          <p:cNvPr id="22" name="图片 10"/>
          <p:cNvPicPr>
            <a:picLocks noChangeAspect="1"/>
          </p:cNvPicPr>
          <p:nvPr/>
        </p:nvPicPr>
        <p:blipFill>
          <a:blip r:embed="rId2"/>
          <a:stretch>
            <a:fillRect/>
          </a:stretch>
        </p:blipFill>
        <p:spPr>
          <a:xfrm>
            <a:off x="4990465" y="6069330"/>
            <a:ext cx="467360" cy="6432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学习内容</a:t>
            </a:r>
          </a:p>
        </p:txBody>
      </p:sp>
      <p:grpSp>
        <p:nvGrpSpPr>
          <p:cNvPr id="8" name="组合 7"/>
          <p:cNvGrpSpPr/>
          <p:nvPr/>
        </p:nvGrpSpPr>
        <p:grpSpPr>
          <a:xfrm>
            <a:off x="853824" y="1637863"/>
            <a:ext cx="2072960" cy="2584754"/>
            <a:chOff x="3295850" y="1908877"/>
            <a:chExt cx="3738030" cy="4660916"/>
          </a:xfrm>
        </p:grpSpPr>
        <p:sp>
          <p:nvSpPr>
            <p:cNvPr id="9" name="圆角矩形 2"/>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11" name="圆角矩形 4"/>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16" name="圆角矩形 6"/>
          <p:cNvSpPr/>
          <p:nvPr/>
        </p:nvSpPr>
        <p:spPr>
          <a:xfrm>
            <a:off x="2407549" y="2102390"/>
            <a:ext cx="5406247"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7" name="组合 16"/>
          <p:cNvGrpSpPr/>
          <p:nvPr/>
        </p:nvGrpSpPr>
        <p:grpSpPr>
          <a:xfrm>
            <a:off x="2477838" y="2416247"/>
            <a:ext cx="118508" cy="118509"/>
            <a:chOff x="4486616" y="3001075"/>
            <a:chExt cx="274695" cy="274699"/>
          </a:xfrm>
        </p:grpSpPr>
        <p:sp>
          <p:nvSpPr>
            <p:cNvPr id="18" name="椭圆 17"/>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 name="椭圆 18"/>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0" name="组合 19"/>
          <p:cNvGrpSpPr/>
          <p:nvPr/>
        </p:nvGrpSpPr>
        <p:grpSpPr>
          <a:xfrm>
            <a:off x="2178333" y="2416247"/>
            <a:ext cx="118508" cy="118509"/>
            <a:chOff x="4486616" y="3001075"/>
            <a:chExt cx="274695" cy="274699"/>
          </a:xfrm>
        </p:grpSpPr>
        <p:sp>
          <p:nvSpPr>
            <p:cNvPr id="21" name="椭圆 20"/>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3" name="椭圆 2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4" name="组合 23"/>
          <p:cNvGrpSpPr/>
          <p:nvPr/>
        </p:nvGrpSpPr>
        <p:grpSpPr>
          <a:xfrm>
            <a:off x="2244890" y="2449909"/>
            <a:ext cx="288238" cy="46073"/>
            <a:chOff x="4318304" y="3089060"/>
            <a:chExt cx="384317" cy="61430"/>
          </a:xfrm>
        </p:grpSpPr>
        <p:sp>
          <p:nvSpPr>
            <p:cNvPr id="25" name="圆角矩形 14"/>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6" name="圆角矩形 15"/>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27" name="文本框 26"/>
          <p:cNvSpPr txBox="1"/>
          <p:nvPr/>
        </p:nvSpPr>
        <p:spPr>
          <a:xfrm>
            <a:off x="3219735" y="2227302"/>
            <a:ext cx="4279827" cy="506730"/>
          </a:xfrm>
          <a:prstGeom prst="rect">
            <a:avLst/>
          </a:prstGeom>
          <a:noFill/>
        </p:spPr>
        <p:txBody>
          <a:bodyPr wrap="square" rtlCol="0">
            <a:spAutoFit/>
          </a:bodyPr>
          <a:lstStyle/>
          <a:p>
            <a:pPr algn="ctr"/>
            <a:r>
              <a:rPr lang="en-US" altLang="zh-CN" sz="2700" dirty="0">
                <a:solidFill>
                  <a:schemeClr val="bg1"/>
                </a:solidFill>
                <a:latin typeface="造字工房悦黑体验版细体" pitchFamily="50" charset="-122"/>
                <a:ea typeface="造字工房悦黑体验版细体" pitchFamily="50" charset="-122"/>
              </a:rPr>
              <a:t>Java</a:t>
            </a:r>
            <a:r>
              <a:rPr lang="zh-CN" altLang="en-US" sz="2700" dirty="0">
                <a:solidFill>
                  <a:schemeClr val="bg1"/>
                </a:solidFill>
                <a:latin typeface="造字工房悦黑体验版细体" pitchFamily="50" charset="-122"/>
                <a:ea typeface="造字工房悦黑体验版细体" pitchFamily="50" charset="-122"/>
              </a:rPr>
              <a:t>语言概述</a:t>
            </a:r>
          </a:p>
        </p:txBody>
      </p:sp>
      <p:grpSp>
        <p:nvGrpSpPr>
          <p:cNvPr id="28" name="组合 27"/>
          <p:cNvGrpSpPr/>
          <p:nvPr/>
        </p:nvGrpSpPr>
        <p:grpSpPr>
          <a:xfrm>
            <a:off x="1299070" y="2205958"/>
            <a:ext cx="589923" cy="553376"/>
            <a:chOff x="3108756" y="2110160"/>
            <a:chExt cx="745081" cy="698920"/>
          </a:xfrm>
          <a:solidFill>
            <a:schemeClr val="bg1"/>
          </a:solidFill>
        </p:grpSpPr>
        <p:sp>
          <p:nvSpPr>
            <p:cNvPr id="29" name="Freeform 489"/>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p:spPr>
          <p:txBody>
            <a:bodyPr vert="horz" wrap="square" lIns="68580" tIns="34290" rIns="68580" bIns="34290" numCol="1" anchor="t" anchorCtr="0" compatLnSpc="1"/>
            <a:lstStyle/>
            <a:p>
              <a:endParaRPr lang="zh-CN" altLang="en-US" sz="1015"/>
            </a:p>
          </p:txBody>
        </p:sp>
        <p:sp>
          <p:nvSpPr>
            <p:cNvPr id="31" name="Freeform 490"/>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p:spPr>
          <p:txBody>
            <a:bodyPr vert="horz" wrap="square" lIns="68580" tIns="34290" rIns="68580" bIns="34290" numCol="1" anchor="t" anchorCtr="0" compatLnSpc="1"/>
            <a:lstStyle/>
            <a:p>
              <a:endParaRPr lang="zh-CN" altLang="en-US" sz="1015"/>
            </a:p>
          </p:txBody>
        </p:sp>
        <p:sp>
          <p:nvSpPr>
            <p:cNvPr id="32" name="Freeform 491"/>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p:spPr>
          <p:txBody>
            <a:bodyPr vert="horz" wrap="square" lIns="68580" tIns="34290" rIns="68580" bIns="34290" numCol="1" anchor="t" anchorCtr="0" compatLnSpc="1"/>
            <a:lstStyle/>
            <a:p>
              <a:endParaRPr lang="zh-CN" altLang="en-US" sz="1015"/>
            </a:p>
          </p:txBody>
        </p:sp>
        <p:sp>
          <p:nvSpPr>
            <p:cNvPr id="33" name="Rectangle 492"/>
            <p:cNvSpPr>
              <a:spLocks noChangeArrowheads="1"/>
            </p:cNvSpPr>
            <p:nvPr/>
          </p:nvSpPr>
          <p:spPr bwMode="auto">
            <a:xfrm>
              <a:off x="3237144" y="2495323"/>
              <a:ext cx="168779" cy="15147"/>
            </a:xfrm>
            <a:prstGeom prst="rect">
              <a:avLst/>
            </a:prstGeom>
            <a:grpFill/>
            <a:ln>
              <a:noFill/>
            </a:ln>
          </p:spPr>
          <p:txBody>
            <a:bodyPr vert="horz" wrap="square" lIns="68580" tIns="34290" rIns="68580" bIns="34290" numCol="1" anchor="t" anchorCtr="0" compatLnSpc="1"/>
            <a:lstStyle/>
            <a:p>
              <a:endParaRPr lang="zh-CN" altLang="en-US" sz="1015"/>
            </a:p>
          </p:txBody>
        </p:sp>
        <p:sp>
          <p:nvSpPr>
            <p:cNvPr id="34" name="Rectangle 493"/>
            <p:cNvSpPr>
              <a:spLocks noChangeArrowheads="1"/>
            </p:cNvSpPr>
            <p:nvPr/>
          </p:nvSpPr>
          <p:spPr bwMode="auto">
            <a:xfrm>
              <a:off x="3237144" y="2449161"/>
              <a:ext cx="168779" cy="17311"/>
            </a:xfrm>
            <a:prstGeom prst="rect">
              <a:avLst/>
            </a:prstGeom>
            <a:grpFill/>
            <a:ln>
              <a:noFill/>
            </a:ln>
          </p:spPr>
          <p:txBody>
            <a:bodyPr vert="horz" wrap="square" lIns="68580" tIns="34290" rIns="68580" bIns="34290" numCol="1" anchor="t" anchorCtr="0" compatLnSpc="1"/>
            <a:lstStyle/>
            <a:p>
              <a:endParaRPr lang="zh-CN" altLang="en-US" sz="1015"/>
            </a:p>
          </p:txBody>
        </p:sp>
        <p:sp>
          <p:nvSpPr>
            <p:cNvPr id="35" name="Rectangle 494"/>
            <p:cNvSpPr>
              <a:spLocks noChangeArrowheads="1"/>
            </p:cNvSpPr>
            <p:nvPr/>
          </p:nvSpPr>
          <p:spPr bwMode="auto">
            <a:xfrm>
              <a:off x="3237144" y="2403000"/>
              <a:ext cx="168779" cy="15868"/>
            </a:xfrm>
            <a:prstGeom prst="rect">
              <a:avLst/>
            </a:prstGeom>
            <a:grpFill/>
            <a:ln>
              <a:noFill/>
            </a:ln>
          </p:spPr>
          <p:txBody>
            <a:bodyPr vert="horz" wrap="square" lIns="68580" tIns="34290" rIns="68580" bIns="34290" numCol="1" anchor="t" anchorCtr="0" compatLnSpc="1"/>
            <a:lstStyle/>
            <a:p>
              <a:endParaRPr lang="zh-CN" altLang="en-US" sz="1015"/>
            </a:p>
          </p:txBody>
        </p:sp>
        <p:sp>
          <p:nvSpPr>
            <p:cNvPr id="36" name="Rectangle 495"/>
            <p:cNvSpPr>
              <a:spLocks noChangeArrowheads="1"/>
            </p:cNvSpPr>
            <p:nvPr/>
          </p:nvSpPr>
          <p:spPr bwMode="auto">
            <a:xfrm>
              <a:off x="3237144" y="2357559"/>
              <a:ext cx="168779" cy="15147"/>
            </a:xfrm>
            <a:prstGeom prst="rect">
              <a:avLst/>
            </a:prstGeom>
            <a:grpFill/>
            <a:ln>
              <a:noFill/>
            </a:ln>
          </p:spPr>
          <p:txBody>
            <a:bodyPr vert="horz" wrap="square" lIns="68580" tIns="34290" rIns="68580" bIns="34290" numCol="1" anchor="t" anchorCtr="0" compatLnSpc="1"/>
            <a:lstStyle/>
            <a:p>
              <a:endParaRPr lang="zh-CN" altLang="en-US" sz="1015"/>
            </a:p>
          </p:txBody>
        </p:sp>
        <p:sp>
          <p:nvSpPr>
            <p:cNvPr id="37" name="Freeform 496"/>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p:spPr>
          <p:txBody>
            <a:bodyPr vert="horz" wrap="square" lIns="68580" tIns="34290" rIns="68580" bIns="34290" numCol="1" anchor="t" anchorCtr="0" compatLnSpc="1"/>
            <a:lstStyle/>
            <a:p>
              <a:endParaRPr lang="zh-CN" altLang="en-US" sz="1015"/>
            </a:p>
          </p:txBody>
        </p:sp>
      </p:grpSp>
      <p:grpSp>
        <p:nvGrpSpPr>
          <p:cNvPr id="38" name="组合 37"/>
          <p:cNvGrpSpPr/>
          <p:nvPr/>
        </p:nvGrpSpPr>
        <p:grpSpPr>
          <a:xfrm>
            <a:off x="2779364" y="2296194"/>
            <a:ext cx="484115" cy="429667"/>
            <a:chOff x="5030931" y="2884106"/>
            <a:chExt cx="645486" cy="572889"/>
          </a:xfrm>
        </p:grpSpPr>
        <p:sp>
          <p:nvSpPr>
            <p:cNvPr id="39" name="椭圆 38"/>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0" name="文本框 39"/>
            <p:cNvSpPr txBox="1"/>
            <p:nvPr/>
          </p:nvSpPr>
          <p:spPr>
            <a:xfrm>
              <a:off x="5030931" y="2902999"/>
              <a:ext cx="645486" cy="553996"/>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01</a:t>
              </a:r>
              <a:endParaRPr lang="zh-CN" altLang="en-US" sz="2100" dirty="0">
                <a:solidFill>
                  <a:srgbClr val="FFB850"/>
                </a:solidFill>
                <a:latin typeface="Impact" panose="020B0806030902050204" pitchFamily="34" charset="0"/>
              </a:endParaRPr>
            </a:p>
          </p:txBody>
        </p:sp>
      </p:grpSp>
      <p:grpSp>
        <p:nvGrpSpPr>
          <p:cNvPr id="59" name="组合 58"/>
          <p:cNvGrpSpPr/>
          <p:nvPr/>
        </p:nvGrpSpPr>
        <p:grpSpPr>
          <a:xfrm>
            <a:off x="2516825" y="5145801"/>
            <a:ext cx="539637" cy="423360"/>
            <a:chOff x="4172643" y="3997027"/>
            <a:chExt cx="736426" cy="577745"/>
          </a:xfrm>
          <a:solidFill>
            <a:schemeClr val="bg1"/>
          </a:solidFill>
        </p:grpSpPr>
        <p:sp>
          <p:nvSpPr>
            <p:cNvPr id="60" name="Freeform 14"/>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p:spPr>
          <p:txBody>
            <a:bodyPr vert="horz" wrap="square" lIns="68580" tIns="34290" rIns="68580" bIns="34290" numCol="1" anchor="t" anchorCtr="0" compatLnSpc="1"/>
            <a:lstStyle/>
            <a:p>
              <a:endParaRPr lang="zh-CN" altLang="en-US" sz="1015"/>
            </a:p>
          </p:txBody>
        </p:sp>
        <p:sp>
          <p:nvSpPr>
            <p:cNvPr id="61"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p:spPr>
          <p:txBody>
            <a:bodyPr vert="horz" wrap="square" lIns="68580" tIns="34290" rIns="68580" bIns="34290" numCol="1" anchor="t" anchorCtr="0" compatLnSpc="1"/>
            <a:lstStyle/>
            <a:p>
              <a:endParaRPr lang="zh-CN" altLang="en-US" sz="1015"/>
            </a:p>
          </p:txBody>
        </p:sp>
        <p:sp>
          <p:nvSpPr>
            <p:cNvPr id="62"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p:spPr>
          <p:txBody>
            <a:bodyPr vert="horz" wrap="square" lIns="68580" tIns="34290" rIns="68580" bIns="34290" numCol="1" anchor="t" anchorCtr="0" compatLnSpc="1"/>
            <a:lstStyle/>
            <a:p>
              <a:endParaRPr lang="zh-CN" altLang="en-US" sz="1015"/>
            </a:p>
          </p:txBody>
        </p:sp>
        <p:sp>
          <p:nvSpPr>
            <p:cNvPr id="63" name="Freeform 17"/>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p:spPr>
          <p:txBody>
            <a:bodyPr vert="horz" wrap="square" lIns="68580" tIns="34290" rIns="68580" bIns="34290" numCol="1" anchor="t" anchorCtr="0" compatLnSpc="1"/>
            <a:lstStyle/>
            <a:p>
              <a:endParaRPr lang="zh-CN" altLang="en-US" sz="1015"/>
            </a:p>
          </p:txBody>
        </p:sp>
      </p:grpSp>
      <p:grpSp>
        <p:nvGrpSpPr>
          <p:cNvPr id="83" name="组合 82"/>
          <p:cNvGrpSpPr/>
          <p:nvPr/>
        </p:nvGrpSpPr>
        <p:grpSpPr>
          <a:xfrm>
            <a:off x="2220398" y="3187461"/>
            <a:ext cx="1466125" cy="1299416"/>
            <a:chOff x="3295850" y="2263222"/>
            <a:chExt cx="2643765" cy="2343151"/>
          </a:xfrm>
        </p:grpSpPr>
        <p:sp>
          <p:nvSpPr>
            <p:cNvPr id="85"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87"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5A681"/>
            </a:solidFill>
            <a:ln w="25400">
              <a:no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dirty="0">
                <a:solidFill>
                  <a:prstClr val="black"/>
                </a:solidFill>
              </a:endParaRPr>
            </a:p>
          </p:txBody>
        </p:sp>
      </p:grpSp>
      <p:sp>
        <p:nvSpPr>
          <p:cNvPr id="88" name="圆角矩形 6"/>
          <p:cNvSpPr/>
          <p:nvPr/>
        </p:nvSpPr>
        <p:spPr>
          <a:xfrm>
            <a:off x="3709845" y="3457183"/>
            <a:ext cx="5005183" cy="751080"/>
          </a:xfrm>
          <a:prstGeom prst="roundRect">
            <a:avLst>
              <a:gd name="adj" fmla="val 9976"/>
            </a:avLst>
          </a:prstGeom>
          <a:solidFill>
            <a:srgbClr val="15A681"/>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9" name="组合 88"/>
          <p:cNvGrpSpPr/>
          <p:nvPr/>
        </p:nvGrpSpPr>
        <p:grpSpPr>
          <a:xfrm>
            <a:off x="3780134" y="3771040"/>
            <a:ext cx="118508" cy="118509"/>
            <a:chOff x="4486616" y="3001075"/>
            <a:chExt cx="274695" cy="274699"/>
          </a:xfrm>
        </p:grpSpPr>
        <p:sp>
          <p:nvSpPr>
            <p:cNvPr id="90" name="椭圆 89"/>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91" name="椭圆 90"/>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92" name="组合 91"/>
          <p:cNvGrpSpPr/>
          <p:nvPr/>
        </p:nvGrpSpPr>
        <p:grpSpPr>
          <a:xfrm>
            <a:off x="3480629" y="3771040"/>
            <a:ext cx="118508" cy="118509"/>
            <a:chOff x="4486616" y="3001075"/>
            <a:chExt cx="274695" cy="274699"/>
          </a:xfrm>
        </p:grpSpPr>
        <p:sp>
          <p:nvSpPr>
            <p:cNvPr id="93" name="椭圆 92"/>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94" name="椭圆 93"/>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95" name="组合 94"/>
          <p:cNvGrpSpPr/>
          <p:nvPr/>
        </p:nvGrpSpPr>
        <p:grpSpPr>
          <a:xfrm>
            <a:off x="3547188" y="3804702"/>
            <a:ext cx="288238" cy="46073"/>
            <a:chOff x="4317617" y="3104300"/>
            <a:chExt cx="384317" cy="61430"/>
          </a:xfrm>
        </p:grpSpPr>
        <p:sp>
          <p:nvSpPr>
            <p:cNvPr id="96" name="圆角矩形 14"/>
            <p:cNvSpPr/>
            <p:nvPr/>
          </p:nvSpPr>
          <p:spPr>
            <a:xfrm rot="16200000">
              <a:off x="4498570"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97" name="圆角矩形 15"/>
            <p:cNvSpPr/>
            <p:nvPr/>
          </p:nvSpPr>
          <p:spPr>
            <a:xfrm rot="16200000">
              <a:off x="4498571"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98" name="组合 97"/>
          <p:cNvGrpSpPr/>
          <p:nvPr/>
        </p:nvGrpSpPr>
        <p:grpSpPr>
          <a:xfrm>
            <a:off x="3942397" y="3639557"/>
            <a:ext cx="491776" cy="429667"/>
            <a:chOff x="5030931" y="2884106"/>
            <a:chExt cx="655701" cy="572889"/>
          </a:xfrm>
        </p:grpSpPr>
        <p:sp>
          <p:nvSpPr>
            <p:cNvPr id="99" name="椭圆 98"/>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0" name="文本框 99"/>
            <p:cNvSpPr txBox="1"/>
            <p:nvPr/>
          </p:nvSpPr>
          <p:spPr>
            <a:xfrm>
              <a:off x="5030931" y="2902999"/>
              <a:ext cx="655701" cy="553996"/>
            </a:xfrm>
            <a:prstGeom prst="rect">
              <a:avLst/>
            </a:prstGeom>
            <a:noFill/>
          </p:spPr>
          <p:txBody>
            <a:bodyPr wrap="square" rtlCol="0">
              <a:spAutoFit/>
            </a:bodyPr>
            <a:lstStyle/>
            <a:p>
              <a:pPr algn="ctr"/>
              <a:r>
                <a:rPr lang="en-US" altLang="zh-CN" sz="2100" dirty="0">
                  <a:solidFill>
                    <a:srgbClr val="15A681"/>
                  </a:solidFill>
                  <a:latin typeface="Impact" panose="020B0806030902050204" pitchFamily="34" charset="0"/>
                </a:rPr>
                <a:t>02</a:t>
              </a:r>
              <a:endParaRPr lang="zh-CN" altLang="en-US" sz="2100" dirty="0">
                <a:solidFill>
                  <a:srgbClr val="15A681"/>
                </a:solidFill>
                <a:latin typeface="Impact" panose="020B0806030902050204" pitchFamily="34" charset="0"/>
              </a:endParaRPr>
            </a:p>
          </p:txBody>
        </p:sp>
      </p:grpSp>
      <p:grpSp>
        <p:nvGrpSpPr>
          <p:cNvPr id="101" name="组合 100"/>
          <p:cNvGrpSpPr/>
          <p:nvPr/>
        </p:nvGrpSpPr>
        <p:grpSpPr>
          <a:xfrm>
            <a:off x="2615250" y="3630691"/>
            <a:ext cx="539637" cy="423360"/>
            <a:chOff x="4172643" y="3997027"/>
            <a:chExt cx="736426" cy="577745"/>
          </a:xfrm>
          <a:solidFill>
            <a:schemeClr val="bg1"/>
          </a:solidFill>
        </p:grpSpPr>
        <p:sp>
          <p:nvSpPr>
            <p:cNvPr id="102" name="Freeform 14"/>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p:spPr>
          <p:txBody>
            <a:bodyPr vert="horz" wrap="square" lIns="68580" tIns="34290" rIns="68580" bIns="34290" numCol="1" anchor="t" anchorCtr="0" compatLnSpc="1"/>
            <a:lstStyle/>
            <a:p>
              <a:endParaRPr lang="zh-CN" altLang="en-US" sz="1015"/>
            </a:p>
          </p:txBody>
        </p:sp>
        <p:sp>
          <p:nvSpPr>
            <p:cNvPr id="103"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p:spPr>
          <p:txBody>
            <a:bodyPr vert="horz" wrap="square" lIns="68580" tIns="34290" rIns="68580" bIns="34290" numCol="1" anchor="t" anchorCtr="0" compatLnSpc="1"/>
            <a:lstStyle/>
            <a:p>
              <a:endParaRPr lang="zh-CN" altLang="en-US" sz="1015"/>
            </a:p>
          </p:txBody>
        </p:sp>
        <p:sp>
          <p:nvSpPr>
            <p:cNvPr id="104"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p:spPr>
          <p:txBody>
            <a:bodyPr vert="horz" wrap="square" lIns="68580" tIns="34290" rIns="68580" bIns="34290" numCol="1" anchor="t" anchorCtr="0" compatLnSpc="1"/>
            <a:lstStyle/>
            <a:p>
              <a:endParaRPr lang="zh-CN" altLang="en-US" sz="1015"/>
            </a:p>
          </p:txBody>
        </p:sp>
        <p:sp>
          <p:nvSpPr>
            <p:cNvPr id="105" name="Freeform 17"/>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p:spPr>
          <p:txBody>
            <a:bodyPr vert="horz" wrap="square" lIns="68580" tIns="34290" rIns="68580" bIns="34290" numCol="1" anchor="t" anchorCtr="0" compatLnSpc="1"/>
            <a:lstStyle/>
            <a:p>
              <a:endParaRPr lang="zh-CN" altLang="en-US" sz="1015"/>
            </a:p>
          </p:txBody>
        </p:sp>
      </p:grpSp>
      <p:sp>
        <p:nvSpPr>
          <p:cNvPr id="106" name="文本框 105"/>
          <p:cNvSpPr txBox="1"/>
          <p:nvPr/>
        </p:nvSpPr>
        <p:spPr>
          <a:xfrm>
            <a:off x="4344524" y="3591524"/>
            <a:ext cx="4248677" cy="506730"/>
          </a:xfrm>
          <a:prstGeom prst="rect">
            <a:avLst/>
          </a:prstGeom>
          <a:noFill/>
        </p:spPr>
        <p:txBody>
          <a:bodyPr wrap="square" rtlCol="0">
            <a:spAutoFit/>
          </a:bodyPr>
          <a:lstStyle/>
          <a:p>
            <a:pPr algn="ctr"/>
            <a:r>
              <a:rPr lang="en-US" altLang="zh-CN" sz="2700" dirty="0">
                <a:solidFill>
                  <a:schemeClr val="bg1"/>
                </a:solidFill>
                <a:latin typeface="造字工房悦黑体验版细体" pitchFamily="50" charset="-122"/>
                <a:ea typeface="造字工房悦黑体验版细体" pitchFamily="50" charset="-122"/>
              </a:rPr>
              <a:t>JDK</a:t>
            </a:r>
            <a:r>
              <a:rPr lang="zh-CN" altLang="en-US" sz="2700" dirty="0">
                <a:solidFill>
                  <a:schemeClr val="bg1"/>
                </a:solidFill>
                <a:latin typeface="造字工房悦黑体验版细体" pitchFamily="50" charset="-122"/>
                <a:ea typeface="造字工房悦黑体验版细体" pitchFamily="50" charset="-122"/>
              </a:rPr>
              <a:t>的下载与安装简介</a:t>
            </a:r>
          </a:p>
        </p:txBody>
      </p:sp>
      <p:grpSp>
        <p:nvGrpSpPr>
          <p:cNvPr id="107" name="组合 106"/>
          <p:cNvGrpSpPr/>
          <p:nvPr/>
        </p:nvGrpSpPr>
        <p:grpSpPr>
          <a:xfrm>
            <a:off x="2893237" y="4596690"/>
            <a:ext cx="2072960" cy="2584754"/>
            <a:chOff x="3295850" y="1908877"/>
            <a:chExt cx="3738030" cy="4660916"/>
          </a:xfrm>
        </p:grpSpPr>
        <p:sp>
          <p:nvSpPr>
            <p:cNvPr id="108" name="圆角矩形 2"/>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9"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110" name="圆角矩形 4"/>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1"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112" name="圆角矩形 6"/>
          <p:cNvSpPr/>
          <p:nvPr/>
        </p:nvSpPr>
        <p:spPr>
          <a:xfrm>
            <a:off x="4449709" y="5028470"/>
            <a:ext cx="5406247"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13" name="组合 112"/>
          <p:cNvGrpSpPr/>
          <p:nvPr/>
        </p:nvGrpSpPr>
        <p:grpSpPr>
          <a:xfrm>
            <a:off x="4519998" y="5342327"/>
            <a:ext cx="118508" cy="118509"/>
            <a:chOff x="4486616" y="3001075"/>
            <a:chExt cx="274695" cy="274699"/>
          </a:xfrm>
        </p:grpSpPr>
        <p:sp>
          <p:nvSpPr>
            <p:cNvPr id="114" name="椭圆 11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5" name="椭圆 11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6" name="组合 115"/>
          <p:cNvGrpSpPr/>
          <p:nvPr/>
        </p:nvGrpSpPr>
        <p:grpSpPr>
          <a:xfrm>
            <a:off x="4220493" y="5342327"/>
            <a:ext cx="118508" cy="118509"/>
            <a:chOff x="4486616" y="3001075"/>
            <a:chExt cx="274695" cy="274699"/>
          </a:xfrm>
        </p:grpSpPr>
        <p:sp>
          <p:nvSpPr>
            <p:cNvPr id="117" name="椭圆 116"/>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8" name="椭圆 117"/>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9" name="组合 118"/>
          <p:cNvGrpSpPr/>
          <p:nvPr/>
        </p:nvGrpSpPr>
        <p:grpSpPr>
          <a:xfrm>
            <a:off x="4287050" y="5375989"/>
            <a:ext cx="288238" cy="46073"/>
            <a:chOff x="4318304" y="3089060"/>
            <a:chExt cx="384317" cy="61430"/>
          </a:xfrm>
        </p:grpSpPr>
        <p:sp>
          <p:nvSpPr>
            <p:cNvPr id="120" name="圆角矩形 14"/>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1" name="圆角矩形 15"/>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22" name="文本框 121"/>
          <p:cNvSpPr txBox="1"/>
          <p:nvPr/>
        </p:nvSpPr>
        <p:spPr>
          <a:xfrm>
            <a:off x="5261895" y="5153382"/>
            <a:ext cx="4279827" cy="506730"/>
          </a:xfrm>
          <a:prstGeom prst="rect">
            <a:avLst/>
          </a:prstGeom>
          <a:noFill/>
        </p:spPr>
        <p:txBody>
          <a:bodyPr wrap="square" rtlCol="0">
            <a:spAutoFit/>
          </a:bodyPr>
          <a:lstStyle/>
          <a:p>
            <a:pPr algn="ctr"/>
            <a:r>
              <a:rPr lang="zh-CN" sz="2700" dirty="0">
                <a:solidFill>
                  <a:schemeClr val="bg1"/>
                </a:solidFill>
                <a:latin typeface="造字工房悦黑体验版细体" pitchFamily="50" charset="-122"/>
                <a:ea typeface="造字工房悦黑体验版细体" pitchFamily="50" charset="-122"/>
              </a:rPr>
              <a:t>编写一个简单</a:t>
            </a:r>
            <a:r>
              <a:rPr lang="en-US" altLang="zh-CN" sz="2700" dirty="0">
                <a:solidFill>
                  <a:schemeClr val="bg1"/>
                </a:solidFill>
                <a:latin typeface="造字工房悦黑体验版细体" pitchFamily="50" charset="-122"/>
                <a:ea typeface="造字工房悦黑体验版细体" pitchFamily="50" charset="-122"/>
              </a:rPr>
              <a:t>Java</a:t>
            </a:r>
            <a:r>
              <a:rPr lang="zh-CN" altLang="en-US" sz="2700" dirty="0">
                <a:solidFill>
                  <a:schemeClr val="bg1"/>
                </a:solidFill>
                <a:latin typeface="造字工房悦黑体验版细体" pitchFamily="50" charset="-122"/>
                <a:ea typeface="造字工房悦黑体验版细体" pitchFamily="50" charset="-122"/>
              </a:rPr>
              <a:t>程序</a:t>
            </a:r>
          </a:p>
        </p:txBody>
      </p:sp>
      <p:grpSp>
        <p:nvGrpSpPr>
          <p:cNvPr id="123" name="组合 122"/>
          <p:cNvGrpSpPr/>
          <p:nvPr/>
        </p:nvGrpSpPr>
        <p:grpSpPr>
          <a:xfrm>
            <a:off x="3402883" y="5133468"/>
            <a:ext cx="589923" cy="553376"/>
            <a:chOff x="3108756" y="2110160"/>
            <a:chExt cx="745081" cy="698920"/>
          </a:xfrm>
          <a:solidFill>
            <a:schemeClr val="bg1"/>
          </a:solidFill>
        </p:grpSpPr>
        <p:sp>
          <p:nvSpPr>
            <p:cNvPr id="124" name="Freeform 489"/>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p:spPr>
          <p:txBody>
            <a:bodyPr vert="horz" wrap="square" lIns="68580" tIns="34290" rIns="68580" bIns="34290" numCol="1" anchor="t" anchorCtr="0" compatLnSpc="1"/>
            <a:lstStyle/>
            <a:p>
              <a:endParaRPr lang="zh-CN" altLang="en-US" sz="1015"/>
            </a:p>
          </p:txBody>
        </p:sp>
        <p:sp>
          <p:nvSpPr>
            <p:cNvPr id="125" name="Freeform 490"/>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p:spPr>
          <p:txBody>
            <a:bodyPr vert="horz" wrap="square" lIns="68580" tIns="34290" rIns="68580" bIns="34290" numCol="1" anchor="t" anchorCtr="0" compatLnSpc="1"/>
            <a:lstStyle/>
            <a:p>
              <a:endParaRPr lang="zh-CN" altLang="en-US" sz="1015"/>
            </a:p>
          </p:txBody>
        </p:sp>
        <p:sp>
          <p:nvSpPr>
            <p:cNvPr id="126" name="Freeform 491"/>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p:spPr>
          <p:txBody>
            <a:bodyPr vert="horz" wrap="square" lIns="68580" tIns="34290" rIns="68580" bIns="34290" numCol="1" anchor="t" anchorCtr="0" compatLnSpc="1"/>
            <a:lstStyle/>
            <a:p>
              <a:endParaRPr lang="zh-CN" altLang="en-US" sz="1015"/>
            </a:p>
          </p:txBody>
        </p:sp>
        <p:sp>
          <p:nvSpPr>
            <p:cNvPr id="127" name="Rectangle 492"/>
            <p:cNvSpPr>
              <a:spLocks noChangeArrowheads="1"/>
            </p:cNvSpPr>
            <p:nvPr/>
          </p:nvSpPr>
          <p:spPr bwMode="auto">
            <a:xfrm>
              <a:off x="3237144" y="2495323"/>
              <a:ext cx="168779" cy="15147"/>
            </a:xfrm>
            <a:prstGeom prst="rect">
              <a:avLst/>
            </a:prstGeom>
            <a:grpFill/>
            <a:ln>
              <a:noFill/>
            </a:ln>
          </p:spPr>
          <p:txBody>
            <a:bodyPr vert="horz" wrap="square" lIns="68580" tIns="34290" rIns="68580" bIns="34290" numCol="1" anchor="t" anchorCtr="0" compatLnSpc="1"/>
            <a:lstStyle/>
            <a:p>
              <a:endParaRPr lang="zh-CN" altLang="en-US" sz="1015"/>
            </a:p>
          </p:txBody>
        </p:sp>
        <p:sp>
          <p:nvSpPr>
            <p:cNvPr id="128" name="Rectangle 493"/>
            <p:cNvSpPr>
              <a:spLocks noChangeArrowheads="1"/>
            </p:cNvSpPr>
            <p:nvPr/>
          </p:nvSpPr>
          <p:spPr bwMode="auto">
            <a:xfrm>
              <a:off x="3237144" y="2449161"/>
              <a:ext cx="168779" cy="17311"/>
            </a:xfrm>
            <a:prstGeom prst="rect">
              <a:avLst/>
            </a:prstGeom>
            <a:grpFill/>
            <a:ln>
              <a:noFill/>
            </a:ln>
          </p:spPr>
          <p:txBody>
            <a:bodyPr vert="horz" wrap="square" lIns="68580" tIns="34290" rIns="68580" bIns="34290" numCol="1" anchor="t" anchorCtr="0" compatLnSpc="1"/>
            <a:lstStyle/>
            <a:p>
              <a:endParaRPr lang="zh-CN" altLang="en-US" sz="1015"/>
            </a:p>
          </p:txBody>
        </p:sp>
        <p:sp>
          <p:nvSpPr>
            <p:cNvPr id="129" name="Rectangle 494"/>
            <p:cNvSpPr>
              <a:spLocks noChangeArrowheads="1"/>
            </p:cNvSpPr>
            <p:nvPr/>
          </p:nvSpPr>
          <p:spPr bwMode="auto">
            <a:xfrm>
              <a:off x="3237144" y="2403000"/>
              <a:ext cx="168779" cy="15868"/>
            </a:xfrm>
            <a:prstGeom prst="rect">
              <a:avLst/>
            </a:prstGeom>
            <a:grpFill/>
            <a:ln>
              <a:noFill/>
            </a:ln>
          </p:spPr>
          <p:txBody>
            <a:bodyPr vert="horz" wrap="square" lIns="68580" tIns="34290" rIns="68580" bIns="34290" numCol="1" anchor="t" anchorCtr="0" compatLnSpc="1"/>
            <a:lstStyle/>
            <a:p>
              <a:endParaRPr lang="zh-CN" altLang="en-US" sz="1015"/>
            </a:p>
          </p:txBody>
        </p:sp>
        <p:sp>
          <p:nvSpPr>
            <p:cNvPr id="158" name="Rectangle 495"/>
            <p:cNvSpPr>
              <a:spLocks noChangeArrowheads="1"/>
            </p:cNvSpPr>
            <p:nvPr/>
          </p:nvSpPr>
          <p:spPr bwMode="auto">
            <a:xfrm>
              <a:off x="3237144" y="2357559"/>
              <a:ext cx="168779" cy="15147"/>
            </a:xfrm>
            <a:prstGeom prst="rect">
              <a:avLst/>
            </a:prstGeom>
            <a:grpFill/>
            <a:ln>
              <a:noFill/>
            </a:ln>
          </p:spPr>
          <p:txBody>
            <a:bodyPr vert="horz" wrap="square" lIns="68580" tIns="34290" rIns="68580" bIns="34290" numCol="1" anchor="t" anchorCtr="0" compatLnSpc="1"/>
            <a:lstStyle/>
            <a:p>
              <a:endParaRPr lang="zh-CN" altLang="en-US" sz="1015"/>
            </a:p>
          </p:txBody>
        </p:sp>
        <p:sp>
          <p:nvSpPr>
            <p:cNvPr id="159" name="Freeform 496"/>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p:spPr>
          <p:txBody>
            <a:bodyPr vert="horz" wrap="square" lIns="68580" tIns="34290" rIns="68580" bIns="34290" numCol="1" anchor="t" anchorCtr="0" compatLnSpc="1"/>
            <a:lstStyle/>
            <a:p>
              <a:endParaRPr lang="zh-CN" altLang="en-US" sz="1015"/>
            </a:p>
          </p:txBody>
        </p:sp>
      </p:grpSp>
      <p:grpSp>
        <p:nvGrpSpPr>
          <p:cNvPr id="160" name="组合 159"/>
          <p:cNvGrpSpPr/>
          <p:nvPr/>
        </p:nvGrpSpPr>
        <p:grpSpPr>
          <a:xfrm>
            <a:off x="4821524" y="5222274"/>
            <a:ext cx="484115" cy="429667"/>
            <a:chOff x="5030931" y="2884106"/>
            <a:chExt cx="645486" cy="572889"/>
          </a:xfrm>
        </p:grpSpPr>
        <p:sp>
          <p:nvSpPr>
            <p:cNvPr id="161" name="椭圆 160"/>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62" name="文本框 161"/>
            <p:cNvSpPr txBox="1"/>
            <p:nvPr/>
          </p:nvSpPr>
          <p:spPr>
            <a:xfrm>
              <a:off x="5030931" y="2902999"/>
              <a:ext cx="645486" cy="553996"/>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03</a:t>
              </a:r>
              <a:endParaRPr lang="zh-CN" altLang="en-US" sz="2100" dirty="0">
                <a:solidFill>
                  <a:srgbClr val="FFB850"/>
                </a:solidFill>
                <a:latin typeface="Impact" panose="020B080603090205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cBhvr additive="base">
                                        <p:cTn id="39" dur="500" fill="hold"/>
                                        <p:tgtEl>
                                          <p:spTgt spid="59"/>
                                        </p:tgtEl>
                                        <p:attrNameLst>
                                          <p:attrName>ppt_x</p:attrName>
                                        </p:attrNameLst>
                                      </p:cBhvr>
                                      <p:tavLst>
                                        <p:tav tm="0">
                                          <p:val>
                                            <p:strVal val="#ppt_x"/>
                                          </p:val>
                                        </p:tav>
                                        <p:tav tm="100000">
                                          <p:val>
                                            <p:strVal val="#ppt_x"/>
                                          </p:val>
                                        </p:tav>
                                      </p:tavLst>
                                    </p:anim>
                                    <p:anim calcmode="lin" valueType="num">
                                      <p:cBhvr additive="base">
                                        <p:cTn id="4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3"/>
                                        </p:tgtEl>
                                        <p:attrNameLst>
                                          <p:attrName>style.visibility</p:attrName>
                                        </p:attrNameLst>
                                      </p:cBhvr>
                                      <p:to>
                                        <p:strVal val="visible"/>
                                      </p:to>
                                    </p:set>
                                    <p:anim calcmode="lin" valueType="num">
                                      <p:cBhvr additive="base">
                                        <p:cTn id="45" dur="500" fill="hold"/>
                                        <p:tgtEl>
                                          <p:spTgt spid="83"/>
                                        </p:tgtEl>
                                        <p:attrNameLst>
                                          <p:attrName>ppt_x</p:attrName>
                                        </p:attrNameLst>
                                      </p:cBhvr>
                                      <p:tavLst>
                                        <p:tav tm="0">
                                          <p:val>
                                            <p:strVal val="#ppt_x"/>
                                          </p:val>
                                        </p:tav>
                                        <p:tav tm="100000">
                                          <p:val>
                                            <p:strVal val="#ppt_x"/>
                                          </p:val>
                                        </p:tav>
                                      </p:tavLst>
                                    </p:anim>
                                    <p:anim calcmode="lin" valueType="num">
                                      <p:cBhvr additive="base">
                                        <p:cTn id="46" dur="500" fill="hold"/>
                                        <p:tgtEl>
                                          <p:spTgt spid="8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01"/>
                                        </p:tgtEl>
                                        <p:attrNameLst>
                                          <p:attrName>style.visibility</p:attrName>
                                        </p:attrNameLst>
                                      </p:cBhvr>
                                      <p:to>
                                        <p:strVal val="visible"/>
                                      </p:to>
                                    </p:set>
                                    <p:anim calcmode="lin" valueType="num">
                                      <p:cBhvr additive="base">
                                        <p:cTn id="49" dur="500" fill="hold"/>
                                        <p:tgtEl>
                                          <p:spTgt spid="101"/>
                                        </p:tgtEl>
                                        <p:attrNameLst>
                                          <p:attrName>ppt_x</p:attrName>
                                        </p:attrNameLst>
                                      </p:cBhvr>
                                      <p:tavLst>
                                        <p:tav tm="0">
                                          <p:val>
                                            <p:strVal val="#ppt_x"/>
                                          </p:val>
                                        </p:tav>
                                        <p:tav tm="100000">
                                          <p:val>
                                            <p:strVal val="#ppt_x"/>
                                          </p:val>
                                        </p:tav>
                                      </p:tavLst>
                                    </p:anim>
                                    <p:anim calcmode="lin" valueType="num">
                                      <p:cBhvr additive="base">
                                        <p:cTn id="50" dur="500" fill="hold"/>
                                        <p:tgtEl>
                                          <p:spTgt spid="101"/>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92"/>
                                        </p:tgtEl>
                                        <p:attrNameLst>
                                          <p:attrName>style.visibility</p:attrName>
                                        </p:attrNameLst>
                                      </p:cBhvr>
                                      <p:to>
                                        <p:strVal val="visible"/>
                                      </p:to>
                                    </p:set>
                                    <p:anim calcmode="lin" valueType="num">
                                      <p:cBhvr additive="base">
                                        <p:cTn id="53" dur="500" fill="hold"/>
                                        <p:tgtEl>
                                          <p:spTgt spid="92"/>
                                        </p:tgtEl>
                                        <p:attrNameLst>
                                          <p:attrName>ppt_x</p:attrName>
                                        </p:attrNameLst>
                                      </p:cBhvr>
                                      <p:tavLst>
                                        <p:tav tm="0">
                                          <p:val>
                                            <p:strVal val="#ppt_x"/>
                                          </p:val>
                                        </p:tav>
                                        <p:tav tm="100000">
                                          <p:val>
                                            <p:strVal val="#ppt_x"/>
                                          </p:val>
                                        </p:tav>
                                      </p:tavLst>
                                    </p:anim>
                                    <p:anim calcmode="lin" valueType="num">
                                      <p:cBhvr additive="base">
                                        <p:cTn id="54" dur="500" fill="hold"/>
                                        <p:tgtEl>
                                          <p:spTgt spid="92"/>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95"/>
                                        </p:tgtEl>
                                        <p:attrNameLst>
                                          <p:attrName>style.visibility</p:attrName>
                                        </p:attrNameLst>
                                      </p:cBhvr>
                                      <p:to>
                                        <p:strVal val="visible"/>
                                      </p:to>
                                    </p:set>
                                    <p:anim calcmode="lin" valueType="num">
                                      <p:cBhvr additive="base">
                                        <p:cTn id="57" dur="500" fill="hold"/>
                                        <p:tgtEl>
                                          <p:spTgt spid="95"/>
                                        </p:tgtEl>
                                        <p:attrNameLst>
                                          <p:attrName>ppt_x</p:attrName>
                                        </p:attrNameLst>
                                      </p:cBhvr>
                                      <p:tavLst>
                                        <p:tav tm="0">
                                          <p:val>
                                            <p:strVal val="#ppt_x"/>
                                          </p:val>
                                        </p:tav>
                                        <p:tav tm="100000">
                                          <p:val>
                                            <p:strVal val="#ppt_x"/>
                                          </p:val>
                                        </p:tav>
                                      </p:tavLst>
                                    </p:anim>
                                    <p:anim calcmode="lin" valueType="num">
                                      <p:cBhvr additive="base">
                                        <p:cTn id="58" dur="500" fill="hold"/>
                                        <p:tgtEl>
                                          <p:spTgt spid="95"/>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89"/>
                                        </p:tgtEl>
                                        <p:attrNameLst>
                                          <p:attrName>style.visibility</p:attrName>
                                        </p:attrNameLst>
                                      </p:cBhvr>
                                      <p:to>
                                        <p:strVal val="visible"/>
                                      </p:to>
                                    </p:set>
                                    <p:anim calcmode="lin" valueType="num">
                                      <p:cBhvr additive="base">
                                        <p:cTn id="61" dur="500" fill="hold"/>
                                        <p:tgtEl>
                                          <p:spTgt spid="89"/>
                                        </p:tgtEl>
                                        <p:attrNameLst>
                                          <p:attrName>ppt_x</p:attrName>
                                        </p:attrNameLst>
                                      </p:cBhvr>
                                      <p:tavLst>
                                        <p:tav tm="0">
                                          <p:val>
                                            <p:strVal val="#ppt_x"/>
                                          </p:val>
                                        </p:tav>
                                        <p:tav tm="100000">
                                          <p:val>
                                            <p:strVal val="#ppt_x"/>
                                          </p:val>
                                        </p:tav>
                                      </p:tavLst>
                                    </p:anim>
                                    <p:anim calcmode="lin" valueType="num">
                                      <p:cBhvr additive="base">
                                        <p:cTn id="62" dur="500" fill="hold"/>
                                        <p:tgtEl>
                                          <p:spTgt spid="8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anim calcmode="lin" valueType="num">
                                      <p:cBhvr additive="base">
                                        <p:cTn id="65" dur="500" fill="hold"/>
                                        <p:tgtEl>
                                          <p:spTgt spid="88"/>
                                        </p:tgtEl>
                                        <p:attrNameLst>
                                          <p:attrName>ppt_x</p:attrName>
                                        </p:attrNameLst>
                                      </p:cBhvr>
                                      <p:tavLst>
                                        <p:tav tm="0">
                                          <p:val>
                                            <p:strVal val="#ppt_x"/>
                                          </p:val>
                                        </p:tav>
                                        <p:tav tm="100000">
                                          <p:val>
                                            <p:strVal val="#ppt_x"/>
                                          </p:val>
                                        </p:tav>
                                      </p:tavLst>
                                    </p:anim>
                                    <p:anim calcmode="lin" valueType="num">
                                      <p:cBhvr additive="base">
                                        <p:cTn id="66" dur="500" fill="hold"/>
                                        <p:tgtEl>
                                          <p:spTgt spid="8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98"/>
                                        </p:tgtEl>
                                        <p:attrNameLst>
                                          <p:attrName>style.visibility</p:attrName>
                                        </p:attrNameLst>
                                      </p:cBhvr>
                                      <p:to>
                                        <p:strVal val="visible"/>
                                      </p:to>
                                    </p:set>
                                    <p:anim calcmode="lin" valueType="num">
                                      <p:cBhvr additive="base">
                                        <p:cTn id="69" dur="500" fill="hold"/>
                                        <p:tgtEl>
                                          <p:spTgt spid="98"/>
                                        </p:tgtEl>
                                        <p:attrNameLst>
                                          <p:attrName>ppt_x</p:attrName>
                                        </p:attrNameLst>
                                      </p:cBhvr>
                                      <p:tavLst>
                                        <p:tav tm="0">
                                          <p:val>
                                            <p:strVal val="#ppt_x"/>
                                          </p:val>
                                        </p:tav>
                                        <p:tav tm="100000">
                                          <p:val>
                                            <p:strVal val="#ppt_x"/>
                                          </p:val>
                                        </p:tav>
                                      </p:tavLst>
                                    </p:anim>
                                    <p:anim calcmode="lin" valueType="num">
                                      <p:cBhvr additive="base">
                                        <p:cTn id="70" dur="500" fill="hold"/>
                                        <p:tgtEl>
                                          <p:spTgt spid="9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7"/>
                                        </p:tgtEl>
                                        <p:attrNameLst>
                                          <p:attrName>style.visibility</p:attrName>
                                        </p:attrNameLst>
                                      </p:cBhvr>
                                      <p:to>
                                        <p:strVal val="visible"/>
                                      </p:to>
                                    </p:set>
                                    <p:anim calcmode="lin" valueType="num">
                                      <p:cBhvr additive="base">
                                        <p:cTn id="79" dur="500" fill="hold"/>
                                        <p:tgtEl>
                                          <p:spTgt spid="107"/>
                                        </p:tgtEl>
                                        <p:attrNameLst>
                                          <p:attrName>ppt_x</p:attrName>
                                        </p:attrNameLst>
                                      </p:cBhvr>
                                      <p:tavLst>
                                        <p:tav tm="0">
                                          <p:val>
                                            <p:strVal val="#ppt_x"/>
                                          </p:val>
                                        </p:tav>
                                        <p:tav tm="100000">
                                          <p:val>
                                            <p:strVal val="#ppt_x"/>
                                          </p:val>
                                        </p:tav>
                                      </p:tavLst>
                                    </p:anim>
                                    <p:anim calcmode="lin" valueType="num">
                                      <p:cBhvr additive="base">
                                        <p:cTn id="80" dur="500" fill="hold"/>
                                        <p:tgtEl>
                                          <p:spTgt spid="10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23"/>
                                        </p:tgtEl>
                                        <p:attrNameLst>
                                          <p:attrName>style.visibility</p:attrName>
                                        </p:attrNameLst>
                                      </p:cBhvr>
                                      <p:to>
                                        <p:strVal val="visible"/>
                                      </p:to>
                                    </p:set>
                                    <p:anim calcmode="lin" valueType="num">
                                      <p:cBhvr additive="base">
                                        <p:cTn id="83" dur="500" fill="hold"/>
                                        <p:tgtEl>
                                          <p:spTgt spid="123"/>
                                        </p:tgtEl>
                                        <p:attrNameLst>
                                          <p:attrName>ppt_x</p:attrName>
                                        </p:attrNameLst>
                                      </p:cBhvr>
                                      <p:tavLst>
                                        <p:tav tm="0">
                                          <p:val>
                                            <p:strVal val="#ppt_x"/>
                                          </p:val>
                                        </p:tav>
                                        <p:tav tm="100000">
                                          <p:val>
                                            <p:strVal val="#ppt_x"/>
                                          </p:val>
                                        </p:tav>
                                      </p:tavLst>
                                    </p:anim>
                                    <p:anim calcmode="lin" valueType="num">
                                      <p:cBhvr additive="base">
                                        <p:cTn id="84" dur="500" fill="hold"/>
                                        <p:tgtEl>
                                          <p:spTgt spid="12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16"/>
                                        </p:tgtEl>
                                        <p:attrNameLst>
                                          <p:attrName>style.visibility</p:attrName>
                                        </p:attrNameLst>
                                      </p:cBhvr>
                                      <p:to>
                                        <p:strVal val="visible"/>
                                      </p:to>
                                    </p:set>
                                    <p:anim calcmode="lin" valueType="num">
                                      <p:cBhvr additive="base">
                                        <p:cTn id="87" dur="500" fill="hold"/>
                                        <p:tgtEl>
                                          <p:spTgt spid="116"/>
                                        </p:tgtEl>
                                        <p:attrNameLst>
                                          <p:attrName>ppt_x</p:attrName>
                                        </p:attrNameLst>
                                      </p:cBhvr>
                                      <p:tavLst>
                                        <p:tav tm="0">
                                          <p:val>
                                            <p:strVal val="#ppt_x"/>
                                          </p:val>
                                        </p:tav>
                                        <p:tav tm="100000">
                                          <p:val>
                                            <p:strVal val="#ppt_x"/>
                                          </p:val>
                                        </p:tav>
                                      </p:tavLst>
                                    </p:anim>
                                    <p:anim calcmode="lin" valueType="num">
                                      <p:cBhvr additive="base">
                                        <p:cTn id="88" dur="500" fill="hold"/>
                                        <p:tgtEl>
                                          <p:spTgt spid="11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19"/>
                                        </p:tgtEl>
                                        <p:attrNameLst>
                                          <p:attrName>style.visibility</p:attrName>
                                        </p:attrNameLst>
                                      </p:cBhvr>
                                      <p:to>
                                        <p:strVal val="visible"/>
                                      </p:to>
                                    </p:set>
                                    <p:anim calcmode="lin" valueType="num">
                                      <p:cBhvr additive="base">
                                        <p:cTn id="91" dur="500" fill="hold"/>
                                        <p:tgtEl>
                                          <p:spTgt spid="119"/>
                                        </p:tgtEl>
                                        <p:attrNameLst>
                                          <p:attrName>ppt_x</p:attrName>
                                        </p:attrNameLst>
                                      </p:cBhvr>
                                      <p:tavLst>
                                        <p:tav tm="0">
                                          <p:val>
                                            <p:strVal val="#ppt_x"/>
                                          </p:val>
                                        </p:tav>
                                        <p:tav tm="100000">
                                          <p:val>
                                            <p:strVal val="#ppt_x"/>
                                          </p:val>
                                        </p:tav>
                                      </p:tavLst>
                                    </p:anim>
                                    <p:anim calcmode="lin" valueType="num">
                                      <p:cBhvr additive="base">
                                        <p:cTn id="92" dur="500" fill="hold"/>
                                        <p:tgtEl>
                                          <p:spTgt spid="119"/>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13"/>
                                        </p:tgtEl>
                                        <p:attrNameLst>
                                          <p:attrName>style.visibility</p:attrName>
                                        </p:attrNameLst>
                                      </p:cBhvr>
                                      <p:to>
                                        <p:strVal val="visible"/>
                                      </p:to>
                                    </p:set>
                                    <p:anim calcmode="lin" valueType="num">
                                      <p:cBhvr additive="base">
                                        <p:cTn id="95" dur="500" fill="hold"/>
                                        <p:tgtEl>
                                          <p:spTgt spid="113"/>
                                        </p:tgtEl>
                                        <p:attrNameLst>
                                          <p:attrName>ppt_x</p:attrName>
                                        </p:attrNameLst>
                                      </p:cBhvr>
                                      <p:tavLst>
                                        <p:tav tm="0">
                                          <p:val>
                                            <p:strVal val="#ppt_x"/>
                                          </p:val>
                                        </p:tav>
                                        <p:tav tm="100000">
                                          <p:val>
                                            <p:strVal val="#ppt_x"/>
                                          </p:val>
                                        </p:tav>
                                      </p:tavLst>
                                    </p:anim>
                                    <p:anim calcmode="lin" valueType="num">
                                      <p:cBhvr additive="base">
                                        <p:cTn id="96" dur="500" fill="hold"/>
                                        <p:tgtEl>
                                          <p:spTgt spid="11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12"/>
                                        </p:tgtEl>
                                        <p:attrNameLst>
                                          <p:attrName>style.visibility</p:attrName>
                                        </p:attrNameLst>
                                      </p:cBhvr>
                                      <p:to>
                                        <p:strVal val="visible"/>
                                      </p:to>
                                    </p:set>
                                    <p:anim calcmode="lin" valueType="num">
                                      <p:cBhvr additive="base">
                                        <p:cTn id="99" dur="500" fill="hold"/>
                                        <p:tgtEl>
                                          <p:spTgt spid="112"/>
                                        </p:tgtEl>
                                        <p:attrNameLst>
                                          <p:attrName>ppt_x</p:attrName>
                                        </p:attrNameLst>
                                      </p:cBhvr>
                                      <p:tavLst>
                                        <p:tav tm="0">
                                          <p:val>
                                            <p:strVal val="#ppt_x"/>
                                          </p:val>
                                        </p:tav>
                                        <p:tav tm="100000">
                                          <p:val>
                                            <p:strVal val="#ppt_x"/>
                                          </p:val>
                                        </p:tav>
                                      </p:tavLst>
                                    </p:anim>
                                    <p:anim calcmode="lin" valueType="num">
                                      <p:cBhvr additive="base">
                                        <p:cTn id="100" dur="500" fill="hold"/>
                                        <p:tgtEl>
                                          <p:spTgt spid="112"/>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160"/>
                                        </p:tgtEl>
                                        <p:attrNameLst>
                                          <p:attrName>style.visibility</p:attrName>
                                        </p:attrNameLst>
                                      </p:cBhvr>
                                      <p:to>
                                        <p:strVal val="visible"/>
                                      </p:to>
                                    </p:set>
                                    <p:anim calcmode="lin" valueType="num">
                                      <p:cBhvr additive="base">
                                        <p:cTn id="103" dur="500" fill="hold"/>
                                        <p:tgtEl>
                                          <p:spTgt spid="160"/>
                                        </p:tgtEl>
                                        <p:attrNameLst>
                                          <p:attrName>ppt_x</p:attrName>
                                        </p:attrNameLst>
                                      </p:cBhvr>
                                      <p:tavLst>
                                        <p:tav tm="0">
                                          <p:val>
                                            <p:strVal val="#ppt_x"/>
                                          </p:val>
                                        </p:tav>
                                        <p:tav tm="100000">
                                          <p:val>
                                            <p:strVal val="#ppt_x"/>
                                          </p:val>
                                        </p:tav>
                                      </p:tavLst>
                                    </p:anim>
                                    <p:anim calcmode="lin" valueType="num">
                                      <p:cBhvr additive="base">
                                        <p:cTn id="104" dur="500" fill="hold"/>
                                        <p:tgtEl>
                                          <p:spTgt spid="16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22"/>
                                        </p:tgtEl>
                                        <p:attrNameLst>
                                          <p:attrName>style.visibility</p:attrName>
                                        </p:attrNameLst>
                                      </p:cBhvr>
                                      <p:to>
                                        <p:strVal val="visible"/>
                                      </p:to>
                                    </p:set>
                                    <p:anim calcmode="lin" valueType="num">
                                      <p:cBhvr additive="base">
                                        <p:cTn id="107" dur="500" fill="hold"/>
                                        <p:tgtEl>
                                          <p:spTgt spid="122"/>
                                        </p:tgtEl>
                                        <p:attrNameLst>
                                          <p:attrName>ppt_x</p:attrName>
                                        </p:attrNameLst>
                                      </p:cBhvr>
                                      <p:tavLst>
                                        <p:tav tm="0">
                                          <p:val>
                                            <p:strVal val="#ppt_x"/>
                                          </p:val>
                                        </p:tav>
                                        <p:tav tm="100000">
                                          <p:val>
                                            <p:strVal val="#ppt_x"/>
                                          </p:val>
                                        </p:tav>
                                      </p:tavLst>
                                    </p:anim>
                                    <p:anim calcmode="lin" valueType="num">
                                      <p:cBhvr additive="base">
                                        <p:cTn id="108"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7" grpId="0"/>
      <p:bldP spid="88" grpId="0" bldLvl="0" animBg="1"/>
      <p:bldP spid="106" grpId="0"/>
      <p:bldP spid="112" grpId="0" bldLvl="0" animBg="1"/>
      <p:bldP spid="1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91502" y="1107440"/>
            <a:ext cx="10791458" cy="5659120"/>
            <a:chOff x="-1198330" y="4271856"/>
            <a:chExt cx="11462033" cy="5719368"/>
          </a:xfrm>
        </p:grpSpPr>
        <p:sp>
          <p:nvSpPr>
            <p:cNvPr id="110" name="矩形: 圆角 109"/>
            <p:cNvSpPr/>
            <p:nvPr/>
          </p:nvSpPr>
          <p:spPr>
            <a:xfrm>
              <a:off x="-1198330" y="4271856"/>
              <a:ext cx="11462033" cy="5719368"/>
            </a:xfrm>
            <a:prstGeom prst="roundRect">
              <a:avLst>
                <a:gd name="adj" fmla="val 1771"/>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p:cNvSpPr/>
            <p:nvPr/>
          </p:nvSpPr>
          <p:spPr>
            <a:xfrm>
              <a:off x="-1027862" y="4461382"/>
              <a:ext cx="11140000" cy="5354964"/>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
        <p:nvSpPr>
          <p:cNvPr id="2" name="文本占位符 1"/>
          <p:cNvSpPr>
            <a:spLocks noGrp="1"/>
          </p:cNvSpPr>
          <p:nvPr>
            <p:ph type="body" sz="quarter" idx="10"/>
          </p:nvPr>
        </p:nvSpPr>
        <p:spPr/>
        <p:txBody>
          <a:bodyPr/>
          <a:lstStyle/>
          <a:p>
            <a:r>
              <a:rPr lang="en-US" altLang="zh-CN" b="1" dirty="0"/>
              <a:t>1.1.1Java</a:t>
            </a:r>
            <a:r>
              <a:rPr lang="zh-CN" altLang="en-US" b="1" dirty="0"/>
              <a:t>语言概述</a:t>
            </a:r>
            <a:endParaRPr lang="zh-CN" altLang="en-US" dirty="0"/>
          </a:p>
        </p:txBody>
      </p:sp>
      <p:pic>
        <p:nvPicPr>
          <p:cNvPr id="118" name="图片 117"/>
          <p:cNvPicPr/>
          <p:nvPr/>
        </p:nvPicPr>
        <p:blipFill>
          <a:blip r:embed="rId4" cstate="print">
            <a:extLst>
              <a:ext uri="{28A0092B-C50C-407E-A947-70E740481C1C}">
                <a14:useLocalDpi xmlns:a14="http://schemas.microsoft.com/office/drawing/2010/main" val="0"/>
              </a:ext>
            </a:extLst>
          </a:blip>
          <a:stretch>
            <a:fillRect/>
          </a:stretch>
        </p:blipFill>
        <p:spPr>
          <a:xfrm>
            <a:off x="9904095" y="2774315"/>
            <a:ext cx="2287905" cy="1471930"/>
          </a:xfrm>
          <a:prstGeom prst="rect">
            <a:avLst/>
          </a:prstGeom>
        </p:spPr>
      </p:pic>
      <p:sp>
        <p:nvSpPr>
          <p:cNvPr id="4" name="文本框 3"/>
          <p:cNvSpPr txBox="1"/>
          <p:nvPr/>
        </p:nvSpPr>
        <p:spPr>
          <a:xfrm>
            <a:off x="563193" y="1422879"/>
            <a:ext cx="9570720" cy="5170646"/>
          </a:xfrm>
          <a:prstGeom prst="rect">
            <a:avLst/>
          </a:prstGeom>
          <a:noFill/>
        </p:spPr>
        <p:txBody>
          <a:bodyPr wrap="square" rtlCol="0">
            <a:spAutoFit/>
          </a:bodyPr>
          <a:lstStyle/>
          <a:p>
            <a:r>
              <a:rPr lang="en-US" altLang="zh-CN" dirty="0"/>
              <a:t>	</a:t>
            </a:r>
            <a:r>
              <a:rPr lang="en-US" altLang="zh-CN" sz="2400" dirty="0"/>
              <a:t>20</a:t>
            </a:r>
            <a:r>
              <a:rPr lang="zh-CN" altLang="en-US" sz="2400" dirty="0"/>
              <a:t>世纪</a:t>
            </a:r>
            <a:r>
              <a:rPr lang="en-US" altLang="zh-CN" sz="2400" dirty="0"/>
              <a:t>90</a:t>
            </a:r>
            <a:r>
              <a:rPr lang="zh-CN" altLang="en-US" sz="2400" dirty="0"/>
              <a:t>年代，硬件领域出现了价格低廉的单片式计算机系统，</a:t>
            </a:r>
            <a:r>
              <a:rPr lang="en-US" altLang="zh-CN" sz="2400" dirty="0"/>
              <a:t>Sun</a:t>
            </a:r>
            <a:r>
              <a:rPr lang="zh-CN" altLang="en-US" sz="2400" dirty="0"/>
              <a:t>公司在</a:t>
            </a:r>
            <a:r>
              <a:rPr lang="en-US" altLang="zh-CN" sz="2400" dirty="0"/>
              <a:t>1991</a:t>
            </a:r>
            <a:r>
              <a:rPr lang="zh-CN" altLang="en-US" sz="2400" dirty="0"/>
              <a:t>年成立了一个项目小组负责研究开发新技术，专攻计算机在家电产品上的嵌入式应用。</a:t>
            </a:r>
          </a:p>
          <a:p>
            <a:r>
              <a:rPr lang="en-US" altLang="zh-CN" sz="2400" dirty="0"/>
              <a:t>	</a:t>
            </a:r>
            <a:r>
              <a:rPr lang="zh-CN" altLang="en-US" sz="2400" dirty="0"/>
              <a:t>该项目组的研究人员开始考虑采用</a:t>
            </a:r>
            <a:r>
              <a:rPr lang="en-US" altLang="zh-CN" sz="2400" dirty="0"/>
              <a:t>C++</a:t>
            </a:r>
            <a:r>
              <a:rPr lang="zh-CN" altLang="en-US" sz="2400" dirty="0"/>
              <a:t>来编写程序，但对于硬件资源极其匮乏的单片式系统来说，</a:t>
            </a:r>
            <a:r>
              <a:rPr lang="en-US" altLang="zh-CN" sz="2400" dirty="0"/>
              <a:t>C++</a:t>
            </a:r>
            <a:r>
              <a:rPr lang="zh-CN" altLang="en-US" sz="2400" dirty="0"/>
              <a:t>程序过于复杂和庞大。</a:t>
            </a:r>
            <a:r>
              <a:rPr lang="en-US" altLang="zh-CN" sz="2400" dirty="0"/>
              <a:t>Sun</a:t>
            </a:r>
            <a:r>
              <a:rPr lang="zh-CN" altLang="en-US" sz="2400" dirty="0"/>
              <a:t>公司研发人员对</a:t>
            </a:r>
            <a:r>
              <a:rPr lang="en-US" altLang="zh-CN" sz="2400" dirty="0"/>
              <a:t>C++</a:t>
            </a:r>
            <a:r>
              <a:rPr lang="zh-CN" altLang="en-US" sz="2400" dirty="0"/>
              <a:t>进行了改造，并结合嵌入式系统的实时性要求，开发了一种称为</a:t>
            </a:r>
            <a:r>
              <a:rPr lang="en-US" altLang="zh-CN" sz="2400" dirty="0"/>
              <a:t>Oak</a:t>
            </a:r>
            <a:r>
              <a:rPr lang="zh-CN" altLang="en-US" sz="2400" dirty="0"/>
              <a:t>的面向对象语言。</a:t>
            </a:r>
          </a:p>
          <a:p>
            <a:pPr indent="720090"/>
            <a:r>
              <a:rPr lang="en-US" altLang="zh-CN" sz="2400" dirty="0"/>
              <a:t>Oak</a:t>
            </a:r>
            <a:r>
              <a:rPr lang="zh-CN" altLang="en-US" sz="2400" dirty="0"/>
              <a:t>语言因为缺乏硬件的支持而无法进入市场，从而被搁置了下来。直到</a:t>
            </a:r>
            <a:r>
              <a:rPr lang="en-US" altLang="zh-CN" sz="2400" dirty="0"/>
              <a:t>1995</a:t>
            </a:r>
            <a:r>
              <a:rPr lang="zh-CN" altLang="en-US" sz="2400" dirty="0"/>
              <a:t>年，互联网的蓬勃发展，</a:t>
            </a:r>
            <a:r>
              <a:rPr lang="en-US" altLang="zh-CN" sz="2400" dirty="0"/>
              <a:t>Sun</a:t>
            </a:r>
            <a:r>
              <a:rPr lang="zh-CN" altLang="en-US" sz="2400" dirty="0"/>
              <a:t>公司率先推出了可以嵌入网页并且可以随同网页在网络上传输的小程序，并将</a:t>
            </a:r>
            <a:r>
              <a:rPr lang="en-US" altLang="zh-CN" sz="2400" dirty="0"/>
              <a:t>Oak</a:t>
            </a:r>
            <a:r>
              <a:rPr lang="zh-CN" altLang="en-US" sz="2400" dirty="0"/>
              <a:t>正式更名为</a:t>
            </a:r>
            <a:r>
              <a:rPr lang="en-US" altLang="zh-CN" sz="2400" dirty="0"/>
              <a:t>Java</a:t>
            </a:r>
            <a:r>
              <a:rPr lang="zh-CN" altLang="en-US" sz="2400" dirty="0"/>
              <a:t>。</a:t>
            </a:r>
            <a:endParaRPr lang="en-US" altLang="zh-CN" sz="2400" dirty="0"/>
          </a:p>
          <a:p>
            <a:pPr indent="720090"/>
            <a:r>
              <a:rPr lang="zh-CN" altLang="en-US" sz="2400" dirty="0"/>
              <a:t>在申请注册商标时，使用了提议者在喝一杯</a:t>
            </a:r>
            <a:r>
              <a:rPr lang="en-US" altLang="zh-CN" sz="2400" dirty="0"/>
              <a:t>Java</a:t>
            </a:r>
            <a:r>
              <a:rPr lang="zh-CN" altLang="en-US" sz="2400" dirty="0"/>
              <a:t>咖啡时无意提到的“</a:t>
            </a:r>
            <a:r>
              <a:rPr lang="en-US" altLang="zh-CN" sz="2400" dirty="0"/>
              <a:t>Java</a:t>
            </a:r>
            <a:r>
              <a:rPr lang="zh-CN" altLang="en-US" sz="2400" dirty="0"/>
              <a:t>”这个词。</a:t>
            </a:r>
            <a:r>
              <a:rPr lang="en-US" altLang="zh-CN" sz="2400" dirty="0"/>
              <a:t>Java</a:t>
            </a:r>
            <a:r>
              <a:rPr lang="zh-CN" altLang="en-US" sz="2400" dirty="0"/>
              <a:t>是印度尼西亚爪哇岛的英文名称，因盛产咖啡而闻名。</a:t>
            </a:r>
            <a:r>
              <a:rPr lang="en-US" altLang="zh-CN" sz="2400" dirty="0"/>
              <a:t>JAVA</a:t>
            </a:r>
            <a:r>
              <a:rPr lang="zh-CN" altLang="en-US" sz="2400" dirty="0"/>
              <a:t>的标识正是一杯冒着热气的咖啡。</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anim calcmode="lin" valueType="num">
                                      <p:cBhvr>
                                        <p:cTn id="8" dur="1000" fill="hold"/>
                                        <p:tgtEl>
                                          <p:spTgt spid="109"/>
                                        </p:tgtEl>
                                        <p:attrNameLst>
                                          <p:attrName>ppt_x</p:attrName>
                                        </p:attrNameLst>
                                      </p:cBhvr>
                                      <p:tavLst>
                                        <p:tav tm="0">
                                          <p:val>
                                            <p:strVal val="#ppt_x"/>
                                          </p:val>
                                        </p:tav>
                                        <p:tav tm="100000">
                                          <p:val>
                                            <p:strVal val="#ppt_x"/>
                                          </p:val>
                                        </p:tav>
                                      </p:tavLst>
                                    </p:anim>
                                    <p:anim calcmode="lin" valueType="num">
                                      <p:cBhvr>
                                        <p:cTn id="9"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91502" y="1107440"/>
            <a:ext cx="10791458" cy="5659120"/>
            <a:chOff x="-1198330" y="4271856"/>
            <a:chExt cx="11462033" cy="5719368"/>
          </a:xfrm>
        </p:grpSpPr>
        <p:sp>
          <p:nvSpPr>
            <p:cNvPr id="110" name="矩形: 圆角 109"/>
            <p:cNvSpPr/>
            <p:nvPr/>
          </p:nvSpPr>
          <p:spPr>
            <a:xfrm>
              <a:off x="-1198330" y="4271856"/>
              <a:ext cx="11462033" cy="5719368"/>
            </a:xfrm>
            <a:prstGeom prst="roundRect">
              <a:avLst>
                <a:gd name="adj" fmla="val 1771"/>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p:cNvSpPr/>
            <p:nvPr/>
          </p:nvSpPr>
          <p:spPr>
            <a:xfrm>
              <a:off x="-1027862" y="4461382"/>
              <a:ext cx="11140000" cy="5354964"/>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
        <p:nvSpPr>
          <p:cNvPr id="2" name="文本占位符 1"/>
          <p:cNvSpPr>
            <a:spLocks noGrp="1"/>
          </p:cNvSpPr>
          <p:nvPr>
            <p:ph type="body" sz="quarter" idx="10"/>
          </p:nvPr>
        </p:nvSpPr>
        <p:spPr/>
        <p:txBody>
          <a:bodyPr/>
          <a:lstStyle/>
          <a:p>
            <a:r>
              <a:rPr lang="en-US" altLang="zh-CN" dirty="0"/>
              <a:t>Java</a:t>
            </a:r>
            <a:r>
              <a:rPr lang="zh-CN" altLang="en-US" dirty="0"/>
              <a:t>语言的特点</a:t>
            </a:r>
          </a:p>
        </p:txBody>
      </p:sp>
      <p:pic>
        <p:nvPicPr>
          <p:cNvPr id="118" name="图片 117"/>
          <p:cNvPicPr/>
          <p:nvPr/>
        </p:nvPicPr>
        <p:blipFill>
          <a:blip r:embed="rId4" cstate="print">
            <a:extLst>
              <a:ext uri="{28A0092B-C50C-407E-A947-70E740481C1C}">
                <a14:useLocalDpi xmlns:a14="http://schemas.microsoft.com/office/drawing/2010/main" val="0"/>
              </a:ext>
            </a:extLst>
          </a:blip>
          <a:stretch>
            <a:fillRect/>
          </a:stretch>
        </p:blipFill>
        <p:spPr>
          <a:xfrm>
            <a:off x="4312285" y="2043430"/>
            <a:ext cx="5909945" cy="3802380"/>
          </a:xfrm>
          <a:prstGeom prst="rect">
            <a:avLst/>
          </a:prstGeom>
        </p:spPr>
      </p:pic>
      <p:sp>
        <p:nvSpPr>
          <p:cNvPr id="4" name="文本框 3"/>
          <p:cNvSpPr txBox="1"/>
          <p:nvPr/>
        </p:nvSpPr>
        <p:spPr>
          <a:xfrm>
            <a:off x="552398" y="1422244"/>
            <a:ext cx="9570720" cy="5507990"/>
          </a:xfrm>
          <a:prstGeom prst="rect">
            <a:avLst/>
          </a:prstGeom>
          <a:noFill/>
        </p:spPr>
        <p:txBody>
          <a:bodyPr wrap="square" rtlCol="0">
            <a:spAutoFit/>
          </a:bodyPr>
          <a:lstStyle/>
          <a:p>
            <a:r>
              <a:rPr lang="zh-CN" altLang="en-US" sz="3200" dirty="0"/>
              <a:t>1）简单性</a:t>
            </a:r>
          </a:p>
          <a:p>
            <a:r>
              <a:rPr lang="zh-CN" altLang="en-US" sz="3200" dirty="0"/>
              <a:t>2）面向对象</a:t>
            </a:r>
          </a:p>
          <a:p>
            <a:r>
              <a:rPr lang="zh-CN" altLang="en-US" sz="3200" dirty="0"/>
              <a:t>3）分布性</a:t>
            </a:r>
          </a:p>
          <a:p>
            <a:r>
              <a:rPr lang="zh-CN" altLang="en-US" sz="3200" dirty="0"/>
              <a:t>4）编译和解释性</a:t>
            </a:r>
          </a:p>
          <a:p>
            <a:r>
              <a:rPr lang="zh-CN" altLang="en-US" sz="3200" dirty="0"/>
              <a:t>5）稳健性</a:t>
            </a:r>
          </a:p>
          <a:p>
            <a:r>
              <a:rPr lang="zh-CN" altLang="en-US" sz="3200" dirty="0"/>
              <a:t>6）安全性</a:t>
            </a:r>
          </a:p>
          <a:p>
            <a:r>
              <a:rPr lang="zh-CN" altLang="en-US" sz="3200" dirty="0"/>
              <a:t>7）可移植性</a:t>
            </a:r>
          </a:p>
          <a:p>
            <a:r>
              <a:rPr lang="zh-CN" altLang="en-US" sz="3200" dirty="0"/>
              <a:t>8）高性能</a:t>
            </a:r>
          </a:p>
          <a:p>
            <a:r>
              <a:rPr lang="zh-CN" altLang="en-US" sz="3200" dirty="0"/>
              <a:t>9）多线索性</a:t>
            </a:r>
          </a:p>
          <a:p>
            <a:r>
              <a:rPr lang="zh-CN" altLang="en-US" sz="3200" dirty="0"/>
              <a:t>10）动态性</a:t>
            </a:r>
          </a:p>
          <a:p>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anim calcmode="lin" valueType="num">
                                      <p:cBhvr>
                                        <p:cTn id="8" dur="1000" fill="hold"/>
                                        <p:tgtEl>
                                          <p:spTgt spid="109"/>
                                        </p:tgtEl>
                                        <p:attrNameLst>
                                          <p:attrName>ppt_x</p:attrName>
                                        </p:attrNameLst>
                                      </p:cBhvr>
                                      <p:tavLst>
                                        <p:tav tm="0">
                                          <p:val>
                                            <p:strVal val="#ppt_x"/>
                                          </p:val>
                                        </p:tav>
                                        <p:tav tm="100000">
                                          <p:val>
                                            <p:strVal val="#ppt_x"/>
                                          </p:val>
                                        </p:tav>
                                      </p:tavLst>
                                    </p:anim>
                                    <p:anim calcmode="lin" valueType="num">
                                      <p:cBhvr>
                                        <p:cTn id="9"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740181" y="1569596"/>
            <a:ext cx="10119042" cy="4602480"/>
            <a:chOff x="-1198330" y="4271856"/>
            <a:chExt cx="11462033" cy="5719368"/>
          </a:xfrm>
        </p:grpSpPr>
        <p:sp>
          <p:nvSpPr>
            <p:cNvPr id="110" name="矩形: 圆角 109"/>
            <p:cNvSpPr/>
            <p:nvPr/>
          </p:nvSpPr>
          <p:spPr>
            <a:xfrm>
              <a:off x="-1198330" y="4271856"/>
              <a:ext cx="11462033" cy="5719368"/>
            </a:xfrm>
            <a:prstGeom prst="roundRect">
              <a:avLst>
                <a:gd name="adj" fmla="val 1771"/>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p:cNvSpPr/>
            <p:nvPr/>
          </p:nvSpPr>
          <p:spPr>
            <a:xfrm>
              <a:off x="-1027862" y="4461382"/>
              <a:ext cx="11140000" cy="5354964"/>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
        <p:nvSpPr>
          <p:cNvPr id="2" name="文本占位符 1"/>
          <p:cNvSpPr>
            <a:spLocks noGrp="1"/>
          </p:cNvSpPr>
          <p:nvPr>
            <p:ph type="body" sz="quarter" idx="10"/>
          </p:nvPr>
        </p:nvSpPr>
        <p:spPr/>
        <p:txBody>
          <a:bodyPr/>
          <a:lstStyle/>
          <a:p>
            <a:r>
              <a:rPr lang="en-US" b="1" dirty="0"/>
              <a:t>1.1.2 </a:t>
            </a:r>
            <a:r>
              <a:rPr lang="zh-CN" altLang="en-US" b="1" dirty="0"/>
              <a:t>安装</a:t>
            </a:r>
            <a:r>
              <a:rPr lang="en-US" altLang="zh-CN" b="1" dirty="0"/>
              <a:t>JDK</a:t>
            </a:r>
          </a:p>
        </p:txBody>
      </p:sp>
      <p:sp>
        <p:nvSpPr>
          <p:cNvPr id="4" name="文本框 3"/>
          <p:cNvSpPr txBox="1"/>
          <p:nvPr/>
        </p:nvSpPr>
        <p:spPr>
          <a:xfrm>
            <a:off x="1014342" y="2579509"/>
            <a:ext cx="9570720" cy="2092881"/>
          </a:xfrm>
          <a:prstGeom prst="rect">
            <a:avLst/>
          </a:prstGeom>
          <a:noFill/>
        </p:spPr>
        <p:txBody>
          <a:bodyPr wrap="square" rtlCol="0">
            <a:spAutoFit/>
          </a:bodyPr>
          <a:lstStyle/>
          <a:p>
            <a:r>
              <a:rPr lang="en-US" altLang="zh-CN" sz="2800" dirty="0"/>
              <a:t>	JDK</a:t>
            </a:r>
            <a:r>
              <a:rPr lang="zh-CN" altLang="en-US" sz="2800" dirty="0"/>
              <a:t>（</a:t>
            </a:r>
            <a:r>
              <a:rPr lang="en-US" altLang="zh-CN" sz="2800" dirty="0"/>
              <a:t>Java Development Kit</a:t>
            </a:r>
            <a:r>
              <a:rPr lang="zh-CN" altLang="en-US" sz="2800" dirty="0"/>
              <a:t>）是 </a:t>
            </a:r>
            <a:r>
              <a:rPr lang="en-US" altLang="zh-CN" sz="2800" dirty="0"/>
              <a:t>Java </a:t>
            </a:r>
            <a:r>
              <a:rPr lang="zh-CN" altLang="en-US" sz="2800" dirty="0"/>
              <a:t>语言的软件开发工具包，主要用于移动设备、嵌入式设备上的</a:t>
            </a:r>
            <a:r>
              <a:rPr lang="en-US" altLang="zh-CN" sz="2800" dirty="0"/>
              <a:t>Java</a:t>
            </a:r>
            <a:r>
              <a:rPr lang="zh-CN" altLang="en-US" sz="2800" dirty="0"/>
              <a:t>应用程序开发。</a:t>
            </a:r>
            <a:r>
              <a:rPr lang="en-US" altLang="zh-CN" sz="2800" dirty="0"/>
              <a:t>	JDK</a:t>
            </a:r>
            <a:r>
              <a:rPr lang="zh-CN" altLang="en-US" sz="2800" dirty="0"/>
              <a:t>是整个</a:t>
            </a:r>
            <a:r>
              <a:rPr lang="en-US" altLang="zh-CN" sz="2800" dirty="0"/>
              <a:t>Java</a:t>
            </a:r>
            <a:r>
              <a:rPr lang="zh-CN" altLang="en-US" sz="2800" dirty="0"/>
              <a:t>开发的核心，它包含了</a:t>
            </a:r>
            <a:r>
              <a:rPr lang="en-US" altLang="zh-CN" sz="2800" dirty="0"/>
              <a:t>JAVA</a:t>
            </a:r>
            <a:r>
              <a:rPr lang="zh-CN" altLang="en-US" sz="2800" dirty="0"/>
              <a:t>的运行环境（</a:t>
            </a:r>
            <a:r>
              <a:rPr lang="en-US" altLang="zh-CN" sz="2800" dirty="0"/>
              <a:t>JRE</a:t>
            </a:r>
            <a:r>
              <a:rPr lang="zh-CN" altLang="en-US" sz="2800" dirty="0"/>
              <a:t>）和</a:t>
            </a:r>
            <a:r>
              <a:rPr lang="en-US" altLang="zh-CN" sz="2800" dirty="0"/>
              <a:t>Java</a:t>
            </a:r>
            <a:r>
              <a:rPr lang="zh-CN" altLang="en-US" sz="2800" dirty="0"/>
              <a:t>工具。</a:t>
            </a:r>
            <a:endParaRPr lang="en-US" altLang="zh-CN" sz="2800" dirty="0"/>
          </a:p>
          <a:p>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anim calcmode="lin" valueType="num">
                                      <p:cBhvr>
                                        <p:cTn id="8" dur="1000" fill="hold"/>
                                        <p:tgtEl>
                                          <p:spTgt spid="109"/>
                                        </p:tgtEl>
                                        <p:attrNameLst>
                                          <p:attrName>ppt_x</p:attrName>
                                        </p:attrNameLst>
                                      </p:cBhvr>
                                      <p:tavLst>
                                        <p:tav tm="0">
                                          <p:val>
                                            <p:strVal val="#ppt_x"/>
                                          </p:val>
                                        </p:tav>
                                        <p:tav tm="100000">
                                          <p:val>
                                            <p:strVal val="#ppt_x"/>
                                          </p:val>
                                        </p:tav>
                                      </p:tavLst>
                                    </p:anim>
                                    <p:anim calcmode="lin" valueType="num">
                                      <p:cBhvr>
                                        <p:cTn id="9"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729982" y="1971040"/>
            <a:ext cx="10120898" cy="3332480"/>
            <a:chOff x="-1198330" y="4271856"/>
            <a:chExt cx="11462033" cy="5719368"/>
          </a:xfrm>
        </p:grpSpPr>
        <p:sp>
          <p:nvSpPr>
            <p:cNvPr id="110" name="矩形: 圆角 109"/>
            <p:cNvSpPr/>
            <p:nvPr/>
          </p:nvSpPr>
          <p:spPr>
            <a:xfrm>
              <a:off x="-1198330" y="4271856"/>
              <a:ext cx="11462033" cy="5719368"/>
            </a:xfrm>
            <a:prstGeom prst="roundRect">
              <a:avLst>
                <a:gd name="adj" fmla="val 1771"/>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p:cNvSpPr/>
            <p:nvPr/>
          </p:nvSpPr>
          <p:spPr>
            <a:xfrm>
              <a:off x="-1027862" y="4461382"/>
              <a:ext cx="11140000" cy="5354964"/>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
        <p:nvSpPr>
          <p:cNvPr id="2" name="文本占位符 1"/>
          <p:cNvSpPr>
            <a:spLocks noGrp="1"/>
          </p:cNvSpPr>
          <p:nvPr>
            <p:ph type="body" sz="quarter" idx="10"/>
          </p:nvPr>
        </p:nvSpPr>
        <p:spPr/>
        <p:txBody>
          <a:bodyPr/>
          <a:lstStyle/>
          <a:p>
            <a:r>
              <a:rPr lang="zh-CN" altLang="en-US" dirty="0"/>
              <a:t>什么是</a:t>
            </a:r>
            <a:r>
              <a:rPr lang="en-US" altLang="zh-CN" dirty="0"/>
              <a:t>JRE</a:t>
            </a:r>
            <a:endParaRPr lang="zh-CN" altLang="en-US" dirty="0"/>
          </a:p>
        </p:txBody>
      </p:sp>
      <p:sp>
        <p:nvSpPr>
          <p:cNvPr id="4" name="文本框 3"/>
          <p:cNvSpPr txBox="1"/>
          <p:nvPr/>
        </p:nvSpPr>
        <p:spPr>
          <a:xfrm>
            <a:off x="1146329" y="2624161"/>
            <a:ext cx="9570720" cy="2246769"/>
          </a:xfrm>
          <a:prstGeom prst="rect">
            <a:avLst/>
          </a:prstGeom>
          <a:noFill/>
        </p:spPr>
        <p:txBody>
          <a:bodyPr wrap="square" rtlCol="0">
            <a:spAutoFit/>
          </a:bodyPr>
          <a:lstStyle/>
          <a:p>
            <a:r>
              <a:rPr lang="en-US" altLang="zh-CN" sz="2800" dirty="0"/>
              <a:t>	JRE</a:t>
            </a:r>
            <a:r>
              <a:rPr lang="zh-CN" altLang="en-US" sz="2800" dirty="0"/>
              <a:t>（</a:t>
            </a:r>
            <a:r>
              <a:rPr lang="en-US" altLang="zh-CN" sz="2800" dirty="0"/>
              <a:t> Java Runtime Environment </a:t>
            </a:r>
            <a:r>
              <a:rPr lang="zh-CN" altLang="en-US" sz="2800" dirty="0"/>
              <a:t>）是</a:t>
            </a:r>
            <a:r>
              <a:rPr lang="en-US" altLang="zh-CN" sz="2800" dirty="0"/>
              <a:t>SUN</a:t>
            </a:r>
            <a:r>
              <a:rPr lang="zh-CN" altLang="en-US" sz="2800" dirty="0"/>
              <a:t>公司的产品，</a:t>
            </a:r>
            <a:r>
              <a:rPr lang="zh-CN" altLang="zh-CN" sz="2800" dirty="0"/>
              <a:t>指</a:t>
            </a:r>
            <a:r>
              <a:rPr lang="en-US" altLang="zh-CN" sz="2800" dirty="0"/>
              <a:t>Java</a:t>
            </a:r>
            <a:r>
              <a:rPr lang="zh-CN" altLang="en-US" sz="2800" dirty="0"/>
              <a:t>的</a:t>
            </a:r>
            <a:r>
              <a:rPr lang="zh-CN" altLang="zh-CN" sz="2800" dirty="0"/>
              <a:t>运行环境。</a:t>
            </a:r>
            <a:r>
              <a:rPr lang="en-US" altLang="zh-CN" sz="2800" dirty="0"/>
              <a:t>JRE</a:t>
            </a:r>
            <a:r>
              <a:rPr lang="zh-CN" altLang="en-US" sz="2800" dirty="0"/>
              <a:t>包括</a:t>
            </a:r>
            <a:r>
              <a:rPr lang="zh-CN" altLang="zh-CN" sz="2800" dirty="0"/>
              <a:t>运行</a:t>
            </a:r>
            <a:r>
              <a:rPr lang="en-US" altLang="zh-CN" sz="2800" dirty="0"/>
              <a:t>JAVA</a:t>
            </a:r>
            <a:r>
              <a:rPr lang="zh-CN" altLang="zh-CN" sz="2800" dirty="0"/>
              <a:t>程序所必须的环境的集合，包含</a:t>
            </a:r>
            <a:r>
              <a:rPr lang="en-US" altLang="zh-CN" sz="2800" dirty="0"/>
              <a:t>JVM </a:t>
            </a:r>
            <a:r>
              <a:rPr lang="zh-CN" altLang="en-US" sz="2800" dirty="0"/>
              <a:t>（</a:t>
            </a:r>
            <a:r>
              <a:rPr lang="en-US" altLang="zh-CN" sz="2800" dirty="0"/>
              <a:t>Java Virtual Machine/Java</a:t>
            </a:r>
            <a:r>
              <a:rPr lang="zh-CN" altLang="en-US" sz="2800" dirty="0"/>
              <a:t>虚拟机）</a:t>
            </a:r>
            <a:r>
              <a:rPr lang="zh-CN" altLang="zh-CN" sz="2800" dirty="0"/>
              <a:t>标准实现及</a:t>
            </a:r>
            <a:r>
              <a:rPr lang="en-US" altLang="zh-CN" sz="2800" dirty="0"/>
              <a:t>Java</a:t>
            </a:r>
            <a:r>
              <a:rPr lang="zh-CN" altLang="zh-CN" sz="2800" dirty="0"/>
              <a:t>核心类库。</a:t>
            </a:r>
          </a:p>
          <a:p>
            <a:r>
              <a:rPr lang="en-US" altLang="zh-CN" sz="2800" dirty="0"/>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anim calcmode="lin" valueType="num">
                                      <p:cBhvr>
                                        <p:cTn id="8" dur="1000" fill="hold"/>
                                        <p:tgtEl>
                                          <p:spTgt spid="109"/>
                                        </p:tgtEl>
                                        <p:attrNameLst>
                                          <p:attrName>ppt_x</p:attrName>
                                        </p:attrNameLst>
                                      </p:cBhvr>
                                      <p:tavLst>
                                        <p:tav tm="0">
                                          <p:val>
                                            <p:strVal val="#ppt_x"/>
                                          </p:val>
                                        </p:tav>
                                        <p:tav tm="100000">
                                          <p:val>
                                            <p:strVal val="#ppt_x"/>
                                          </p:val>
                                        </p:tav>
                                      </p:tavLst>
                                    </p:anim>
                                    <p:anim calcmode="lin" valueType="num">
                                      <p:cBhvr>
                                        <p:cTn id="9"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圆角 110"/>
          <p:cNvSpPr/>
          <p:nvPr/>
        </p:nvSpPr>
        <p:spPr>
          <a:xfrm>
            <a:off x="1073711" y="2039586"/>
            <a:ext cx="9746927" cy="4105229"/>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 name="文本占位符 1"/>
          <p:cNvSpPr>
            <a:spLocks noGrp="1"/>
          </p:cNvSpPr>
          <p:nvPr>
            <p:ph type="body" sz="quarter" idx="10"/>
          </p:nvPr>
        </p:nvSpPr>
        <p:spPr/>
        <p:txBody>
          <a:bodyPr/>
          <a:lstStyle/>
          <a:p>
            <a:r>
              <a:rPr lang="en-US" altLang="zh-CN" dirty="0"/>
              <a:t>JDK</a:t>
            </a:r>
            <a:r>
              <a:rPr lang="zh-CN" altLang="en-US" dirty="0"/>
              <a:t>的下载和安装</a:t>
            </a:r>
          </a:p>
        </p:txBody>
      </p:sp>
      <p:sp>
        <p:nvSpPr>
          <p:cNvPr id="4" name="文本框 3"/>
          <p:cNvSpPr txBox="1"/>
          <p:nvPr/>
        </p:nvSpPr>
        <p:spPr>
          <a:xfrm>
            <a:off x="1168400" y="1524959"/>
            <a:ext cx="9570720" cy="369332"/>
          </a:xfrm>
          <a:prstGeom prst="rect">
            <a:avLst/>
          </a:prstGeom>
          <a:noFill/>
        </p:spPr>
        <p:txBody>
          <a:bodyPr wrap="square" rtlCol="0">
            <a:spAutoFit/>
          </a:bodyPr>
          <a:lstStyle/>
          <a:p>
            <a:r>
              <a:rPr lang="en-US" altLang="zh-CN" dirty="0"/>
              <a:t>	</a:t>
            </a:r>
            <a:endParaRPr lang="zh-CN" altLang="en-US" dirty="0"/>
          </a:p>
        </p:txBody>
      </p:sp>
      <p:sp>
        <p:nvSpPr>
          <p:cNvPr id="5" name="文本框 4"/>
          <p:cNvSpPr txBox="1"/>
          <p:nvPr/>
        </p:nvSpPr>
        <p:spPr>
          <a:xfrm>
            <a:off x="1370970" y="2263623"/>
            <a:ext cx="9448800" cy="369332"/>
          </a:xfrm>
          <a:prstGeom prst="rect">
            <a:avLst/>
          </a:prstGeom>
          <a:noFill/>
        </p:spPr>
        <p:txBody>
          <a:bodyPr wrap="square" rtlCol="0">
            <a:spAutoFit/>
          </a:bodyPr>
          <a:lstStyle/>
          <a:p>
            <a:endParaRPr lang="zh-CN" altLang="en-US" dirty="0"/>
          </a:p>
        </p:txBody>
      </p:sp>
      <p:sp>
        <p:nvSpPr>
          <p:cNvPr id="3" name="文本框 2"/>
          <p:cNvSpPr txBox="1"/>
          <p:nvPr/>
        </p:nvSpPr>
        <p:spPr>
          <a:xfrm>
            <a:off x="1270000" y="1089720"/>
            <a:ext cx="7630160" cy="1383665"/>
          </a:xfrm>
          <a:prstGeom prst="rect">
            <a:avLst/>
          </a:prstGeom>
          <a:noFill/>
        </p:spPr>
        <p:txBody>
          <a:bodyPr wrap="square" rtlCol="0">
            <a:spAutoFit/>
          </a:bodyPr>
          <a:lstStyle/>
          <a:p>
            <a:r>
              <a:rPr lang="zh-CN" altLang="en-US" sz="2800" dirty="0"/>
              <a:t>下载</a:t>
            </a:r>
            <a:r>
              <a:rPr lang="en-US" altLang="zh-CN" sz="2800" dirty="0"/>
              <a:t>JDK</a:t>
            </a:r>
            <a:r>
              <a:rPr lang="zh-CN" altLang="en-US" sz="2800" dirty="0"/>
              <a:t>（</a:t>
            </a:r>
            <a:r>
              <a:rPr lang="en-US" altLang="zh-CN" sz="2800" dirty="0"/>
              <a:t>Java Development Kit</a:t>
            </a:r>
            <a:r>
              <a:rPr lang="zh-CN" altLang="en-US" sz="2800" dirty="0"/>
              <a:t>）</a:t>
            </a:r>
            <a:r>
              <a:rPr lang="en-US" altLang="zh-CN" sz="2800" dirty="0"/>
              <a:t>Java</a:t>
            </a:r>
            <a:r>
              <a:rPr lang="zh-CN" altLang="en-US" sz="2800" dirty="0"/>
              <a:t>开发工具包，通过网址：</a:t>
            </a:r>
            <a:r>
              <a:rPr lang="en-US" altLang="zh-CN" sz="2800" dirty="0">
                <a:solidFill>
                  <a:srgbClr val="FF0000"/>
                </a:solidFill>
              </a:rPr>
              <a:t>https://www.oracle.com</a:t>
            </a:r>
            <a:r>
              <a:rPr lang="zh-CN" altLang="en-US" sz="2800" dirty="0"/>
              <a:t>。</a:t>
            </a:r>
          </a:p>
          <a:p>
            <a:r>
              <a:rPr lang="zh-CN" altLang="en-US" sz="2800" dirty="0"/>
              <a:t>安装步骤请参考教材第</a:t>
            </a:r>
            <a:r>
              <a:rPr lang="en-US" altLang="zh-CN" sz="2800" dirty="0"/>
              <a:t>4-6</a:t>
            </a:r>
            <a:r>
              <a:rPr lang="zh-CN" altLang="en-US" sz="2800" dirty="0"/>
              <a:t>页。</a:t>
            </a:r>
          </a:p>
        </p:txBody>
      </p:sp>
      <p:pic>
        <p:nvPicPr>
          <p:cNvPr id="8" name="图片 7"/>
          <p:cNvPicPr>
            <a:picLocks noChangeAspect="1"/>
          </p:cNvPicPr>
          <p:nvPr/>
        </p:nvPicPr>
        <p:blipFill>
          <a:blip r:embed="rId3"/>
          <a:stretch>
            <a:fillRect/>
          </a:stretch>
        </p:blipFill>
        <p:spPr>
          <a:xfrm>
            <a:off x="1670051" y="2475506"/>
            <a:ext cx="7831556" cy="41951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1.1.3 JDK</a:t>
            </a:r>
            <a:r>
              <a:rPr lang="zh-CN" altLang="en-US"/>
              <a:t>安装目录介绍</a:t>
            </a:r>
          </a:p>
        </p:txBody>
      </p:sp>
      <p:pic>
        <p:nvPicPr>
          <p:cNvPr id="21" name="图片 6"/>
          <p:cNvPicPr>
            <a:picLocks noChangeAspect="1"/>
          </p:cNvPicPr>
          <p:nvPr>
            <p:custDataLst>
              <p:tags r:id="rId2"/>
            </p:custDataLst>
          </p:nvPr>
        </p:nvPicPr>
        <p:blipFill>
          <a:blip r:embed="rId5"/>
          <a:stretch>
            <a:fillRect/>
          </a:stretch>
        </p:blipFill>
        <p:spPr>
          <a:xfrm>
            <a:off x="732155" y="1080135"/>
            <a:ext cx="8078470" cy="4348480"/>
          </a:xfrm>
          <a:prstGeom prst="rect">
            <a:avLst/>
          </a:prstGeom>
          <a:noFill/>
          <a:ln>
            <a:noFill/>
          </a:ln>
        </p:spPr>
      </p:pic>
      <p:graphicFrame>
        <p:nvGraphicFramePr>
          <p:cNvPr id="3" name="对象 -2147482624"/>
          <p:cNvGraphicFramePr/>
          <p:nvPr/>
        </p:nvGraphicFramePr>
        <p:xfrm>
          <a:off x="732155" y="5564505"/>
          <a:ext cx="7584440" cy="1177290"/>
        </p:xfrm>
        <a:graphic>
          <a:graphicData uri="http://schemas.openxmlformats.org/presentationml/2006/ole">
            <mc:AlternateContent xmlns:mc="http://schemas.openxmlformats.org/markup-compatibility/2006">
              <mc:Choice xmlns:v="urn:schemas-microsoft-com:vml" Requires="v">
                <p:oleObj spid="_x0000_s3079" r:id="rId6" imgW="3277235" imgH="506730" progId="Visio.Drawing.11">
                  <p:embed/>
                </p:oleObj>
              </mc:Choice>
              <mc:Fallback>
                <p:oleObj r:id="rId6" imgW="3277235" imgH="506730" progId="Visio.Drawing.11">
                  <p:embed/>
                  <p:pic>
                    <p:nvPicPr>
                      <p:cNvPr id="0" name="图片 3075"/>
                      <p:cNvPicPr/>
                      <p:nvPr/>
                    </p:nvPicPr>
                    <p:blipFill>
                      <a:blip r:embed="rId7"/>
                      <a:stretch>
                        <a:fillRect/>
                      </a:stretch>
                    </p:blipFill>
                    <p:spPr>
                      <a:xfrm>
                        <a:off x="732155" y="5564505"/>
                        <a:ext cx="7584440" cy="117729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1.2.1 </a:t>
            </a:r>
            <a:r>
              <a:rPr lang="zh-CN" altLang="en-US"/>
              <a:t>配置环境变量</a:t>
            </a:r>
          </a:p>
        </p:txBody>
      </p:sp>
      <p:sp>
        <p:nvSpPr>
          <p:cNvPr id="100" name="文本框 99"/>
          <p:cNvSpPr txBox="1"/>
          <p:nvPr/>
        </p:nvSpPr>
        <p:spPr>
          <a:xfrm>
            <a:off x="1032510" y="2152650"/>
            <a:ext cx="9255125" cy="1568450"/>
          </a:xfrm>
          <a:prstGeom prst="rect">
            <a:avLst/>
          </a:prstGeom>
          <a:noFill/>
          <a:ln w="9525">
            <a:noFill/>
          </a:ln>
        </p:spPr>
        <p:txBody>
          <a:bodyPr wrap="square">
            <a:spAutoFit/>
          </a:bodyPr>
          <a:lstStyle/>
          <a:p>
            <a:pPr indent="266700"/>
            <a:r>
              <a:rPr lang="en-US" sz="2400" b="0">
                <a:solidFill>
                  <a:srgbClr val="000000"/>
                </a:solidFill>
                <a:latin typeface="Times New Roman" panose="02020603050405020304" charset="0"/>
                <a:ea typeface="宋体" panose="02010600030101010101" pitchFamily="2" charset="-122"/>
              </a:rPr>
              <a:t>  </a:t>
            </a:r>
            <a:r>
              <a:rPr lang="zh-CN" altLang="en-US" sz="2400" b="0">
                <a:solidFill>
                  <a:srgbClr val="000000"/>
                </a:solidFill>
                <a:latin typeface="Times New Roman" panose="02020603050405020304" charset="0"/>
                <a:ea typeface="宋体" panose="02010600030101010101" pitchFamily="2" charset="-122"/>
              </a:rPr>
              <a:t> </a:t>
            </a:r>
            <a:r>
              <a:rPr lang="en-US" altLang="zh-CN" sz="2400" b="0">
                <a:solidFill>
                  <a:srgbClr val="000000"/>
                </a:solidFill>
                <a:latin typeface="Times New Roman" panose="02020603050405020304" charset="0"/>
                <a:ea typeface="宋体" panose="02010600030101010101" pitchFamily="2" charset="-122"/>
              </a:rPr>
              <a:t>  </a:t>
            </a:r>
            <a:r>
              <a:rPr sz="2400" b="0">
                <a:solidFill>
                  <a:srgbClr val="000000"/>
                </a:solidFill>
                <a:latin typeface="Times New Roman" panose="02020603050405020304" charset="0"/>
                <a:ea typeface="宋体" panose="02010600030101010101" pitchFamily="2" charset="-122"/>
              </a:rPr>
              <a:t>配置环境变量的目的是为了操作系统在任何文件路径下自动找到javac.exe和java.exe的位置。其中javac.exe 可以将java源文件（.java文件）编译为class字节码文件（.class文件），java.exe 可以运行class字节码文件得到程序运行结果。</a:t>
            </a:r>
          </a:p>
        </p:txBody>
      </p:sp>
      <p:sp>
        <p:nvSpPr>
          <p:cNvPr id="3" name="文本框 2"/>
          <p:cNvSpPr txBox="1"/>
          <p:nvPr/>
        </p:nvSpPr>
        <p:spPr>
          <a:xfrm>
            <a:off x="732155" y="1318260"/>
            <a:ext cx="5885180" cy="460375"/>
          </a:xfrm>
          <a:prstGeom prst="rect">
            <a:avLst/>
          </a:prstGeom>
          <a:noFill/>
        </p:spPr>
        <p:txBody>
          <a:bodyPr wrap="none" rtlCol="0" anchor="t">
            <a:spAutoFit/>
          </a:bodyPr>
          <a:lstStyle/>
          <a:p>
            <a:pPr indent="266700"/>
            <a:r>
              <a:rPr lang="en-US" sz="2400">
                <a:solidFill>
                  <a:srgbClr val="000000"/>
                </a:solidFill>
                <a:latin typeface="Times New Roman" panose="02020603050405020304" charset="0"/>
                <a:ea typeface="宋体" panose="02010600030101010101" pitchFamily="2" charset="-122"/>
                <a:sym typeface="+mn-ea"/>
              </a:rPr>
              <a:t> </a:t>
            </a:r>
            <a:r>
              <a:rPr lang="zh-CN" altLang="en-US" sz="2400">
                <a:solidFill>
                  <a:srgbClr val="000000"/>
                </a:solidFill>
                <a:latin typeface="Times New Roman" panose="02020603050405020304" charset="0"/>
                <a:ea typeface="宋体" panose="02010600030101010101" pitchFamily="2" charset="-122"/>
                <a:sym typeface="+mn-ea"/>
              </a:rPr>
              <a:t>配置环境变量步骤请参考教材第</a:t>
            </a:r>
            <a:r>
              <a:rPr lang="en-US" altLang="zh-CN" sz="2400">
                <a:solidFill>
                  <a:srgbClr val="000000"/>
                </a:solidFill>
                <a:latin typeface="Times New Roman" panose="02020603050405020304" charset="0"/>
                <a:ea typeface="宋体" panose="02010600030101010101" pitchFamily="2" charset="-122"/>
                <a:sym typeface="+mn-ea"/>
              </a:rPr>
              <a:t>8-10</a:t>
            </a:r>
            <a:r>
              <a:rPr lang="zh-CN" altLang="en-US" sz="2400">
                <a:solidFill>
                  <a:srgbClr val="000000"/>
                </a:solidFill>
                <a:latin typeface="Times New Roman" panose="02020603050405020304" charset="0"/>
                <a:ea typeface="宋体" panose="02010600030101010101" pitchFamily="2" charset="-122"/>
                <a:sym typeface="+mn-ea"/>
              </a:rPr>
              <a:t>页</a:t>
            </a:r>
            <a:r>
              <a:rPr lang="zh-CN" altLang="en-US">
                <a:solidFill>
                  <a:srgbClr val="000000"/>
                </a:solidFill>
                <a:latin typeface="Times New Roman" panose="02020603050405020304" charset="0"/>
                <a:ea typeface="宋体" panose="02010600030101010101" pitchFamily="2" charset="-122"/>
                <a:sym typeface="+mn-ea"/>
              </a:rPr>
              <a:t>。</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853,&quot;width&quot;:7159}"/>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1079</Words>
  <Application>Microsoft Office PowerPoint</Application>
  <PresentationFormat>自定义</PresentationFormat>
  <Paragraphs>84</Paragraphs>
  <Slides>12</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4" baseType="lpstr">
      <vt:lpstr>第一PPT，www.1ppt.com</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admin</cp:lastModifiedBy>
  <cp:revision>210</cp:revision>
  <dcterms:created xsi:type="dcterms:W3CDTF">2016-05-18T12:32:00Z</dcterms:created>
  <dcterms:modified xsi:type="dcterms:W3CDTF">2021-08-11T08:43:08Z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9F4CA2BF6CDD4C5FB4D3800383B4C4E9</vt:lpwstr>
  </property>
</Properties>
</file>