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305" r:id="rId2"/>
    <p:sldId id="295" r:id="rId3"/>
    <p:sldId id="340" r:id="rId4"/>
    <p:sldId id="341" r:id="rId5"/>
    <p:sldId id="342" r:id="rId6"/>
    <p:sldId id="343" r:id="rId7"/>
    <p:sldId id="321" r:id="rId8"/>
    <p:sldId id="336" r:id="rId9"/>
    <p:sldId id="344" r:id="rId10"/>
    <p:sldId id="333" r:id="rId11"/>
    <p:sldId id="345" r:id="rId12"/>
    <p:sldId id="346" r:id="rId13"/>
    <p:sldId id="347" r:id="rId14"/>
    <p:sldId id="348" r:id="rId15"/>
    <p:sldId id="349" r:id="rId16"/>
    <p:sldId id="350" r:id="rId17"/>
    <p:sldId id="351" r:id="rId18"/>
    <p:sldId id="356" r:id="rId19"/>
    <p:sldId id="357" r:id="rId20"/>
    <p:sldId id="358" r:id="rId21"/>
    <p:sldId id="360" r:id="rId22"/>
    <p:sldId id="359" r:id="rId23"/>
    <p:sldId id="361" r:id="rId24"/>
    <p:sldId id="362" r:id="rId25"/>
    <p:sldId id="363" r:id="rId26"/>
    <p:sldId id="365" r:id="rId27"/>
    <p:sldId id="366" r:id="rId28"/>
    <p:sldId id="367" r:id="rId29"/>
    <p:sldId id="368" r:id="rId30"/>
    <p:sldId id="369" r:id="rId31"/>
    <p:sldId id="370" r:id="rId32"/>
    <p:sldId id="371" r:id="rId33"/>
    <p:sldId id="372" r:id="rId34"/>
    <p:sldId id="373" r:id="rId35"/>
    <p:sldId id="374" r:id="rId36"/>
    <p:sldId id="375" r:id="rId37"/>
    <p:sldId id="364"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pc"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A681"/>
    <a:srgbClr val="00CC66"/>
    <a:srgbClr val="15BD80"/>
    <a:srgbClr val="00CC99"/>
    <a:srgbClr val="F8FEFC"/>
    <a:srgbClr val="339933"/>
    <a:srgbClr val="9DBDAB"/>
    <a:srgbClr val="7C389A"/>
    <a:srgbClr val="446D99"/>
    <a:srgbClr val="C4C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53" autoAdjust="0"/>
    <p:restoredTop sz="67244" autoAdjust="0"/>
  </p:normalViewPr>
  <p:slideViewPr>
    <p:cSldViewPr snapToGrid="0" showGuides="1">
      <p:cViewPr varScale="1">
        <p:scale>
          <a:sx n="57" d="100"/>
          <a:sy n="57" d="100"/>
        </p:scale>
        <p:origin x="-1262" y="-91"/>
      </p:cViewPr>
      <p:guideLst>
        <p:guide orient="horz" pos="1279"/>
        <p:guide pos="1572"/>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0216F7E-1A45-4F5B-9805-5E2484E4DCCC}"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831D1A53-C636-4005-AC0A-6FA4899FE66E}">
      <dgm:prSet phldr="0" custT="0"/>
      <dgm:spPr>
        <a:solidFill>
          <a:srgbClr val="15A681"/>
        </a:solidFill>
      </dgm:spPr>
      <dgm:t>
        <a:bodyPr vert="horz" wrap="square"/>
        <a:lstStyle/>
        <a:p>
          <a:pPr>
            <a:lnSpc>
              <a:spcPct val="100000"/>
            </a:lnSpc>
            <a:spcBef>
              <a:spcPct val="0"/>
            </a:spcBef>
            <a:spcAft>
              <a:spcPct val="35000"/>
            </a:spcAft>
          </a:pPr>
          <a:r>
            <a:rPr lang="zh-CN" altLang="en-US" b="1" dirty="0">
              <a:solidFill>
                <a:schemeClr val="bg1"/>
              </a:solidFill>
            </a:rPr>
            <a:t>在Java中，标识符用来给程序中的包、常量、变量、方法、类和接口命名，标识符的命名规范如下。</a:t>
          </a:r>
        </a:p>
        <a:p>
          <a:pPr>
            <a:lnSpc>
              <a:spcPct val="100000"/>
            </a:lnSpc>
            <a:spcBef>
              <a:spcPct val="0"/>
            </a:spcBef>
            <a:spcAft>
              <a:spcPct val="35000"/>
            </a:spcAft>
          </a:pPr>
          <a:r>
            <a:rPr lang="zh-CN" altLang="en-US" b="1" dirty="0">
              <a:solidFill>
                <a:schemeClr val="bg1"/>
              </a:solidFill>
            </a:rPr>
            <a:t>标识符由26个英文字母、数字0-9、下画线和$组成。</a:t>
          </a:r>
        </a:p>
        <a:p>
          <a:pPr>
            <a:lnSpc>
              <a:spcPct val="100000"/>
            </a:lnSpc>
            <a:spcBef>
              <a:spcPct val="0"/>
            </a:spcBef>
            <a:spcAft>
              <a:spcPct val="35000"/>
            </a:spcAft>
          </a:pPr>
          <a:r>
            <a:rPr lang="zh-CN" altLang="en-US" b="1" dirty="0">
              <a:solidFill>
                <a:schemeClr val="bg1"/>
              </a:solidFill>
            </a:rPr>
            <a:t>标识符的首字符必须是字母、下画线或者$。</a:t>
          </a:r>
        </a:p>
        <a:p>
          <a:pPr>
            <a:lnSpc>
              <a:spcPct val="100000"/>
            </a:lnSpc>
            <a:spcBef>
              <a:spcPct val="0"/>
            </a:spcBef>
            <a:spcAft>
              <a:spcPct val="35000"/>
            </a:spcAft>
          </a:pPr>
          <a:r>
            <a:rPr lang="zh-CN" altLang="en-US" b="1" dirty="0">
              <a:solidFill>
                <a:schemeClr val="bg1"/>
              </a:solidFill>
            </a:rPr>
            <a:t>标识符的命名不能与关键字、布尔值（true、false）和null相同。</a:t>
          </a:r>
        </a:p>
        <a:p>
          <a:pPr>
            <a:lnSpc>
              <a:spcPct val="100000"/>
            </a:lnSpc>
            <a:spcBef>
              <a:spcPct val="0"/>
            </a:spcBef>
            <a:spcAft>
              <a:spcPct val="35000"/>
            </a:spcAft>
          </a:pPr>
          <a:r>
            <a:rPr lang="zh-CN" altLang="en-US" b="1" dirty="0">
              <a:solidFill>
                <a:schemeClr val="bg1"/>
              </a:solidFill>
            </a:rPr>
            <a:t>标识符严格区分大小写，没有长度限制。</a:t>
          </a:r>
        </a:p>
        <a:p>
          <a:pPr>
            <a:lnSpc>
              <a:spcPct val="100000"/>
            </a:lnSpc>
            <a:spcBef>
              <a:spcPct val="0"/>
            </a:spcBef>
            <a:spcAft>
              <a:spcPct val="35000"/>
            </a:spcAft>
          </a:pPr>
          <a:r>
            <a:rPr lang="zh-CN" altLang="en-US" b="1" dirty="0">
              <a:solidFill>
                <a:schemeClr val="bg1"/>
              </a:solidFill>
            </a:rPr>
            <a:t>为了使程序具有可读性，标识符命名须符合见名知义的规则。比如，定义姓名时使用name，定义年龄时使用age，一看便知道其代表的含义。</a:t>
          </a:r>
        </a:p>
      </dgm:t>
    </dgm:pt>
    <dgm:pt modelId="{538CA2B7-3C63-408F-BBEB-87458728C915}" type="parTrans" cxnId="{1BD07959-A5C0-4ADC-9911-423271247EC3}">
      <dgm:prSet/>
      <dgm:spPr/>
      <dgm:t>
        <a:bodyPr/>
        <a:lstStyle/>
        <a:p>
          <a:endParaRPr lang="zh-CN" altLang="en-US"/>
        </a:p>
      </dgm:t>
    </dgm:pt>
    <dgm:pt modelId="{555CAA0C-EF30-45A8-94C3-D1B3EA53BF86}" type="sibTrans" cxnId="{1BD07959-A5C0-4ADC-9911-423271247EC3}">
      <dgm:prSet/>
      <dgm:spPr/>
      <dgm:t>
        <a:bodyPr/>
        <a:lstStyle/>
        <a:p>
          <a:endParaRPr lang="zh-CN" altLang="en-US"/>
        </a:p>
      </dgm:t>
    </dgm:pt>
    <dgm:pt modelId="{8B1D530C-BCC0-4A25-9B3F-82E929098D0C}" type="pres">
      <dgm:prSet presAssocID="{20216F7E-1A45-4F5B-9805-5E2484E4DCCC}" presName="linear" presStyleCnt="0">
        <dgm:presLayoutVars>
          <dgm:animLvl val="lvl"/>
          <dgm:resizeHandles val="exact"/>
        </dgm:presLayoutVars>
      </dgm:prSet>
      <dgm:spPr/>
      <dgm:t>
        <a:bodyPr/>
        <a:lstStyle/>
        <a:p>
          <a:endParaRPr lang="zh-CN" altLang="en-US"/>
        </a:p>
      </dgm:t>
    </dgm:pt>
    <dgm:pt modelId="{431B450C-160B-4D9F-A0A2-780D2BF15ED3}" type="pres">
      <dgm:prSet presAssocID="{831D1A53-C636-4005-AC0A-6FA4899FE66E}" presName="parentText" presStyleLbl="node1" presStyleIdx="0" presStyleCnt="1" custLinFactNeighborX="3513" custLinFactNeighborY="-4301">
        <dgm:presLayoutVars>
          <dgm:chMax val="0"/>
          <dgm:bulletEnabled val="1"/>
        </dgm:presLayoutVars>
      </dgm:prSet>
      <dgm:spPr/>
      <dgm:t>
        <a:bodyPr/>
        <a:lstStyle/>
        <a:p>
          <a:endParaRPr lang="zh-CN" altLang="en-US"/>
        </a:p>
      </dgm:t>
    </dgm:pt>
  </dgm:ptLst>
  <dgm:cxnLst>
    <dgm:cxn modelId="{1BD07959-A5C0-4ADC-9911-423271247EC3}" srcId="{20216F7E-1A45-4F5B-9805-5E2484E4DCCC}" destId="{831D1A53-C636-4005-AC0A-6FA4899FE66E}" srcOrd="0" destOrd="0" parTransId="{538CA2B7-3C63-408F-BBEB-87458728C915}" sibTransId="{555CAA0C-EF30-45A8-94C3-D1B3EA53BF86}"/>
    <dgm:cxn modelId="{0D003C3B-FE11-4BA8-83AB-F6082AD756F6}" type="presOf" srcId="{20216F7E-1A45-4F5B-9805-5E2484E4DCCC}" destId="{8B1D530C-BCC0-4A25-9B3F-82E929098D0C}" srcOrd="0" destOrd="0" presId="urn:microsoft.com/office/officeart/2005/8/layout/vList2#1"/>
    <dgm:cxn modelId="{B30E2799-C2C9-4BF8-83B4-89CEB919476B}" type="presOf" srcId="{831D1A53-C636-4005-AC0A-6FA4899FE66E}" destId="{431B450C-160B-4D9F-A0A2-780D2BF15ED3}" srcOrd="0" destOrd="0" presId="urn:microsoft.com/office/officeart/2005/8/layout/vList2#1"/>
    <dgm:cxn modelId="{758DB3F9-855B-4A86-83AA-D5526A6EF484}" type="presParOf" srcId="{8B1D530C-BCC0-4A25-9B3F-82E929098D0C}" destId="{431B450C-160B-4D9F-A0A2-780D2BF15ED3}" srcOrd="0"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94BACDD-E06A-4A51-9EF1-010D0FE11BBE}" type="doc">
      <dgm:prSet loTypeId="urn:microsoft.com/office/officeart/2005/8/layout/orgChart1#6" loCatId="hierarchy" qsTypeId="urn:microsoft.com/office/officeart/2005/8/quickstyle/simple1#6" qsCatId="simple" csTypeId="urn:microsoft.com/office/officeart/2005/8/colors/accent1_2#6" csCatId="accent1" phldr="1"/>
      <dgm:spPr/>
      <dgm:t>
        <a:bodyPr/>
        <a:lstStyle/>
        <a:p>
          <a:endParaRPr lang="zh-CN" altLang="en-US"/>
        </a:p>
      </dgm:t>
    </dgm:pt>
    <dgm:pt modelId="{95B04095-3FC6-49C2-886B-A3F97E9B7A2E}">
      <dgm:prSet/>
      <dgm:spPr>
        <a:solidFill>
          <a:srgbClr val="15A681"/>
        </a:solidFill>
      </dgm:spPr>
      <dgm:t>
        <a:bodyPr/>
        <a:lstStyle/>
        <a:p>
          <a:r>
            <a:rPr lang="zh-CN" b="1" dirty="0">
              <a:latin typeface="微软雅黑" panose="020B0503020204020204" pitchFamily="34" charset="-122"/>
              <a:ea typeface="微软雅黑" panose="020B0503020204020204" pitchFamily="34" charset="-122"/>
            </a:rPr>
            <a:t>浮点类型</a:t>
          </a:r>
          <a:endParaRPr lang="zh-CN" dirty="0">
            <a:latin typeface="微软雅黑" panose="020B0503020204020204" pitchFamily="34" charset="-122"/>
            <a:ea typeface="微软雅黑" panose="020B0503020204020204" pitchFamily="34" charset="-122"/>
          </a:endParaRPr>
        </a:p>
      </dgm:t>
    </dgm:pt>
    <dgm:pt modelId="{01A4578E-62EF-4F68-A992-D1CCA26FA970}" type="parTrans" cxnId="{3FE1CF4C-B0FC-4DD1-87C6-667420095E3D}">
      <dgm:prSet/>
      <dgm:spPr/>
      <dgm:t>
        <a:bodyPr/>
        <a:lstStyle/>
        <a:p>
          <a:endParaRPr lang="zh-CN" altLang="en-US"/>
        </a:p>
      </dgm:t>
    </dgm:pt>
    <dgm:pt modelId="{1A5AD161-C6F6-4D2D-9D57-1E1EE061FD6C}" type="sibTrans" cxnId="{3FE1CF4C-B0FC-4DD1-87C6-667420095E3D}">
      <dgm:prSet/>
      <dgm:spPr/>
      <dgm:t>
        <a:bodyPr/>
        <a:lstStyle/>
        <a:p>
          <a:endParaRPr lang="zh-CN" altLang="en-US"/>
        </a:p>
      </dgm:t>
    </dgm:pt>
    <dgm:pt modelId="{DD008165-368C-460A-8CB2-EF97E44AE99E}" type="pres">
      <dgm:prSet presAssocID="{094BACDD-E06A-4A51-9EF1-010D0FE11BBE}" presName="hierChild1" presStyleCnt="0">
        <dgm:presLayoutVars>
          <dgm:orgChart val="1"/>
          <dgm:chPref val="1"/>
          <dgm:dir/>
          <dgm:animOne val="branch"/>
          <dgm:animLvl val="lvl"/>
          <dgm:resizeHandles/>
        </dgm:presLayoutVars>
      </dgm:prSet>
      <dgm:spPr/>
      <dgm:t>
        <a:bodyPr/>
        <a:lstStyle/>
        <a:p>
          <a:endParaRPr lang="zh-CN" altLang="en-US"/>
        </a:p>
      </dgm:t>
    </dgm:pt>
    <dgm:pt modelId="{DE436068-0D60-401E-8D74-5B0A989FBD79}" type="pres">
      <dgm:prSet presAssocID="{95B04095-3FC6-49C2-886B-A3F97E9B7A2E}" presName="hierRoot1" presStyleCnt="0">
        <dgm:presLayoutVars>
          <dgm:hierBranch val="init"/>
        </dgm:presLayoutVars>
      </dgm:prSet>
      <dgm:spPr/>
    </dgm:pt>
    <dgm:pt modelId="{2E0F5E44-B2AF-408E-860F-80A276DE5417}" type="pres">
      <dgm:prSet presAssocID="{95B04095-3FC6-49C2-886B-A3F97E9B7A2E}" presName="rootComposite1" presStyleCnt="0"/>
      <dgm:spPr/>
    </dgm:pt>
    <dgm:pt modelId="{6DD6A2EF-7505-4C97-8794-C741CBED0F2E}" type="pres">
      <dgm:prSet presAssocID="{95B04095-3FC6-49C2-886B-A3F97E9B7A2E}" presName="rootText1" presStyleLbl="node0" presStyleIdx="0" presStyleCnt="1" custLinFactNeighborX="-9060" custLinFactNeighborY="2831">
        <dgm:presLayoutVars>
          <dgm:chPref val="3"/>
        </dgm:presLayoutVars>
      </dgm:prSet>
      <dgm:spPr/>
      <dgm:t>
        <a:bodyPr/>
        <a:lstStyle/>
        <a:p>
          <a:endParaRPr lang="zh-CN" altLang="en-US"/>
        </a:p>
      </dgm:t>
    </dgm:pt>
    <dgm:pt modelId="{046EABC9-150C-4FB9-8F6F-01B128D5AC37}" type="pres">
      <dgm:prSet presAssocID="{95B04095-3FC6-49C2-886B-A3F97E9B7A2E}" presName="rootConnector1" presStyleLbl="node1" presStyleIdx="0" presStyleCnt="0"/>
      <dgm:spPr/>
      <dgm:t>
        <a:bodyPr/>
        <a:lstStyle/>
        <a:p>
          <a:endParaRPr lang="zh-CN" altLang="en-US"/>
        </a:p>
      </dgm:t>
    </dgm:pt>
    <dgm:pt modelId="{996F4DA4-1C25-4D92-AAD8-0C5254A5E19F}" type="pres">
      <dgm:prSet presAssocID="{95B04095-3FC6-49C2-886B-A3F97E9B7A2E}" presName="hierChild2" presStyleCnt="0"/>
      <dgm:spPr/>
    </dgm:pt>
    <dgm:pt modelId="{545C77AF-5509-4BB2-9530-422FAB067B52}" type="pres">
      <dgm:prSet presAssocID="{95B04095-3FC6-49C2-886B-A3F97E9B7A2E}" presName="hierChild3" presStyleCnt="0"/>
      <dgm:spPr/>
    </dgm:pt>
  </dgm:ptLst>
  <dgm:cxnLst>
    <dgm:cxn modelId="{3FE1CF4C-B0FC-4DD1-87C6-667420095E3D}" srcId="{094BACDD-E06A-4A51-9EF1-010D0FE11BBE}" destId="{95B04095-3FC6-49C2-886B-A3F97E9B7A2E}" srcOrd="0" destOrd="0" parTransId="{01A4578E-62EF-4F68-A992-D1CCA26FA970}" sibTransId="{1A5AD161-C6F6-4D2D-9D57-1E1EE061FD6C}"/>
    <dgm:cxn modelId="{CEF873B9-787D-4092-A220-E728C712B29F}" type="presOf" srcId="{094BACDD-E06A-4A51-9EF1-010D0FE11BBE}" destId="{DD008165-368C-460A-8CB2-EF97E44AE99E}" srcOrd="0" destOrd="0" presId="urn:microsoft.com/office/officeart/2005/8/layout/orgChart1#6"/>
    <dgm:cxn modelId="{C16CA4B9-DBA1-457F-9F1A-B5D602B6174C}" type="presOf" srcId="{95B04095-3FC6-49C2-886B-A3F97E9B7A2E}" destId="{046EABC9-150C-4FB9-8F6F-01B128D5AC37}" srcOrd="1" destOrd="0" presId="urn:microsoft.com/office/officeart/2005/8/layout/orgChart1#6"/>
    <dgm:cxn modelId="{2DD17B57-C55B-4378-A022-ACFB089E8E16}" type="presOf" srcId="{95B04095-3FC6-49C2-886B-A3F97E9B7A2E}" destId="{6DD6A2EF-7505-4C97-8794-C741CBED0F2E}" srcOrd="0" destOrd="0" presId="urn:microsoft.com/office/officeart/2005/8/layout/orgChart1#6"/>
    <dgm:cxn modelId="{9745261F-5C0C-42D7-A3A8-2C4DEE4E94BC}" type="presParOf" srcId="{DD008165-368C-460A-8CB2-EF97E44AE99E}" destId="{DE436068-0D60-401E-8D74-5B0A989FBD79}" srcOrd="0" destOrd="0" presId="urn:microsoft.com/office/officeart/2005/8/layout/orgChart1#6"/>
    <dgm:cxn modelId="{D7F73D20-EC29-44EE-9E5E-9E52E80EE38E}" type="presParOf" srcId="{DE436068-0D60-401E-8D74-5B0A989FBD79}" destId="{2E0F5E44-B2AF-408E-860F-80A276DE5417}" srcOrd="0" destOrd="0" presId="urn:microsoft.com/office/officeart/2005/8/layout/orgChart1#6"/>
    <dgm:cxn modelId="{A847365C-824F-410F-AFC7-DB806FEE4278}" type="presParOf" srcId="{2E0F5E44-B2AF-408E-860F-80A276DE5417}" destId="{6DD6A2EF-7505-4C97-8794-C741CBED0F2E}" srcOrd="0" destOrd="0" presId="urn:microsoft.com/office/officeart/2005/8/layout/orgChart1#6"/>
    <dgm:cxn modelId="{E3ECF5FD-5BA4-498D-998D-0579AA00D164}" type="presParOf" srcId="{2E0F5E44-B2AF-408E-860F-80A276DE5417}" destId="{046EABC9-150C-4FB9-8F6F-01B128D5AC37}" srcOrd="1" destOrd="0" presId="urn:microsoft.com/office/officeart/2005/8/layout/orgChart1#6"/>
    <dgm:cxn modelId="{A3FE6CCC-2433-4BD2-9369-EAA95892F1C7}" type="presParOf" srcId="{DE436068-0D60-401E-8D74-5B0A989FBD79}" destId="{996F4DA4-1C25-4D92-AAD8-0C5254A5E19F}" srcOrd="1" destOrd="0" presId="urn:microsoft.com/office/officeart/2005/8/layout/orgChart1#6"/>
    <dgm:cxn modelId="{2AB672FC-2803-49EE-A74B-7D3B31C8B5A3}" type="presParOf" srcId="{DE436068-0D60-401E-8D74-5B0A989FBD79}" destId="{545C77AF-5509-4BB2-9530-422FAB067B52}" srcOrd="2" destOrd="0" presId="urn:microsoft.com/office/officeart/2005/8/layout/orgChart1#6"/>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7AB3E9F-879D-4B53-8590-8E44E50D6ED8}" type="doc">
      <dgm:prSet loTypeId="urn:microsoft.com/office/officeart/2005/8/layout/vList2#1" loCatId="list" qsTypeId="urn:microsoft.com/office/officeart/2005/8/quickstyle/simple1#7" qsCatId="simple" csTypeId="urn:microsoft.com/office/officeart/2005/8/colors/accent1_2#7" csCatId="accent1" phldr="1"/>
      <dgm:spPr/>
      <dgm:t>
        <a:bodyPr/>
        <a:lstStyle/>
        <a:p>
          <a:endParaRPr lang="zh-CN" altLang="en-US"/>
        </a:p>
      </dgm:t>
    </dgm:pt>
    <dgm:pt modelId="{9CDDD80C-2D46-45F4-9405-2242258EB84C}">
      <dgm:prSet custT="1"/>
      <dgm:spPr>
        <a:solidFill>
          <a:srgbClr val="15A681"/>
        </a:solidFill>
      </dgm:spPr>
      <dgm:t>
        <a:bodyPr/>
        <a:lstStyle/>
        <a:p>
          <a:r>
            <a:rPr lang="zh-CN" sz="2400" dirty="0">
              <a:latin typeface="微软雅黑" panose="020B0503020204020204" pitchFamily="34" charset="-122"/>
              <a:ea typeface="微软雅黑" panose="020B0503020204020204" pitchFamily="34" charset="-122"/>
            </a:rPr>
            <a:t>整数类型用来存储整数数值，可以是正数、负数、也可以是零。根据所占内存的大小，可以分为</a:t>
          </a:r>
          <a:r>
            <a:rPr lang="en-US" sz="2400" dirty="0">
              <a:latin typeface="微软雅黑" panose="020B0503020204020204" pitchFamily="34" charset="-122"/>
              <a:ea typeface="微软雅黑" panose="020B0503020204020204" pitchFamily="34" charset="-122"/>
            </a:rPr>
            <a:t>byte</a:t>
          </a:r>
          <a:r>
            <a:rPr lang="zh-CN" sz="2400" dirty="0">
              <a:latin typeface="微软雅黑" panose="020B0503020204020204" pitchFamily="34" charset="-122"/>
              <a:ea typeface="微软雅黑" panose="020B0503020204020204" pitchFamily="34" charset="-122"/>
            </a:rPr>
            <a:t>（字节），</a:t>
          </a:r>
          <a:r>
            <a:rPr lang="en-US" sz="2400" dirty="0">
              <a:latin typeface="微软雅黑" panose="020B0503020204020204" pitchFamily="34" charset="-122"/>
              <a:ea typeface="微软雅黑" panose="020B0503020204020204" pitchFamily="34" charset="-122"/>
            </a:rPr>
            <a:t> int</a:t>
          </a:r>
          <a:r>
            <a:rPr lang="zh-CN" sz="2400" dirty="0">
              <a:latin typeface="微软雅黑" panose="020B0503020204020204" pitchFamily="34" charset="-122"/>
              <a:ea typeface="微软雅黑" panose="020B0503020204020204" pitchFamily="34" charset="-122"/>
            </a:rPr>
            <a:t>（整型） ，</a:t>
          </a:r>
          <a:r>
            <a:rPr lang="en-US" sz="2400" dirty="0">
              <a:latin typeface="微软雅黑" panose="020B0503020204020204" pitchFamily="34" charset="-122"/>
              <a:ea typeface="微软雅黑" panose="020B0503020204020204" pitchFamily="34" charset="-122"/>
            </a:rPr>
            <a:t>short</a:t>
          </a:r>
          <a:r>
            <a:rPr lang="zh-CN" sz="2400" dirty="0">
              <a:latin typeface="微软雅黑" panose="020B0503020204020204" pitchFamily="34" charset="-122"/>
              <a:ea typeface="微软雅黑" panose="020B0503020204020204" pitchFamily="34" charset="-122"/>
            </a:rPr>
            <a:t>（短整型），和</a:t>
          </a:r>
          <a:r>
            <a:rPr lang="en-US" sz="2400" dirty="0">
              <a:latin typeface="微软雅黑" panose="020B0503020204020204" pitchFamily="34" charset="-122"/>
              <a:ea typeface="微软雅黑" panose="020B0503020204020204" pitchFamily="34" charset="-122"/>
            </a:rPr>
            <a:t>long</a:t>
          </a:r>
          <a:r>
            <a:rPr lang="zh-CN" sz="2400" dirty="0">
              <a:latin typeface="微软雅黑" panose="020B0503020204020204" pitchFamily="34" charset="-122"/>
              <a:ea typeface="微软雅黑" panose="020B0503020204020204" pitchFamily="34" charset="-122"/>
            </a:rPr>
            <a:t>（长整型）。</a:t>
          </a:r>
        </a:p>
      </dgm:t>
    </dgm:pt>
    <dgm:pt modelId="{0BFB8902-AB8F-4DE8-AB0C-3BDD43D02289}" type="parTrans" cxnId="{E6F9953E-1447-4554-AB77-DD351092CE2B}">
      <dgm:prSet/>
      <dgm:spPr/>
      <dgm:t>
        <a:bodyPr/>
        <a:lstStyle/>
        <a:p>
          <a:endParaRPr lang="zh-CN" altLang="en-US"/>
        </a:p>
      </dgm:t>
    </dgm:pt>
    <dgm:pt modelId="{411F2A39-0FAA-4D34-A794-3834E736B452}" type="sibTrans" cxnId="{E6F9953E-1447-4554-AB77-DD351092CE2B}">
      <dgm:prSet/>
      <dgm:spPr/>
      <dgm:t>
        <a:bodyPr/>
        <a:lstStyle/>
        <a:p>
          <a:endParaRPr lang="zh-CN" altLang="en-US"/>
        </a:p>
      </dgm:t>
    </dgm:pt>
    <dgm:pt modelId="{3BCBC9FF-A386-440B-90F9-03788971EA3D}" type="pres">
      <dgm:prSet presAssocID="{37AB3E9F-879D-4B53-8590-8E44E50D6ED8}" presName="linear" presStyleCnt="0">
        <dgm:presLayoutVars>
          <dgm:animLvl val="lvl"/>
          <dgm:resizeHandles val="exact"/>
        </dgm:presLayoutVars>
      </dgm:prSet>
      <dgm:spPr/>
      <dgm:t>
        <a:bodyPr/>
        <a:lstStyle/>
        <a:p>
          <a:endParaRPr lang="zh-CN" altLang="en-US"/>
        </a:p>
      </dgm:t>
    </dgm:pt>
    <dgm:pt modelId="{7929FC06-F323-4769-BD77-79EBC0F01E81}" type="pres">
      <dgm:prSet presAssocID="{9CDDD80C-2D46-45F4-9405-2242258EB84C}" presName="parentText" presStyleLbl="node1" presStyleIdx="0" presStyleCnt="1" custLinFactNeighborX="-9554" custLinFactNeighborY="-24144">
        <dgm:presLayoutVars>
          <dgm:chMax val="0"/>
          <dgm:bulletEnabled val="1"/>
        </dgm:presLayoutVars>
      </dgm:prSet>
      <dgm:spPr/>
      <dgm:t>
        <a:bodyPr/>
        <a:lstStyle/>
        <a:p>
          <a:endParaRPr lang="zh-CN" altLang="en-US"/>
        </a:p>
      </dgm:t>
    </dgm:pt>
  </dgm:ptLst>
  <dgm:cxnLst>
    <dgm:cxn modelId="{E6F9953E-1447-4554-AB77-DD351092CE2B}" srcId="{37AB3E9F-879D-4B53-8590-8E44E50D6ED8}" destId="{9CDDD80C-2D46-45F4-9405-2242258EB84C}" srcOrd="0" destOrd="0" parTransId="{0BFB8902-AB8F-4DE8-AB0C-3BDD43D02289}" sibTransId="{411F2A39-0FAA-4D34-A794-3834E736B452}"/>
    <dgm:cxn modelId="{4F15C3DC-B474-4EA2-82F4-81863555D6C0}" type="presOf" srcId="{9CDDD80C-2D46-45F4-9405-2242258EB84C}" destId="{7929FC06-F323-4769-BD77-79EBC0F01E81}" srcOrd="0" destOrd="0" presId="urn:microsoft.com/office/officeart/2005/8/layout/vList2#1"/>
    <dgm:cxn modelId="{148F7E4C-8579-4C2D-8A13-EF68222D5B95}" type="presOf" srcId="{37AB3E9F-879D-4B53-8590-8E44E50D6ED8}" destId="{3BCBC9FF-A386-440B-90F9-03788971EA3D}" srcOrd="0" destOrd="0" presId="urn:microsoft.com/office/officeart/2005/8/layout/vList2#1"/>
    <dgm:cxn modelId="{45D4F40B-4B46-40BA-94DF-73D0026E24A9}" type="presParOf" srcId="{3BCBC9FF-A386-440B-90F9-03788971EA3D}" destId="{7929FC06-F323-4769-BD77-79EBC0F01E81}" srcOrd="0" destOrd="0" presId="urn:microsoft.com/office/officeart/2005/8/layout/vList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0C1D9DC-64F7-4099-BCB8-1363D598DF54}" type="doc">
      <dgm:prSet loTypeId="urn:microsoft.com/office/officeart/2005/8/layout/vList2#2" loCatId="list" qsTypeId="urn:microsoft.com/office/officeart/2005/8/quickstyle/simple1#8" qsCatId="simple" csTypeId="urn:microsoft.com/office/officeart/2005/8/colors/accent1_2#8" csCatId="accent1" phldr="1"/>
      <dgm:spPr/>
      <dgm:t>
        <a:bodyPr/>
        <a:lstStyle/>
        <a:p>
          <a:endParaRPr lang="zh-CN" altLang="en-US"/>
        </a:p>
      </dgm:t>
    </dgm:pt>
    <dgm:pt modelId="{CAE8380F-ACFB-4619-893E-1F2D235DCA88}">
      <dgm:prSet/>
      <dgm:spPr>
        <a:solidFill>
          <a:srgbClr val="15BD80"/>
        </a:solidFill>
      </dgm:spPr>
      <dgm:t>
        <a:bodyPr/>
        <a:lstStyle/>
        <a:p>
          <a:r>
            <a:rPr lang="zh-CN" dirty="0"/>
            <a:t>浮点类型表示有小数部分的数字。浮点类型又分为单精度浮点类型（</a:t>
          </a:r>
          <a:r>
            <a:rPr lang="en-US" dirty="0"/>
            <a:t>float</a:t>
          </a:r>
          <a:r>
            <a:rPr lang="zh-CN" dirty="0"/>
            <a:t>）和双精度浮点类型（</a:t>
          </a:r>
          <a:r>
            <a:rPr lang="en-US" dirty="0"/>
            <a:t>double</a:t>
          </a:r>
          <a:r>
            <a:rPr lang="zh-CN" dirty="0"/>
            <a:t>）。</a:t>
          </a:r>
        </a:p>
      </dgm:t>
    </dgm:pt>
    <dgm:pt modelId="{D7645F3F-F39E-49A0-9368-9A829242B1F8}" type="parTrans" cxnId="{F4F51F59-DE5F-4C51-B188-A62C6A944C14}">
      <dgm:prSet/>
      <dgm:spPr/>
      <dgm:t>
        <a:bodyPr/>
        <a:lstStyle/>
        <a:p>
          <a:endParaRPr lang="zh-CN" altLang="en-US"/>
        </a:p>
      </dgm:t>
    </dgm:pt>
    <dgm:pt modelId="{622B795B-9CD5-494A-8E2F-B1042230C879}" type="sibTrans" cxnId="{F4F51F59-DE5F-4C51-B188-A62C6A944C14}">
      <dgm:prSet/>
      <dgm:spPr/>
      <dgm:t>
        <a:bodyPr/>
        <a:lstStyle/>
        <a:p>
          <a:endParaRPr lang="zh-CN" altLang="en-US"/>
        </a:p>
      </dgm:t>
    </dgm:pt>
    <dgm:pt modelId="{96928895-C975-40D9-82A7-3F5CD5E48899}" type="pres">
      <dgm:prSet presAssocID="{E0C1D9DC-64F7-4099-BCB8-1363D598DF54}" presName="linear" presStyleCnt="0">
        <dgm:presLayoutVars>
          <dgm:animLvl val="lvl"/>
          <dgm:resizeHandles val="exact"/>
        </dgm:presLayoutVars>
      </dgm:prSet>
      <dgm:spPr/>
      <dgm:t>
        <a:bodyPr/>
        <a:lstStyle/>
        <a:p>
          <a:endParaRPr lang="zh-CN" altLang="en-US"/>
        </a:p>
      </dgm:t>
    </dgm:pt>
    <dgm:pt modelId="{693803E2-2FD0-4D9D-8621-828FE06BB1CD}" type="pres">
      <dgm:prSet presAssocID="{CAE8380F-ACFB-4619-893E-1F2D235DCA88}" presName="parentText" presStyleLbl="node1" presStyleIdx="0" presStyleCnt="1">
        <dgm:presLayoutVars>
          <dgm:chMax val="0"/>
          <dgm:bulletEnabled val="1"/>
        </dgm:presLayoutVars>
      </dgm:prSet>
      <dgm:spPr/>
      <dgm:t>
        <a:bodyPr/>
        <a:lstStyle/>
        <a:p>
          <a:endParaRPr lang="zh-CN" altLang="en-US"/>
        </a:p>
      </dgm:t>
    </dgm:pt>
  </dgm:ptLst>
  <dgm:cxnLst>
    <dgm:cxn modelId="{4EF3C7C9-BDD8-466B-A136-7F1059246F9D}" type="presOf" srcId="{E0C1D9DC-64F7-4099-BCB8-1363D598DF54}" destId="{96928895-C975-40D9-82A7-3F5CD5E48899}" srcOrd="0" destOrd="0" presId="urn:microsoft.com/office/officeart/2005/8/layout/vList2#2"/>
    <dgm:cxn modelId="{5B0AA94C-FD62-452A-BF21-84E5B9186871}" type="presOf" srcId="{CAE8380F-ACFB-4619-893E-1F2D235DCA88}" destId="{693803E2-2FD0-4D9D-8621-828FE06BB1CD}" srcOrd="0" destOrd="0" presId="urn:microsoft.com/office/officeart/2005/8/layout/vList2#2"/>
    <dgm:cxn modelId="{F4F51F59-DE5F-4C51-B188-A62C6A944C14}" srcId="{E0C1D9DC-64F7-4099-BCB8-1363D598DF54}" destId="{CAE8380F-ACFB-4619-893E-1F2D235DCA88}" srcOrd="0" destOrd="0" parTransId="{D7645F3F-F39E-49A0-9368-9A829242B1F8}" sibTransId="{622B795B-9CD5-494A-8E2F-B1042230C879}"/>
    <dgm:cxn modelId="{E4DB20E1-E178-42AA-B947-03D03DF1B56E}" type="presParOf" srcId="{96928895-C975-40D9-82A7-3F5CD5E48899}" destId="{693803E2-2FD0-4D9D-8621-828FE06BB1CD}" srcOrd="0" destOrd="0" presId="urn:microsoft.com/office/officeart/2005/8/layout/vList2#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675AA62-ABAB-4F21-91D7-CD95BF782DC6}" type="doc">
      <dgm:prSet loTypeId="urn:microsoft.com/office/officeart/2005/8/layout/vList2#3" loCatId="list" qsTypeId="urn:microsoft.com/office/officeart/2005/8/quickstyle/simple1#9" qsCatId="simple" csTypeId="urn:microsoft.com/office/officeart/2005/8/colors/accent1_2#9" csCatId="accent1" phldr="1"/>
      <dgm:spPr/>
      <dgm:t>
        <a:bodyPr/>
        <a:lstStyle/>
        <a:p>
          <a:endParaRPr lang="zh-CN" altLang="en-US"/>
        </a:p>
      </dgm:t>
    </dgm:pt>
    <dgm:pt modelId="{14BF70FC-05F7-4DE2-B39C-86AE29FC81F0}">
      <dgm:prSet/>
      <dgm:spPr>
        <a:solidFill>
          <a:srgbClr val="15A681"/>
        </a:solidFill>
      </dgm:spPr>
      <dgm:t>
        <a:bodyPr/>
        <a:lstStyle/>
        <a:p>
          <a:r>
            <a:rPr lang="zh-CN" dirty="0"/>
            <a:t>字符类型变量用于存储一个单一字符，在</a:t>
          </a:r>
          <a:r>
            <a:rPr lang="en-US" dirty="0"/>
            <a:t>Java</a:t>
          </a:r>
          <a:r>
            <a:rPr lang="zh-CN" dirty="0"/>
            <a:t>中用</a:t>
          </a:r>
          <a:r>
            <a:rPr lang="en-US" dirty="0"/>
            <a:t>char</a:t>
          </a:r>
          <a:r>
            <a:rPr lang="zh-CN" dirty="0"/>
            <a:t>表示，每个</a:t>
          </a:r>
          <a:r>
            <a:rPr lang="en-US" dirty="0"/>
            <a:t>char</a:t>
          </a:r>
          <a:r>
            <a:rPr lang="zh-CN" dirty="0"/>
            <a:t>类型的字符变量占用</a:t>
          </a:r>
          <a:r>
            <a:rPr lang="en-US" dirty="0"/>
            <a:t>2</a:t>
          </a:r>
          <a:r>
            <a:rPr lang="zh-CN" dirty="0"/>
            <a:t>个字节。在给</a:t>
          </a:r>
          <a:r>
            <a:rPr lang="en-US" dirty="0"/>
            <a:t>char</a:t>
          </a:r>
          <a:r>
            <a:rPr lang="zh-CN" dirty="0"/>
            <a:t>类型的变量赋值时，需要用单引号把字符括起来，也可以将</a:t>
          </a:r>
          <a:r>
            <a:rPr lang="en-US" dirty="0"/>
            <a:t>char</a:t>
          </a:r>
          <a:r>
            <a:rPr lang="zh-CN" dirty="0"/>
            <a:t>类型的变量赋值为</a:t>
          </a:r>
          <a:r>
            <a:rPr lang="en-US" dirty="0"/>
            <a:t>0~65535</a:t>
          </a:r>
          <a:r>
            <a:rPr lang="zh-CN" dirty="0"/>
            <a:t>范围内的整数，计算机会自动将这些整数转化为对应的字符。</a:t>
          </a:r>
        </a:p>
      </dgm:t>
    </dgm:pt>
    <dgm:pt modelId="{126AC252-A97B-413E-A8D9-7F9953C3B62D}" type="parTrans" cxnId="{C05B0371-6529-4F8D-9D9B-AA6318D1F15D}">
      <dgm:prSet/>
      <dgm:spPr/>
      <dgm:t>
        <a:bodyPr/>
        <a:lstStyle/>
        <a:p>
          <a:endParaRPr lang="zh-CN" altLang="en-US"/>
        </a:p>
      </dgm:t>
    </dgm:pt>
    <dgm:pt modelId="{7FF84CB8-F7A1-4416-92EC-2360A8A0A5E8}" type="sibTrans" cxnId="{C05B0371-6529-4F8D-9D9B-AA6318D1F15D}">
      <dgm:prSet/>
      <dgm:spPr/>
      <dgm:t>
        <a:bodyPr/>
        <a:lstStyle/>
        <a:p>
          <a:endParaRPr lang="zh-CN" altLang="en-US"/>
        </a:p>
      </dgm:t>
    </dgm:pt>
    <dgm:pt modelId="{C0AA440F-F66C-4E68-BAE2-F35ED77F1D77}" type="pres">
      <dgm:prSet presAssocID="{0675AA62-ABAB-4F21-91D7-CD95BF782DC6}" presName="linear" presStyleCnt="0">
        <dgm:presLayoutVars>
          <dgm:animLvl val="lvl"/>
          <dgm:resizeHandles val="exact"/>
        </dgm:presLayoutVars>
      </dgm:prSet>
      <dgm:spPr/>
      <dgm:t>
        <a:bodyPr/>
        <a:lstStyle/>
        <a:p>
          <a:endParaRPr lang="zh-CN" altLang="en-US"/>
        </a:p>
      </dgm:t>
    </dgm:pt>
    <dgm:pt modelId="{D4870788-D345-4851-9D6C-42699AD7278A}" type="pres">
      <dgm:prSet presAssocID="{14BF70FC-05F7-4DE2-B39C-86AE29FC81F0}" presName="parentText" presStyleLbl="node1" presStyleIdx="0" presStyleCnt="1" custLinFactNeighborX="-1839" custLinFactNeighborY="-9848">
        <dgm:presLayoutVars>
          <dgm:chMax val="0"/>
          <dgm:bulletEnabled val="1"/>
        </dgm:presLayoutVars>
      </dgm:prSet>
      <dgm:spPr/>
      <dgm:t>
        <a:bodyPr/>
        <a:lstStyle/>
        <a:p>
          <a:endParaRPr lang="zh-CN" altLang="en-US"/>
        </a:p>
      </dgm:t>
    </dgm:pt>
  </dgm:ptLst>
  <dgm:cxnLst>
    <dgm:cxn modelId="{C05B0371-6529-4F8D-9D9B-AA6318D1F15D}" srcId="{0675AA62-ABAB-4F21-91D7-CD95BF782DC6}" destId="{14BF70FC-05F7-4DE2-B39C-86AE29FC81F0}" srcOrd="0" destOrd="0" parTransId="{126AC252-A97B-413E-A8D9-7F9953C3B62D}" sibTransId="{7FF84CB8-F7A1-4416-92EC-2360A8A0A5E8}"/>
    <dgm:cxn modelId="{CCAD02CA-8A0B-4B06-8735-69C343593531}" type="presOf" srcId="{14BF70FC-05F7-4DE2-B39C-86AE29FC81F0}" destId="{D4870788-D345-4851-9D6C-42699AD7278A}" srcOrd="0" destOrd="0" presId="urn:microsoft.com/office/officeart/2005/8/layout/vList2#3"/>
    <dgm:cxn modelId="{4DF69DB4-00E7-437D-AD47-E9DCC0AA29D7}" type="presOf" srcId="{0675AA62-ABAB-4F21-91D7-CD95BF782DC6}" destId="{C0AA440F-F66C-4E68-BAE2-F35ED77F1D77}" srcOrd="0" destOrd="0" presId="urn:microsoft.com/office/officeart/2005/8/layout/vList2#3"/>
    <dgm:cxn modelId="{D9B6DF65-432B-4790-8463-D72D776FE071}" type="presParOf" srcId="{C0AA440F-F66C-4E68-BAE2-F35ED77F1D77}" destId="{D4870788-D345-4851-9D6C-42699AD7278A}" srcOrd="0" destOrd="0" presId="urn:microsoft.com/office/officeart/2005/8/layout/vList2#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8B2690E-D45D-4936-806E-E8C73D37918C}" type="doc">
      <dgm:prSet loTypeId="urn:microsoft.com/office/officeart/2005/8/layout/vList2#4" loCatId="list" qsTypeId="urn:microsoft.com/office/officeart/2005/8/quickstyle/simple1#10" qsCatId="simple" csTypeId="urn:microsoft.com/office/officeart/2005/8/colors/accent1_2#10" csCatId="accent1" phldr="1"/>
      <dgm:spPr/>
      <dgm:t>
        <a:bodyPr/>
        <a:lstStyle/>
        <a:p>
          <a:endParaRPr lang="zh-CN" altLang="en-US"/>
        </a:p>
      </dgm:t>
    </dgm:pt>
    <dgm:pt modelId="{78D8F5E8-E142-4F54-8B70-BEE4DB4A64A2}">
      <dgm:prSet custT="1"/>
      <dgm:spPr>
        <a:solidFill>
          <a:srgbClr val="15A681"/>
        </a:solidFill>
      </dgm:spPr>
      <dgm:t>
        <a:bodyPr/>
        <a:lstStyle/>
        <a:p>
          <a:r>
            <a:rPr lang="zh-CN" sz="2800" dirty="0">
              <a:latin typeface="微软雅黑" panose="020B0503020204020204" pitchFamily="34" charset="-122"/>
              <a:ea typeface="微软雅黑" panose="020B0503020204020204" pitchFamily="34" charset="-122"/>
            </a:rPr>
            <a:t>布尔类型变量</a:t>
          </a:r>
          <a:r>
            <a:rPr lang="zh-CN" sz="2700" dirty="0">
              <a:latin typeface="微软雅黑" panose="020B0503020204020204" pitchFamily="34" charset="-122"/>
              <a:ea typeface="微软雅黑" panose="020B0503020204020204" pitchFamily="34" charset="-122"/>
            </a:rPr>
            <a:t>用来</a:t>
          </a:r>
          <a:r>
            <a:rPr lang="zh-CN" sz="2800" dirty="0">
              <a:latin typeface="微软雅黑" panose="020B0503020204020204" pitchFamily="34" charset="-122"/>
              <a:ea typeface="微软雅黑" panose="020B0503020204020204" pitchFamily="34" charset="-122"/>
            </a:rPr>
            <a:t>存储布尔值，在</a:t>
          </a:r>
          <a:r>
            <a:rPr lang="en-US" sz="2800" dirty="0">
              <a:latin typeface="微软雅黑" panose="020B0503020204020204" pitchFamily="34" charset="-122"/>
              <a:ea typeface="微软雅黑" panose="020B0503020204020204" pitchFamily="34" charset="-122"/>
            </a:rPr>
            <a:t>Java</a:t>
          </a:r>
          <a:r>
            <a:rPr lang="zh-CN" sz="2800" dirty="0">
              <a:latin typeface="微软雅黑" panose="020B0503020204020204" pitchFamily="34" charset="-122"/>
              <a:ea typeface="微软雅黑" panose="020B0503020204020204" pitchFamily="34" charset="-122"/>
            </a:rPr>
            <a:t>中用</a:t>
          </a:r>
          <a:r>
            <a:rPr lang="en-US" sz="2800" dirty="0" err="1">
              <a:latin typeface="微软雅黑" panose="020B0503020204020204" pitchFamily="34" charset="-122"/>
              <a:ea typeface="微软雅黑" panose="020B0503020204020204" pitchFamily="34" charset="-122"/>
            </a:rPr>
            <a:t>boolean</a:t>
          </a:r>
          <a:r>
            <a:rPr lang="zh-CN" sz="2800" dirty="0">
              <a:latin typeface="微软雅黑" panose="020B0503020204020204" pitchFamily="34" charset="-122"/>
              <a:ea typeface="微软雅黑" panose="020B0503020204020204" pitchFamily="34" charset="-122"/>
            </a:rPr>
            <a:t>表示。布尔类型变量只有</a:t>
          </a:r>
          <a:r>
            <a:rPr lang="en-US" sz="2800" dirty="0">
              <a:latin typeface="微软雅黑" panose="020B0503020204020204" pitchFamily="34" charset="-122"/>
              <a:ea typeface="微软雅黑" panose="020B0503020204020204" pitchFamily="34" charset="-122"/>
            </a:rPr>
            <a:t>2</a:t>
          </a:r>
          <a:r>
            <a:rPr lang="zh-CN" sz="2800" dirty="0">
              <a:latin typeface="微软雅黑" panose="020B0503020204020204" pitchFamily="34" charset="-122"/>
              <a:ea typeface="微软雅黑" panose="020B0503020204020204" pitchFamily="34" charset="-122"/>
            </a:rPr>
            <a:t>个值，即</a:t>
          </a:r>
          <a:r>
            <a:rPr lang="en-US" sz="2800" dirty="0">
              <a:latin typeface="微软雅黑" panose="020B0503020204020204" pitchFamily="34" charset="-122"/>
              <a:ea typeface="微软雅黑" panose="020B0503020204020204" pitchFamily="34" charset="-122"/>
            </a:rPr>
            <a:t>true</a:t>
          </a:r>
          <a:r>
            <a:rPr lang="zh-CN" sz="2800" dirty="0">
              <a:latin typeface="微软雅黑" panose="020B0503020204020204" pitchFamily="34" charset="-122"/>
              <a:ea typeface="微软雅黑" panose="020B0503020204020204" pitchFamily="34" charset="-122"/>
            </a:rPr>
            <a:t>和</a:t>
          </a:r>
          <a:r>
            <a:rPr lang="en-US" sz="2800" dirty="0">
              <a:latin typeface="微软雅黑" panose="020B0503020204020204" pitchFamily="34" charset="-122"/>
              <a:ea typeface="微软雅黑" panose="020B0503020204020204" pitchFamily="34" charset="-122"/>
            </a:rPr>
            <a:t>false</a:t>
          </a:r>
          <a:r>
            <a:rPr lang="zh-CN" sz="2800" dirty="0">
              <a:latin typeface="微软雅黑" panose="020B0503020204020204" pitchFamily="34" charset="-122"/>
              <a:ea typeface="微软雅黑" panose="020B0503020204020204" pitchFamily="34" charset="-122"/>
            </a:rPr>
            <a:t>。</a:t>
          </a:r>
        </a:p>
      </dgm:t>
    </dgm:pt>
    <dgm:pt modelId="{108FF471-2F40-4CC8-AD18-70956DBD521D}" type="parTrans" cxnId="{3C99F1BD-71AD-4E05-8F33-320516A02F6B}">
      <dgm:prSet/>
      <dgm:spPr/>
      <dgm:t>
        <a:bodyPr/>
        <a:lstStyle/>
        <a:p>
          <a:endParaRPr lang="zh-CN" altLang="en-US"/>
        </a:p>
      </dgm:t>
    </dgm:pt>
    <dgm:pt modelId="{538C8BBD-9445-4801-8E35-6BD3BFA3B77A}" type="sibTrans" cxnId="{3C99F1BD-71AD-4E05-8F33-320516A02F6B}">
      <dgm:prSet/>
      <dgm:spPr/>
      <dgm:t>
        <a:bodyPr/>
        <a:lstStyle/>
        <a:p>
          <a:endParaRPr lang="zh-CN" altLang="en-US"/>
        </a:p>
      </dgm:t>
    </dgm:pt>
    <dgm:pt modelId="{33544AB8-AA5C-48D0-B6F9-08BAB7F4637E}" type="pres">
      <dgm:prSet presAssocID="{D8B2690E-D45D-4936-806E-E8C73D37918C}" presName="linear" presStyleCnt="0">
        <dgm:presLayoutVars>
          <dgm:animLvl val="lvl"/>
          <dgm:resizeHandles val="exact"/>
        </dgm:presLayoutVars>
      </dgm:prSet>
      <dgm:spPr/>
      <dgm:t>
        <a:bodyPr/>
        <a:lstStyle/>
        <a:p>
          <a:endParaRPr lang="zh-CN" altLang="en-US"/>
        </a:p>
      </dgm:t>
    </dgm:pt>
    <dgm:pt modelId="{7314A37C-B29B-42B1-8E1C-0F131AD37198}" type="pres">
      <dgm:prSet presAssocID="{78D8F5E8-E142-4F54-8B70-BEE4DB4A64A2}" presName="parentText" presStyleLbl="node1" presStyleIdx="0" presStyleCnt="1">
        <dgm:presLayoutVars>
          <dgm:chMax val="0"/>
          <dgm:bulletEnabled val="1"/>
        </dgm:presLayoutVars>
      </dgm:prSet>
      <dgm:spPr/>
      <dgm:t>
        <a:bodyPr/>
        <a:lstStyle/>
        <a:p>
          <a:endParaRPr lang="zh-CN" altLang="en-US"/>
        </a:p>
      </dgm:t>
    </dgm:pt>
  </dgm:ptLst>
  <dgm:cxnLst>
    <dgm:cxn modelId="{3C99F1BD-71AD-4E05-8F33-320516A02F6B}" srcId="{D8B2690E-D45D-4936-806E-E8C73D37918C}" destId="{78D8F5E8-E142-4F54-8B70-BEE4DB4A64A2}" srcOrd="0" destOrd="0" parTransId="{108FF471-2F40-4CC8-AD18-70956DBD521D}" sibTransId="{538C8BBD-9445-4801-8E35-6BD3BFA3B77A}"/>
    <dgm:cxn modelId="{12E223B6-4711-4176-A367-C42B37A16F9F}" type="presOf" srcId="{D8B2690E-D45D-4936-806E-E8C73D37918C}" destId="{33544AB8-AA5C-48D0-B6F9-08BAB7F4637E}" srcOrd="0" destOrd="0" presId="urn:microsoft.com/office/officeart/2005/8/layout/vList2#4"/>
    <dgm:cxn modelId="{082180AF-56EF-47E2-9426-50488C556C8D}" type="presOf" srcId="{78D8F5E8-E142-4F54-8B70-BEE4DB4A64A2}" destId="{7314A37C-B29B-42B1-8E1C-0F131AD37198}" srcOrd="0" destOrd="0" presId="urn:microsoft.com/office/officeart/2005/8/layout/vList2#4"/>
    <dgm:cxn modelId="{D2DBB810-C762-4BBC-B1B2-07E88B7F07D8}" type="presParOf" srcId="{33544AB8-AA5C-48D0-B6F9-08BAB7F4637E}" destId="{7314A37C-B29B-42B1-8E1C-0F131AD37198}" srcOrd="0" destOrd="0" presId="urn:microsoft.com/office/officeart/2005/8/layout/vList2#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16F7E-1A45-4F5B-9805-5E2484E4DCCC}"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831D1A53-C636-4005-AC0A-6FA4899FE66E}">
      <dgm:prSet phldr="0" custT="0"/>
      <dgm:spPr>
        <a:solidFill>
          <a:srgbClr val="15A681"/>
        </a:solidFill>
      </dgm:spPr>
      <dgm:t>
        <a:bodyPr vert="horz" wrap="square"/>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a:lnSpc>
              <a:spcPct val="100000"/>
            </a:lnSpc>
            <a:spcBef>
              <a:spcPct val="0"/>
            </a:spcBef>
            <a:spcAft>
              <a:spcPct val="35000"/>
            </a:spcAft>
          </a:pPr>
          <a:r>
            <a:rPr lang="zh-CN" altLang="en-US" b="1" dirty="0">
              <a:solidFill>
                <a:schemeClr val="bg1"/>
              </a:solidFill>
            </a:rPr>
            <a:t>单行注释：</a:t>
          </a:r>
          <a:endParaRPr lang="en-US" altLang="zh-CN" b="1" dirty="0">
            <a:solidFill>
              <a:schemeClr val="tx1"/>
            </a:solidFill>
          </a:endParaRPr>
        </a:p>
        <a:p>
          <a:pPr>
            <a:lnSpc>
              <a:spcPct val="100000"/>
            </a:lnSpc>
            <a:spcBef>
              <a:spcPct val="0"/>
            </a:spcBef>
            <a:spcAft>
              <a:spcPct val="35000"/>
            </a:spcAft>
          </a:pPr>
          <a:r>
            <a:rPr lang="zh-CN" altLang="en-US" dirty="0"/>
            <a:t>“</a:t>
          </a:r>
          <a:r>
            <a:rPr lang="en-US" altLang="zh-CN" dirty="0"/>
            <a:t>//</a:t>
          </a:r>
          <a:r>
            <a:rPr lang="zh-CN" altLang="en-US" dirty="0"/>
            <a:t>”为单行注释标记，从“</a:t>
          </a:r>
          <a:r>
            <a:rPr lang="en-US" altLang="zh-CN" dirty="0"/>
            <a:t>//</a:t>
          </a:r>
          <a:r>
            <a:rPr lang="zh-CN" altLang="en-US" dirty="0"/>
            <a:t>”符号开始直到换行为止的所有内容都作为注释，编译器不会对这部分进行编译。</a:t>
          </a:r>
          <a:endParaRPr lang="en-US" altLang="zh-CN" dirty="0"/>
        </a:p>
        <a:p>
          <a:pPr>
            <a:lnSpc>
              <a:spcPct val="100000"/>
            </a:lnSpc>
            <a:spcBef>
              <a:spcPct val="0"/>
            </a:spcBef>
            <a:spcAft>
              <a:spcPct val="35000"/>
            </a:spcAft>
          </a:pPr>
          <a:r>
            <a:rPr lang="zh-CN" altLang="en-US" b="1" dirty="0">
              <a:solidFill>
                <a:schemeClr val="bg1"/>
              </a:solidFill>
            </a:rPr>
            <a:t>语法：</a:t>
          </a:r>
          <a:r>
            <a:rPr lang="en-US" altLang="zh-CN" dirty="0"/>
            <a:t>//</a:t>
          </a:r>
          <a:r>
            <a:rPr lang="zh-CN" altLang="en-US" dirty="0"/>
            <a:t>注释内容</a:t>
          </a:r>
          <a:endParaRPr lang="en-US" altLang="zh-CN" dirty="0"/>
        </a:p>
        <a:p>
          <a:pPr>
            <a:lnSpc>
              <a:spcPct val="100000"/>
            </a:lnSpc>
            <a:spcBef>
              <a:spcPct val="0"/>
            </a:spcBef>
            <a:spcAft>
              <a:spcPct val="35000"/>
            </a:spcAft>
          </a:pPr>
          <a:r>
            <a:rPr lang="zh-CN" altLang="en-US" b="1" dirty="0">
              <a:solidFill>
                <a:schemeClr val="bg1"/>
              </a:solidFill>
            </a:rPr>
            <a:t>例：</a:t>
          </a:r>
          <a:r>
            <a:rPr lang="zh-CN" altLang="en-US" b="1" dirty="0">
              <a:solidFill>
                <a:schemeClr val="tx1"/>
              </a:solidFill>
            </a:rPr>
            <a:t> </a:t>
          </a:r>
          <a:r>
            <a:rPr lang="en-US" altLang="zh-CN" dirty="0"/>
            <a:t>int  a=6;    //</a:t>
          </a:r>
          <a:r>
            <a:rPr lang="zh-CN" altLang="en-US" dirty="0"/>
            <a:t>声明一个</a:t>
          </a:r>
          <a:r>
            <a:rPr lang="en-US" altLang="zh-CN" dirty="0"/>
            <a:t>int</a:t>
          </a:r>
          <a:r>
            <a:rPr lang="zh-CN" altLang="en-US" dirty="0"/>
            <a:t>变量并赋值为</a:t>
          </a:r>
          <a:r>
            <a:rPr lang="en-US" altLang="zh-CN" dirty="0"/>
            <a:t>6</a:t>
          </a:r>
          <a:endParaRPr lang="zh-CN" dirty="0"/>
        </a:p>
      </dgm:t>
    </dgm:pt>
    <dgm:pt modelId="{538CA2B7-3C63-408F-BBEB-87458728C915}" type="parTrans" cxnId="{D9FB6A56-675A-47ED-B44F-8E0EB7B0756A}">
      <dgm:prSet/>
      <dgm:spPr/>
      <dgm:t>
        <a:bodyPr/>
        <a:lstStyle/>
        <a:p>
          <a:endParaRPr lang="zh-CN" altLang="en-US"/>
        </a:p>
      </dgm:t>
    </dgm:pt>
    <dgm:pt modelId="{555CAA0C-EF30-45A8-94C3-D1B3EA53BF86}" type="sibTrans" cxnId="{D9FB6A56-675A-47ED-B44F-8E0EB7B0756A}">
      <dgm:prSet/>
      <dgm:spPr/>
      <dgm:t>
        <a:bodyPr/>
        <a:lstStyle/>
        <a:p>
          <a:endParaRPr lang="zh-CN" altLang="en-US"/>
        </a:p>
      </dgm:t>
    </dgm:pt>
    <dgm:pt modelId="{8B1D530C-BCC0-4A25-9B3F-82E929098D0C}" type="pres">
      <dgm:prSet presAssocID="{20216F7E-1A45-4F5B-9805-5E2484E4DCCC}" presName="linear" presStyleCnt="0">
        <dgm:presLayoutVars>
          <dgm:animLvl val="lvl"/>
          <dgm:resizeHandles val="exact"/>
        </dgm:presLayoutVars>
      </dgm:prSet>
      <dgm:spPr/>
      <dgm:t>
        <a:bodyPr/>
        <a:lstStyle/>
        <a:p>
          <a:endParaRPr lang="zh-CN" altLang="en-US"/>
        </a:p>
      </dgm:t>
    </dgm:pt>
    <dgm:pt modelId="{431B450C-160B-4D9F-A0A2-780D2BF15ED3}" type="pres">
      <dgm:prSet presAssocID="{831D1A53-C636-4005-AC0A-6FA4899FE66E}" presName="parentText" presStyleLbl="node1" presStyleIdx="0" presStyleCnt="1" custLinFactNeighborX="3513" custLinFactNeighborY="-4301">
        <dgm:presLayoutVars>
          <dgm:chMax val="0"/>
          <dgm:bulletEnabled val="1"/>
        </dgm:presLayoutVars>
      </dgm:prSet>
      <dgm:spPr/>
      <dgm:t>
        <a:bodyPr/>
        <a:lstStyle/>
        <a:p>
          <a:endParaRPr lang="zh-CN" altLang="en-US"/>
        </a:p>
      </dgm:t>
    </dgm:pt>
  </dgm:ptLst>
  <dgm:cxnLst>
    <dgm:cxn modelId="{358A6B1E-AA56-46BA-8087-5AE524F4A9B8}" type="presOf" srcId="{831D1A53-C636-4005-AC0A-6FA4899FE66E}" destId="{431B450C-160B-4D9F-A0A2-780D2BF15ED3}" srcOrd="0" destOrd="0" presId="urn:microsoft.com/office/officeart/2005/8/layout/vList2#1"/>
    <dgm:cxn modelId="{D9FB6A56-675A-47ED-B44F-8E0EB7B0756A}" srcId="{20216F7E-1A45-4F5B-9805-5E2484E4DCCC}" destId="{831D1A53-C636-4005-AC0A-6FA4899FE66E}" srcOrd="0" destOrd="0" parTransId="{538CA2B7-3C63-408F-BBEB-87458728C915}" sibTransId="{555CAA0C-EF30-45A8-94C3-D1B3EA53BF86}"/>
    <dgm:cxn modelId="{4BC9AC2C-0BDA-4E2D-8CED-FEFDDB741ADA}" type="presOf" srcId="{20216F7E-1A45-4F5B-9805-5E2484E4DCCC}" destId="{8B1D530C-BCC0-4A25-9B3F-82E929098D0C}" srcOrd="0" destOrd="0" presId="urn:microsoft.com/office/officeart/2005/8/layout/vList2#1"/>
    <dgm:cxn modelId="{F9B8088E-D27F-4A30-8B68-C8048E515457}" type="presParOf" srcId="{8B1D530C-BCC0-4A25-9B3F-82E929098D0C}" destId="{431B450C-160B-4D9F-A0A2-780D2BF15ED3}" srcOrd="0"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216F7E-1A45-4F5B-9805-5E2484E4DCCC}" type="doc">
      <dgm:prSet loTypeId="urn:microsoft.com/office/officeart/2005/8/layout/vList2#2" loCatId="list" qsTypeId="urn:microsoft.com/office/officeart/2005/8/quickstyle/simple1#2" qsCatId="simple" csTypeId="urn:microsoft.com/office/officeart/2005/8/colors/accent1_2#2" csCatId="accent1" phldr="1"/>
      <dgm:spPr/>
      <dgm:t>
        <a:bodyPr/>
        <a:lstStyle/>
        <a:p>
          <a:endParaRPr lang="zh-CN" altLang="en-US"/>
        </a:p>
      </dgm:t>
    </dgm:pt>
    <dgm:pt modelId="{831D1A53-C636-4005-AC0A-6FA4899FE66E}">
      <dgm:prSet phldr="0" custT="0"/>
      <dgm:spPr>
        <a:solidFill>
          <a:srgbClr val="15A681"/>
        </a:solidFill>
      </dgm:spPr>
      <dgm:t>
        <a:bodyPr vert="horz" wrap="square"/>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a:lnSpc>
              <a:spcPct val="100000"/>
            </a:lnSpc>
            <a:spcBef>
              <a:spcPct val="0"/>
            </a:spcBef>
            <a:spcAft>
              <a:spcPct val="35000"/>
            </a:spcAft>
          </a:pPr>
          <a:r>
            <a:rPr lang="zh-CN" altLang="en-US" b="1" u="sng" dirty="0">
              <a:solidFill>
                <a:schemeClr val="bg1"/>
              </a:solidFill>
            </a:rPr>
            <a:t>多行注释：</a:t>
          </a:r>
          <a:endParaRPr lang="en-US" altLang="zh-CN" b="1" dirty="0">
            <a:solidFill>
              <a:schemeClr val="tx1"/>
            </a:solidFill>
          </a:endParaRPr>
        </a:p>
        <a:p>
          <a:pPr>
            <a:lnSpc>
              <a:spcPct val="100000"/>
            </a:lnSpc>
            <a:spcBef>
              <a:spcPct val="0"/>
            </a:spcBef>
            <a:spcAft>
              <a:spcPct val="35000"/>
            </a:spcAft>
          </a:pPr>
          <a:r>
            <a:rPr lang="zh-CN" altLang="en-US" dirty="0"/>
            <a:t>“</a:t>
          </a:r>
          <a:r>
            <a:rPr lang="en-US" altLang="zh-CN" dirty="0"/>
            <a:t>/*    */</a:t>
          </a:r>
          <a:r>
            <a:rPr lang="zh-CN" altLang="en-US" dirty="0"/>
            <a:t>”为多行注释标记，符号“</a:t>
          </a:r>
          <a:r>
            <a:rPr lang="en-US" altLang="zh-CN" dirty="0"/>
            <a:t>/*</a:t>
          </a:r>
          <a:r>
            <a:rPr lang="zh-CN" altLang="en-US" dirty="0"/>
            <a:t>”与“</a:t>
          </a:r>
          <a:r>
            <a:rPr lang="en-US" altLang="zh-CN" dirty="0"/>
            <a:t>  */</a:t>
          </a:r>
          <a:r>
            <a:rPr lang="zh-CN" altLang="en-US" dirty="0"/>
            <a:t>”之间的所有内容都是注释内容，可以换行。</a:t>
          </a:r>
          <a:r>
            <a:rPr lang="zh-CN" altLang="en-US" b="1" u="sng" dirty="0">
              <a:solidFill>
                <a:schemeClr val="bg1"/>
              </a:solidFill>
            </a:rPr>
            <a:t>语法</a:t>
          </a:r>
          <a:r>
            <a:rPr lang="zh-CN" altLang="en-US" u="sng" dirty="0"/>
            <a:t>：</a:t>
          </a:r>
          <a:r>
            <a:rPr lang="en-US" altLang="zh-CN" u="sng" dirty="0"/>
            <a:t>/</a:t>
          </a:r>
          <a:r>
            <a:rPr lang="zh-CN" altLang="en-US" u="sng" dirty="0"/>
            <a:t>*</a:t>
          </a:r>
          <a:endParaRPr lang="en-US" altLang="zh-CN" dirty="0"/>
        </a:p>
        <a:p>
          <a:pPr>
            <a:lnSpc>
              <a:spcPct val="100000"/>
            </a:lnSpc>
            <a:spcBef>
              <a:spcPct val="0"/>
            </a:spcBef>
            <a:spcAft>
              <a:spcPct val="35000"/>
            </a:spcAft>
          </a:pPr>
          <a:r>
            <a:rPr lang="zh-CN" altLang="en-US" dirty="0"/>
            <a:t>注释内容</a:t>
          </a:r>
          <a:r>
            <a:rPr lang="en-US" altLang="zh-CN" dirty="0"/>
            <a:t>1</a:t>
          </a:r>
        </a:p>
        <a:p>
          <a:pPr>
            <a:lnSpc>
              <a:spcPct val="100000"/>
            </a:lnSpc>
            <a:spcBef>
              <a:spcPct val="0"/>
            </a:spcBef>
            <a:spcAft>
              <a:spcPct val="35000"/>
            </a:spcAft>
          </a:pPr>
          <a:r>
            <a:rPr lang="zh-CN" altLang="en-US" dirty="0"/>
            <a:t>注释内容</a:t>
          </a:r>
          <a:r>
            <a:rPr lang="en-US" altLang="zh-CN" dirty="0"/>
            <a:t>2</a:t>
          </a:r>
        </a:p>
        <a:p>
          <a:pPr>
            <a:lnSpc>
              <a:spcPct val="100000"/>
            </a:lnSpc>
            <a:spcBef>
              <a:spcPct val="0"/>
            </a:spcBef>
            <a:spcAft>
              <a:spcPct val="35000"/>
            </a:spcAft>
          </a:pPr>
          <a:r>
            <a:rPr lang="en-US" altLang="zh-CN" dirty="0"/>
            <a:t>*/</a:t>
          </a:r>
        </a:p>
        <a:p>
          <a:pPr>
            <a:lnSpc>
              <a:spcPct val="100000"/>
            </a:lnSpc>
            <a:spcBef>
              <a:spcPct val="0"/>
            </a:spcBef>
            <a:spcAft>
              <a:spcPct val="35000"/>
            </a:spcAft>
          </a:pPr>
          <a:r>
            <a:rPr lang="zh-CN" altLang="en-US" b="1" u="sng" dirty="0">
              <a:solidFill>
                <a:schemeClr val="bg1"/>
              </a:solidFill>
            </a:rPr>
            <a:t>例：</a:t>
          </a:r>
          <a:endParaRPr lang="en-US" altLang="zh-CN" b="1" dirty="0">
            <a:solidFill>
              <a:schemeClr val="tx1"/>
            </a:solidFill>
          </a:endParaRPr>
        </a:p>
        <a:p>
          <a:pPr>
            <a:lnSpc>
              <a:spcPct val="100000"/>
            </a:lnSpc>
            <a:spcBef>
              <a:spcPct val="0"/>
            </a:spcBef>
            <a:spcAft>
              <a:spcPct val="35000"/>
            </a:spcAft>
          </a:pPr>
          <a:r>
            <a:rPr lang="en-US" altLang="zh-CN" dirty="0"/>
            <a:t>  /</a:t>
          </a:r>
          <a:r>
            <a:rPr lang="zh-CN" altLang="en-US" dirty="0"/>
            <a:t>*</a:t>
          </a:r>
          <a:endParaRPr lang="en-US" altLang="zh-CN" dirty="0"/>
        </a:p>
        <a:p>
          <a:pPr>
            <a:lnSpc>
              <a:spcPct val="100000"/>
            </a:lnSpc>
            <a:spcBef>
              <a:spcPct val="0"/>
            </a:spcBef>
            <a:spcAft>
              <a:spcPct val="35000"/>
            </a:spcAft>
          </a:pPr>
          <a:r>
            <a:rPr lang="zh-CN" altLang="en-US" dirty="0"/>
            <a:t>          程序名称：俄罗斯方块小游戏   </a:t>
          </a:r>
          <a:endParaRPr lang="en-US" altLang="zh-CN" dirty="0"/>
        </a:p>
        <a:p>
          <a:pPr>
            <a:lnSpc>
              <a:spcPct val="100000"/>
            </a:lnSpc>
            <a:spcBef>
              <a:spcPct val="0"/>
            </a:spcBef>
            <a:spcAft>
              <a:spcPct val="35000"/>
            </a:spcAft>
          </a:pPr>
          <a:r>
            <a:rPr lang="en-US" altLang="zh-CN" dirty="0"/>
            <a:t>   */</a:t>
          </a:r>
          <a:endParaRPr lang="zh-CN" dirty="0"/>
        </a:p>
      </dgm:t>
    </dgm:pt>
    <dgm:pt modelId="{538CA2B7-3C63-408F-BBEB-87458728C915}" type="parTrans" cxnId="{43FB869D-0198-439E-9461-D16955029BE9}">
      <dgm:prSet/>
      <dgm:spPr/>
      <dgm:t>
        <a:bodyPr/>
        <a:lstStyle/>
        <a:p>
          <a:endParaRPr lang="zh-CN" altLang="en-US"/>
        </a:p>
      </dgm:t>
    </dgm:pt>
    <dgm:pt modelId="{555CAA0C-EF30-45A8-94C3-D1B3EA53BF86}" type="sibTrans" cxnId="{43FB869D-0198-439E-9461-D16955029BE9}">
      <dgm:prSet/>
      <dgm:spPr/>
      <dgm:t>
        <a:bodyPr/>
        <a:lstStyle/>
        <a:p>
          <a:endParaRPr lang="zh-CN" altLang="en-US"/>
        </a:p>
      </dgm:t>
    </dgm:pt>
    <dgm:pt modelId="{8B1D530C-BCC0-4A25-9B3F-82E929098D0C}" type="pres">
      <dgm:prSet presAssocID="{20216F7E-1A45-4F5B-9805-5E2484E4DCCC}" presName="linear" presStyleCnt="0">
        <dgm:presLayoutVars>
          <dgm:animLvl val="lvl"/>
          <dgm:resizeHandles val="exact"/>
        </dgm:presLayoutVars>
      </dgm:prSet>
      <dgm:spPr/>
      <dgm:t>
        <a:bodyPr/>
        <a:lstStyle/>
        <a:p>
          <a:endParaRPr lang="zh-CN" altLang="en-US"/>
        </a:p>
      </dgm:t>
    </dgm:pt>
    <dgm:pt modelId="{431B450C-160B-4D9F-A0A2-780D2BF15ED3}" type="pres">
      <dgm:prSet presAssocID="{831D1A53-C636-4005-AC0A-6FA4899FE66E}" presName="parentText" presStyleLbl="node1" presStyleIdx="0" presStyleCnt="1" custLinFactNeighborX="3513" custLinFactNeighborY="-4301">
        <dgm:presLayoutVars>
          <dgm:chMax val="0"/>
          <dgm:bulletEnabled val="1"/>
        </dgm:presLayoutVars>
      </dgm:prSet>
      <dgm:spPr/>
      <dgm:t>
        <a:bodyPr/>
        <a:lstStyle/>
        <a:p>
          <a:endParaRPr lang="zh-CN" altLang="en-US"/>
        </a:p>
      </dgm:t>
    </dgm:pt>
  </dgm:ptLst>
  <dgm:cxnLst>
    <dgm:cxn modelId="{43FB869D-0198-439E-9461-D16955029BE9}" srcId="{20216F7E-1A45-4F5B-9805-5E2484E4DCCC}" destId="{831D1A53-C636-4005-AC0A-6FA4899FE66E}" srcOrd="0" destOrd="0" parTransId="{538CA2B7-3C63-408F-BBEB-87458728C915}" sibTransId="{555CAA0C-EF30-45A8-94C3-D1B3EA53BF86}"/>
    <dgm:cxn modelId="{AD106343-3B64-468E-85CE-88D0C32F4013}" type="presOf" srcId="{20216F7E-1A45-4F5B-9805-5E2484E4DCCC}" destId="{8B1D530C-BCC0-4A25-9B3F-82E929098D0C}" srcOrd="0" destOrd="0" presId="urn:microsoft.com/office/officeart/2005/8/layout/vList2#2"/>
    <dgm:cxn modelId="{89F2BD38-C12D-4FFA-ADDD-C863E8E01EFF}" type="presOf" srcId="{831D1A53-C636-4005-AC0A-6FA4899FE66E}" destId="{431B450C-160B-4D9F-A0A2-780D2BF15ED3}" srcOrd="0" destOrd="0" presId="urn:microsoft.com/office/officeart/2005/8/layout/vList2#2"/>
    <dgm:cxn modelId="{3D47A647-32D6-494D-816E-F62BF76D853F}" type="presParOf" srcId="{8B1D530C-BCC0-4A25-9B3F-82E929098D0C}" destId="{431B450C-160B-4D9F-A0A2-780D2BF15ED3}" srcOrd="0" destOrd="0" presId="urn:microsoft.com/office/officeart/2005/8/layout/vList2#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16F7E-1A45-4F5B-9805-5E2484E4DCCC}" type="doc">
      <dgm:prSet loTypeId="urn:microsoft.com/office/officeart/2005/8/layout/vList2#2" loCatId="list" qsTypeId="urn:microsoft.com/office/officeart/2005/8/quickstyle/simple1#2" qsCatId="simple" csTypeId="urn:microsoft.com/office/officeart/2005/8/colors/accent1_2#2" csCatId="accent1" phldr="1"/>
      <dgm:spPr/>
      <dgm:t>
        <a:bodyPr/>
        <a:lstStyle/>
        <a:p>
          <a:endParaRPr lang="zh-CN" altLang="en-US"/>
        </a:p>
      </dgm:t>
    </dgm:pt>
    <dgm:pt modelId="{831D1A53-C636-4005-AC0A-6FA4899FE66E}">
      <dgm:prSet phldr="0" custT="0"/>
      <dgm:spPr>
        <a:solidFill>
          <a:srgbClr val="15A681"/>
        </a:solidFill>
      </dgm:spPr>
      <dgm:t>
        <a:bodyPr vert="horz" wrap="square"/>
        <a:lstStyle/>
        <a:p>
          <a:pPr>
            <a:lnSpc>
              <a:spcPct val="100000"/>
            </a:lnSpc>
            <a:spcBef>
              <a:spcPct val="0"/>
            </a:spcBef>
            <a:spcAft>
              <a:spcPct val="35000"/>
            </a:spcAft>
          </a:pPr>
          <a:r>
            <a:rPr lang="en-US" altLang="zh-CN" b="1" dirty="0">
              <a:solidFill>
                <a:schemeClr val="bg1"/>
              </a:solidFill>
              <a:uFillTx/>
            </a:rPr>
            <a:t>       </a:t>
          </a:r>
          <a:r>
            <a:rPr lang="zh-CN" altLang="en-US" b="1" u="sng" dirty="0">
              <a:solidFill>
                <a:schemeClr val="bg1"/>
              </a:solidFill>
              <a:uFillTx/>
            </a:rPr>
            <a:t>文档</a:t>
          </a:r>
          <a:r>
            <a:rPr lang="zh-CN" altLang="en-US" b="1" u="sng" dirty="0">
              <a:solidFill>
                <a:schemeClr val="bg1"/>
              </a:solidFill>
              <a:sym typeface="+mn-ea"/>
            </a:rPr>
            <a:t>注释：</a:t>
          </a:r>
          <a:r>
            <a:rPr lang="zh-CN" altLang="en-US" b="1" dirty="0">
              <a:solidFill>
                <a:schemeClr val="bg1"/>
              </a:solidFill>
              <a:uFillTx/>
            </a:rPr>
            <a:t>如果想为程序生成一份像官方API帮助文档一样的文件，可以在编写代码时使用文档注释。可以使用JDK安装目录下bin文件中的javadoc.exe工具，javadoc工具可以从程序源代码中抽取类、方法、成员等注释形成一个和源代码配套的API帮助文档。只要程序员在编写程序时以一套特定的标签作注释，在程序编写完成后，通过使用javadoc工具就可以同时形成程序的开发文档了。使用方   式：使用命令行在目标文件所在目录输入javadoc +文件名.java。</a:t>
          </a:r>
        </a:p>
        <a:p>
          <a:pPr>
            <a:lnSpc>
              <a:spcPct val="100000"/>
            </a:lnSpc>
            <a:spcBef>
              <a:spcPct val="0"/>
            </a:spcBef>
            <a:spcAft>
              <a:spcPct val="35000"/>
            </a:spcAft>
          </a:pPr>
          <a:r>
            <a:rPr lang="zh-CN" altLang="en-US" b="1" dirty="0">
              <a:solidFill>
                <a:schemeClr val="bg1"/>
              </a:solidFill>
              <a:uFillTx/>
            </a:rPr>
            <a:t>       还有另外一种方式生成帮助文档，在Eclipse当中选择Project→Generate Javadoc,选择想要生成开发文档的项目工程和文档保存的路径，单击“Next”设置一些选项，单击“Finish”完成设置。这样，在相应路径下就会有生成的帮助文档了。</a:t>
          </a:r>
        </a:p>
      </dgm:t>
    </dgm:pt>
    <dgm:pt modelId="{538CA2B7-3C63-408F-BBEB-87458728C915}" type="parTrans" cxnId="{D4A2069C-EFF3-49FD-8D33-EFF4510C8124}">
      <dgm:prSet/>
      <dgm:spPr/>
      <dgm:t>
        <a:bodyPr/>
        <a:lstStyle/>
        <a:p>
          <a:endParaRPr lang="zh-CN" altLang="en-US"/>
        </a:p>
      </dgm:t>
    </dgm:pt>
    <dgm:pt modelId="{555CAA0C-EF30-45A8-94C3-D1B3EA53BF86}" type="sibTrans" cxnId="{D4A2069C-EFF3-49FD-8D33-EFF4510C8124}">
      <dgm:prSet/>
      <dgm:spPr/>
      <dgm:t>
        <a:bodyPr/>
        <a:lstStyle/>
        <a:p>
          <a:endParaRPr lang="zh-CN" altLang="en-US"/>
        </a:p>
      </dgm:t>
    </dgm:pt>
    <dgm:pt modelId="{8B1D530C-BCC0-4A25-9B3F-82E929098D0C}" type="pres">
      <dgm:prSet presAssocID="{20216F7E-1A45-4F5B-9805-5E2484E4DCCC}" presName="linear" presStyleCnt="0">
        <dgm:presLayoutVars>
          <dgm:animLvl val="lvl"/>
          <dgm:resizeHandles val="exact"/>
        </dgm:presLayoutVars>
      </dgm:prSet>
      <dgm:spPr/>
      <dgm:t>
        <a:bodyPr/>
        <a:lstStyle/>
        <a:p>
          <a:endParaRPr lang="zh-CN" altLang="en-US"/>
        </a:p>
      </dgm:t>
    </dgm:pt>
    <dgm:pt modelId="{431B450C-160B-4D9F-A0A2-780D2BF15ED3}" type="pres">
      <dgm:prSet presAssocID="{831D1A53-C636-4005-AC0A-6FA4899FE66E}" presName="parentText" presStyleLbl="node1" presStyleIdx="0" presStyleCnt="1" custLinFactNeighborX="3513" custLinFactNeighborY="-4301">
        <dgm:presLayoutVars>
          <dgm:chMax val="0"/>
          <dgm:bulletEnabled val="1"/>
        </dgm:presLayoutVars>
      </dgm:prSet>
      <dgm:spPr/>
      <dgm:t>
        <a:bodyPr/>
        <a:lstStyle/>
        <a:p>
          <a:endParaRPr lang="zh-CN" altLang="en-US"/>
        </a:p>
      </dgm:t>
    </dgm:pt>
  </dgm:ptLst>
  <dgm:cxnLst>
    <dgm:cxn modelId="{7A41FDC1-5779-47E1-8DB0-9B873AEB7658}" type="presOf" srcId="{831D1A53-C636-4005-AC0A-6FA4899FE66E}" destId="{431B450C-160B-4D9F-A0A2-780D2BF15ED3}" srcOrd="0" destOrd="0" presId="urn:microsoft.com/office/officeart/2005/8/layout/vList2#2"/>
    <dgm:cxn modelId="{D4A2069C-EFF3-49FD-8D33-EFF4510C8124}" srcId="{20216F7E-1A45-4F5B-9805-5E2484E4DCCC}" destId="{831D1A53-C636-4005-AC0A-6FA4899FE66E}" srcOrd="0" destOrd="0" parTransId="{538CA2B7-3C63-408F-BBEB-87458728C915}" sibTransId="{555CAA0C-EF30-45A8-94C3-D1B3EA53BF86}"/>
    <dgm:cxn modelId="{BDF47F11-5343-4E5C-8B1E-81C6447DEB55}" type="presOf" srcId="{20216F7E-1A45-4F5B-9805-5E2484E4DCCC}" destId="{8B1D530C-BCC0-4A25-9B3F-82E929098D0C}" srcOrd="0" destOrd="0" presId="urn:microsoft.com/office/officeart/2005/8/layout/vList2#2"/>
    <dgm:cxn modelId="{E0A66338-521B-4C41-9858-191B4CDFDE3D}" type="presParOf" srcId="{8B1D530C-BCC0-4A25-9B3F-82E929098D0C}" destId="{431B450C-160B-4D9F-A0A2-780D2BF15ED3}" srcOrd="0" destOrd="0" presId="urn:microsoft.com/office/officeart/2005/8/layout/vList2#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52F308-9CE0-4A80-9D35-CD3B11130ACE}" type="doc">
      <dgm:prSet loTypeId="urn:microsoft.com/office/officeart/2005/8/layout/orgChart1#1" loCatId="hierarchy" qsTypeId="urn:microsoft.com/office/officeart/2005/8/quickstyle/simple1#1" qsCatId="simple" csTypeId="urn:microsoft.com/office/officeart/2005/8/colors/accent1_2#1" csCatId="accent1" phldr="1"/>
      <dgm:spPr/>
      <dgm:t>
        <a:bodyPr/>
        <a:lstStyle/>
        <a:p>
          <a:endParaRPr lang="zh-CN" altLang="en-US"/>
        </a:p>
      </dgm:t>
    </dgm:pt>
    <dgm:pt modelId="{0A315A37-4FA2-425C-B832-F5FE2A7A8400}">
      <dgm:prSet/>
      <dgm:spPr>
        <a:solidFill>
          <a:srgbClr val="15A681"/>
        </a:solidFill>
      </dgm:spPr>
      <dgm:t>
        <a:bodyPr/>
        <a:lstStyle/>
        <a:p>
          <a:r>
            <a:rPr lang="zh-CN" b="1" dirty="0">
              <a:latin typeface="微软雅黑" panose="020B0503020204020204" pitchFamily="34" charset="-122"/>
              <a:ea typeface="微软雅黑" panose="020B0503020204020204" pitchFamily="34" charset="-122"/>
            </a:rPr>
            <a:t>基本数据类型</a:t>
          </a:r>
          <a:endParaRPr lang="zh-CN" dirty="0">
            <a:latin typeface="微软雅黑" panose="020B0503020204020204" pitchFamily="34" charset="-122"/>
            <a:ea typeface="微软雅黑" panose="020B0503020204020204" pitchFamily="34" charset="-122"/>
          </a:endParaRPr>
        </a:p>
      </dgm:t>
    </dgm:pt>
    <dgm:pt modelId="{73DAF572-42A8-4CC8-892E-A386C7F3DDF8}" type="parTrans" cxnId="{BEF241BD-4422-47DD-AC2C-2A6FE885B859}">
      <dgm:prSet/>
      <dgm:spPr/>
      <dgm:t>
        <a:bodyPr/>
        <a:lstStyle/>
        <a:p>
          <a:endParaRPr lang="zh-CN" altLang="en-US"/>
        </a:p>
      </dgm:t>
    </dgm:pt>
    <dgm:pt modelId="{B28CD956-151B-4BDE-B78B-B92DCDB015E2}" type="sibTrans" cxnId="{BEF241BD-4422-47DD-AC2C-2A6FE885B859}">
      <dgm:prSet/>
      <dgm:spPr/>
      <dgm:t>
        <a:bodyPr/>
        <a:lstStyle/>
        <a:p>
          <a:endParaRPr lang="zh-CN" altLang="en-US"/>
        </a:p>
      </dgm:t>
    </dgm:pt>
    <dgm:pt modelId="{E9E6D121-4CD1-4EB8-A2E7-606DD9DEC222}" type="pres">
      <dgm:prSet presAssocID="{FA52F308-9CE0-4A80-9D35-CD3B11130ACE}" presName="hierChild1" presStyleCnt="0">
        <dgm:presLayoutVars>
          <dgm:orgChart val="1"/>
          <dgm:chPref val="1"/>
          <dgm:dir/>
          <dgm:animOne val="branch"/>
          <dgm:animLvl val="lvl"/>
          <dgm:resizeHandles/>
        </dgm:presLayoutVars>
      </dgm:prSet>
      <dgm:spPr/>
      <dgm:t>
        <a:bodyPr/>
        <a:lstStyle/>
        <a:p>
          <a:endParaRPr lang="zh-CN" altLang="en-US"/>
        </a:p>
      </dgm:t>
    </dgm:pt>
    <dgm:pt modelId="{08532532-DEC7-4CEB-A1D1-CEA2DF43F1CA}" type="pres">
      <dgm:prSet presAssocID="{0A315A37-4FA2-425C-B832-F5FE2A7A8400}" presName="hierRoot1" presStyleCnt="0">
        <dgm:presLayoutVars>
          <dgm:hierBranch val="init"/>
        </dgm:presLayoutVars>
      </dgm:prSet>
      <dgm:spPr/>
    </dgm:pt>
    <dgm:pt modelId="{BAF0B494-FA01-46EE-87F7-24B5CB61FE59}" type="pres">
      <dgm:prSet presAssocID="{0A315A37-4FA2-425C-B832-F5FE2A7A8400}" presName="rootComposite1" presStyleCnt="0"/>
      <dgm:spPr/>
    </dgm:pt>
    <dgm:pt modelId="{D77CB775-A2AA-479A-A7CC-774339F2555D}" type="pres">
      <dgm:prSet presAssocID="{0A315A37-4FA2-425C-B832-F5FE2A7A8400}" presName="rootText1" presStyleLbl="node0" presStyleIdx="0" presStyleCnt="1" custScaleY="94416">
        <dgm:presLayoutVars>
          <dgm:chPref val="3"/>
        </dgm:presLayoutVars>
      </dgm:prSet>
      <dgm:spPr/>
      <dgm:t>
        <a:bodyPr/>
        <a:lstStyle/>
        <a:p>
          <a:endParaRPr lang="zh-CN" altLang="en-US"/>
        </a:p>
      </dgm:t>
    </dgm:pt>
    <dgm:pt modelId="{1C17FA94-F610-4B79-8698-675A0C256A2E}" type="pres">
      <dgm:prSet presAssocID="{0A315A37-4FA2-425C-B832-F5FE2A7A8400}" presName="rootConnector1" presStyleLbl="node1" presStyleIdx="0" presStyleCnt="0"/>
      <dgm:spPr/>
      <dgm:t>
        <a:bodyPr/>
        <a:lstStyle/>
        <a:p>
          <a:endParaRPr lang="zh-CN" altLang="en-US"/>
        </a:p>
      </dgm:t>
    </dgm:pt>
    <dgm:pt modelId="{9D504F3D-92B4-41CC-9C67-B3DE05393921}" type="pres">
      <dgm:prSet presAssocID="{0A315A37-4FA2-425C-B832-F5FE2A7A8400}" presName="hierChild2" presStyleCnt="0"/>
      <dgm:spPr/>
    </dgm:pt>
    <dgm:pt modelId="{A79FCB07-9412-4077-B6BF-691EE95932F3}" type="pres">
      <dgm:prSet presAssocID="{0A315A37-4FA2-425C-B832-F5FE2A7A8400}" presName="hierChild3" presStyleCnt="0"/>
      <dgm:spPr/>
    </dgm:pt>
  </dgm:ptLst>
  <dgm:cxnLst>
    <dgm:cxn modelId="{40D82875-AC98-438C-B6D7-B17DDCC9761E}" type="presOf" srcId="{0A315A37-4FA2-425C-B832-F5FE2A7A8400}" destId="{D77CB775-A2AA-479A-A7CC-774339F2555D}" srcOrd="0" destOrd="0" presId="urn:microsoft.com/office/officeart/2005/8/layout/orgChart1#1"/>
    <dgm:cxn modelId="{BEF241BD-4422-47DD-AC2C-2A6FE885B859}" srcId="{FA52F308-9CE0-4A80-9D35-CD3B11130ACE}" destId="{0A315A37-4FA2-425C-B832-F5FE2A7A8400}" srcOrd="0" destOrd="0" parTransId="{73DAF572-42A8-4CC8-892E-A386C7F3DDF8}" sibTransId="{B28CD956-151B-4BDE-B78B-B92DCDB015E2}"/>
    <dgm:cxn modelId="{012073D1-7B31-4BDB-B54D-CEA60A61D58B}" type="presOf" srcId="{0A315A37-4FA2-425C-B832-F5FE2A7A8400}" destId="{1C17FA94-F610-4B79-8698-675A0C256A2E}" srcOrd="1" destOrd="0" presId="urn:microsoft.com/office/officeart/2005/8/layout/orgChart1#1"/>
    <dgm:cxn modelId="{80F42CD7-AE83-4CB4-9570-33294B0C981C}" type="presOf" srcId="{FA52F308-9CE0-4A80-9D35-CD3B11130ACE}" destId="{E9E6D121-4CD1-4EB8-A2E7-606DD9DEC222}" srcOrd="0" destOrd="0" presId="urn:microsoft.com/office/officeart/2005/8/layout/orgChart1#1"/>
    <dgm:cxn modelId="{67D89240-18B1-451D-9006-83E9D0511224}" type="presParOf" srcId="{E9E6D121-4CD1-4EB8-A2E7-606DD9DEC222}" destId="{08532532-DEC7-4CEB-A1D1-CEA2DF43F1CA}" srcOrd="0" destOrd="0" presId="urn:microsoft.com/office/officeart/2005/8/layout/orgChart1#1"/>
    <dgm:cxn modelId="{829A1D00-F405-46CB-A243-A4261EB371AC}" type="presParOf" srcId="{08532532-DEC7-4CEB-A1D1-CEA2DF43F1CA}" destId="{BAF0B494-FA01-46EE-87F7-24B5CB61FE59}" srcOrd="0" destOrd="0" presId="urn:microsoft.com/office/officeart/2005/8/layout/orgChart1#1"/>
    <dgm:cxn modelId="{015C55BE-1D4A-4266-8356-B848F0C9FD7D}" type="presParOf" srcId="{BAF0B494-FA01-46EE-87F7-24B5CB61FE59}" destId="{D77CB775-A2AA-479A-A7CC-774339F2555D}" srcOrd="0" destOrd="0" presId="urn:microsoft.com/office/officeart/2005/8/layout/orgChart1#1"/>
    <dgm:cxn modelId="{52A0642D-E7AE-4EC8-8817-59AD571932D5}" type="presParOf" srcId="{BAF0B494-FA01-46EE-87F7-24B5CB61FE59}" destId="{1C17FA94-F610-4B79-8698-675A0C256A2E}" srcOrd="1" destOrd="0" presId="urn:microsoft.com/office/officeart/2005/8/layout/orgChart1#1"/>
    <dgm:cxn modelId="{F553674E-5821-4FAB-B6A3-A16A27827D8C}" type="presParOf" srcId="{08532532-DEC7-4CEB-A1D1-CEA2DF43F1CA}" destId="{9D504F3D-92B4-41CC-9C67-B3DE05393921}" srcOrd="1" destOrd="0" presId="urn:microsoft.com/office/officeart/2005/8/layout/orgChart1#1"/>
    <dgm:cxn modelId="{CB8D58B4-726B-44E5-9618-11C7BD523E6F}" type="presParOf" srcId="{08532532-DEC7-4CEB-A1D1-CEA2DF43F1CA}" destId="{A79FCB07-9412-4077-B6BF-691EE95932F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14E69F-8042-4096-BCD9-8157746D1769}" type="doc">
      <dgm:prSet loTypeId="urn:microsoft.com/office/officeart/2005/8/layout/orgChart1#2" loCatId="hierarchy" qsTypeId="urn:microsoft.com/office/officeart/2005/8/quickstyle/simple1#2" qsCatId="simple" csTypeId="urn:microsoft.com/office/officeart/2005/8/colors/accent1_2#2" csCatId="accent1" phldr="1"/>
      <dgm:spPr/>
      <dgm:t>
        <a:bodyPr/>
        <a:lstStyle/>
        <a:p>
          <a:endParaRPr lang="zh-CN" altLang="en-US"/>
        </a:p>
      </dgm:t>
    </dgm:pt>
    <dgm:pt modelId="{2CA3E8D4-945F-48AC-9C36-3641B8403CE8}">
      <dgm:prSet/>
      <dgm:spPr>
        <a:solidFill>
          <a:srgbClr val="15A681"/>
        </a:solidFill>
      </dgm:spPr>
      <dgm:t>
        <a:bodyPr/>
        <a:lstStyle/>
        <a:p>
          <a:r>
            <a:rPr lang="zh-CN" b="1" dirty="0">
              <a:latin typeface="微软雅黑" panose="020B0503020204020204" pitchFamily="34" charset="-122"/>
              <a:ea typeface="微软雅黑" panose="020B0503020204020204" pitchFamily="34" charset="-122"/>
            </a:rPr>
            <a:t>数值型</a:t>
          </a:r>
          <a:endParaRPr lang="zh-CN" dirty="0">
            <a:latin typeface="微软雅黑" panose="020B0503020204020204" pitchFamily="34" charset="-122"/>
            <a:ea typeface="微软雅黑" panose="020B0503020204020204" pitchFamily="34" charset="-122"/>
          </a:endParaRPr>
        </a:p>
      </dgm:t>
    </dgm:pt>
    <dgm:pt modelId="{1F68FB4E-42E0-42F1-A166-505C6CFA3E07}" type="parTrans" cxnId="{A196D324-705E-40D6-9533-65EB563A6095}">
      <dgm:prSet/>
      <dgm:spPr/>
      <dgm:t>
        <a:bodyPr/>
        <a:lstStyle/>
        <a:p>
          <a:endParaRPr lang="zh-CN" altLang="en-US"/>
        </a:p>
      </dgm:t>
    </dgm:pt>
    <dgm:pt modelId="{7B3F8ABD-596C-48AE-8830-5EB1DEBFCBE0}" type="sibTrans" cxnId="{A196D324-705E-40D6-9533-65EB563A6095}">
      <dgm:prSet/>
      <dgm:spPr/>
      <dgm:t>
        <a:bodyPr/>
        <a:lstStyle/>
        <a:p>
          <a:endParaRPr lang="zh-CN" altLang="en-US"/>
        </a:p>
      </dgm:t>
    </dgm:pt>
    <dgm:pt modelId="{BF780B30-C86B-454D-9227-37396251CE4B}" type="pres">
      <dgm:prSet presAssocID="{8214E69F-8042-4096-BCD9-8157746D1769}" presName="hierChild1" presStyleCnt="0">
        <dgm:presLayoutVars>
          <dgm:orgChart val="1"/>
          <dgm:chPref val="1"/>
          <dgm:dir/>
          <dgm:animOne val="branch"/>
          <dgm:animLvl val="lvl"/>
          <dgm:resizeHandles/>
        </dgm:presLayoutVars>
      </dgm:prSet>
      <dgm:spPr/>
      <dgm:t>
        <a:bodyPr/>
        <a:lstStyle/>
        <a:p>
          <a:endParaRPr lang="zh-CN" altLang="en-US"/>
        </a:p>
      </dgm:t>
    </dgm:pt>
    <dgm:pt modelId="{C7205FCC-F5AF-4A1E-ADDF-0C63B08BCA8F}" type="pres">
      <dgm:prSet presAssocID="{2CA3E8D4-945F-48AC-9C36-3641B8403CE8}" presName="hierRoot1" presStyleCnt="0">
        <dgm:presLayoutVars>
          <dgm:hierBranch val="init"/>
        </dgm:presLayoutVars>
      </dgm:prSet>
      <dgm:spPr/>
    </dgm:pt>
    <dgm:pt modelId="{ED3FD339-B603-4610-9B03-A0EDA7D7FA88}" type="pres">
      <dgm:prSet presAssocID="{2CA3E8D4-945F-48AC-9C36-3641B8403CE8}" presName="rootComposite1" presStyleCnt="0"/>
      <dgm:spPr/>
    </dgm:pt>
    <dgm:pt modelId="{6C311005-2147-43BD-8226-8F8BF1E62662}" type="pres">
      <dgm:prSet presAssocID="{2CA3E8D4-945F-48AC-9C36-3641B8403CE8}" presName="rootText1" presStyleLbl="node0" presStyleIdx="0" presStyleCnt="1">
        <dgm:presLayoutVars>
          <dgm:chPref val="3"/>
        </dgm:presLayoutVars>
      </dgm:prSet>
      <dgm:spPr/>
      <dgm:t>
        <a:bodyPr/>
        <a:lstStyle/>
        <a:p>
          <a:endParaRPr lang="zh-CN" altLang="en-US"/>
        </a:p>
      </dgm:t>
    </dgm:pt>
    <dgm:pt modelId="{E72F4BEA-7068-4515-872F-DE14ACD5FCBB}" type="pres">
      <dgm:prSet presAssocID="{2CA3E8D4-945F-48AC-9C36-3641B8403CE8}" presName="rootConnector1" presStyleLbl="node1" presStyleIdx="0" presStyleCnt="0"/>
      <dgm:spPr/>
      <dgm:t>
        <a:bodyPr/>
        <a:lstStyle/>
        <a:p>
          <a:endParaRPr lang="zh-CN" altLang="en-US"/>
        </a:p>
      </dgm:t>
    </dgm:pt>
    <dgm:pt modelId="{A478FDA9-BF47-4B6D-9EFB-7E0C25DBE0C5}" type="pres">
      <dgm:prSet presAssocID="{2CA3E8D4-945F-48AC-9C36-3641B8403CE8}" presName="hierChild2" presStyleCnt="0"/>
      <dgm:spPr/>
    </dgm:pt>
    <dgm:pt modelId="{74660B32-DEBA-42EA-A0C1-69DE31C3688D}" type="pres">
      <dgm:prSet presAssocID="{2CA3E8D4-945F-48AC-9C36-3641B8403CE8}" presName="hierChild3" presStyleCnt="0"/>
      <dgm:spPr/>
    </dgm:pt>
  </dgm:ptLst>
  <dgm:cxnLst>
    <dgm:cxn modelId="{0E036FED-92CA-4135-AD84-0566B0BC74BB}" type="presOf" srcId="{2CA3E8D4-945F-48AC-9C36-3641B8403CE8}" destId="{6C311005-2147-43BD-8226-8F8BF1E62662}" srcOrd="0" destOrd="0" presId="urn:microsoft.com/office/officeart/2005/8/layout/orgChart1#2"/>
    <dgm:cxn modelId="{795DB0BC-E758-47CF-A67E-2FE1C446109C}" type="presOf" srcId="{8214E69F-8042-4096-BCD9-8157746D1769}" destId="{BF780B30-C86B-454D-9227-37396251CE4B}" srcOrd="0" destOrd="0" presId="urn:microsoft.com/office/officeart/2005/8/layout/orgChart1#2"/>
    <dgm:cxn modelId="{41C260C2-4252-4740-B842-A649D3C1E81A}" type="presOf" srcId="{2CA3E8D4-945F-48AC-9C36-3641B8403CE8}" destId="{E72F4BEA-7068-4515-872F-DE14ACD5FCBB}" srcOrd="1" destOrd="0" presId="urn:microsoft.com/office/officeart/2005/8/layout/orgChart1#2"/>
    <dgm:cxn modelId="{A196D324-705E-40D6-9533-65EB563A6095}" srcId="{8214E69F-8042-4096-BCD9-8157746D1769}" destId="{2CA3E8D4-945F-48AC-9C36-3641B8403CE8}" srcOrd="0" destOrd="0" parTransId="{1F68FB4E-42E0-42F1-A166-505C6CFA3E07}" sibTransId="{7B3F8ABD-596C-48AE-8830-5EB1DEBFCBE0}"/>
    <dgm:cxn modelId="{BB0261D9-659A-47BC-8682-1E4E6C3E87A9}" type="presParOf" srcId="{BF780B30-C86B-454D-9227-37396251CE4B}" destId="{C7205FCC-F5AF-4A1E-ADDF-0C63B08BCA8F}" srcOrd="0" destOrd="0" presId="urn:microsoft.com/office/officeart/2005/8/layout/orgChart1#2"/>
    <dgm:cxn modelId="{3BC1E7EF-2AD0-44CC-A832-57837B9E275B}" type="presParOf" srcId="{C7205FCC-F5AF-4A1E-ADDF-0C63B08BCA8F}" destId="{ED3FD339-B603-4610-9B03-A0EDA7D7FA88}" srcOrd="0" destOrd="0" presId="urn:microsoft.com/office/officeart/2005/8/layout/orgChart1#2"/>
    <dgm:cxn modelId="{B099D755-4DCB-4552-ACD7-57C755DD63D5}" type="presParOf" srcId="{ED3FD339-B603-4610-9B03-A0EDA7D7FA88}" destId="{6C311005-2147-43BD-8226-8F8BF1E62662}" srcOrd="0" destOrd="0" presId="urn:microsoft.com/office/officeart/2005/8/layout/orgChart1#2"/>
    <dgm:cxn modelId="{C1A70014-632C-4E65-A432-746C17C312C9}" type="presParOf" srcId="{ED3FD339-B603-4610-9B03-A0EDA7D7FA88}" destId="{E72F4BEA-7068-4515-872F-DE14ACD5FCBB}" srcOrd="1" destOrd="0" presId="urn:microsoft.com/office/officeart/2005/8/layout/orgChart1#2"/>
    <dgm:cxn modelId="{04013AC6-3B48-427F-846B-15826CAC7216}" type="presParOf" srcId="{C7205FCC-F5AF-4A1E-ADDF-0C63B08BCA8F}" destId="{A478FDA9-BF47-4B6D-9EFB-7E0C25DBE0C5}" srcOrd="1" destOrd="0" presId="urn:microsoft.com/office/officeart/2005/8/layout/orgChart1#2"/>
    <dgm:cxn modelId="{E56E914F-78C7-4F9F-A11A-4F2DAC1E055E}" type="presParOf" srcId="{C7205FCC-F5AF-4A1E-ADDF-0C63B08BCA8F}" destId="{74660B32-DEBA-42EA-A0C1-69DE31C3688D}" srcOrd="2" destOrd="0" presId="urn:microsoft.com/office/officeart/2005/8/layout/orgChart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5FD2B5-25EE-4CF7-B719-593A1EA450D6}" type="doc">
      <dgm:prSet loTypeId="urn:microsoft.com/office/officeart/2005/8/layout/orgChart1#3" loCatId="hierarchy" qsTypeId="urn:microsoft.com/office/officeart/2005/8/quickstyle/simple1#3" qsCatId="simple" csTypeId="urn:microsoft.com/office/officeart/2005/8/colors/accent1_2#3" csCatId="accent1" phldr="1"/>
      <dgm:spPr/>
      <dgm:t>
        <a:bodyPr/>
        <a:lstStyle/>
        <a:p>
          <a:endParaRPr lang="zh-CN" altLang="en-US"/>
        </a:p>
      </dgm:t>
    </dgm:pt>
    <dgm:pt modelId="{9D24F663-8CA7-470F-8DC2-39788ED054AA}">
      <dgm:prSet/>
      <dgm:spPr>
        <a:solidFill>
          <a:srgbClr val="15A681"/>
        </a:solidFill>
      </dgm:spPr>
      <dgm:t>
        <a:bodyPr/>
        <a:lstStyle/>
        <a:p>
          <a:r>
            <a:rPr lang="zh-CN" b="1" dirty="0">
              <a:latin typeface="微软雅黑" panose="020B0503020204020204" pitchFamily="34" charset="-122"/>
              <a:ea typeface="微软雅黑" panose="020B0503020204020204" pitchFamily="34" charset="-122"/>
            </a:rPr>
            <a:t>字符型</a:t>
          </a:r>
          <a:endParaRPr lang="zh-CN" dirty="0">
            <a:latin typeface="微软雅黑" panose="020B0503020204020204" pitchFamily="34" charset="-122"/>
            <a:ea typeface="微软雅黑" panose="020B0503020204020204" pitchFamily="34" charset="-122"/>
          </a:endParaRPr>
        </a:p>
      </dgm:t>
    </dgm:pt>
    <dgm:pt modelId="{B854A409-6828-40A4-B40A-8FC17E571A22}" type="parTrans" cxnId="{BE255C64-6976-488B-9772-E14DFF4ACC61}">
      <dgm:prSet/>
      <dgm:spPr/>
      <dgm:t>
        <a:bodyPr/>
        <a:lstStyle/>
        <a:p>
          <a:endParaRPr lang="zh-CN" altLang="en-US"/>
        </a:p>
      </dgm:t>
    </dgm:pt>
    <dgm:pt modelId="{4756AC58-8B4A-466A-B6D5-DA0700BF195F}" type="sibTrans" cxnId="{BE255C64-6976-488B-9772-E14DFF4ACC61}">
      <dgm:prSet/>
      <dgm:spPr/>
      <dgm:t>
        <a:bodyPr/>
        <a:lstStyle/>
        <a:p>
          <a:endParaRPr lang="zh-CN" altLang="en-US"/>
        </a:p>
      </dgm:t>
    </dgm:pt>
    <dgm:pt modelId="{B93D8C12-4C4C-49D6-9CB6-441A0FA0BB7F}" type="pres">
      <dgm:prSet presAssocID="{7C5FD2B5-25EE-4CF7-B719-593A1EA450D6}" presName="hierChild1" presStyleCnt="0">
        <dgm:presLayoutVars>
          <dgm:orgChart val="1"/>
          <dgm:chPref val="1"/>
          <dgm:dir/>
          <dgm:animOne val="branch"/>
          <dgm:animLvl val="lvl"/>
          <dgm:resizeHandles/>
        </dgm:presLayoutVars>
      </dgm:prSet>
      <dgm:spPr/>
      <dgm:t>
        <a:bodyPr/>
        <a:lstStyle/>
        <a:p>
          <a:endParaRPr lang="zh-CN" altLang="en-US"/>
        </a:p>
      </dgm:t>
    </dgm:pt>
    <dgm:pt modelId="{8DA8E6EE-D8F6-4EF4-A460-1A9EC18AFBA2}" type="pres">
      <dgm:prSet presAssocID="{9D24F663-8CA7-470F-8DC2-39788ED054AA}" presName="hierRoot1" presStyleCnt="0">
        <dgm:presLayoutVars>
          <dgm:hierBranch val="init"/>
        </dgm:presLayoutVars>
      </dgm:prSet>
      <dgm:spPr/>
    </dgm:pt>
    <dgm:pt modelId="{3CDA7F1B-B574-4B5E-9051-A0B6757F896A}" type="pres">
      <dgm:prSet presAssocID="{9D24F663-8CA7-470F-8DC2-39788ED054AA}" presName="rootComposite1" presStyleCnt="0"/>
      <dgm:spPr/>
    </dgm:pt>
    <dgm:pt modelId="{4C1859C2-6FA1-4C3E-AED0-B24DBD7E4195}" type="pres">
      <dgm:prSet presAssocID="{9D24F663-8CA7-470F-8DC2-39788ED054AA}" presName="rootText1" presStyleLbl="node0" presStyleIdx="0" presStyleCnt="1">
        <dgm:presLayoutVars>
          <dgm:chPref val="3"/>
        </dgm:presLayoutVars>
      </dgm:prSet>
      <dgm:spPr/>
      <dgm:t>
        <a:bodyPr/>
        <a:lstStyle/>
        <a:p>
          <a:endParaRPr lang="zh-CN" altLang="en-US"/>
        </a:p>
      </dgm:t>
    </dgm:pt>
    <dgm:pt modelId="{9EFA3BD4-45DB-4234-829E-2DBCF3EC6837}" type="pres">
      <dgm:prSet presAssocID="{9D24F663-8CA7-470F-8DC2-39788ED054AA}" presName="rootConnector1" presStyleLbl="node1" presStyleIdx="0" presStyleCnt="0"/>
      <dgm:spPr/>
      <dgm:t>
        <a:bodyPr/>
        <a:lstStyle/>
        <a:p>
          <a:endParaRPr lang="zh-CN" altLang="en-US"/>
        </a:p>
      </dgm:t>
    </dgm:pt>
    <dgm:pt modelId="{1F66BA31-EF1E-4749-AC2E-982455C06138}" type="pres">
      <dgm:prSet presAssocID="{9D24F663-8CA7-470F-8DC2-39788ED054AA}" presName="hierChild2" presStyleCnt="0"/>
      <dgm:spPr/>
    </dgm:pt>
    <dgm:pt modelId="{ED5DE29F-2052-459C-A007-1EFDDF4656CF}" type="pres">
      <dgm:prSet presAssocID="{9D24F663-8CA7-470F-8DC2-39788ED054AA}" presName="hierChild3" presStyleCnt="0"/>
      <dgm:spPr/>
    </dgm:pt>
  </dgm:ptLst>
  <dgm:cxnLst>
    <dgm:cxn modelId="{4673382F-E3D9-4F01-9E1E-10830E78E848}" type="presOf" srcId="{9D24F663-8CA7-470F-8DC2-39788ED054AA}" destId="{4C1859C2-6FA1-4C3E-AED0-B24DBD7E4195}" srcOrd="0" destOrd="0" presId="urn:microsoft.com/office/officeart/2005/8/layout/orgChart1#3"/>
    <dgm:cxn modelId="{BE255C64-6976-488B-9772-E14DFF4ACC61}" srcId="{7C5FD2B5-25EE-4CF7-B719-593A1EA450D6}" destId="{9D24F663-8CA7-470F-8DC2-39788ED054AA}" srcOrd="0" destOrd="0" parTransId="{B854A409-6828-40A4-B40A-8FC17E571A22}" sibTransId="{4756AC58-8B4A-466A-B6D5-DA0700BF195F}"/>
    <dgm:cxn modelId="{05E3449C-101C-4531-8078-2D7B5DB23A7E}" type="presOf" srcId="{9D24F663-8CA7-470F-8DC2-39788ED054AA}" destId="{9EFA3BD4-45DB-4234-829E-2DBCF3EC6837}" srcOrd="1" destOrd="0" presId="urn:microsoft.com/office/officeart/2005/8/layout/orgChart1#3"/>
    <dgm:cxn modelId="{94B16CC5-0D9C-4E72-B1DE-BC8D80DE1D39}" type="presOf" srcId="{7C5FD2B5-25EE-4CF7-B719-593A1EA450D6}" destId="{B93D8C12-4C4C-49D6-9CB6-441A0FA0BB7F}" srcOrd="0" destOrd="0" presId="urn:microsoft.com/office/officeart/2005/8/layout/orgChart1#3"/>
    <dgm:cxn modelId="{46AEB133-2ABF-41BB-A20B-3805D3459CF7}" type="presParOf" srcId="{B93D8C12-4C4C-49D6-9CB6-441A0FA0BB7F}" destId="{8DA8E6EE-D8F6-4EF4-A460-1A9EC18AFBA2}" srcOrd="0" destOrd="0" presId="urn:microsoft.com/office/officeart/2005/8/layout/orgChart1#3"/>
    <dgm:cxn modelId="{1C49BBD1-FD4C-4F92-8254-EEB6516CFE7C}" type="presParOf" srcId="{8DA8E6EE-D8F6-4EF4-A460-1A9EC18AFBA2}" destId="{3CDA7F1B-B574-4B5E-9051-A0B6757F896A}" srcOrd="0" destOrd="0" presId="urn:microsoft.com/office/officeart/2005/8/layout/orgChart1#3"/>
    <dgm:cxn modelId="{B74158C1-756C-4229-A8EC-A24BE37FDAE0}" type="presParOf" srcId="{3CDA7F1B-B574-4B5E-9051-A0B6757F896A}" destId="{4C1859C2-6FA1-4C3E-AED0-B24DBD7E4195}" srcOrd="0" destOrd="0" presId="urn:microsoft.com/office/officeart/2005/8/layout/orgChart1#3"/>
    <dgm:cxn modelId="{382CF13B-4F13-4600-B80F-EAE27A7377AA}" type="presParOf" srcId="{3CDA7F1B-B574-4B5E-9051-A0B6757F896A}" destId="{9EFA3BD4-45DB-4234-829E-2DBCF3EC6837}" srcOrd="1" destOrd="0" presId="urn:microsoft.com/office/officeart/2005/8/layout/orgChart1#3"/>
    <dgm:cxn modelId="{7FA1D51E-7C7E-44A0-89C3-B3FA872D5F81}" type="presParOf" srcId="{8DA8E6EE-D8F6-4EF4-A460-1A9EC18AFBA2}" destId="{1F66BA31-EF1E-4749-AC2E-982455C06138}" srcOrd="1" destOrd="0" presId="urn:microsoft.com/office/officeart/2005/8/layout/orgChart1#3"/>
    <dgm:cxn modelId="{7F6D5EBD-0146-43EC-921D-7411BF522BF6}" type="presParOf" srcId="{8DA8E6EE-D8F6-4EF4-A460-1A9EC18AFBA2}" destId="{ED5DE29F-2052-459C-A007-1EFDDF4656CF}" srcOrd="2" destOrd="0" presId="urn:microsoft.com/office/officeart/2005/8/layout/orgChart1#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513B22-FFC3-4710-9C3D-16728D3773C1}" type="doc">
      <dgm:prSet loTypeId="urn:microsoft.com/office/officeart/2005/8/layout/orgChart1#4" loCatId="hierarchy" qsTypeId="urn:microsoft.com/office/officeart/2005/8/quickstyle/simple1#4" qsCatId="simple" csTypeId="urn:microsoft.com/office/officeart/2005/8/colors/accent1_2#4" csCatId="accent1" phldr="1"/>
      <dgm:spPr/>
      <dgm:t>
        <a:bodyPr/>
        <a:lstStyle/>
        <a:p>
          <a:endParaRPr lang="zh-CN" altLang="en-US"/>
        </a:p>
      </dgm:t>
    </dgm:pt>
    <dgm:pt modelId="{4EB4B67E-7CE4-479B-835E-4423779609A7}">
      <dgm:prSet/>
      <dgm:spPr>
        <a:solidFill>
          <a:srgbClr val="15A681"/>
        </a:solidFill>
      </dgm:spPr>
      <dgm:t>
        <a:bodyPr/>
        <a:lstStyle/>
        <a:p>
          <a:r>
            <a:rPr lang="zh-CN" b="1" dirty="0">
              <a:latin typeface="微软雅黑" panose="020B0503020204020204" pitchFamily="34" charset="-122"/>
              <a:ea typeface="微软雅黑" panose="020B0503020204020204" pitchFamily="34" charset="-122"/>
            </a:rPr>
            <a:t>布尔型</a:t>
          </a:r>
          <a:endParaRPr lang="zh-CN" dirty="0">
            <a:latin typeface="微软雅黑" panose="020B0503020204020204" pitchFamily="34" charset="-122"/>
            <a:ea typeface="微软雅黑" panose="020B0503020204020204" pitchFamily="34" charset="-122"/>
          </a:endParaRPr>
        </a:p>
      </dgm:t>
    </dgm:pt>
    <dgm:pt modelId="{FB35C8C6-8C5A-4CB3-B2A3-08844025E96B}" type="parTrans" cxnId="{F73099B8-7242-497F-B0A4-7D14D401E960}">
      <dgm:prSet/>
      <dgm:spPr/>
      <dgm:t>
        <a:bodyPr/>
        <a:lstStyle/>
        <a:p>
          <a:endParaRPr lang="zh-CN" altLang="en-US"/>
        </a:p>
      </dgm:t>
    </dgm:pt>
    <dgm:pt modelId="{3B05DC5D-2C95-480B-8BCC-7A79AAA28E59}" type="sibTrans" cxnId="{F73099B8-7242-497F-B0A4-7D14D401E960}">
      <dgm:prSet/>
      <dgm:spPr/>
      <dgm:t>
        <a:bodyPr/>
        <a:lstStyle/>
        <a:p>
          <a:endParaRPr lang="zh-CN" altLang="en-US"/>
        </a:p>
      </dgm:t>
    </dgm:pt>
    <dgm:pt modelId="{872E9C4B-EE1D-42D1-8405-B8C16E02BDAB}" type="pres">
      <dgm:prSet presAssocID="{01513B22-FFC3-4710-9C3D-16728D3773C1}" presName="hierChild1" presStyleCnt="0">
        <dgm:presLayoutVars>
          <dgm:orgChart val="1"/>
          <dgm:chPref val="1"/>
          <dgm:dir/>
          <dgm:animOne val="branch"/>
          <dgm:animLvl val="lvl"/>
          <dgm:resizeHandles/>
        </dgm:presLayoutVars>
      </dgm:prSet>
      <dgm:spPr/>
      <dgm:t>
        <a:bodyPr/>
        <a:lstStyle/>
        <a:p>
          <a:endParaRPr lang="zh-CN" altLang="en-US"/>
        </a:p>
      </dgm:t>
    </dgm:pt>
    <dgm:pt modelId="{648824C9-620B-4E46-8E2E-0AC804F46CAB}" type="pres">
      <dgm:prSet presAssocID="{4EB4B67E-7CE4-479B-835E-4423779609A7}" presName="hierRoot1" presStyleCnt="0">
        <dgm:presLayoutVars>
          <dgm:hierBranch val="init"/>
        </dgm:presLayoutVars>
      </dgm:prSet>
      <dgm:spPr/>
    </dgm:pt>
    <dgm:pt modelId="{6D305131-C1AE-4A86-B529-1BBD70BBEC39}" type="pres">
      <dgm:prSet presAssocID="{4EB4B67E-7CE4-479B-835E-4423779609A7}" presName="rootComposite1" presStyleCnt="0"/>
      <dgm:spPr/>
    </dgm:pt>
    <dgm:pt modelId="{1E3100C1-A1C8-4A0E-BAD7-AA5F0A976BB6}" type="pres">
      <dgm:prSet presAssocID="{4EB4B67E-7CE4-479B-835E-4423779609A7}" presName="rootText1" presStyleLbl="node0" presStyleIdx="0" presStyleCnt="1">
        <dgm:presLayoutVars>
          <dgm:chPref val="3"/>
        </dgm:presLayoutVars>
      </dgm:prSet>
      <dgm:spPr/>
      <dgm:t>
        <a:bodyPr/>
        <a:lstStyle/>
        <a:p>
          <a:endParaRPr lang="zh-CN" altLang="en-US"/>
        </a:p>
      </dgm:t>
    </dgm:pt>
    <dgm:pt modelId="{13E3D7DB-64F2-4272-B03E-1015DBDF9FCC}" type="pres">
      <dgm:prSet presAssocID="{4EB4B67E-7CE4-479B-835E-4423779609A7}" presName="rootConnector1" presStyleLbl="node1" presStyleIdx="0" presStyleCnt="0"/>
      <dgm:spPr/>
      <dgm:t>
        <a:bodyPr/>
        <a:lstStyle/>
        <a:p>
          <a:endParaRPr lang="zh-CN" altLang="en-US"/>
        </a:p>
      </dgm:t>
    </dgm:pt>
    <dgm:pt modelId="{6BAE13A9-253E-4DB5-B524-9D6C3BF4820F}" type="pres">
      <dgm:prSet presAssocID="{4EB4B67E-7CE4-479B-835E-4423779609A7}" presName="hierChild2" presStyleCnt="0"/>
      <dgm:spPr/>
    </dgm:pt>
    <dgm:pt modelId="{CA78A656-9745-4DAA-838D-A435A41DD082}" type="pres">
      <dgm:prSet presAssocID="{4EB4B67E-7CE4-479B-835E-4423779609A7}" presName="hierChild3" presStyleCnt="0"/>
      <dgm:spPr/>
    </dgm:pt>
  </dgm:ptLst>
  <dgm:cxnLst>
    <dgm:cxn modelId="{0922A807-A1D4-4F04-808E-C0440617331F}" type="presOf" srcId="{01513B22-FFC3-4710-9C3D-16728D3773C1}" destId="{872E9C4B-EE1D-42D1-8405-B8C16E02BDAB}" srcOrd="0" destOrd="0" presId="urn:microsoft.com/office/officeart/2005/8/layout/orgChart1#4"/>
    <dgm:cxn modelId="{1FD2CD88-5113-4B0B-9467-84E0A47DE31B}" type="presOf" srcId="{4EB4B67E-7CE4-479B-835E-4423779609A7}" destId="{1E3100C1-A1C8-4A0E-BAD7-AA5F0A976BB6}" srcOrd="0" destOrd="0" presId="urn:microsoft.com/office/officeart/2005/8/layout/orgChart1#4"/>
    <dgm:cxn modelId="{F73099B8-7242-497F-B0A4-7D14D401E960}" srcId="{01513B22-FFC3-4710-9C3D-16728D3773C1}" destId="{4EB4B67E-7CE4-479B-835E-4423779609A7}" srcOrd="0" destOrd="0" parTransId="{FB35C8C6-8C5A-4CB3-B2A3-08844025E96B}" sibTransId="{3B05DC5D-2C95-480B-8BCC-7A79AAA28E59}"/>
    <dgm:cxn modelId="{1614FCD8-EC8E-4E28-A6EE-C2703B59FC1D}" type="presOf" srcId="{4EB4B67E-7CE4-479B-835E-4423779609A7}" destId="{13E3D7DB-64F2-4272-B03E-1015DBDF9FCC}" srcOrd="1" destOrd="0" presId="urn:microsoft.com/office/officeart/2005/8/layout/orgChart1#4"/>
    <dgm:cxn modelId="{EF1CF5C2-D6B1-4FAE-B5F1-E7F6F6EEE5EC}" type="presParOf" srcId="{872E9C4B-EE1D-42D1-8405-B8C16E02BDAB}" destId="{648824C9-620B-4E46-8E2E-0AC804F46CAB}" srcOrd="0" destOrd="0" presId="urn:microsoft.com/office/officeart/2005/8/layout/orgChart1#4"/>
    <dgm:cxn modelId="{C94CD46B-6EB4-487E-9D4E-91A329F0189E}" type="presParOf" srcId="{648824C9-620B-4E46-8E2E-0AC804F46CAB}" destId="{6D305131-C1AE-4A86-B529-1BBD70BBEC39}" srcOrd="0" destOrd="0" presId="urn:microsoft.com/office/officeart/2005/8/layout/orgChart1#4"/>
    <dgm:cxn modelId="{47F6D503-FFCA-4D01-BC4F-11016ED1C509}" type="presParOf" srcId="{6D305131-C1AE-4A86-B529-1BBD70BBEC39}" destId="{1E3100C1-A1C8-4A0E-BAD7-AA5F0A976BB6}" srcOrd="0" destOrd="0" presId="urn:microsoft.com/office/officeart/2005/8/layout/orgChart1#4"/>
    <dgm:cxn modelId="{E172B7F2-48A7-4AEF-9CFC-E95078199AE1}" type="presParOf" srcId="{6D305131-C1AE-4A86-B529-1BBD70BBEC39}" destId="{13E3D7DB-64F2-4272-B03E-1015DBDF9FCC}" srcOrd="1" destOrd="0" presId="urn:microsoft.com/office/officeart/2005/8/layout/orgChart1#4"/>
    <dgm:cxn modelId="{018C3D73-0BFD-4109-AE22-CBB1004F2592}" type="presParOf" srcId="{648824C9-620B-4E46-8E2E-0AC804F46CAB}" destId="{6BAE13A9-253E-4DB5-B524-9D6C3BF4820F}" srcOrd="1" destOrd="0" presId="urn:microsoft.com/office/officeart/2005/8/layout/orgChart1#4"/>
    <dgm:cxn modelId="{B86A0495-AA7D-4163-BDA7-7B376372B0A1}" type="presParOf" srcId="{648824C9-620B-4E46-8E2E-0AC804F46CAB}" destId="{CA78A656-9745-4DAA-838D-A435A41DD082}" srcOrd="2" destOrd="0" presId="urn:microsoft.com/office/officeart/2005/8/layout/orgChart1#4"/>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C6E6F4-D3BF-460C-9255-C78A986957AD}" type="doc">
      <dgm:prSet loTypeId="urn:microsoft.com/office/officeart/2005/8/layout/orgChart1#5" loCatId="hierarchy" qsTypeId="urn:microsoft.com/office/officeart/2005/8/quickstyle/simple1#5" qsCatId="simple" csTypeId="urn:microsoft.com/office/officeart/2005/8/colors/accent1_2#5" csCatId="accent1" phldr="1"/>
      <dgm:spPr/>
      <dgm:t>
        <a:bodyPr/>
        <a:lstStyle/>
        <a:p>
          <a:endParaRPr lang="zh-CN" altLang="en-US"/>
        </a:p>
      </dgm:t>
    </dgm:pt>
    <dgm:pt modelId="{9DF93923-A8F7-4694-866E-DFE9F9DF4B98}">
      <dgm:prSet/>
      <dgm:spPr>
        <a:solidFill>
          <a:srgbClr val="15A681"/>
        </a:solidFill>
      </dgm:spPr>
      <dgm:t>
        <a:bodyPr/>
        <a:lstStyle/>
        <a:p>
          <a:r>
            <a:rPr lang="zh-CN" b="1" dirty="0">
              <a:latin typeface="微软雅黑" panose="020B0503020204020204" pitchFamily="34" charset="-122"/>
              <a:ea typeface="微软雅黑" panose="020B0503020204020204" pitchFamily="34" charset="-122"/>
            </a:rPr>
            <a:t>整数类型</a:t>
          </a:r>
          <a:endParaRPr lang="zh-CN" dirty="0">
            <a:latin typeface="微软雅黑" panose="020B0503020204020204" pitchFamily="34" charset="-122"/>
            <a:ea typeface="微软雅黑" panose="020B0503020204020204" pitchFamily="34" charset="-122"/>
          </a:endParaRPr>
        </a:p>
      </dgm:t>
    </dgm:pt>
    <dgm:pt modelId="{52B776D0-1EFC-406E-8FAA-C4BCFE40D854}" type="parTrans" cxnId="{F3FB16FC-AB9C-44B7-ABD0-DE2D97A107E0}">
      <dgm:prSet/>
      <dgm:spPr/>
      <dgm:t>
        <a:bodyPr/>
        <a:lstStyle/>
        <a:p>
          <a:endParaRPr lang="zh-CN" altLang="en-US"/>
        </a:p>
      </dgm:t>
    </dgm:pt>
    <dgm:pt modelId="{7AB9C6FB-E015-4BF9-8F49-57D7258E1963}" type="sibTrans" cxnId="{F3FB16FC-AB9C-44B7-ABD0-DE2D97A107E0}">
      <dgm:prSet/>
      <dgm:spPr/>
      <dgm:t>
        <a:bodyPr/>
        <a:lstStyle/>
        <a:p>
          <a:endParaRPr lang="zh-CN" altLang="en-US"/>
        </a:p>
      </dgm:t>
    </dgm:pt>
    <dgm:pt modelId="{6EA386CC-4C77-4B64-A683-B124CD2C670F}" type="pres">
      <dgm:prSet presAssocID="{B1C6E6F4-D3BF-460C-9255-C78A986957AD}" presName="hierChild1" presStyleCnt="0">
        <dgm:presLayoutVars>
          <dgm:orgChart val="1"/>
          <dgm:chPref val="1"/>
          <dgm:dir/>
          <dgm:animOne val="branch"/>
          <dgm:animLvl val="lvl"/>
          <dgm:resizeHandles/>
        </dgm:presLayoutVars>
      </dgm:prSet>
      <dgm:spPr/>
      <dgm:t>
        <a:bodyPr/>
        <a:lstStyle/>
        <a:p>
          <a:endParaRPr lang="zh-CN" altLang="en-US"/>
        </a:p>
      </dgm:t>
    </dgm:pt>
    <dgm:pt modelId="{E708FA0E-C18E-4AA9-AD04-934EF24D3B79}" type="pres">
      <dgm:prSet presAssocID="{9DF93923-A8F7-4694-866E-DFE9F9DF4B98}" presName="hierRoot1" presStyleCnt="0">
        <dgm:presLayoutVars>
          <dgm:hierBranch val="init"/>
        </dgm:presLayoutVars>
      </dgm:prSet>
      <dgm:spPr/>
    </dgm:pt>
    <dgm:pt modelId="{B0FF1118-BBD5-48B0-903C-E5ED32893D19}" type="pres">
      <dgm:prSet presAssocID="{9DF93923-A8F7-4694-866E-DFE9F9DF4B98}" presName="rootComposite1" presStyleCnt="0"/>
      <dgm:spPr/>
    </dgm:pt>
    <dgm:pt modelId="{AFCC2177-2CFB-491C-9BF3-A08DFA17E806}" type="pres">
      <dgm:prSet presAssocID="{9DF93923-A8F7-4694-866E-DFE9F9DF4B98}" presName="rootText1" presStyleLbl="node0" presStyleIdx="0" presStyleCnt="1">
        <dgm:presLayoutVars>
          <dgm:chPref val="3"/>
        </dgm:presLayoutVars>
      </dgm:prSet>
      <dgm:spPr/>
      <dgm:t>
        <a:bodyPr/>
        <a:lstStyle/>
        <a:p>
          <a:endParaRPr lang="zh-CN" altLang="en-US"/>
        </a:p>
      </dgm:t>
    </dgm:pt>
    <dgm:pt modelId="{620E3A96-C165-493F-A0F3-3AD5067D54F1}" type="pres">
      <dgm:prSet presAssocID="{9DF93923-A8F7-4694-866E-DFE9F9DF4B98}" presName="rootConnector1" presStyleLbl="node1" presStyleIdx="0" presStyleCnt="0"/>
      <dgm:spPr/>
      <dgm:t>
        <a:bodyPr/>
        <a:lstStyle/>
        <a:p>
          <a:endParaRPr lang="zh-CN" altLang="en-US"/>
        </a:p>
      </dgm:t>
    </dgm:pt>
    <dgm:pt modelId="{D4D8D4A6-FB87-420B-813A-DBB291BBB356}" type="pres">
      <dgm:prSet presAssocID="{9DF93923-A8F7-4694-866E-DFE9F9DF4B98}" presName="hierChild2" presStyleCnt="0"/>
      <dgm:spPr/>
    </dgm:pt>
    <dgm:pt modelId="{EF8F8702-72EB-4EB8-A766-FF2AC8C3CC52}" type="pres">
      <dgm:prSet presAssocID="{9DF93923-A8F7-4694-866E-DFE9F9DF4B98}" presName="hierChild3" presStyleCnt="0"/>
      <dgm:spPr/>
    </dgm:pt>
  </dgm:ptLst>
  <dgm:cxnLst>
    <dgm:cxn modelId="{F3FB16FC-AB9C-44B7-ABD0-DE2D97A107E0}" srcId="{B1C6E6F4-D3BF-460C-9255-C78A986957AD}" destId="{9DF93923-A8F7-4694-866E-DFE9F9DF4B98}" srcOrd="0" destOrd="0" parTransId="{52B776D0-1EFC-406E-8FAA-C4BCFE40D854}" sibTransId="{7AB9C6FB-E015-4BF9-8F49-57D7258E1963}"/>
    <dgm:cxn modelId="{7AF9280C-2758-461D-9C58-DB4896A6EAF2}" type="presOf" srcId="{B1C6E6F4-D3BF-460C-9255-C78A986957AD}" destId="{6EA386CC-4C77-4B64-A683-B124CD2C670F}" srcOrd="0" destOrd="0" presId="urn:microsoft.com/office/officeart/2005/8/layout/orgChart1#5"/>
    <dgm:cxn modelId="{AB87ACA1-96BF-413B-AAFD-27F39069B472}" type="presOf" srcId="{9DF93923-A8F7-4694-866E-DFE9F9DF4B98}" destId="{620E3A96-C165-493F-A0F3-3AD5067D54F1}" srcOrd="1" destOrd="0" presId="urn:microsoft.com/office/officeart/2005/8/layout/orgChart1#5"/>
    <dgm:cxn modelId="{B857CC24-D2B6-4857-85AB-CEF179D15D4E}" type="presOf" srcId="{9DF93923-A8F7-4694-866E-DFE9F9DF4B98}" destId="{AFCC2177-2CFB-491C-9BF3-A08DFA17E806}" srcOrd="0" destOrd="0" presId="urn:microsoft.com/office/officeart/2005/8/layout/orgChart1#5"/>
    <dgm:cxn modelId="{34810CA6-7505-4F87-80A1-CF9B15AD2455}" type="presParOf" srcId="{6EA386CC-4C77-4B64-A683-B124CD2C670F}" destId="{E708FA0E-C18E-4AA9-AD04-934EF24D3B79}" srcOrd="0" destOrd="0" presId="urn:microsoft.com/office/officeart/2005/8/layout/orgChart1#5"/>
    <dgm:cxn modelId="{CFC480BD-05EC-45ED-8875-71027CF6B113}" type="presParOf" srcId="{E708FA0E-C18E-4AA9-AD04-934EF24D3B79}" destId="{B0FF1118-BBD5-48B0-903C-E5ED32893D19}" srcOrd="0" destOrd="0" presId="urn:microsoft.com/office/officeart/2005/8/layout/orgChart1#5"/>
    <dgm:cxn modelId="{9A1C07C2-922F-40F0-8F0E-738F3DF75C2E}" type="presParOf" srcId="{B0FF1118-BBD5-48B0-903C-E5ED32893D19}" destId="{AFCC2177-2CFB-491C-9BF3-A08DFA17E806}" srcOrd="0" destOrd="0" presId="urn:microsoft.com/office/officeart/2005/8/layout/orgChart1#5"/>
    <dgm:cxn modelId="{D43D4861-E760-490F-83E8-3139D4B0E67A}" type="presParOf" srcId="{B0FF1118-BBD5-48B0-903C-E5ED32893D19}" destId="{620E3A96-C165-493F-A0F3-3AD5067D54F1}" srcOrd="1" destOrd="0" presId="urn:microsoft.com/office/officeart/2005/8/layout/orgChart1#5"/>
    <dgm:cxn modelId="{B7044DFB-8E43-4728-B44C-4568AC693E1E}" type="presParOf" srcId="{E708FA0E-C18E-4AA9-AD04-934EF24D3B79}" destId="{D4D8D4A6-FB87-420B-813A-DBB291BBB356}" srcOrd="1" destOrd="0" presId="urn:microsoft.com/office/officeart/2005/8/layout/orgChart1#5"/>
    <dgm:cxn modelId="{F855FE31-F353-47E7-8758-EA76885A119B}" type="presParOf" srcId="{E708FA0E-C18E-4AA9-AD04-934EF24D3B79}" destId="{EF8F8702-72EB-4EB8-A766-FF2AC8C3CC52}" srcOrd="2" destOrd="0" presId="urn:microsoft.com/office/officeart/2005/8/layout/orgChart1#5"/>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B450C-160B-4D9F-A0A2-780D2BF15ED3}">
      <dsp:nvSpPr>
        <dsp:cNvPr id="0" name=""/>
        <dsp:cNvSpPr/>
      </dsp:nvSpPr>
      <dsp:spPr>
        <a:xfrm>
          <a:off x="0" y="0"/>
          <a:ext cx="9299571" cy="3931199"/>
        </a:xfrm>
        <a:prstGeom prst="round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100000"/>
            </a:lnSpc>
            <a:spcBef>
              <a:spcPct val="0"/>
            </a:spcBef>
            <a:spcAft>
              <a:spcPct val="35000"/>
            </a:spcAft>
          </a:pPr>
          <a:r>
            <a:rPr lang="zh-CN" altLang="en-US" sz="2100" b="1" kern="1200" dirty="0">
              <a:solidFill>
                <a:schemeClr val="bg1"/>
              </a:solidFill>
            </a:rPr>
            <a:t>在Java中，标识符用来给程序中的包、常量、变量、方法、类和接口命名，标识符的命名规范如下。</a:t>
          </a:r>
        </a:p>
        <a:p>
          <a:pPr lvl="0" algn="l" defTabSz="933450">
            <a:lnSpc>
              <a:spcPct val="100000"/>
            </a:lnSpc>
            <a:spcBef>
              <a:spcPct val="0"/>
            </a:spcBef>
            <a:spcAft>
              <a:spcPct val="35000"/>
            </a:spcAft>
          </a:pPr>
          <a:r>
            <a:rPr lang="zh-CN" altLang="en-US" sz="2100" b="1" kern="1200" dirty="0">
              <a:solidFill>
                <a:schemeClr val="bg1"/>
              </a:solidFill>
            </a:rPr>
            <a:t>标识符由26个英文字母、数字0-9、下画线和$组成。</a:t>
          </a:r>
        </a:p>
        <a:p>
          <a:pPr lvl="0" algn="l" defTabSz="933450">
            <a:lnSpc>
              <a:spcPct val="100000"/>
            </a:lnSpc>
            <a:spcBef>
              <a:spcPct val="0"/>
            </a:spcBef>
            <a:spcAft>
              <a:spcPct val="35000"/>
            </a:spcAft>
          </a:pPr>
          <a:r>
            <a:rPr lang="zh-CN" altLang="en-US" sz="2100" b="1" kern="1200" dirty="0">
              <a:solidFill>
                <a:schemeClr val="bg1"/>
              </a:solidFill>
            </a:rPr>
            <a:t>标识符的首字符必须是字母、下画线或者$。</a:t>
          </a:r>
        </a:p>
        <a:p>
          <a:pPr lvl="0" algn="l" defTabSz="933450">
            <a:lnSpc>
              <a:spcPct val="100000"/>
            </a:lnSpc>
            <a:spcBef>
              <a:spcPct val="0"/>
            </a:spcBef>
            <a:spcAft>
              <a:spcPct val="35000"/>
            </a:spcAft>
          </a:pPr>
          <a:r>
            <a:rPr lang="zh-CN" altLang="en-US" sz="2100" b="1" kern="1200" dirty="0">
              <a:solidFill>
                <a:schemeClr val="bg1"/>
              </a:solidFill>
            </a:rPr>
            <a:t>标识符的命名不能与关键字、布尔值（true、false）和null相同。</a:t>
          </a:r>
        </a:p>
        <a:p>
          <a:pPr lvl="0" algn="l" defTabSz="933450">
            <a:lnSpc>
              <a:spcPct val="100000"/>
            </a:lnSpc>
            <a:spcBef>
              <a:spcPct val="0"/>
            </a:spcBef>
            <a:spcAft>
              <a:spcPct val="35000"/>
            </a:spcAft>
          </a:pPr>
          <a:r>
            <a:rPr lang="zh-CN" altLang="en-US" sz="2100" b="1" kern="1200" dirty="0">
              <a:solidFill>
                <a:schemeClr val="bg1"/>
              </a:solidFill>
            </a:rPr>
            <a:t>标识符严格区分大小写，没有长度限制。</a:t>
          </a:r>
        </a:p>
        <a:p>
          <a:pPr lvl="0" algn="l" defTabSz="933450">
            <a:lnSpc>
              <a:spcPct val="100000"/>
            </a:lnSpc>
            <a:spcBef>
              <a:spcPct val="0"/>
            </a:spcBef>
            <a:spcAft>
              <a:spcPct val="35000"/>
            </a:spcAft>
          </a:pPr>
          <a:r>
            <a:rPr lang="zh-CN" altLang="en-US" sz="2100" b="1" kern="1200" dirty="0">
              <a:solidFill>
                <a:schemeClr val="bg1"/>
              </a:solidFill>
            </a:rPr>
            <a:t>为了使程序具有可读性，标识符命名须符合见名知义的规则。比如，定义姓名时使用name，定义年龄时使用age，一看便知道其代表的含义。</a:t>
          </a:r>
        </a:p>
      </dsp:txBody>
      <dsp:txXfrm>
        <a:off x="191905" y="191905"/>
        <a:ext cx="8915761" cy="35473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6A2EF-7505-4C97-8794-C741CBED0F2E}">
      <dsp:nvSpPr>
        <dsp:cNvPr id="0" name=""/>
        <dsp:cNvSpPr/>
      </dsp:nvSpPr>
      <dsp:spPr>
        <a:xfrm>
          <a:off x="0" y="114"/>
          <a:ext cx="1601757" cy="800878"/>
        </a:xfrm>
        <a:prstGeom prst="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sz="3000" b="1" kern="1200" dirty="0">
              <a:latin typeface="微软雅黑" panose="020B0503020204020204" pitchFamily="34" charset="-122"/>
              <a:ea typeface="微软雅黑" panose="020B0503020204020204" pitchFamily="34" charset="-122"/>
            </a:rPr>
            <a:t>浮点类型</a:t>
          </a:r>
          <a:endParaRPr lang="zh-CN" sz="3000" kern="1200" dirty="0">
            <a:latin typeface="微软雅黑" panose="020B0503020204020204" pitchFamily="34" charset="-122"/>
            <a:ea typeface="微软雅黑" panose="020B0503020204020204" pitchFamily="34" charset="-122"/>
          </a:endParaRPr>
        </a:p>
      </dsp:txBody>
      <dsp:txXfrm>
        <a:off x="0" y="114"/>
        <a:ext cx="1601757" cy="8008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9FC06-F323-4769-BD77-79EBC0F01E81}">
      <dsp:nvSpPr>
        <dsp:cNvPr id="0" name=""/>
        <dsp:cNvSpPr/>
      </dsp:nvSpPr>
      <dsp:spPr>
        <a:xfrm>
          <a:off x="0" y="0"/>
          <a:ext cx="9570720" cy="1384164"/>
        </a:xfrm>
        <a:prstGeom prst="round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sz="2400" kern="1200" dirty="0">
              <a:latin typeface="微软雅黑" panose="020B0503020204020204" pitchFamily="34" charset="-122"/>
              <a:ea typeface="微软雅黑" panose="020B0503020204020204" pitchFamily="34" charset="-122"/>
            </a:rPr>
            <a:t>整数类型用来存储整数数值，可以是正数、负数、也可以是零。根据所占内存的大小，可以分为</a:t>
          </a:r>
          <a:r>
            <a:rPr lang="en-US" sz="2400" kern="1200" dirty="0">
              <a:latin typeface="微软雅黑" panose="020B0503020204020204" pitchFamily="34" charset="-122"/>
              <a:ea typeface="微软雅黑" panose="020B0503020204020204" pitchFamily="34" charset="-122"/>
            </a:rPr>
            <a:t>byte</a:t>
          </a:r>
          <a:r>
            <a:rPr lang="zh-CN" sz="2400" kern="1200" dirty="0">
              <a:latin typeface="微软雅黑" panose="020B0503020204020204" pitchFamily="34" charset="-122"/>
              <a:ea typeface="微软雅黑" panose="020B0503020204020204" pitchFamily="34" charset="-122"/>
            </a:rPr>
            <a:t>（字节），</a:t>
          </a:r>
          <a:r>
            <a:rPr lang="en-US" sz="2400" kern="1200" dirty="0">
              <a:latin typeface="微软雅黑" panose="020B0503020204020204" pitchFamily="34" charset="-122"/>
              <a:ea typeface="微软雅黑" panose="020B0503020204020204" pitchFamily="34" charset="-122"/>
            </a:rPr>
            <a:t> int</a:t>
          </a:r>
          <a:r>
            <a:rPr lang="zh-CN" sz="2400" kern="1200" dirty="0">
              <a:latin typeface="微软雅黑" panose="020B0503020204020204" pitchFamily="34" charset="-122"/>
              <a:ea typeface="微软雅黑" panose="020B0503020204020204" pitchFamily="34" charset="-122"/>
            </a:rPr>
            <a:t>（整型） ，</a:t>
          </a:r>
          <a:r>
            <a:rPr lang="en-US" sz="2400" kern="1200" dirty="0">
              <a:latin typeface="微软雅黑" panose="020B0503020204020204" pitchFamily="34" charset="-122"/>
              <a:ea typeface="微软雅黑" panose="020B0503020204020204" pitchFamily="34" charset="-122"/>
            </a:rPr>
            <a:t>short</a:t>
          </a:r>
          <a:r>
            <a:rPr lang="zh-CN" sz="2400" kern="1200" dirty="0">
              <a:latin typeface="微软雅黑" panose="020B0503020204020204" pitchFamily="34" charset="-122"/>
              <a:ea typeface="微软雅黑" panose="020B0503020204020204" pitchFamily="34" charset="-122"/>
            </a:rPr>
            <a:t>（短整型），和</a:t>
          </a:r>
          <a:r>
            <a:rPr lang="en-US" sz="2400" kern="1200" dirty="0">
              <a:latin typeface="微软雅黑" panose="020B0503020204020204" pitchFamily="34" charset="-122"/>
              <a:ea typeface="微软雅黑" panose="020B0503020204020204" pitchFamily="34" charset="-122"/>
            </a:rPr>
            <a:t>long</a:t>
          </a:r>
          <a:r>
            <a:rPr lang="zh-CN" sz="2400" kern="1200" dirty="0">
              <a:latin typeface="微软雅黑" panose="020B0503020204020204" pitchFamily="34" charset="-122"/>
              <a:ea typeface="微软雅黑" panose="020B0503020204020204" pitchFamily="34" charset="-122"/>
            </a:rPr>
            <a:t>（长整型）。</a:t>
          </a:r>
        </a:p>
      </dsp:txBody>
      <dsp:txXfrm>
        <a:off x="67569" y="67569"/>
        <a:ext cx="9435582" cy="12490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803E2-2FD0-4D9D-8621-828FE06BB1CD}">
      <dsp:nvSpPr>
        <dsp:cNvPr id="0" name=""/>
        <dsp:cNvSpPr/>
      </dsp:nvSpPr>
      <dsp:spPr>
        <a:xfrm>
          <a:off x="0" y="234108"/>
          <a:ext cx="9570720" cy="1305719"/>
        </a:xfrm>
        <a:prstGeom prst="roundRect">
          <a:avLst/>
        </a:prstGeom>
        <a:solidFill>
          <a:srgbClr val="15BD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zh-CN" sz="3100" kern="1200" dirty="0"/>
            <a:t>浮点类型表示有小数部分的数字。浮点类型又分为单精度浮点类型（</a:t>
          </a:r>
          <a:r>
            <a:rPr lang="en-US" sz="3100" kern="1200" dirty="0"/>
            <a:t>float</a:t>
          </a:r>
          <a:r>
            <a:rPr lang="zh-CN" sz="3100" kern="1200" dirty="0"/>
            <a:t>）和双精度浮点类型（</a:t>
          </a:r>
          <a:r>
            <a:rPr lang="en-US" sz="3100" kern="1200" dirty="0"/>
            <a:t>double</a:t>
          </a:r>
          <a:r>
            <a:rPr lang="zh-CN" sz="3100" kern="1200" dirty="0"/>
            <a:t>）。</a:t>
          </a:r>
        </a:p>
      </dsp:txBody>
      <dsp:txXfrm>
        <a:off x="63740" y="297848"/>
        <a:ext cx="9443240" cy="11782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70788-D345-4851-9D6C-42699AD7278A}">
      <dsp:nvSpPr>
        <dsp:cNvPr id="0" name=""/>
        <dsp:cNvSpPr/>
      </dsp:nvSpPr>
      <dsp:spPr>
        <a:xfrm>
          <a:off x="0" y="47844"/>
          <a:ext cx="9448799" cy="1797120"/>
        </a:xfrm>
        <a:prstGeom prst="round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sz="2400" kern="1200" dirty="0"/>
            <a:t>字符类型变量用于存储一个单一字符，在</a:t>
          </a:r>
          <a:r>
            <a:rPr lang="en-US" sz="2400" kern="1200" dirty="0"/>
            <a:t>Java</a:t>
          </a:r>
          <a:r>
            <a:rPr lang="zh-CN" sz="2400" kern="1200" dirty="0"/>
            <a:t>中用</a:t>
          </a:r>
          <a:r>
            <a:rPr lang="en-US" sz="2400" kern="1200" dirty="0"/>
            <a:t>char</a:t>
          </a:r>
          <a:r>
            <a:rPr lang="zh-CN" sz="2400" kern="1200" dirty="0"/>
            <a:t>表示，每个</a:t>
          </a:r>
          <a:r>
            <a:rPr lang="en-US" sz="2400" kern="1200" dirty="0"/>
            <a:t>char</a:t>
          </a:r>
          <a:r>
            <a:rPr lang="zh-CN" sz="2400" kern="1200" dirty="0"/>
            <a:t>类型的字符变量占用</a:t>
          </a:r>
          <a:r>
            <a:rPr lang="en-US" sz="2400" kern="1200" dirty="0"/>
            <a:t>2</a:t>
          </a:r>
          <a:r>
            <a:rPr lang="zh-CN" sz="2400" kern="1200" dirty="0"/>
            <a:t>个字节。在给</a:t>
          </a:r>
          <a:r>
            <a:rPr lang="en-US" sz="2400" kern="1200" dirty="0"/>
            <a:t>char</a:t>
          </a:r>
          <a:r>
            <a:rPr lang="zh-CN" sz="2400" kern="1200" dirty="0"/>
            <a:t>类型的变量赋值时，需要用单引号把字符括起来，也可以将</a:t>
          </a:r>
          <a:r>
            <a:rPr lang="en-US" sz="2400" kern="1200" dirty="0"/>
            <a:t>char</a:t>
          </a:r>
          <a:r>
            <a:rPr lang="zh-CN" sz="2400" kern="1200" dirty="0"/>
            <a:t>类型的变量赋值为</a:t>
          </a:r>
          <a:r>
            <a:rPr lang="en-US" sz="2400" kern="1200" dirty="0"/>
            <a:t>0~65535</a:t>
          </a:r>
          <a:r>
            <a:rPr lang="zh-CN" sz="2400" kern="1200" dirty="0"/>
            <a:t>范围内的整数，计算机会自动将这些整数转化为对应的字符。</a:t>
          </a:r>
        </a:p>
      </dsp:txBody>
      <dsp:txXfrm>
        <a:off x="87728" y="135572"/>
        <a:ext cx="9273343" cy="162166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4A37C-B29B-42B1-8E1C-0F131AD37198}">
      <dsp:nvSpPr>
        <dsp:cNvPr id="0" name=""/>
        <dsp:cNvSpPr/>
      </dsp:nvSpPr>
      <dsp:spPr>
        <a:xfrm>
          <a:off x="0" y="529"/>
          <a:ext cx="9448799" cy="953047"/>
        </a:xfrm>
        <a:prstGeom prst="round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sz="2800" kern="1200" dirty="0">
              <a:latin typeface="微软雅黑" panose="020B0503020204020204" pitchFamily="34" charset="-122"/>
              <a:ea typeface="微软雅黑" panose="020B0503020204020204" pitchFamily="34" charset="-122"/>
            </a:rPr>
            <a:t>布尔类型变量</a:t>
          </a:r>
          <a:r>
            <a:rPr lang="zh-CN" sz="2700" kern="1200" dirty="0">
              <a:latin typeface="微软雅黑" panose="020B0503020204020204" pitchFamily="34" charset="-122"/>
              <a:ea typeface="微软雅黑" panose="020B0503020204020204" pitchFamily="34" charset="-122"/>
            </a:rPr>
            <a:t>用来</a:t>
          </a:r>
          <a:r>
            <a:rPr lang="zh-CN" sz="2800" kern="1200" dirty="0">
              <a:latin typeface="微软雅黑" panose="020B0503020204020204" pitchFamily="34" charset="-122"/>
              <a:ea typeface="微软雅黑" panose="020B0503020204020204" pitchFamily="34" charset="-122"/>
            </a:rPr>
            <a:t>存储布尔值，在</a:t>
          </a:r>
          <a:r>
            <a:rPr lang="en-US" sz="2800" kern="1200" dirty="0">
              <a:latin typeface="微软雅黑" panose="020B0503020204020204" pitchFamily="34" charset="-122"/>
              <a:ea typeface="微软雅黑" panose="020B0503020204020204" pitchFamily="34" charset="-122"/>
            </a:rPr>
            <a:t>Java</a:t>
          </a:r>
          <a:r>
            <a:rPr lang="zh-CN" sz="2800" kern="1200" dirty="0">
              <a:latin typeface="微软雅黑" panose="020B0503020204020204" pitchFamily="34" charset="-122"/>
              <a:ea typeface="微软雅黑" panose="020B0503020204020204" pitchFamily="34" charset="-122"/>
            </a:rPr>
            <a:t>中用</a:t>
          </a:r>
          <a:r>
            <a:rPr lang="en-US" sz="2800" kern="1200" dirty="0" err="1">
              <a:latin typeface="微软雅黑" panose="020B0503020204020204" pitchFamily="34" charset="-122"/>
              <a:ea typeface="微软雅黑" panose="020B0503020204020204" pitchFamily="34" charset="-122"/>
            </a:rPr>
            <a:t>boolean</a:t>
          </a:r>
          <a:r>
            <a:rPr lang="zh-CN" sz="2800" kern="1200" dirty="0">
              <a:latin typeface="微软雅黑" panose="020B0503020204020204" pitchFamily="34" charset="-122"/>
              <a:ea typeface="微软雅黑" panose="020B0503020204020204" pitchFamily="34" charset="-122"/>
            </a:rPr>
            <a:t>表示。布尔类型变量只有</a:t>
          </a:r>
          <a:r>
            <a:rPr lang="en-US" sz="2800" kern="1200" dirty="0">
              <a:latin typeface="微软雅黑" panose="020B0503020204020204" pitchFamily="34" charset="-122"/>
              <a:ea typeface="微软雅黑" panose="020B0503020204020204" pitchFamily="34" charset="-122"/>
            </a:rPr>
            <a:t>2</a:t>
          </a:r>
          <a:r>
            <a:rPr lang="zh-CN" sz="2800" kern="1200" dirty="0">
              <a:latin typeface="微软雅黑" panose="020B0503020204020204" pitchFamily="34" charset="-122"/>
              <a:ea typeface="微软雅黑" panose="020B0503020204020204" pitchFamily="34" charset="-122"/>
            </a:rPr>
            <a:t>个值，即</a:t>
          </a:r>
          <a:r>
            <a:rPr lang="en-US" sz="2800" kern="1200" dirty="0">
              <a:latin typeface="微软雅黑" panose="020B0503020204020204" pitchFamily="34" charset="-122"/>
              <a:ea typeface="微软雅黑" panose="020B0503020204020204" pitchFamily="34" charset="-122"/>
            </a:rPr>
            <a:t>true</a:t>
          </a:r>
          <a:r>
            <a:rPr lang="zh-CN" sz="2800" kern="1200" dirty="0">
              <a:latin typeface="微软雅黑" panose="020B0503020204020204" pitchFamily="34" charset="-122"/>
              <a:ea typeface="微软雅黑" panose="020B0503020204020204" pitchFamily="34" charset="-122"/>
            </a:rPr>
            <a:t>和</a:t>
          </a:r>
          <a:r>
            <a:rPr lang="en-US" sz="2800" kern="1200" dirty="0">
              <a:latin typeface="微软雅黑" panose="020B0503020204020204" pitchFamily="34" charset="-122"/>
              <a:ea typeface="微软雅黑" panose="020B0503020204020204" pitchFamily="34" charset="-122"/>
            </a:rPr>
            <a:t>false</a:t>
          </a:r>
          <a:r>
            <a:rPr lang="zh-CN" sz="2800" kern="1200" dirty="0">
              <a:latin typeface="微软雅黑" panose="020B0503020204020204" pitchFamily="34" charset="-122"/>
              <a:ea typeface="微软雅黑" panose="020B0503020204020204" pitchFamily="34" charset="-122"/>
            </a:rPr>
            <a:t>。</a:t>
          </a:r>
        </a:p>
      </dsp:txBody>
      <dsp:txXfrm>
        <a:off x="46524" y="47053"/>
        <a:ext cx="9355751" cy="859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B450C-160B-4D9F-A0A2-780D2BF15ED3}">
      <dsp:nvSpPr>
        <dsp:cNvPr id="0" name=""/>
        <dsp:cNvSpPr/>
      </dsp:nvSpPr>
      <dsp:spPr>
        <a:xfrm>
          <a:off x="0" y="0"/>
          <a:ext cx="9299571" cy="4003740"/>
        </a:xfrm>
        <a:prstGeom prst="round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100000"/>
            </a:lnSpc>
            <a:spcBef>
              <a:spcPct val="0"/>
            </a:spcBef>
            <a:spcAft>
              <a:spcPct val="35000"/>
            </a:spcAft>
          </a:pPr>
          <a:r>
            <a:rPr lang="zh-CN" altLang="en-US" sz="2900" b="1" kern="1200" dirty="0">
              <a:solidFill>
                <a:schemeClr val="bg1"/>
              </a:solidFill>
            </a:rPr>
            <a:t>单行注释：</a:t>
          </a:r>
          <a:endParaRPr lang="en-US" altLang="zh-CN" sz="2900" b="1" kern="1200" dirty="0">
            <a:solidFill>
              <a:schemeClr val="tx1"/>
            </a:solidFill>
          </a:endParaRPr>
        </a:p>
        <a:p>
          <a:pPr lvl="0" algn="l" defTabSz="1289050">
            <a:lnSpc>
              <a:spcPct val="100000"/>
            </a:lnSpc>
            <a:spcBef>
              <a:spcPct val="0"/>
            </a:spcBef>
            <a:spcAft>
              <a:spcPct val="35000"/>
            </a:spcAft>
          </a:pPr>
          <a:r>
            <a:rPr lang="zh-CN" altLang="en-US" sz="2900" kern="1200" dirty="0"/>
            <a:t>“</a:t>
          </a:r>
          <a:r>
            <a:rPr lang="en-US" altLang="zh-CN" sz="2900" kern="1200" dirty="0"/>
            <a:t>//</a:t>
          </a:r>
          <a:r>
            <a:rPr lang="zh-CN" altLang="en-US" sz="2900" kern="1200" dirty="0"/>
            <a:t>”为单行注释标记，从“</a:t>
          </a:r>
          <a:r>
            <a:rPr lang="en-US" altLang="zh-CN" sz="2900" kern="1200" dirty="0"/>
            <a:t>//</a:t>
          </a:r>
          <a:r>
            <a:rPr lang="zh-CN" altLang="en-US" sz="2900" kern="1200" dirty="0"/>
            <a:t>”符号开始直到换行为止的所有内容都作为注释，编译器不会对这部分进行编译。</a:t>
          </a:r>
          <a:endParaRPr lang="en-US" altLang="zh-CN" sz="2900" kern="1200" dirty="0"/>
        </a:p>
        <a:p>
          <a:pPr lvl="0" algn="l" defTabSz="1289050">
            <a:lnSpc>
              <a:spcPct val="100000"/>
            </a:lnSpc>
            <a:spcBef>
              <a:spcPct val="0"/>
            </a:spcBef>
            <a:spcAft>
              <a:spcPct val="35000"/>
            </a:spcAft>
          </a:pPr>
          <a:r>
            <a:rPr lang="zh-CN" altLang="en-US" sz="2900" b="1" kern="1200" dirty="0">
              <a:solidFill>
                <a:schemeClr val="bg1"/>
              </a:solidFill>
            </a:rPr>
            <a:t>语法：</a:t>
          </a:r>
          <a:r>
            <a:rPr lang="en-US" altLang="zh-CN" sz="2900" kern="1200" dirty="0"/>
            <a:t>//</a:t>
          </a:r>
          <a:r>
            <a:rPr lang="zh-CN" altLang="en-US" sz="2900" kern="1200" dirty="0"/>
            <a:t>注释内容</a:t>
          </a:r>
          <a:endParaRPr lang="en-US" altLang="zh-CN" sz="2900" kern="1200" dirty="0"/>
        </a:p>
        <a:p>
          <a:pPr lvl="0" algn="l" defTabSz="1289050">
            <a:lnSpc>
              <a:spcPct val="100000"/>
            </a:lnSpc>
            <a:spcBef>
              <a:spcPct val="0"/>
            </a:spcBef>
            <a:spcAft>
              <a:spcPct val="35000"/>
            </a:spcAft>
          </a:pPr>
          <a:r>
            <a:rPr lang="zh-CN" altLang="en-US" sz="2900" b="1" kern="1200" dirty="0">
              <a:solidFill>
                <a:schemeClr val="bg1"/>
              </a:solidFill>
            </a:rPr>
            <a:t>例：</a:t>
          </a:r>
          <a:r>
            <a:rPr lang="zh-CN" altLang="en-US" sz="2900" b="1" kern="1200" dirty="0">
              <a:solidFill>
                <a:schemeClr val="tx1"/>
              </a:solidFill>
            </a:rPr>
            <a:t> </a:t>
          </a:r>
          <a:r>
            <a:rPr lang="en-US" altLang="zh-CN" sz="2900" kern="1200" dirty="0"/>
            <a:t>int  a=6;    //</a:t>
          </a:r>
          <a:r>
            <a:rPr lang="zh-CN" altLang="en-US" sz="2900" kern="1200" dirty="0"/>
            <a:t>声明一个</a:t>
          </a:r>
          <a:r>
            <a:rPr lang="en-US" altLang="zh-CN" sz="2900" kern="1200" dirty="0"/>
            <a:t>int</a:t>
          </a:r>
          <a:r>
            <a:rPr lang="zh-CN" altLang="en-US" sz="2900" kern="1200" dirty="0"/>
            <a:t>变量并赋值为</a:t>
          </a:r>
          <a:r>
            <a:rPr lang="en-US" altLang="zh-CN" sz="2900" kern="1200" dirty="0"/>
            <a:t>6</a:t>
          </a:r>
          <a:endParaRPr lang="zh-CN" sz="2900" kern="1200" dirty="0"/>
        </a:p>
      </dsp:txBody>
      <dsp:txXfrm>
        <a:off x="195446" y="195446"/>
        <a:ext cx="8908679" cy="36128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B450C-160B-4D9F-A0A2-780D2BF15ED3}">
      <dsp:nvSpPr>
        <dsp:cNvPr id="0" name=""/>
        <dsp:cNvSpPr/>
      </dsp:nvSpPr>
      <dsp:spPr>
        <a:xfrm>
          <a:off x="0" y="0"/>
          <a:ext cx="10604389" cy="5489640"/>
        </a:xfrm>
        <a:prstGeom prst="round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100000"/>
            </a:lnSpc>
            <a:spcBef>
              <a:spcPct val="0"/>
            </a:spcBef>
            <a:spcAft>
              <a:spcPct val="35000"/>
            </a:spcAft>
          </a:pPr>
          <a:r>
            <a:rPr lang="zh-CN" altLang="en-US" sz="2300" b="1" u="sng" kern="1200" dirty="0">
              <a:solidFill>
                <a:schemeClr val="bg1"/>
              </a:solidFill>
            </a:rPr>
            <a:t>多行注释：</a:t>
          </a:r>
          <a:endParaRPr lang="en-US" altLang="zh-CN" sz="2300" b="1" kern="1200" dirty="0">
            <a:solidFill>
              <a:schemeClr val="tx1"/>
            </a:solidFill>
          </a:endParaRPr>
        </a:p>
        <a:p>
          <a:pPr lvl="0" algn="l" defTabSz="1022350">
            <a:lnSpc>
              <a:spcPct val="100000"/>
            </a:lnSpc>
            <a:spcBef>
              <a:spcPct val="0"/>
            </a:spcBef>
            <a:spcAft>
              <a:spcPct val="35000"/>
            </a:spcAft>
          </a:pPr>
          <a:r>
            <a:rPr lang="zh-CN" altLang="en-US" sz="2300" kern="1200" dirty="0"/>
            <a:t>“</a:t>
          </a:r>
          <a:r>
            <a:rPr lang="en-US" altLang="zh-CN" sz="2300" kern="1200" dirty="0"/>
            <a:t>/*    */</a:t>
          </a:r>
          <a:r>
            <a:rPr lang="zh-CN" altLang="en-US" sz="2300" kern="1200" dirty="0"/>
            <a:t>”为多行注释标记，符号“</a:t>
          </a:r>
          <a:r>
            <a:rPr lang="en-US" altLang="zh-CN" sz="2300" kern="1200" dirty="0"/>
            <a:t>/*</a:t>
          </a:r>
          <a:r>
            <a:rPr lang="zh-CN" altLang="en-US" sz="2300" kern="1200" dirty="0"/>
            <a:t>”与“</a:t>
          </a:r>
          <a:r>
            <a:rPr lang="en-US" altLang="zh-CN" sz="2300" kern="1200" dirty="0"/>
            <a:t>  */</a:t>
          </a:r>
          <a:r>
            <a:rPr lang="zh-CN" altLang="en-US" sz="2300" kern="1200" dirty="0"/>
            <a:t>”之间的所有内容都是注释内容，可以换行。</a:t>
          </a:r>
          <a:r>
            <a:rPr lang="zh-CN" altLang="en-US" sz="2300" b="1" u="sng" kern="1200" dirty="0">
              <a:solidFill>
                <a:schemeClr val="bg1"/>
              </a:solidFill>
            </a:rPr>
            <a:t>语法</a:t>
          </a:r>
          <a:r>
            <a:rPr lang="zh-CN" altLang="en-US" sz="2300" u="sng" kern="1200" dirty="0"/>
            <a:t>：</a:t>
          </a:r>
          <a:r>
            <a:rPr lang="en-US" altLang="zh-CN" sz="2300" u="sng" kern="1200" dirty="0"/>
            <a:t>/</a:t>
          </a:r>
          <a:r>
            <a:rPr lang="zh-CN" altLang="en-US" sz="2300" u="sng" kern="1200" dirty="0"/>
            <a:t>*</a:t>
          </a:r>
          <a:endParaRPr lang="en-US" altLang="zh-CN" sz="2300" kern="1200" dirty="0"/>
        </a:p>
        <a:p>
          <a:pPr lvl="0" algn="l" defTabSz="1022350">
            <a:lnSpc>
              <a:spcPct val="100000"/>
            </a:lnSpc>
            <a:spcBef>
              <a:spcPct val="0"/>
            </a:spcBef>
            <a:spcAft>
              <a:spcPct val="35000"/>
            </a:spcAft>
          </a:pPr>
          <a:r>
            <a:rPr lang="zh-CN" altLang="en-US" sz="2300" kern="1200" dirty="0"/>
            <a:t>注释内容</a:t>
          </a:r>
          <a:r>
            <a:rPr lang="en-US" altLang="zh-CN" sz="2300" kern="1200" dirty="0"/>
            <a:t>1</a:t>
          </a:r>
        </a:p>
        <a:p>
          <a:pPr lvl="0" algn="l" defTabSz="1022350">
            <a:lnSpc>
              <a:spcPct val="100000"/>
            </a:lnSpc>
            <a:spcBef>
              <a:spcPct val="0"/>
            </a:spcBef>
            <a:spcAft>
              <a:spcPct val="35000"/>
            </a:spcAft>
          </a:pPr>
          <a:r>
            <a:rPr lang="zh-CN" altLang="en-US" sz="2300" kern="1200" dirty="0"/>
            <a:t>注释内容</a:t>
          </a:r>
          <a:r>
            <a:rPr lang="en-US" altLang="zh-CN" sz="2300" kern="1200" dirty="0"/>
            <a:t>2</a:t>
          </a:r>
        </a:p>
        <a:p>
          <a:pPr lvl="0" algn="l" defTabSz="1022350">
            <a:lnSpc>
              <a:spcPct val="100000"/>
            </a:lnSpc>
            <a:spcBef>
              <a:spcPct val="0"/>
            </a:spcBef>
            <a:spcAft>
              <a:spcPct val="35000"/>
            </a:spcAft>
          </a:pPr>
          <a:r>
            <a:rPr lang="en-US" altLang="zh-CN" sz="2300" kern="1200" dirty="0"/>
            <a:t>*/</a:t>
          </a:r>
        </a:p>
        <a:p>
          <a:pPr lvl="0" algn="l" defTabSz="1022350">
            <a:lnSpc>
              <a:spcPct val="100000"/>
            </a:lnSpc>
            <a:spcBef>
              <a:spcPct val="0"/>
            </a:spcBef>
            <a:spcAft>
              <a:spcPct val="35000"/>
            </a:spcAft>
          </a:pPr>
          <a:r>
            <a:rPr lang="zh-CN" altLang="en-US" sz="2300" b="1" u="sng" kern="1200" dirty="0">
              <a:solidFill>
                <a:schemeClr val="bg1"/>
              </a:solidFill>
            </a:rPr>
            <a:t>例：</a:t>
          </a:r>
          <a:endParaRPr lang="en-US" altLang="zh-CN" sz="2300" b="1" kern="1200" dirty="0">
            <a:solidFill>
              <a:schemeClr val="tx1"/>
            </a:solidFill>
          </a:endParaRPr>
        </a:p>
        <a:p>
          <a:pPr lvl="0" algn="l" defTabSz="1022350">
            <a:lnSpc>
              <a:spcPct val="100000"/>
            </a:lnSpc>
            <a:spcBef>
              <a:spcPct val="0"/>
            </a:spcBef>
            <a:spcAft>
              <a:spcPct val="35000"/>
            </a:spcAft>
          </a:pPr>
          <a:r>
            <a:rPr lang="en-US" altLang="zh-CN" sz="2300" kern="1200" dirty="0"/>
            <a:t>  /</a:t>
          </a:r>
          <a:r>
            <a:rPr lang="zh-CN" altLang="en-US" sz="2300" kern="1200" dirty="0"/>
            <a:t>*</a:t>
          </a:r>
          <a:endParaRPr lang="en-US" altLang="zh-CN" sz="2300" kern="1200" dirty="0"/>
        </a:p>
        <a:p>
          <a:pPr lvl="0" algn="l" defTabSz="1022350">
            <a:lnSpc>
              <a:spcPct val="100000"/>
            </a:lnSpc>
            <a:spcBef>
              <a:spcPct val="0"/>
            </a:spcBef>
            <a:spcAft>
              <a:spcPct val="35000"/>
            </a:spcAft>
          </a:pPr>
          <a:r>
            <a:rPr lang="zh-CN" altLang="en-US" sz="2300" kern="1200" dirty="0"/>
            <a:t>          程序名称：俄罗斯方块小游戏   </a:t>
          </a:r>
          <a:endParaRPr lang="en-US" altLang="zh-CN" sz="2300" kern="1200" dirty="0"/>
        </a:p>
        <a:p>
          <a:pPr lvl="0" algn="l" defTabSz="1022350">
            <a:lnSpc>
              <a:spcPct val="100000"/>
            </a:lnSpc>
            <a:spcBef>
              <a:spcPct val="0"/>
            </a:spcBef>
            <a:spcAft>
              <a:spcPct val="35000"/>
            </a:spcAft>
          </a:pPr>
          <a:r>
            <a:rPr lang="en-US" altLang="zh-CN" sz="2300" kern="1200" dirty="0"/>
            <a:t>   */</a:t>
          </a:r>
          <a:endParaRPr lang="zh-CN" sz="2300" kern="1200" dirty="0"/>
        </a:p>
      </dsp:txBody>
      <dsp:txXfrm>
        <a:off x="267982" y="267982"/>
        <a:ext cx="10068425" cy="49536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B450C-160B-4D9F-A0A2-780D2BF15ED3}">
      <dsp:nvSpPr>
        <dsp:cNvPr id="0" name=""/>
        <dsp:cNvSpPr/>
      </dsp:nvSpPr>
      <dsp:spPr>
        <a:xfrm>
          <a:off x="0" y="0"/>
          <a:ext cx="10604389" cy="5499000"/>
        </a:xfrm>
        <a:prstGeom prst="round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100000"/>
            </a:lnSpc>
            <a:spcBef>
              <a:spcPct val="0"/>
            </a:spcBef>
            <a:spcAft>
              <a:spcPct val="35000"/>
            </a:spcAft>
          </a:pPr>
          <a:r>
            <a:rPr lang="en-US" altLang="zh-CN" sz="2500" b="1" kern="1200" dirty="0">
              <a:solidFill>
                <a:schemeClr val="bg1"/>
              </a:solidFill>
              <a:uFillTx/>
            </a:rPr>
            <a:t>       </a:t>
          </a:r>
          <a:r>
            <a:rPr lang="zh-CN" altLang="en-US" sz="2500" b="1" u="sng" kern="1200" dirty="0">
              <a:solidFill>
                <a:schemeClr val="bg1"/>
              </a:solidFill>
              <a:uFillTx/>
            </a:rPr>
            <a:t>文档</a:t>
          </a:r>
          <a:r>
            <a:rPr lang="zh-CN" altLang="en-US" sz="2500" b="1" u="sng" kern="1200" dirty="0">
              <a:solidFill>
                <a:schemeClr val="bg1"/>
              </a:solidFill>
              <a:sym typeface="+mn-ea"/>
            </a:rPr>
            <a:t>注释：</a:t>
          </a:r>
          <a:r>
            <a:rPr lang="zh-CN" altLang="en-US" sz="2500" b="1" kern="1200" dirty="0">
              <a:solidFill>
                <a:schemeClr val="bg1"/>
              </a:solidFill>
              <a:uFillTx/>
            </a:rPr>
            <a:t>如果想为程序生成一份像官方API帮助文档一样的文件，可以在编写代码时使用文档注释。可以使用JDK安装目录下bin文件中的javadoc.exe工具，javadoc工具可以从程序源代码中抽取类、方法、成员等注释形成一个和源代码配套的API帮助文档。只要程序员在编写程序时以一套特定的标签作注释，在程序编写完成后，通过使用javadoc工具就可以同时形成程序的开发文档了。使用方   式：使用命令行在目标文件所在目录输入javadoc +文件名.java。</a:t>
          </a:r>
        </a:p>
        <a:p>
          <a:pPr lvl="0" algn="l" defTabSz="1111250">
            <a:lnSpc>
              <a:spcPct val="100000"/>
            </a:lnSpc>
            <a:spcBef>
              <a:spcPct val="0"/>
            </a:spcBef>
            <a:spcAft>
              <a:spcPct val="35000"/>
            </a:spcAft>
          </a:pPr>
          <a:r>
            <a:rPr lang="zh-CN" altLang="en-US" sz="2500" b="1" kern="1200" dirty="0">
              <a:solidFill>
                <a:schemeClr val="bg1"/>
              </a:solidFill>
              <a:uFillTx/>
            </a:rPr>
            <a:t>       还有另外一种方式生成帮助文档，在Eclipse当中选择Project→Generate Javadoc,选择想要生成开发文档的项目工程和文档保存的路径，单击“Next”设置一些选项，单击“Finish”完成设置。这样，在相应路径下就会有生成的帮助文档了。</a:t>
          </a:r>
        </a:p>
      </dsp:txBody>
      <dsp:txXfrm>
        <a:off x="268439" y="268439"/>
        <a:ext cx="10067511" cy="4962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CB775-A2AA-479A-A7CC-774339F2555D}">
      <dsp:nvSpPr>
        <dsp:cNvPr id="0" name=""/>
        <dsp:cNvSpPr/>
      </dsp:nvSpPr>
      <dsp:spPr>
        <a:xfrm>
          <a:off x="225" y="492153"/>
          <a:ext cx="1850267" cy="873474"/>
        </a:xfrm>
        <a:prstGeom prst="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sz="2300" b="1" kern="1200" dirty="0">
              <a:latin typeface="微软雅黑" panose="020B0503020204020204" pitchFamily="34" charset="-122"/>
              <a:ea typeface="微软雅黑" panose="020B0503020204020204" pitchFamily="34" charset="-122"/>
            </a:rPr>
            <a:t>基本数据类型</a:t>
          </a:r>
          <a:endParaRPr lang="zh-CN" sz="2300" kern="1200" dirty="0">
            <a:latin typeface="微软雅黑" panose="020B0503020204020204" pitchFamily="34" charset="-122"/>
            <a:ea typeface="微软雅黑" panose="020B0503020204020204" pitchFamily="34" charset="-122"/>
          </a:endParaRPr>
        </a:p>
      </dsp:txBody>
      <dsp:txXfrm>
        <a:off x="225" y="492153"/>
        <a:ext cx="1850267" cy="8734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1005-2147-43BD-8226-8F8BF1E62662}">
      <dsp:nvSpPr>
        <dsp:cNvPr id="0" name=""/>
        <dsp:cNvSpPr/>
      </dsp:nvSpPr>
      <dsp:spPr>
        <a:xfrm>
          <a:off x="124480" y="57"/>
          <a:ext cx="1601757" cy="800878"/>
        </a:xfrm>
        <a:prstGeom prst="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zh-CN" sz="3700" b="1" kern="1200" dirty="0">
              <a:latin typeface="微软雅黑" panose="020B0503020204020204" pitchFamily="34" charset="-122"/>
              <a:ea typeface="微软雅黑" panose="020B0503020204020204" pitchFamily="34" charset="-122"/>
            </a:rPr>
            <a:t>数值型</a:t>
          </a:r>
          <a:endParaRPr lang="zh-CN" sz="3700" kern="1200" dirty="0">
            <a:latin typeface="微软雅黑" panose="020B0503020204020204" pitchFamily="34" charset="-122"/>
            <a:ea typeface="微软雅黑" panose="020B0503020204020204" pitchFamily="34" charset="-122"/>
          </a:endParaRPr>
        </a:p>
      </dsp:txBody>
      <dsp:txXfrm>
        <a:off x="124480" y="57"/>
        <a:ext cx="1601757" cy="8008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859C2-6FA1-4C3E-AED0-B24DBD7E4195}">
      <dsp:nvSpPr>
        <dsp:cNvPr id="0" name=""/>
        <dsp:cNvSpPr/>
      </dsp:nvSpPr>
      <dsp:spPr>
        <a:xfrm>
          <a:off x="180960" y="545"/>
          <a:ext cx="1488798" cy="744399"/>
        </a:xfrm>
        <a:prstGeom prst="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sz="3400" b="1" kern="1200" dirty="0">
              <a:latin typeface="微软雅黑" panose="020B0503020204020204" pitchFamily="34" charset="-122"/>
              <a:ea typeface="微软雅黑" panose="020B0503020204020204" pitchFamily="34" charset="-122"/>
            </a:rPr>
            <a:t>字符型</a:t>
          </a:r>
          <a:endParaRPr lang="zh-CN" sz="3400" kern="1200" dirty="0">
            <a:latin typeface="微软雅黑" panose="020B0503020204020204" pitchFamily="34" charset="-122"/>
            <a:ea typeface="微软雅黑" panose="020B0503020204020204" pitchFamily="34" charset="-122"/>
          </a:endParaRPr>
        </a:p>
      </dsp:txBody>
      <dsp:txXfrm>
        <a:off x="180960" y="545"/>
        <a:ext cx="1488798" cy="7443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100C1-A1C8-4A0E-BAD7-AA5F0A976BB6}">
      <dsp:nvSpPr>
        <dsp:cNvPr id="0" name=""/>
        <dsp:cNvSpPr/>
      </dsp:nvSpPr>
      <dsp:spPr>
        <a:xfrm>
          <a:off x="180960" y="545"/>
          <a:ext cx="1488798" cy="744399"/>
        </a:xfrm>
        <a:prstGeom prst="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zh-CN" sz="3400" b="1" kern="1200" dirty="0">
              <a:latin typeface="微软雅黑" panose="020B0503020204020204" pitchFamily="34" charset="-122"/>
              <a:ea typeface="微软雅黑" panose="020B0503020204020204" pitchFamily="34" charset="-122"/>
            </a:rPr>
            <a:t>布尔型</a:t>
          </a:r>
          <a:endParaRPr lang="zh-CN" sz="3400" kern="1200" dirty="0">
            <a:latin typeface="微软雅黑" panose="020B0503020204020204" pitchFamily="34" charset="-122"/>
            <a:ea typeface="微软雅黑" panose="020B0503020204020204" pitchFamily="34" charset="-122"/>
          </a:endParaRPr>
        </a:p>
      </dsp:txBody>
      <dsp:txXfrm>
        <a:off x="180960" y="545"/>
        <a:ext cx="1488798" cy="7443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C2177-2CFB-491C-9BF3-A08DFA17E806}">
      <dsp:nvSpPr>
        <dsp:cNvPr id="0" name=""/>
        <dsp:cNvSpPr/>
      </dsp:nvSpPr>
      <dsp:spPr>
        <a:xfrm>
          <a:off x="56705" y="479"/>
          <a:ext cx="1737308" cy="868654"/>
        </a:xfrm>
        <a:prstGeom prst="rect">
          <a:avLst/>
        </a:prstGeom>
        <a:solidFill>
          <a:srgbClr val="15A6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sz="3300" b="1" kern="1200" dirty="0">
              <a:latin typeface="微软雅黑" panose="020B0503020204020204" pitchFamily="34" charset="-122"/>
              <a:ea typeface="微软雅黑" panose="020B0503020204020204" pitchFamily="34" charset="-122"/>
            </a:rPr>
            <a:t>整数类型</a:t>
          </a:r>
          <a:endParaRPr lang="zh-CN" sz="3300" kern="1200" dirty="0">
            <a:latin typeface="微软雅黑" panose="020B0503020204020204" pitchFamily="34" charset="-122"/>
            <a:ea typeface="微软雅黑" panose="020B0503020204020204" pitchFamily="34" charset="-122"/>
          </a:endParaRPr>
        </a:p>
      </dsp:txBody>
      <dsp:txXfrm>
        <a:off x="56705" y="479"/>
        <a:ext cx="1737308" cy="868654"/>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6">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2">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3">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4">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5">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83843-A115-4045-A924-70B770BCB2B2}" type="datetimeFigureOut">
              <a:rPr lang="zh-CN" altLang="en-US" smtClean="0"/>
              <a:t>2021/8/11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AE319-8231-46A1-960B-5493A3C4844B}" type="slidenum">
              <a:rPr lang="zh-CN" altLang="en-US" smtClean="0"/>
              <a:t>‹#›</a:t>
            </a:fld>
            <a:endParaRPr lang="zh-CN" altLang="en-US"/>
          </a:p>
        </p:txBody>
      </p:sp>
    </p:spTree>
    <p:extLst>
      <p:ext uri="{BB962C8B-B14F-4D97-AF65-F5344CB8AC3E}">
        <p14:creationId xmlns:p14="http://schemas.microsoft.com/office/powerpoint/2010/main" val="236417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p:spPr>
      </p:sp>
      <p:sp>
        <p:nvSpPr>
          <p:cNvPr id="16387"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6388" name="灯片编号占位符 3"/>
          <p:cNvSpPr>
            <a:spLocks noGrp="1"/>
          </p:cNvSpPr>
          <p:nvPr>
            <p:ph type="sldNum" sz="quarter" idx="5"/>
          </p:nvPr>
        </p:nvSpPr>
        <p:spPr bwMode="auto">
          <a:noFill/>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CCDC38-D7A8-4F2F-BC9D-96589A19EAD1}" type="slidenum">
              <a:rPr lang="zh-CN" altLang="en-US"/>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Java</a:t>
            </a:r>
            <a:r>
              <a:rPr lang="zh-CN" altLang="en-US" dirty="0"/>
              <a:t>基本数据类型可以分为三大类，数值型，字符型以及布尔型。其中数值型又分为了整数类型和浮点类型。</a:t>
            </a:r>
          </a:p>
        </p:txBody>
      </p:sp>
      <p:sp>
        <p:nvSpPr>
          <p:cNvPr id="4" name="灯片编号占位符 3"/>
          <p:cNvSpPr>
            <a:spLocks noGrp="1"/>
          </p:cNvSpPr>
          <p:nvPr>
            <p:ph type="sldNum" sz="quarter" idx="5"/>
          </p:nvPr>
        </p:nvSpPr>
        <p:spPr/>
        <p:txBody>
          <a:bodyPr/>
          <a:lstStyle/>
          <a:p>
            <a:fld id="{87AAE319-8231-46A1-960B-5493A3C4844B}"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首先我们来看一下整数类型。</a:t>
            </a:r>
            <a:r>
              <a:rPr lang="zh-CN" altLang="zh-CN" sz="1200" dirty="0">
                <a:latin typeface="微软雅黑" panose="020B0503020204020204" pitchFamily="34" charset="-122"/>
                <a:ea typeface="微软雅黑" panose="020B0503020204020204" pitchFamily="34" charset="-122"/>
              </a:rPr>
              <a:t>整数类型用来存储整数数值，可以是正数、负数、也可以是零。根据所占内存的大小，可以分为</a:t>
            </a:r>
            <a:r>
              <a:rPr lang="en-US" altLang="zh-CN" sz="1200" dirty="0">
                <a:latin typeface="微软雅黑" panose="020B0503020204020204" pitchFamily="34" charset="-122"/>
                <a:ea typeface="微软雅黑" panose="020B0503020204020204" pitchFamily="34" charset="-122"/>
              </a:rPr>
              <a:t>byte</a:t>
            </a:r>
            <a:r>
              <a:rPr lang="zh-CN" altLang="zh-CN" sz="1200" dirty="0">
                <a:latin typeface="微软雅黑" panose="020B0503020204020204" pitchFamily="34" charset="-122"/>
                <a:ea typeface="微软雅黑" panose="020B0503020204020204" pitchFamily="34" charset="-122"/>
              </a:rPr>
              <a:t>（字节</a:t>
            </a:r>
            <a:r>
              <a:rPr lang="zh-CN" altLang="en-US" sz="1200" dirty="0">
                <a:latin typeface="微软雅黑" panose="020B0503020204020204" pitchFamily="34" charset="-122"/>
                <a:ea typeface="微软雅黑" panose="020B0503020204020204" pitchFamily="34" charset="-122"/>
              </a:rPr>
              <a:t>型</a:t>
            </a: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int</a:t>
            </a:r>
            <a:r>
              <a:rPr lang="zh-CN" altLang="zh-CN" sz="1200" dirty="0">
                <a:latin typeface="微软雅黑" panose="020B0503020204020204" pitchFamily="34" charset="-122"/>
                <a:ea typeface="微软雅黑" panose="020B0503020204020204" pitchFamily="34" charset="-122"/>
              </a:rPr>
              <a:t>（整型） ，</a:t>
            </a:r>
            <a:r>
              <a:rPr lang="en-US" altLang="zh-CN" sz="1200" dirty="0">
                <a:latin typeface="微软雅黑" panose="020B0503020204020204" pitchFamily="34" charset="-122"/>
                <a:ea typeface="微软雅黑" panose="020B0503020204020204" pitchFamily="34" charset="-122"/>
              </a:rPr>
              <a:t>short</a:t>
            </a:r>
            <a:r>
              <a:rPr lang="zh-CN" altLang="zh-CN" sz="1200" dirty="0">
                <a:latin typeface="微软雅黑" panose="020B0503020204020204" pitchFamily="34" charset="-122"/>
                <a:ea typeface="微软雅黑" panose="020B0503020204020204" pitchFamily="34" charset="-122"/>
              </a:rPr>
              <a:t>（短整型），和</a:t>
            </a:r>
            <a:r>
              <a:rPr lang="en-US" altLang="zh-CN" sz="1200" dirty="0">
                <a:latin typeface="微软雅黑" panose="020B0503020204020204" pitchFamily="34" charset="-122"/>
                <a:ea typeface="微软雅黑" panose="020B0503020204020204" pitchFamily="34" charset="-122"/>
              </a:rPr>
              <a:t>long</a:t>
            </a:r>
            <a:r>
              <a:rPr lang="zh-CN" altLang="zh-CN" sz="1200" dirty="0">
                <a:latin typeface="微软雅黑" panose="020B0503020204020204" pitchFamily="34" charset="-122"/>
                <a:ea typeface="微软雅黑" panose="020B0503020204020204" pitchFamily="34" charset="-122"/>
              </a:rPr>
              <a:t>（长整型）。</a:t>
            </a:r>
          </a:p>
          <a:p>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a:t>byte</a:t>
            </a:r>
            <a:r>
              <a:rPr lang="zh-CN" altLang="en-US" dirty="0"/>
              <a:t>字节型，在内存中占</a:t>
            </a:r>
            <a:r>
              <a:rPr lang="en-US" altLang="zh-CN" dirty="0"/>
              <a:t>8</a:t>
            </a:r>
            <a:r>
              <a:rPr lang="zh-CN" altLang="en-US" dirty="0"/>
              <a:t>位，</a:t>
            </a:r>
            <a:r>
              <a:rPr lang="en-US" altLang="zh-CN" dirty="0"/>
              <a:t>1</a:t>
            </a:r>
            <a:r>
              <a:rPr lang="zh-CN" altLang="en-US" dirty="0"/>
              <a:t>个字节。</a:t>
            </a:r>
            <a:endParaRPr lang="en-US" altLang="zh-CN" dirty="0"/>
          </a:p>
          <a:p>
            <a:r>
              <a:rPr lang="en-US" altLang="zh-CN" dirty="0"/>
              <a:t>Short</a:t>
            </a:r>
            <a:r>
              <a:rPr lang="zh-CN" altLang="en-US" dirty="0"/>
              <a:t>短整型，在内存中占</a:t>
            </a:r>
            <a:r>
              <a:rPr lang="en-US" altLang="zh-CN" dirty="0"/>
              <a:t>16</a:t>
            </a:r>
            <a:r>
              <a:rPr lang="zh-CN" altLang="en-US" dirty="0"/>
              <a:t>位，</a:t>
            </a:r>
            <a:r>
              <a:rPr lang="en-US" altLang="zh-CN" dirty="0"/>
              <a:t>2</a:t>
            </a:r>
            <a:r>
              <a:rPr lang="zh-CN" altLang="en-US" dirty="0"/>
              <a:t>个字节。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Int</a:t>
            </a:r>
            <a:r>
              <a:rPr lang="zh-CN" altLang="en-US" dirty="0"/>
              <a:t>整型，在内存中占</a:t>
            </a:r>
            <a:r>
              <a:rPr lang="en-US" altLang="zh-CN" dirty="0"/>
              <a:t>32</a:t>
            </a:r>
            <a:r>
              <a:rPr lang="zh-CN" altLang="en-US" dirty="0"/>
              <a:t>位，</a:t>
            </a:r>
            <a:r>
              <a:rPr lang="en-US" altLang="zh-CN" dirty="0"/>
              <a:t>4</a:t>
            </a:r>
            <a:r>
              <a:rPr lang="zh-CN" altLang="en-US" dirty="0"/>
              <a:t>个字节。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long</a:t>
            </a:r>
            <a:r>
              <a:rPr lang="zh-CN" altLang="en-US" dirty="0"/>
              <a:t>长整型，在内存中占</a:t>
            </a:r>
            <a:r>
              <a:rPr lang="en-US" altLang="zh-CN" dirty="0"/>
              <a:t>64</a:t>
            </a:r>
            <a:r>
              <a:rPr lang="zh-CN" altLang="en-US" dirty="0"/>
              <a:t>位，</a:t>
            </a:r>
            <a:r>
              <a:rPr lang="en-US" altLang="zh-CN" dirty="0"/>
              <a:t>8</a:t>
            </a:r>
            <a:r>
              <a:rPr lang="zh-CN" altLang="en-US" dirty="0"/>
              <a:t>个字节。</a:t>
            </a:r>
            <a:endParaRPr lang="en-US" altLang="zh-CN" dirty="0"/>
          </a:p>
          <a:p>
            <a:r>
              <a:rPr lang="zh-CN" altLang="en-US" dirty="0"/>
              <a:t>我们在使用时一定要注意各个类型取值范围，避免数据产生溢出错误。在对长整型变量赋值时必须在末尾加上大写</a:t>
            </a:r>
            <a:r>
              <a:rPr lang="en-US" altLang="zh-CN" dirty="0"/>
              <a:t>L</a:t>
            </a:r>
            <a:r>
              <a:rPr lang="zh-CN" altLang="en-US" dirty="0"/>
              <a:t>或者小写</a:t>
            </a:r>
            <a:r>
              <a:rPr lang="en-US" altLang="zh-CN" dirty="0"/>
              <a:t>l</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7AAE319-8231-46A1-960B-5493A3C4844B}"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dirty="0"/>
              <a:t>浮点类型表示有小数部分的数字。浮点类型又分为单精度浮点类型（</a:t>
            </a:r>
            <a:r>
              <a:rPr lang="en-US" altLang="zh-CN" dirty="0"/>
              <a:t>float</a:t>
            </a:r>
            <a:r>
              <a:rPr lang="zh-CN" altLang="zh-CN" dirty="0"/>
              <a:t>）和双精度浮点类型（</a:t>
            </a:r>
            <a:r>
              <a:rPr lang="en-US" altLang="zh-CN" dirty="0"/>
              <a:t>double</a:t>
            </a:r>
            <a:r>
              <a:rPr lang="zh-CN" altLang="zh-CN" dirty="0"/>
              <a:t>）。</a:t>
            </a:r>
          </a:p>
          <a:p>
            <a:endParaRPr lang="zh-CN" altLang="en-US" dirty="0"/>
          </a:p>
        </p:txBody>
      </p:sp>
      <p:sp>
        <p:nvSpPr>
          <p:cNvPr id="4" name="灯片编号占位符 3"/>
          <p:cNvSpPr>
            <a:spLocks noGrp="1"/>
          </p:cNvSpPr>
          <p:nvPr>
            <p:ph type="sldNum" sz="quarter" idx="5"/>
          </p:nvPr>
        </p:nvSpPr>
        <p:spPr/>
        <p:txBody>
          <a:bodyPr/>
          <a:lstStyle/>
          <a:p>
            <a:fld id="{87AAE319-8231-46A1-960B-5493A3C4844B}"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单精度浮点类型</a:t>
            </a:r>
            <a:r>
              <a:rPr lang="en-US" altLang="zh-CN" dirty="0"/>
              <a:t>float</a:t>
            </a:r>
            <a:r>
              <a:rPr lang="zh-CN" altLang="en-US" dirty="0"/>
              <a:t>，在内存中占</a:t>
            </a:r>
            <a:r>
              <a:rPr lang="en-US" altLang="zh-CN" dirty="0"/>
              <a:t>32</a:t>
            </a:r>
            <a:r>
              <a:rPr lang="zh-CN" altLang="en-US" dirty="0"/>
              <a:t>位，</a:t>
            </a:r>
            <a:r>
              <a:rPr lang="en-US" altLang="zh-CN" dirty="0"/>
              <a:t>4</a:t>
            </a:r>
            <a:r>
              <a:rPr lang="zh-CN" altLang="en-US" dirty="0"/>
              <a:t>个字节</a:t>
            </a:r>
            <a:endParaRPr lang="en-US" altLang="zh-CN" dirty="0"/>
          </a:p>
          <a:p>
            <a:r>
              <a:rPr lang="zh-CN" altLang="en-US" dirty="0"/>
              <a:t>双精度浮点类型</a:t>
            </a:r>
            <a:r>
              <a:rPr lang="en-US" altLang="zh-CN" dirty="0"/>
              <a:t>double</a:t>
            </a:r>
            <a:r>
              <a:rPr lang="zh-CN" altLang="en-US" dirty="0"/>
              <a:t>，在内存中占</a:t>
            </a:r>
            <a:r>
              <a:rPr lang="en-US" altLang="zh-CN" dirty="0"/>
              <a:t>64</a:t>
            </a:r>
            <a:r>
              <a:rPr lang="zh-CN" altLang="en-US" dirty="0"/>
              <a:t>位，</a:t>
            </a:r>
            <a:r>
              <a:rPr lang="en-US" altLang="zh-CN" dirty="0"/>
              <a:t>8</a:t>
            </a:r>
            <a:r>
              <a:rPr lang="zh-CN" altLang="en-US" dirty="0"/>
              <a:t>个字节。</a:t>
            </a:r>
            <a:endParaRPr lang="en-US" altLang="zh-CN" dirty="0"/>
          </a:p>
          <a:p>
            <a:r>
              <a:rPr lang="zh-CN" altLang="en-US" sz="1200" dirty="0">
                <a:solidFill>
                  <a:srgbClr val="C00000"/>
                </a:solidFill>
                <a:effectLst>
                  <a:outerShdw blurRad="38100" dist="38100" dir="2700000" algn="tl">
                    <a:srgbClr val="000000">
                      <a:alpha val="43137"/>
                    </a:srgbClr>
                  </a:outerShdw>
                </a:effectLst>
              </a:rPr>
              <a:t>需要特别注意的是：在</a:t>
            </a:r>
            <a:r>
              <a:rPr lang="en-US" altLang="zh-CN" sz="1200" dirty="0">
                <a:solidFill>
                  <a:srgbClr val="C00000"/>
                </a:solidFill>
                <a:effectLst>
                  <a:outerShdw blurRad="38100" dist="38100" dir="2700000" algn="tl">
                    <a:srgbClr val="000000">
                      <a:alpha val="43137"/>
                    </a:srgbClr>
                  </a:outerShdw>
                </a:effectLst>
              </a:rPr>
              <a:t>Java</a:t>
            </a:r>
            <a:r>
              <a:rPr lang="zh-CN" altLang="en-US" sz="1200" dirty="0">
                <a:solidFill>
                  <a:srgbClr val="C00000"/>
                </a:solidFill>
                <a:effectLst>
                  <a:outerShdw blurRad="38100" dist="38100" dir="2700000" algn="tl">
                    <a:srgbClr val="000000">
                      <a:alpha val="43137"/>
                    </a:srgbClr>
                  </a:outerShdw>
                </a:effectLst>
              </a:rPr>
              <a:t>中，一个小数会被默认为</a:t>
            </a:r>
            <a:r>
              <a:rPr lang="en-US" altLang="zh-CN" sz="1200" dirty="0">
                <a:solidFill>
                  <a:srgbClr val="C00000"/>
                </a:solidFill>
                <a:effectLst>
                  <a:outerShdw blurRad="38100" dist="38100" dir="2700000" algn="tl">
                    <a:srgbClr val="000000">
                      <a:alpha val="43137"/>
                    </a:srgbClr>
                  </a:outerShdw>
                </a:effectLst>
              </a:rPr>
              <a:t>double</a:t>
            </a:r>
            <a:r>
              <a:rPr lang="zh-CN" altLang="en-US" sz="1200" dirty="0">
                <a:solidFill>
                  <a:srgbClr val="C00000"/>
                </a:solidFill>
                <a:effectLst>
                  <a:outerShdw blurRad="38100" dist="38100" dir="2700000" algn="tl">
                    <a:srgbClr val="000000">
                      <a:alpha val="43137"/>
                    </a:srgbClr>
                  </a:outerShdw>
                </a:effectLst>
              </a:rPr>
              <a:t>类型，因此在为</a:t>
            </a:r>
            <a:r>
              <a:rPr lang="en-US" altLang="zh-CN" sz="1200" dirty="0">
                <a:solidFill>
                  <a:srgbClr val="C00000"/>
                </a:solidFill>
                <a:effectLst>
                  <a:outerShdw blurRad="38100" dist="38100" dir="2700000" algn="tl">
                    <a:srgbClr val="000000">
                      <a:alpha val="43137"/>
                    </a:srgbClr>
                  </a:outerShdw>
                </a:effectLst>
              </a:rPr>
              <a:t>float</a:t>
            </a:r>
            <a:r>
              <a:rPr lang="zh-CN" altLang="en-US" sz="1200" dirty="0">
                <a:solidFill>
                  <a:srgbClr val="C00000"/>
                </a:solidFill>
                <a:effectLst>
                  <a:outerShdw blurRad="38100" dist="38100" dir="2700000" algn="tl">
                    <a:srgbClr val="000000">
                      <a:alpha val="43137"/>
                    </a:srgbClr>
                  </a:outerShdw>
                </a:effectLst>
              </a:rPr>
              <a:t>类型的变量赋值时必须在末尾加上大写</a:t>
            </a:r>
            <a:r>
              <a:rPr lang="en-US" altLang="zh-CN" sz="1200" dirty="0">
                <a:solidFill>
                  <a:srgbClr val="C00000"/>
                </a:solidFill>
                <a:effectLst>
                  <a:outerShdw blurRad="38100" dist="38100" dir="2700000" algn="tl">
                    <a:srgbClr val="000000">
                      <a:alpha val="43137"/>
                    </a:srgbClr>
                  </a:outerShdw>
                </a:effectLst>
              </a:rPr>
              <a:t>F</a:t>
            </a:r>
            <a:r>
              <a:rPr lang="zh-CN" altLang="en-US" sz="1200" dirty="0">
                <a:solidFill>
                  <a:srgbClr val="C00000"/>
                </a:solidFill>
                <a:effectLst>
                  <a:outerShdw blurRad="38100" dist="38100" dir="2700000" algn="tl">
                    <a:srgbClr val="000000">
                      <a:alpha val="43137"/>
                    </a:srgbClr>
                  </a:outerShdw>
                </a:effectLst>
              </a:rPr>
              <a:t>或者小写</a:t>
            </a:r>
            <a:r>
              <a:rPr lang="en-US" altLang="zh-CN" sz="1200" dirty="0">
                <a:solidFill>
                  <a:srgbClr val="C00000"/>
                </a:solidFill>
                <a:effectLst>
                  <a:outerShdw blurRad="38100" dist="38100" dir="2700000" algn="tl">
                    <a:srgbClr val="000000">
                      <a:alpha val="43137"/>
                    </a:srgbClr>
                  </a:outerShdw>
                </a:effectLst>
              </a:rPr>
              <a:t>f</a:t>
            </a:r>
            <a:r>
              <a:rPr lang="zh-CN" altLang="en-US" sz="1200" dirty="0">
                <a:solidFill>
                  <a:srgbClr val="C00000"/>
                </a:solidFill>
                <a:effectLst>
                  <a:outerShdw blurRad="38100" dist="38100" dir="2700000" algn="tl">
                    <a:srgbClr val="000000">
                      <a:alpha val="43137"/>
                    </a:srgbClr>
                  </a:outerShdw>
                </a:effectLst>
              </a:rPr>
              <a:t>以示区分。</a:t>
            </a:r>
          </a:p>
        </p:txBody>
      </p:sp>
      <p:sp>
        <p:nvSpPr>
          <p:cNvPr id="4" name="灯片编号占位符 3"/>
          <p:cNvSpPr>
            <a:spLocks noGrp="1"/>
          </p:cNvSpPr>
          <p:nvPr>
            <p:ph type="sldNum" sz="quarter" idx="5"/>
          </p:nvPr>
        </p:nvSpPr>
        <p:spPr/>
        <p:txBody>
          <a:bodyPr/>
          <a:lstStyle/>
          <a:p>
            <a:fld id="{87AAE319-8231-46A1-960B-5493A3C4844B}"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dirty="0"/>
              <a:t>字符类型变量用于存储一个单一字符，在</a:t>
            </a:r>
            <a:r>
              <a:rPr lang="en-US" altLang="zh-CN" dirty="0"/>
              <a:t>Java</a:t>
            </a:r>
            <a:r>
              <a:rPr lang="zh-CN" altLang="zh-CN" dirty="0"/>
              <a:t>中用</a:t>
            </a:r>
            <a:r>
              <a:rPr lang="en-US" altLang="zh-CN" dirty="0"/>
              <a:t>char</a:t>
            </a:r>
            <a:r>
              <a:rPr lang="zh-CN" altLang="zh-CN" dirty="0"/>
              <a:t>表示，每个</a:t>
            </a:r>
            <a:r>
              <a:rPr lang="en-US" altLang="zh-CN" dirty="0"/>
              <a:t>char</a:t>
            </a:r>
            <a:r>
              <a:rPr lang="zh-CN" altLang="zh-CN" dirty="0"/>
              <a:t>类型的字符变量占用</a:t>
            </a:r>
            <a:r>
              <a:rPr lang="en-US" altLang="zh-CN" dirty="0"/>
              <a:t>2</a:t>
            </a:r>
            <a:r>
              <a:rPr lang="zh-CN" altLang="zh-CN" dirty="0"/>
              <a:t>个字节。在给</a:t>
            </a:r>
            <a:r>
              <a:rPr lang="en-US" altLang="zh-CN" dirty="0"/>
              <a:t>char</a:t>
            </a:r>
            <a:r>
              <a:rPr lang="zh-CN" altLang="zh-CN" dirty="0"/>
              <a:t>类型的变量赋值时，需要用单引号把字符括起来，也可以将</a:t>
            </a:r>
            <a:r>
              <a:rPr lang="en-US" altLang="zh-CN" dirty="0"/>
              <a:t>char</a:t>
            </a:r>
            <a:r>
              <a:rPr lang="zh-CN" altLang="zh-CN" dirty="0"/>
              <a:t>类型的变量赋值为</a:t>
            </a:r>
            <a:r>
              <a:rPr lang="en-US" altLang="zh-CN" dirty="0"/>
              <a:t>0~65535</a:t>
            </a:r>
            <a:r>
              <a:rPr lang="zh-CN" altLang="zh-CN" dirty="0"/>
              <a:t>范围内的整数，计算机会自动将这些整数转化为对应的字符。</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看例子，第一行代码，表示</a:t>
            </a:r>
            <a:r>
              <a:rPr lang="zh-CN" altLang="en-US"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为一个</a:t>
            </a:r>
            <a:r>
              <a:rPr lang="en-US" altLang="zh-CN"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char</a:t>
            </a:r>
            <a:r>
              <a:rPr lang="zh-CN" altLang="en-US"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类型的变量赋值为字符</a:t>
            </a:r>
            <a:r>
              <a:rPr lang="en-US" altLang="zh-CN"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zh-CN" altLang="en-US"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第二行代码，表示为一个</a:t>
            </a:r>
            <a:r>
              <a:rPr lang="en-US" altLang="zh-CN"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char</a:t>
            </a:r>
            <a:r>
              <a:rPr lang="zh-CN" altLang="en-US"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类型的变量赋值整数</a:t>
            </a:r>
            <a:r>
              <a:rPr lang="en-US" altLang="zh-CN"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97</a:t>
            </a:r>
            <a:r>
              <a:rPr lang="zh-CN" altLang="en-US"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，相当于赋值字符</a:t>
            </a:r>
            <a:r>
              <a:rPr lang="en-US" altLang="zh-CN"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zh-CN" altLang="en-US"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。这是因为在</a:t>
            </a:r>
            <a:r>
              <a:rPr lang="en-US" altLang="zh-CN"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Ascii</a:t>
            </a:r>
            <a:r>
              <a:rPr lang="zh-CN" altLang="en-US"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码表中，整数</a:t>
            </a:r>
            <a:r>
              <a:rPr lang="en-US" altLang="zh-CN"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97</a:t>
            </a:r>
            <a:r>
              <a:rPr lang="zh-CN" altLang="en-US"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对应的字符就是小写字母</a:t>
            </a:r>
            <a:r>
              <a:rPr lang="en-US" altLang="zh-CN"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zh-CN" altLang="en-US" sz="12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dirty="0">
                <a:latin typeface="微软雅黑" panose="020B0503020204020204" pitchFamily="34" charset="-122"/>
                <a:ea typeface="微软雅黑" panose="020B0503020204020204" pitchFamily="34" charset="-122"/>
              </a:rPr>
              <a:t>布尔类型变量用来存储布尔值，在</a:t>
            </a:r>
            <a:r>
              <a:rPr lang="en-US" altLang="zh-CN" sz="1200" dirty="0">
                <a:latin typeface="微软雅黑" panose="020B0503020204020204" pitchFamily="34" charset="-122"/>
                <a:ea typeface="微软雅黑" panose="020B0503020204020204" pitchFamily="34" charset="-122"/>
              </a:rPr>
              <a:t>Java</a:t>
            </a:r>
            <a:r>
              <a:rPr lang="zh-CN" altLang="zh-CN" sz="1200" dirty="0">
                <a:latin typeface="微软雅黑" panose="020B0503020204020204" pitchFamily="34" charset="-122"/>
                <a:ea typeface="微软雅黑" panose="020B0503020204020204" pitchFamily="34" charset="-122"/>
              </a:rPr>
              <a:t>中用</a:t>
            </a:r>
            <a:r>
              <a:rPr lang="en-US" altLang="zh-CN" sz="1200" dirty="0" err="1">
                <a:latin typeface="微软雅黑" panose="020B0503020204020204" pitchFamily="34" charset="-122"/>
                <a:ea typeface="微软雅黑" panose="020B0503020204020204" pitchFamily="34" charset="-122"/>
              </a:rPr>
              <a:t>boolean</a:t>
            </a:r>
            <a:r>
              <a:rPr lang="zh-CN" altLang="zh-CN" sz="1200" dirty="0">
                <a:latin typeface="微软雅黑" panose="020B0503020204020204" pitchFamily="34" charset="-122"/>
                <a:ea typeface="微软雅黑" panose="020B0503020204020204" pitchFamily="34" charset="-122"/>
              </a:rPr>
              <a:t>表示。布尔类型变量只有</a:t>
            </a:r>
            <a:r>
              <a:rPr lang="en-US" altLang="zh-CN" sz="1200" dirty="0">
                <a:latin typeface="微软雅黑" panose="020B0503020204020204" pitchFamily="34" charset="-122"/>
                <a:ea typeface="微软雅黑" panose="020B0503020204020204" pitchFamily="34" charset="-122"/>
              </a:rPr>
              <a:t>2</a:t>
            </a:r>
            <a:r>
              <a:rPr lang="zh-CN" altLang="zh-CN" sz="1200" dirty="0">
                <a:latin typeface="微软雅黑" panose="020B0503020204020204" pitchFamily="34" charset="-122"/>
                <a:ea typeface="微软雅黑" panose="020B0503020204020204" pitchFamily="34" charset="-122"/>
              </a:rPr>
              <a:t>个值，即</a:t>
            </a:r>
            <a:r>
              <a:rPr lang="en-US" altLang="zh-CN" sz="1200" dirty="0">
                <a:latin typeface="微软雅黑" panose="020B0503020204020204" pitchFamily="34" charset="-122"/>
                <a:ea typeface="微软雅黑" panose="020B0503020204020204" pitchFamily="34" charset="-122"/>
              </a:rPr>
              <a:t>true</a:t>
            </a:r>
            <a:r>
              <a:rPr lang="zh-CN" altLang="zh-CN"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false</a:t>
            </a:r>
            <a:r>
              <a:rPr lang="zh-CN" altLang="zh-CN" sz="1200" dirty="0">
                <a:latin typeface="微软雅黑" panose="020B0503020204020204" pitchFamily="34" charset="-122"/>
                <a:ea typeface="微软雅黑" panose="020B0503020204020204" pitchFamily="34" charset="-122"/>
              </a:rPr>
              <a:t>。</a:t>
            </a:r>
          </a:p>
          <a:p>
            <a:r>
              <a:rPr lang="zh-CN" altLang="en-US" dirty="0"/>
              <a:t>看例子，第一行代码，表示声明</a:t>
            </a:r>
            <a:r>
              <a:rPr lang="zh-CN" altLang="en-US" sz="1200" dirty="0">
                <a:solidFill>
                  <a:srgbClr val="C00000"/>
                </a:solidFill>
                <a:effectLst>
                  <a:outerShdw blurRad="38100" dist="38100" dir="2700000" algn="tl">
                    <a:srgbClr val="000000">
                      <a:alpha val="43137"/>
                    </a:srgbClr>
                  </a:outerShdw>
                </a:effectLst>
              </a:rPr>
              <a:t>一个布尔类型变量</a:t>
            </a:r>
            <a:r>
              <a:rPr lang="en-US" altLang="zh-CN" sz="1200" dirty="0">
                <a:solidFill>
                  <a:srgbClr val="C00000"/>
                </a:solidFill>
                <a:effectLst>
                  <a:outerShdw blurRad="38100" dist="38100" dir="2700000" algn="tl">
                    <a:srgbClr val="000000">
                      <a:alpha val="43137"/>
                    </a:srgbClr>
                  </a:outerShdw>
                </a:effectLst>
              </a:rPr>
              <a:t>b1</a:t>
            </a:r>
            <a:r>
              <a:rPr lang="zh-CN" altLang="en-US" sz="1200" dirty="0">
                <a:solidFill>
                  <a:srgbClr val="C00000"/>
                </a:solidFill>
                <a:effectLst>
                  <a:outerShdw blurRad="38100" dist="38100" dir="2700000" algn="tl">
                    <a:srgbClr val="000000">
                      <a:alpha val="43137"/>
                    </a:srgbClr>
                  </a:outerShdw>
                </a:effectLst>
              </a:rPr>
              <a:t>，初值为</a:t>
            </a:r>
            <a:r>
              <a:rPr lang="en-US" altLang="zh-CN" sz="1200" dirty="0">
                <a:solidFill>
                  <a:srgbClr val="C00000"/>
                </a:solidFill>
                <a:effectLst>
                  <a:outerShdw blurRad="38100" dist="38100" dir="2700000" algn="tl">
                    <a:srgbClr val="000000">
                      <a:alpha val="43137"/>
                    </a:srgbClr>
                  </a:outerShdw>
                </a:effectLst>
              </a:rPr>
              <a:t>false</a:t>
            </a:r>
            <a:r>
              <a:rPr lang="zh-CN" altLang="en-US" sz="1200" dirty="0">
                <a:solidFill>
                  <a:srgbClr val="C00000"/>
                </a:solidFill>
                <a:effectLst>
                  <a:outerShdw blurRad="38100" dist="38100" dir="2700000" algn="tl">
                    <a:srgbClr val="000000">
                      <a:alpha val="43137"/>
                    </a:srgbClr>
                  </a:outerShdw>
                </a:effectLst>
              </a:rPr>
              <a:t>，</a:t>
            </a:r>
            <a:endParaRPr lang="en-US" altLang="zh-CN" sz="1200" dirty="0">
              <a:solidFill>
                <a:srgbClr val="C00000"/>
              </a:solidFill>
              <a:effectLst>
                <a:outerShdw blurRad="38100" dist="38100" dir="2700000" algn="tl">
                  <a:srgbClr val="000000">
                    <a:alpha val="43137"/>
                  </a:srgbClr>
                </a:outerShdw>
              </a:effectLst>
            </a:endParaRPr>
          </a:p>
          <a:p>
            <a:r>
              <a:rPr lang="zh-CN" altLang="en-US" sz="1200" dirty="0">
                <a:solidFill>
                  <a:srgbClr val="C00000"/>
                </a:solidFill>
                <a:effectLst>
                  <a:outerShdw blurRad="38100" dist="38100" dir="2700000" algn="tl">
                    <a:srgbClr val="000000">
                      <a:alpha val="43137"/>
                    </a:srgbClr>
                  </a:outerShdw>
                </a:effectLst>
              </a:rPr>
              <a:t>第二行代码，表示改变</a:t>
            </a:r>
            <a:r>
              <a:rPr lang="en-US" altLang="zh-CN" sz="1200" dirty="0">
                <a:solidFill>
                  <a:srgbClr val="C00000"/>
                </a:solidFill>
                <a:effectLst>
                  <a:outerShdw blurRad="38100" dist="38100" dir="2700000" algn="tl">
                    <a:srgbClr val="000000">
                      <a:alpha val="43137"/>
                    </a:srgbClr>
                  </a:outerShdw>
                </a:effectLst>
              </a:rPr>
              <a:t>b1</a:t>
            </a:r>
            <a:r>
              <a:rPr lang="zh-CN" altLang="en-US" sz="1200" dirty="0">
                <a:solidFill>
                  <a:srgbClr val="C00000"/>
                </a:solidFill>
                <a:effectLst>
                  <a:outerShdw blurRad="38100" dist="38100" dir="2700000" algn="tl">
                    <a:srgbClr val="000000">
                      <a:alpha val="43137"/>
                    </a:srgbClr>
                  </a:outerShdw>
                </a:effectLst>
              </a:rPr>
              <a:t>变量的值为</a:t>
            </a:r>
            <a:r>
              <a:rPr lang="en-US" altLang="zh-CN" sz="1200" dirty="0">
                <a:solidFill>
                  <a:srgbClr val="C00000"/>
                </a:solidFill>
                <a:effectLst>
                  <a:outerShdw blurRad="38100" dist="38100" dir="2700000" algn="tl">
                    <a:srgbClr val="000000">
                      <a:alpha val="43137"/>
                    </a:srgbClr>
                  </a:outerShdw>
                </a:effectLst>
              </a:rPr>
              <a:t>true.</a:t>
            </a:r>
          </a:p>
          <a:p>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第9行代码“System.out.println("b="+b);”有问题，变量b不能被解析。原因是超过了变量b的作用范围。可以将该行代码删除。</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首先定义了一个int类型的变量x并赋值8，然后定义了一个int类型的变量y并赋值2，接着把变量x和y的和赋值给x，在Java中，推荐使用复合赋值运算符，x+=y这种写法便于程序编译处理，具有更好的性能。</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对于除法运算，如果两个操作数都是整数，那么结果也取整数部分，舍弃小数部分；如果两个操作数中有一个是浮点数，将进行自动类型转换，结果也是浮点数，将会保留小数部分。</a:t>
            </a:r>
          </a:p>
          <a:p>
            <a:r>
              <a:rPr lang="zh-CN" altLang="en-US"/>
              <a:t>对于取模运算，如果两个操作数都是整数，结果也是整数；如果两个操作数中有一个数是浮点数，结果也是浮点数，将会保留小数部分。</a:t>
            </a:r>
          </a:p>
          <a:p>
            <a:r>
              <a:rPr lang="zh-CN" altLang="en-US"/>
              <a:t>自增运算符有两种使用方式：i++和++i，它们都相当于i=i+1；不同的地方是i++是先进行表达式运算，i再加1，而++i是i先加1在进行表达式计算。i--和--i同理。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原来变量a、b、c和d的值都等于5，当程序执行完a++;++b;c--;--d;这几句代码之后，a、b、c、d由于自增、自减原因，变为a=6,b=6,c=4,d=4，这就是第一行运行结果；接着执行e=a++;先将a的值6赋值给e,然后a再加1，所以e=6，a=7。再执行f=++b;b先加1，变为b=7，然后将b的值赋值给f，因此f=7。第二行运行结果就是a=7,b=7,e=6,f=7。</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比较运算符也叫关系运算符，是用来对两个数值或者两个变量进行比较，比较的结果是一个布尔类型的值，即结果为true或者false。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程序中a，b，c的初值为0，执行x=a&gt;0 &amp; b++&gt;1; 与运算的规则是：两个操作数都为true，结果才是true；不论运算符&amp;左边的值是什么，右边的表达式都会进行计算。a&gt;0为false，b++&gt;1为false，因此x的值为false，此时b=1。</a:t>
            </a:r>
          </a:p>
          <a:p>
            <a:r>
              <a:rPr lang="zh-CN" altLang="en-US"/>
              <a:t>执行y=a&gt;0 &amp;&amp; c++&gt;1;短路与运算的运算规则同“&amp;”，不同的是，如果运算符“&amp;&amp;”左边的值为false，右边的表达式将不会进行计算。a&gt;0为false，所以y的值为false，不会计算c++&gt;1这个表达式，因此c没有进行自增运算，c的值依然为0。</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数学中，在完成既有加减又有乘除的混合四则运算时，要遵循“先乘除后加减”的运算规则。Java程序也一样，在对一些比较复杂的表达式进行计算的时候，要明确表达式中的运算符的运算顺序，可以把这种顺序称作运算符的优先级。</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析结果】第一行代码正确，定义了一个int型变量num并赋值为259。第二行代码错误，将int类型变量num的值赋值给byte类型变量b，由于目标类型byte取值范围小于原类型int，所以必须进行强制类型转换。同理，第三行代码错误，必须进行强制类型转换。</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【参数说明】</a:t>
            </a:r>
          </a:p>
          <a:p>
            <a:r>
              <a:rPr lang="zh-CN" altLang="en-US"/>
              <a:t>如果语句块1只有一条语句，可以省略大括号，但如果语句块1有多条语句，那么就不可以省略大括号。为了增强程序的可读性，最好不要省略。后面介绍的其他if语句同理。</a:t>
            </a:r>
          </a:p>
          <a:p>
            <a:r>
              <a:rPr lang="zh-CN" altLang="en-US"/>
              <a:t>如果布尔表达式的值为 true，则执行 if 语句中的代码块，否则执行 if 语句块后面的代码块。</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【参数说明】</a:t>
            </a:r>
          </a:p>
          <a:p>
            <a:r>
              <a:rPr lang="zh-CN" altLang="en-US"/>
              <a:t>else必须与if成对出现。</a:t>
            </a:r>
          </a:p>
          <a:p>
            <a:r>
              <a:rPr lang="zh-CN" altLang="en-US"/>
              <a:t>语句块1和语句块2可以是单条语句，也可以是复合语句。</a:t>
            </a:r>
          </a:p>
          <a:p>
            <a:r>
              <a:rPr lang="zh-CN" altLang="en-US"/>
              <a:t>该部分程序的执行过程为：若布尔表达式的值为true，则执行语句块1，否则执行语句块2。</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【参数说明】</a:t>
            </a:r>
          </a:p>
          <a:p>
            <a:r>
              <a:rPr lang="zh-CN" altLang="en-US"/>
              <a:t>switch语句在运行时首先计算switch后面圆括号中“表达式”的值，这个值必须是整型或字符型。</a:t>
            </a:r>
          </a:p>
          <a:p>
            <a:r>
              <a:rPr lang="zh-CN" altLang="en-US"/>
              <a:t>各个case表达式常量的值的类型应与switch圆括号中“表达式”的值类型一致。</a:t>
            </a:r>
          </a:p>
          <a:p>
            <a:r>
              <a:rPr lang="zh-CN" altLang="en-US"/>
              <a:t>各case子句中的常量值不允许重复，具有唯一性。</a:t>
            </a:r>
          </a:p>
          <a:p>
            <a:r>
              <a:rPr lang="zh-CN" altLang="en-US"/>
              <a:t>语句块可以是单条语句，也可以是复合语句，复合语句不必用大括号括起来。</a:t>
            </a:r>
          </a:p>
          <a:p>
            <a:r>
              <a:rPr lang="zh-CN" altLang="en-US"/>
              <a:t>default默认语句是可选的，可以省略。当表达式的值与case表达式常量的值都不匹配时，就运行default默认语句。</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while语句的执行过程为：首先计算布尔表达式的值，如果值为false则不执行循环体。如果值为true，则执行语句块，重复这个过程直到表达式的值为false，退出循环。</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【参数说明】</a:t>
            </a:r>
          </a:p>
          <a:p>
            <a:r>
              <a:rPr lang="zh-CN" altLang="en-US"/>
              <a:t>do-while语句的执行过程为：先执行语句块，然后计算布尔表达式的值，如果值为false则退出循环，值为true继续执行语句块，一直到值为false时退出循环。</a:t>
            </a:r>
          </a:p>
          <a:p>
            <a:r>
              <a:rPr lang="zh-CN" altLang="en-US"/>
              <a:t>do-while和while的区别是，do-while的语句块至少被执行过一次，而while中的语句块必须在满足括号中布尔表达式为true时才被执行。</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for循环语句的执行过程为：首先计算表达式1且仅仅计算一次，每一次循环之前计算表达式2，如果表达式2结果为true，则执行语句块，并且计算表达式3，重复以上步骤；如果表达式2结果为false，则退出循环。</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1test是错误的，标识符不能以数字开头。</a:t>
            </a:r>
          </a:p>
          <a:p>
            <a:r>
              <a:rPr lang="zh-CN" altLang="en-US"/>
              <a:t>public、null、false是错误的，标识符的命名不能与关键字、布尔值（true、false）和null相同。</a:t>
            </a:r>
          </a:p>
          <a:p>
            <a:r>
              <a:rPr lang="zh-CN" altLang="en-US"/>
              <a:t>@chongqing是错误的，标识符只能由字母、数字、下画线和$组成。</a:t>
            </a:r>
          </a:p>
          <a:p>
            <a:r>
              <a:rPr lang="zh-CN" altLang="en-US"/>
              <a:t>test和Test不是一样的标识符，因为标识符的命名严格区分大小写。</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在本书的后面章节将逐步对Java的关键字进行讲解和使用，在此没有必要对关键词进行记忆。在使用Java关键字时，需要注意以下两点。</a:t>
            </a:r>
          </a:p>
          <a:p>
            <a:r>
              <a:rPr lang="zh-CN" altLang="en-US"/>
              <a:t>所有的关键字都是小写的。</a:t>
            </a:r>
          </a:p>
          <a:p>
            <a:r>
              <a:rPr lang="zh-CN" altLang="en-US"/>
              <a:t>程序中的标识符不能以关键字命名，否则会出现编译错误。</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单行注释：双斜杠为单行注释标记，从双斜杠符号开始直到换行为止的所有内容都作为注释，编译器不会对这部分进行编译。</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比如说，定义一个整型变量</a:t>
            </a:r>
            <a:r>
              <a:rPr lang="en-US" altLang="zh-CN" dirty="0"/>
              <a:t>a</a:t>
            </a:r>
            <a:r>
              <a:rPr lang="zh-CN" altLang="en-US" dirty="0"/>
              <a:t>，并赋初值为</a:t>
            </a:r>
            <a:r>
              <a:rPr lang="en-US" altLang="zh-CN" dirty="0"/>
              <a:t>6</a:t>
            </a:r>
            <a:r>
              <a:rPr lang="zh-CN" altLang="en-US" dirty="0"/>
              <a:t>，双斜杠后面的内容就是注释内容，可以用来对代码进行简单解释，编译器不会对这部分进行编译。</a:t>
            </a:r>
          </a:p>
          <a:p>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多行注释：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斜杠、星号，星号、斜杠为多行注释标记，第一个斜杠、星号符号与后面一个星号、斜杠符号之间的所有内容都是注释内容，可以换行。</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a:t>
            </a:r>
            <a:r>
              <a:rPr lang="en-US" altLang="zh-CN" dirty="0"/>
              <a:t>eclipse</a:t>
            </a:r>
            <a:r>
              <a:rPr lang="zh-CN" altLang="en-US" dirty="0"/>
              <a:t>中可以使用Ctrl+Shift+/组合键对多行代码进行快速注释。</a:t>
            </a:r>
            <a:endParaRPr lang="en-US" altLang="zh-CN"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在使用文档注释的时候，需要注意以下两点。</a:t>
            </a:r>
          </a:p>
          <a:p>
            <a:r>
              <a:rPr lang="en-US" altLang="zh-CN" dirty="0"/>
              <a:t>文档注释以“/**”开头，以“*/”结尾。</a:t>
            </a:r>
          </a:p>
          <a:p>
            <a:r>
              <a:rPr lang="en-US" altLang="zh-CN" dirty="0"/>
              <a:t>每个注释包含一些描述性的文本以及若干个文档注释标签。文档注释标签一般以“@”作为前缀。</a:t>
            </a:r>
          </a:p>
        </p:txBody>
      </p:sp>
      <p:sp>
        <p:nvSpPr>
          <p:cNvPr id="4" name="灯片编号占位符 3"/>
          <p:cNvSpPr>
            <a:spLocks noGrp="1"/>
          </p:cNvSpPr>
          <p:nvPr>
            <p:ph type="sldNum" sz="quarter" idx="10"/>
          </p:nvPr>
        </p:nvSpPr>
        <p:spPr/>
        <p:txBody>
          <a:bodyPr/>
          <a:lstStyle/>
          <a:p>
            <a:fld id="{87AAE319-8231-46A1-960B-5493A3C4844B}"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在写程序的过程之中，我们需要注意一些细节，使得我们的程序代码看起来清爽、规范。</a:t>
            </a:r>
            <a:endParaRPr lang="en-US" altLang="zh-CN" dirty="0"/>
          </a:p>
          <a:p>
            <a:pPr marL="0" indent="0">
              <a:buFont typeface="Wingdings" panose="05000000000000000000" pitchFamily="2" charset="2"/>
              <a:buNone/>
            </a:pPr>
            <a:r>
              <a:rPr lang="en-US" altLang="zh-CN" sz="1200" dirty="0"/>
              <a:t>1.</a:t>
            </a:r>
            <a:r>
              <a:rPr lang="zh-CN" altLang="en-US" sz="1200" dirty="0"/>
              <a:t>每条语句占一行</a:t>
            </a:r>
            <a:endParaRPr lang="en-US" altLang="zh-CN" sz="1200" dirty="0"/>
          </a:p>
          <a:p>
            <a:pPr marL="0" indent="0">
              <a:buFont typeface="Wingdings" panose="05000000000000000000" pitchFamily="2" charset="2"/>
              <a:buNone/>
            </a:pPr>
            <a:r>
              <a:rPr lang="en-US" altLang="zh-CN" sz="1200" dirty="0"/>
              <a:t>2.</a:t>
            </a:r>
            <a:r>
              <a:rPr lang="zh-CN" altLang="en-US" sz="1200" dirty="0"/>
              <a:t>每条命令以英文状态下的分号结束，小心出错</a:t>
            </a:r>
            <a:endParaRPr lang="en-US" altLang="zh-CN" sz="1200" dirty="0"/>
          </a:p>
          <a:p>
            <a:pPr marL="0" indent="0">
              <a:buFont typeface="Wingdings" panose="05000000000000000000" pitchFamily="2" charset="2"/>
              <a:buNone/>
            </a:pPr>
            <a:r>
              <a:rPr lang="en-US" altLang="zh-CN" sz="1200" dirty="0"/>
              <a:t>3.</a:t>
            </a:r>
            <a:r>
              <a:rPr lang="zh-CN" altLang="en-US" sz="1200" dirty="0"/>
              <a:t>声明变量时要分行，有助于后面添加注释</a:t>
            </a:r>
            <a:endParaRPr lang="en-US" altLang="zh-CN" sz="1200" dirty="0"/>
          </a:p>
          <a:p>
            <a:pPr marL="0" indent="0">
              <a:buFont typeface="Wingdings" panose="05000000000000000000" pitchFamily="2" charset="2"/>
              <a:buNone/>
            </a:pPr>
            <a:r>
              <a:rPr lang="en-US" altLang="zh-CN" sz="1200" dirty="0"/>
              <a:t>4.</a:t>
            </a:r>
            <a:r>
              <a:rPr lang="zh-CN" altLang="en-US" sz="1200" dirty="0"/>
              <a:t>不要使用技术性很高、难懂、易混淆判断的语句，方便今后的维护</a:t>
            </a:r>
            <a:endParaRPr lang="en-US" altLang="zh-CN" sz="1200" dirty="0"/>
          </a:p>
          <a:p>
            <a:pPr marL="0" indent="0">
              <a:buFont typeface="Wingdings" panose="05000000000000000000" pitchFamily="2" charset="2"/>
              <a:buNone/>
            </a:pPr>
            <a:r>
              <a:rPr lang="en-US" altLang="zh-CN" sz="1200" dirty="0"/>
              <a:t>5.</a:t>
            </a:r>
            <a:r>
              <a:rPr lang="zh-CN" altLang="en-US" sz="1200" dirty="0"/>
              <a:t>程序的关键部分应该多加注释，可以增加程序的阅读性，也有助于阅读者快速了解代码结构</a:t>
            </a:r>
          </a:p>
          <a:p>
            <a:endParaRPr lang="zh-CN" altLang="en-US" dirty="0"/>
          </a:p>
        </p:txBody>
      </p:sp>
      <p:sp>
        <p:nvSpPr>
          <p:cNvPr id="4" name="灯片编号占位符 3"/>
          <p:cNvSpPr>
            <a:spLocks noGrp="1"/>
          </p:cNvSpPr>
          <p:nvPr>
            <p:ph type="sldNum" sz="quarter" idx="5"/>
          </p:nvPr>
        </p:nvSpPr>
        <p:spPr/>
        <p:txBody>
          <a:bodyPr/>
          <a:lstStyle/>
          <a:p>
            <a:fld id="{87AAE319-8231-46A1-960B-5493A3C4844B}"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38CCE87-F668-4024-A18E-74D2E9B7D859}"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7B0808-FAD8-46DD-AEEE-EF10F835BD1E}"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54354B-71BB-4965-923A-84193AB33261}"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D499B8-F3A2-4E8D-83C8-560E86483421}"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8FEFC"/>
        </a:solidFill>
        <a:effectLst/>
      </p:bgPr>
    </p:bg>
    <p:spTree>
      <p:nvGrpSpPr>
        <p:cNvPr id="1" name=""/>
        <p:cNvGrpSpPr/>
        <p:nvPr/>
      </p:nvGrpSpPr>
      <p:grpSpPr>
        <a:xfrm>
          <a:off x="0" y="0"/>
          <a:ext cx="0" cy="0"/>
          <a:chOff x="0" y="0"/>
          <a:chExt cx="0" cy="0"/>
        </a:xfrm>
      </p:grpSpPr>
      <p:sp>
        <p:nvSpPr>
          <p:cNvPr id="2" name="椭圆 1"/>
          <p:cNvSpPr/>
          <p:nvPr userDrawn="1"/>
        </p:nvSpPr>
        <p:spPr>
          <a:xfrm>
            <a:off x="10988894" y="476425"/>
            <a:ext cx="468000" cy="468000"/>
          </a:xfrm>
          <a:prstGeom prst="ellipse">
            <a:avLst/>
          </a:prstGeom>
          <a:solidFill>
            <a:srgbClr val="15A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988894" y="385936"/>
            <a:ext cx="468000" cy="646331"/>
          </a:xfrm>
          <a:prstGeom prst="rect">
            <a:avLst/>
          </a:prstGeom>
          <a:noFill/>
        </p:spPr>
        <p:txBody>
          <a:bodyPr wrap="square" rtlCol="0" anchor="ctr">
            <a:spAutoFit/>
          </a:bodyPr>
          <a:lstStyle/>
          <a:p>
            <a:pPr algn="ctr"/>
            <a:fld id="{EFCBF77D-F46E-4259-B383-244069B4E4DB}" type="slidenum">
              <a:rPr lang="zh-CN" altLang="en-US" smtClean="0">
                <a:solidFill>
                  <a:schemeClr val="bg1"/>
                </a:solidFill>
                <a:latin typeface="微软雅黑 Light" panose="020B0502040204020203" pitchFamily="34" charset="-122"/>
                <a:ea typeface="微软雅黑 Light" panose="020B0502040204020203" pitchFamily="34" charset="-122"/>
              </a:rPr>
              <a:t>‹#›</a:t>
            </a:fld>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3" name="文本占位符 12"/>
          <p:cNvSpPr>
            <a:spLocks noGrp="1"/>
          </p:cNvSpPr>
          <p:nvPr>
            <p:ph type="body" sz="quarter" idx="10" hasCustomPrompt="1"/>
          </p:nvPr>
        </p:nvSpPr>
        <p:spPr>
          <a:xfrm>
            <a:off x="731838" y="473777"/>
            <a:ext cx="6808927" cy="470648"/>
          </a:xfrm>
        </p:spPr>
        <p:txBody>
          <a:bodyPr anchor="ctr">
            <a:noAutofit/>
          </a:bodyPr>
          <a:lstStyle>
            <a:lvl1pPr marL="0" indent="0" algn="l">
              <a:buFontTx/>
              <a:buNone/>
              <a:defRPr sz="2800">
                <a:latin typeface="华文细黑" panose="02010600040101010101" pitchFamily="2" charset="-122"/>
                <a:ea typeface="华文细黑" panose="02010600040101010101" pitchFamily="2" charset="-122"/>
              </a:defRPr>
            </a:lvl1pPr>
          </a:lstStyle>
          <a:p>
            <a:pPr lvl="0"/>
            <a:r>
              <a:rPr lang="zh-CN" altLang="en-US" dirty="0"/>
              <a:t>单击此处编辑母版</a:t>
            </a:r>
          </a:p>
        </p:txBody>
      </p:sp>
      <p:sp>
        <p:nvSpPr>
          <p:cNvPr id="5" name="矩形 4"/>
          <p:cNvSpPr/>
          <p:nvPr userDrawn="1"/>
        </p:nvSpPr>
        <p:spPr>
          <a:xfrm>
            <a:off x="0" y="525075"/>
            <a:ext cx="566057" cy="368052"/>
          </a:xfrm>
          <a:prstGeom prst="rect">
            <a:avLst/>
          </a:prstGeom>
          <a:solidFill>
            <a:srgbClr val="15A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8FE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6B40D3-2614-4C34-BE6A-CA423B737A0F}"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364B39B-E44F-45B8-8E4A-40947C7A93C4}"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63B0A1-62FF-4526-8ADF-6019D3E297A4}" type="datetime1">
              <a:rPr lang="zh-CN" altLang="en-US" smtClean="0"/>
              <a:t>2021/8/11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5EC5F26-45F9-4CE5-86CD-7D412DF0B675}" type="datetime1">
              <a:rPr lang="zh-CN" altLang="en-US" smtClean="0"/>
              <a:t>2021/8/11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0D7670-4D30-405C-A7CA-02BF47F92CC2}" type="datetime1">
              <a:rPr lang="zh-CN" altLang="en-US" smtClean="0"/>
              <a:t>2021/8/11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E4F4FC-224F-4767-959D-22199600939D}"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EBA2A-5324-4115-A751-E78BFE49E695}" type="datetime1">
              <a:rPr lang="zh-CN" altLang="en-US" smtClean="0"/>
              <a:t>2021/8/11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F21AF-7794-4FEA-8880-A4F9A69B1C1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diagramData" Target="../diagrams/data8.xml"/><Relationship Id="rId26" Type="http://schemas.openxmlformats.org/officeDocument/2006/relationships/diagramColors" Target="../diagrams/colors9.xml"/><Relationship Id="rId3" Type="http://schemas.openxmlformats.org/officeDocument/2006/relationships/diagramData" Target="../diagrams/data5.xml"/><Relationship Id="rId21" Type="http://schemas.openxmlformats.org/officeDocument/2006/relationships/diagramColors" Target="../diagrams/colors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5" Type="http://schemas.openxmlformats.org/officeDocument/2006/relationships/diagramQuickStyle" Target="../diagrams/quickStyle9.xml"/><Relationship Id="rId2" Type="http://schemas.openxmlformats.org/officeDocument/2006/relationships/notesSlide" Target="../notesSlides/notesSlide10.xml"/><Relationship Id="rId16" Type="http://schemas.openxmlformats.org/officeDocument/2006/relationships/diagramColors" Target="../diagrams/colors7.xml"/><Relationship Id="rId20" Type="http://schemas.openxmlformats.org/officeDocument/2006/relationships/diagramQuickStyle" Target="../diagrams/quickStyle8.xml"/><Relationship Id="rId29" Type="http://schemas.openxmlformats.org/officeDocument/2006/relationships/diagramLayout" Target="../diagrams/layout10.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24" Type="http://schemas.openxmlformats.org/officeDocument/2006/relationships/diagramLayout" Target="../diagrams/layout9.xml"/><Relationship Id="rId32" Type="http://schemas.microsoft.com/office/2007/relationships/diagramDrawing" Target="../diagrams/drawing10.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openxmlformats.org/officeDocument/2006/relationships/diagramData" Target="../diagrams/data9.xml"/><Relationship Id="rId28" Type="http://schemas.openxmlformats.org/officeDocument/2006/relationships/diagramData" Target="../diagrams/data10.xml"/><Relationship Id="rId10" Type="http://schemas.openxmlformats.org/officeDocument/2006/relationships/diagramQuickStyle" Target="../diagrams/quickStyle6.xml"/><Relationship Id="rId19" Type="http://schemas.openxmlformats.org/officeDocument/2006/relationships/diagramLayout" Target="../diagrams/layout8.xml"/><Relationship Id="rId31" Type="http://schemas.openxmlformats.org/officeDocument/2006/relationships/diagramColors" Target="../diagrams/colors10.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microsoft.com/office/2007/relationships/diagramDrawing" Target="../diagrams/drawing8.xml"/><Relationship Id="rId27" Type="http://schemas.microsoft.com/office/2007/relationships/diagramDrawing" Target="../diagrams/drawing9.xml"/><Relationship Id="rId30"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jpeg"/><Relationship Id="rId7" Type="http://schemas.openxmlformats.org/officeDocument/2006/relationships/diagramColors" Target="../diagrams/colors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jpeg"/><Relationship Id="rId7" Type="http://schemas.openxmlformats.org/officeDocument/2006/relationships/diagramColors" Target="../diagrams/colors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jpeg"/><Relationship Id="rId7" Type="http://schemas.openxmlformats.org/officeDocument/2006/relationships/diagramColors" Target="../diagrams/colors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7.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jpeg"/><Relationship Id="rId7" Type="http://schemas.openxmlformats.org/officeDocument/2006/relationships/diagramColors" Target="../diagrams/colors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A681"/>
        </a:solidFill>
        <a:effectLst/>
      </p:bgPr>
    </p:bg>
    <p:spTree>
      <p:nvGrpSpPr>
        <p:cNvPr id="1" name=""/>
        <p:cNvGrpSpPr/>
        <p:nvPr/>
      </p:nvGrpSpPr>
      <p:grpSpPr>
        <a:xfrm>
          <a:off x="0" y="0"/>
          <a:ext cx="0" cy="0"/>
          <a:chOff x="0" y="0"/>
          <a:chExt cx="0" cy="0"/>
        </a:xfrm>
      </p:grpSpPr>
      <p:sp>
        <p:nvSpPr>
          <p:cNvPr id="8" name="任意多边形 7"/>
          <p:cNvSpPr/>
          <p:nvPr/>
        </p:nvSpPr>
        <p:spPr>
          <a:xfrm>
            <a:off x="0" y="1855788"/>
            <a:ext cx="12192000" cy="5002212"/>
          </a:xfrm>
          <a:custGeom>
            <a:avLst/>
            <a:gdLst>
              <a:gd name="connsiteX0" fmla="*/ 0 w 12192000"/>
              <a:gd name="connsiteY0" fmla="*/ 0 h 5002306"/>
              <a:gd name="connsiteX1" fmla="*/ 64750 w 12192000"/>
              <a:gd name="connsiteY1" fmla="*/ 0 h 5002306"/>
              <a:gd name="connsiteX2" fmla="*/ 70790 w 12192000"/>
              <a:gd name="connsiteY2" fmla="*/ 2044 h 5002306"/>
              <a:gd name="connsiteX3" fmla="*/ 4533859 w 12192000"/>
              <a:gd name="connsiteY3" fmla="*/ 717458 h 5002306"/>
              <a:gd name="connsiteX4" fmla="*/ 5215437 w 12192000"/>
              <a:gd name="connsiteY4" fmla="*/ 745125 h 5002306"/>
              <a:gd name="connsiteX5" fmla="*/ 5226599 w 12192000"/>
              <a:gd name="connsiteY5" fmla="*/ 781084 h 5002306"/>
              <a:gd name="connsiteX6" fmla="*/ 6279776 w 12192000"/>
              <a:gd name="connsiteY6" fmla="*/ 1479177 h 5002306"/>
              <a:gd name="connsiteX7" fmla="*/ 7332954 w 12192000"/>
              <a:gd name="connsiteY7" fmla="*/ 781084 h 5002306"/>
              <a:gd name="connsiteX8" fmla="*/ 7348410 w 12192000"/>
              <a:gd name="connsiteY8" fmla="*/ 731293 h 5002306"/>
              <a:gd name="connsiteX9" fmla="*/ 7689244 w 12192000"/>
              <a:gd name="connsiteY9" fmla="*/ 717458 h 5002306"/>
              <a:gd name="connsiteX10" fmla="*/ 12152313 w 12192000"/>
              <a:gd name="connsiteY10" fmla="*/ 2044 h 5002306"/>
              <a:gd name="connsiteX11" fmla="*/ 12158353 w 12192000"/>
              <a:gd name="connsiteY11" fmla="*/ 0 h 5002306"/>
              <a:gd name="connsiteX12" fmla="*/ 12192000 w 12192000"/>
              <a:gd name="connsiteY12" fmla="*/ 0 h 5002306"/>
              <a:gd name="connsiteX13" fmla="*/ 12192000 w 12192000"/>
              <a:gd name="connsiteY13" fmla="*/ 5002306 h 5002306"/>
              <a:gd name="connsiteX14" fmla="*/ 0 w 12192000"/>
              <a:gd name="connsiteY14" fmla="*/ 5002306 h 500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华文细黑" panose="02010600040101010101" pitchFamily="2" charset="-122"/>
            </a:endParaRPr>
          </a:p>
        </p:txBody>
      </p:sp>
      <p:sp>
        <p:nvSpPr>
          <p:cNvPr id="4" name="椭圆 3"/>
          <p:cNvSpPr/>
          <p:nvPr/>
        </p:nvSpPr>
        <p:spPr>
          <a:xfrm>
            <a:off x="5248834" y="1169895"/>
            <a:ext cx="2084294" cy="208429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华文细黑" panose="02010600040101010101" pitchFamily="2" charset="-122"/>
            </a:endParaRPr>
          </a:p>
        </p:txBody>
      </p:sp>
      <p:sp>
        <p:nvSpPr>
          <p:cNvPr id="15367" name="文本框 8"/>
          <p:cNvSpPr txBox="1">
            <a:spLocks noChangeArrowheads="1"/>
          </p:cNvSpPr>
          <p:nvPr/>
        </p:nvSpPr>
        <p:spPr bwMode="auto">
          <a:xfrm>
            <a:off x="1482903" y="3657089"/>
            <a:ext cx="9226194" cy="119888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7200" b="1" dirty="0">
                <a:solidFill>
                  <a:srgbClr val="15A681"/>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7200" b="1" dirty="0">
                <a:solidFill>
                  <a:srgbClr val="15A681"/>
                </a:solidFill>
                <a:latin typeface="微软雅黑" panose="020B0503020204020204" pitchFamily="34" charset="-122"/>
                <a:ea typeface="微软雅黑" panose="020B0503020204020204" pitchFamily="34" charset="-122"/>
                <a:cs typeface="微软雅黑" panose="020B0503020204020204" pitchFamily="34" charset="-122"/>
              </a:rPr>
              <a:t>语法基础</a:t>
            </a:r>
          </a:p>
        </p:txBody>
      </p:sp>
      <p:pic>
        <p:nvPicPr>
          <p:cNvPr id="9" name="图片 8"/>
          <p:cNvPicPr>
            <a:picLocks noChangeAspect="1"/>
          </p:cNvPicPr>
          <p:nvPr/>
        </p:nvPicPr>
        <p:blipFill rotWithShape="1">
          <a:blip r:embed="rId3" cstate="print">
            <a:duotone>
              <a:prstClr val="black"/>
              <a:srgbClr val="15A681">
                <a:tint val="45000"/>
                <a:satMod val="400000"/>
              </a:srgbClr>
            </a:duotone>
            <a:extLst>
              <a:ext uri="{28A0092B-C50C-407E-A947-70E740481C1C}">
                <a14:useLocalDpi xmlns:a14="http://schemas.microsoft.com/office/drawing/2010/main" val="0"/>
              </a:ext>
            </a:extLst>
          </a:blip>
          <a:srcRect b="1406"/>
          <a:stretch>
            <a:fillRect/>
          </a:stretch>
        </p:blipFill>
        <p:spPr>
          <a:xfrm>
            <a:off x="5405746" y="1326807"/>
            <a:ext cx="1770469" cy="174557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编码规范</a:t>
            </a:r>
          </a:p>
        </p:txBody>
      </p:sp>
      <p:grpSp>
        <p:nvGrpSpPr>
          <p:cNvPr id="8" name="组合 7"/>
          <p:cNvGrpSpPr/>
          <p:nvPr/>
        </p:nvGrpSpPr>
        <p:grpSpPr>
          <a:xfrm>
            <a:off x="443499" y="1415911"/>
            <a:ext cx="10791458" cy="3710893"/>
            <a:chOff x="-1349895" y="4263224"/>
            <a:chExt cx="11462033" cy="5719368"/>
          </a:xfrm>
        </p:grpSpPr>
        <p:sp>
          <p:nvSpPr>
            <p:cNvPr id="9" name="矩形: 圆角 8"/>
            <p:cNvSpPr/>
            <p:nvPr/>
          </p:nvSpPr>
          <p:spPr>
            <a:xfrm>
              <a:off x="-1349895" y="4263224"/>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188879" y="4486109"/>
              <a:ext cx="11140000" cy="5273598"/>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11" name="文本框 10"/>
          <p:cNvSpPr txBox="1"/>
          <p:nvPr/>
        </p:nvSpPr>
        <p:spPr>
          <a:xfrm>
            <a:off x="877995" y="1991287"/>
            <a:ext cx="9963560" cy="230832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每条语句占一行</a:t>
            </a:r>
            <a:endParaRPr lang="en-US" altLang="zh-CN" sz="2400" dirty="0"/>
          </a:p>
          <a:p>
            <a:pPr marL="342900" indent="-342900">
              <a:buFont typeface="Wingdings" panose="05000000000000000000" pitchFamily="2" charset="2"/>
              <a:buChar char="Ø"/>
            </a:pPr>
            <a:r>
              <a:rPr lang="zh-CN" altLang="en-US" sz="2400" dirty="0"/>
              <a:t>每条命令以英文状态下的分号结束，小心出错</a:t>
            </a:r>
            <a:endParaRPr lang="en-US" altLang="zh-CN" sz="2400" dirty="0"/>
          </a:p>
          <a:p>
            <a:pPr marL="342900" indent="-342900">
              <a:buFont typeface="Wingdings" panose="05000000000000000000" pitchFamily="2" charset="2"/>
              <a:buChar char="Ø"/>
            </a:pPr>
            <a:r>
              <a:rPr lang="zh-CN" altLang="en-US" sz="2400" dirty="0"/>
              <a:t>声明变量时要分行，有助于后面添加注释</a:t>
            </a:r>
            <a:endParaRPr lang="en-US" altLang="zh-CN" sz="2400" dirty="0"/>
          </a:p>
          <a:p>
            <a:pPr marL="342900" indent="-342900">
              <a:buFont typeface="Wingdings" panose="05000000000000000000" pitchFamily="2" charset="2"/>
              <a:buChar char="Ø"/>
            </a:pPr>
            <a:r>
              <a:rPr lang="zh-CN" altLang="en-US" sz="2400" dirty="0"/>
              <a:t>不要使用技术性很高、难懂、易混淆判断的语句，方便今后的维护</a:t>
            </a:r>
            <a:endParaRPr lang="en-US" altLang="zh-CN" sz="2400" dirty="0"/>
          </a:p>
          <a:p>
            <a:pPr marL="342900" indent="-342900">
              <a:buFont typeface="Wingdings" panose="05000000000000000000" pitchFamily="2" charset="2"/>
              <a:buChar char="Ø"/>
            </a:pPr>
            <a:r>
              <a:rPr lang="zh-CN" altLang="en-US" sz="2400" dirty="0"/>
              <a:t>对于程序的关键部分应该多加注释，可以增加程序的阅读性，也有助于阅读者快速了解代码结构</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838" y="473777"/>
            <a:ext cx="6808927" cy="470648"/>
          </a:xfrm>
        </p:spPr>
        <p:txBody>
          <a:bodyPr/>
          <a:lstStyle/>
          <a:p>
            <a:r>
              <a:rPr lang="en-US" altLang="zh-CN" dirty="0"/>
              <a:t>2.1.4</a:t>
            </a:r>
            <a:r>
              <a:rPr lang="zh-CN" altLang="en-US" dirty="0"/>
              <a:t>基本数据类型</a:t>
            </a:r>
          </a:p>
        </p:txBody>
      </p:sp>
      <p:graphicFrame>
        <p:nvGraphicFramePr>
          <p:cNvPr id="3" name="图示 2"/>
          <p:cNvGraphicFramePr/>
          <p:nvPr/>
        </p:nvGraphicFramePr>
        <p:xfrm>
          <a:off x="328774" y="3205536"/>
          <a:ext cx="1850719" cy="185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左大括号 5"/>
          <p:cNvSpPr/>
          <p:nvPr/>
        </p:nvSpPr>
        <p:spPr>
          <a:xfrm>
            <a:off x="2395725" y="2905542"/>
            <a:ext cx="340844" cy="25171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solidFill>
                <a:srgbClr val="339933"/>
              </a:solidFill>
            </a:endParaRPr>
          </a:p>
        </p:txBody>
      </p:sp>
      <p:graphicFrame>
        <p:nvGraphicFramePr>
          <p:cNvPr id="15" name="图示 14"/>
          <p:cNvGraphicFramePr/>
          <p:nvPr/>
        </p:nvGraphicFramePr>
        <p:xfrm>
          <a:off x="3371526" y="2272576"/>
          <a:ext cx="1850719" cy="8009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图示 13"/>
          <p:cNvGraphicFramePr/>
          <p:nvPr/>
        </p:nvGraphicFramePr>
        <p:xfrm>
          <a:off x="3371526" y="3696450"/>
          <a:ext cx="1850719" cy="74549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4" name="图示 3"/>
          <p:cNvGraphicFramePr/>
          <p:nvPr/>
        </p:nvGraphicFramePr>
        <p:xfrm>
          <a:off x="3418482" y="5049906"/>
          <a:ext cx="1850719" cy="74549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0" name="左大括号 9"/>
          <p:cNvSpPr/>
          <p:nvPr/>
        </p:nvSpPr>
        <p:spPr>
          <a:xfrm>
            <a:off x="5346447" y="1700207"/>
            <a:ext cx="426006" cy="17287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solidFill>
                <a:srgbClr val="339933"/>
              </a:solidFill>
            </a:endParaRPr>
          </a:p>
        </p:txBody>
      </p:sp>
      <p:graphicFrame>
        <p:nvGraphicFramePr>
          <p:cNvPr id="17" name="图示 16"/>
          <p:cNvGraphicFramePr/>
          <p:nvPr/>
        </p:nvGraphicFramePr>
        <p:xfrm>
          <a:off x="5942274" y="1309009"/>
          <a:ext cx="1850719" cy="869614"/>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6" name="图示 15"/>
          <p:cNvGraphicFramePr/>
          <p:nvPr/>
        </p:nvGraphicFramePr>
        <p:xfrm>
          <a:off x="6100982" y="3105508"/>
          <a:ext cx="1850719" cy="800993"/>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pSp>
        <p:nvGrpSpPr>
          <p:cNvPr id="11" name="组合 10"/>
          <p:cNvGrpSpPr/>
          <p:nvPr/>
        </p:nvGrpSpPr>
        <p:grpSpPr>
          <a:xfrm>
            <a:off x="8309596" y="1309009"/>
            <a:ext cx="3070749" cy="868654"/>
            <a:chOff x="56705" y="479"/>
            <a:chExt cx="1807878" cy="868654"/>
          </a:xfrm>
        </p:grpSpPr>
        <p:sp>
          <p:nvSpPr>
            <p:cNvPr id="12" name="矩形 11"/>
            <p:cNvSpPr/>
            <p:nvPr/>
          </p:nvSpPr>
          <p:spPr>
            <a:xfrm>
              <a:off x="56705" y="479"/>
              <a:ext cx="1737308" cy="868654"/>
            </a:xfrm>
            <a:prstGeom prst="rect">
              <a:avLst/>
            </a:prstGeom>
            <a:solidFill>
              <a:srgbClr val="15A68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文本框 12"/>
            <p:cNvSpPr txBox="1"/>
            <p:nvPr/>
          </p:nvSpPr>
          <p:spPr>
            <a:xfrm>
              <a:off x="127275" y="479"/>
              <a:ext cx="1737308" cy="868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2800" b="1" dirty="0">
                  <a:latin typeface="微软雅黑" panose="020B0503020204020204" pitchFamily="34" charset="-122"/>
                  <a:ea typeface="微软雅黑" panose="020B0503020204020204" pitchFamily="34" charset="-122"/>
                </a:rPr>
                <a:t>byte</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short</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int</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long</a:t>
              </a:r>
              <a:endParaRPr lang="zh-CN" sz="2800" kern="1200" dirty="0">
                <a:latin typeface="微软雅黑" panose="020B0503020204020204" pitchFamily="34" charset="-122"/>
                <a:ea typeface="微软雅黑" panose="020B0503020204020204" pitchFamily="34" charset="-122"/>
              </a:endParaRPr>
            </a:p>
          </p:txBody>
        </p:sp>
      </p:grpSp>
      <p:sp>
        <p:nvSpPr>
          <p:cNvPr id="8" name="箭头: 右 7"/>
          <p:cNvSpPr/>
          <p:nvPr/>
        </p:nvSpPr>
        <p:spPr>
          <a:xfrm>
            <a:off x="7792992" y="1709243"/>
            <a:ext cx="516603" cy="177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8369528" y="3071677"/>
            <a:ext cx="2950883" cy="868654"/>
            <a:chOff x="56705" y="479"/>
            <a:chExt cx="1737308" cy="868654"/>
          </a:xfrm>
        </p:grpSpPr>
        <p:sp>
          <p:nvSpPr>
            <p:cNvPr id="19" name="矩形 18"/>
            <p:cNvSpPr/>
            <p:nvPr/>
          </p:nvSpPr>
          <p:spPr>
            <a:xfrm>
              <a:off x="56705" y="479"/>
              <a:ext cx="1737308" cy="868654"/>
            </a:xfrm>
            <a:prstGeom prst="rect">
              <a:avLst/>
            </a:prstGeom>
            <a:solidFill>
              <a:srgbClr val="15A68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文本框 19"/>
            <p:cNvSpPr txBox="1"/>
            <p:nvPr/>
          </p:nvSpPr>
          <p:spPr>
            <a:xfrm>
              <a:off x="56705" y="479"/>
              <a:ext cx="1737308" cy="8686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2800" b="1" dirty="0">
                  <a:latin typeface="微软雅黑" panose="020B0503020204020204" pitchFamily="34" charset="-122"/>
                  <a:ea typeface="微软雅黑" panose="020B0503020204020204" pitchFamily="34" charset="-122"/>
                </a:rPr>
                <a:t>f</a:t>
              </a:r>
              <a:r>
                <a:rPr lang="en-US" altLang="zh-CN" sz="2800" b="1" kern="1200" dirty="0">
                  <a:latin typeface="微软雅黑" panose="020B0503020204020204" pitchFamily="34" charset="-122"/>
                  <a:ea typeface="微软雅黑" panose="020B0503020204020204" pitchFamily="34" charset="-122"/>
                </a:rPr>
                <a:t>loat</a:t>
              </a:r>
              <a:r>
                <a:rPr lang="zh-CN" altLang="en-US" sz="2800" b="1" kern="1200" dirty="0">
                  <a:latin typeface="微软雅黑" panose="020B0503020204020204" pitchFamily="34" charset="-122"/>
                  <a:ea typeface="微软雅黑" panose="020B0503020204020204" pitchFamily="34" charset="-122"/>
                </a:rPr>
                <a:t>、</a:t>
              </a:r>
              <a:r>
                <a:rPr lang="en-US" altLang="zh-CN" sz="2800" b="1" kern="1200" dirty="0">
                  <a:latin typeface="微软雅黑" panose="020B0503020204020204" pitchFamily="34" charset="-122"/>
                  <a:ea typeface="微软雅黑" panose="020B0503020204020204" pitchFamily="34" charset="-122"/>
                </a:rPr>
                <a:t>double</a:t>
              </a:r>
              <a:endParaRPr lang="zh-CN" sz="2800" kern="1200" dirty="0">
                <a:latin typeface="微软雅黑" panose="020B0503020204020204" pitchFamily="34" charset="-122"/>
                <a:ea typeface="微软雅黑" panose="020B0503020204020204" pitchFamily="34" charset="-122"/>
              </a:endParaRPr>
            </a:p>
          </p:txBody>
        </p:sp>
      </p:grpSp>
      <p:sp>
        <p:nvSpPr>
          <p:cNvPr id="21" name="箭头: 右 20"/>
          <p:cNvSpPr/>
          <p:nvPr/>
        </p:nvSpPr>
        <p:spPr>
          <a:xfrm>
            <a:off x="7790790" y="3395997"/>
            <a:ext cx="516603" cy="1491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ppt_x"/>
                                          </p:val>
                                        </p:tav>
                                        <p:tav tm="100000">
                                          <p:val>
                                            <p:strVal val="#ppt_x"/>
                                          </p:val>
                                        </p:tav>
                                      </p:tavLst>
                                    </p:anim>
                                    <p:anim calcmode="lin" valueType="num">
                                      <p:cBhvr additive="base">
                                        <p:cTn id="7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bldLvl="0" animBg="1"/>
      <p:bldGraphic spid="15" grpId="0">
        <p:bldAsOne/>
      </p:bldGraphic>
      <p:bldGraphic spid="14" grpId="0">
        <p:bldAsOne/>
      </p:bldGraphic>
      <p:bldGraphic spid="4" grpId="0">
        <p:bldAsOne/>
      </p:bldGraphic>
      <p:bldP spid="10" grpId="0" bldLvl="0" animBg="1"/>
      <p:bldGraphic spid="17" grpId="0">
        <p:bldAsOne/>
      </p:bldGraphic>
      <p:bldGraphic spid="16" grpId="0">
        <p:bldAsOne/>
      </p:bldGraphic>
      <p:bldP spid="8" grpId="0" bldLvl="0" animBg="1"/>
      <p:bldP spid="2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700271" y="1911601"/>
            <a:ext cx="10791458" cy="3574265"/>
            <a:chOff x="-1198330" y="4271856"/>
            <a:chExt cx="11462033" cy="5719368"/>
          </a:xfrm>
        </p:grpSpPr>
        <p:sp>
          <p:nvSpPr>
            <p:cNvPr id="110" name="矩形: 圆角 109"/>
            <p:cNvSpPr/>
            <p:nvPr/>
          </p:nvSpPr>
          <p:spPr>
            <a:xfrm>
              <a:off x="-1198330" y="4271856"/>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p:cNvSpPr/>
            <p:nvPr/>
          </p:nvSpPr>
          <p:spPr>
            <a:xfrm>
              <a:off x="-1027862" y="4461382"/>
              <a:ext cx="11140000" cy="5273597"/>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2" name="文本占位符 1"/>
          <p:cNvSpPr>
            <a:spLocks noGrp="1"/>
          </p:cNvSpPr>
          <p:nvPr>
            <p:ph type="body" sz="quarter" idx="10"/>
          </p:nvPr>
        </p:nvSpPr>
        <p:spPr/>
        <p:txBody>
          <a:bodyPr/>
          <a:lstStyle/>
          <a:p>
            <a:r>
              <a:rPr lang="en-US" altLang="zh-CN" dirty="0"/>
              <a:t>2.1.4</a:t>
            </a:r>
            <a:r>
              <a:rPr lang="zh-CN" altLang="en-US" dirty="0"/>
              <a:t>整数类型</a:t>
            </a:r>
          </a:p>
        </p:txBody>
      </p:sp>
      <p:graphicFrame>
        <p:nvGraphicFramePr>
          <p:cNvPr id="3" name="图示 2"/>
          <p:cNvGraphicFramePr/>
          <p:nvPr/>
        </p:nvGraphicFramePr>
        <p:xfrm>
          <a:off x="1319538" y="2886505"/>
          <a:ext cx="9570720" cy="13849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anim calcmode="lin" valueType="num">
                                      <p:cBhvr>
                                        <p:cTn id="8" dur="1000" fill="hold"/>
                                        <p:tgtEl>
                                          <p:spTgt spid="109"/>
                                        </p:tgtEl>
                                        <p:attrNameLst>
                                          <p:attrName>ppt_x</p:attrName>
                                        </p:attrNameLst>
                                      </p:cBhvr>
                                      <p:tavLst>
                                        <p:tav tm="0">
                                          <p:val>
                                            <p:strVal val="#ppt_x"/>
                                          </p:val>
                                        </p:tav>
                                        <p:tav tm="100000">
                                          <p:val>
                                            <p:strVal val="#ppt_x"/>
                                          </p:val>
                                        </p:tav>
                                      </p:tavLst>
                                    </p:anim>
                                    <p:anim calcmode="lin" valueType="num">
                                      <p:cBhvr>
                                        <p:cTn id="9"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ym typeface="+mn-ea"/>
              </a:rPr>
              <a:t>2.1.4</a:t>
            </a:r>
            <a:r>
              <a:rPr lang="zh-CN" altLang="en-US" dirty="0"/>
              <a:t>整数类型取值范围</a:t>
            </a:r>
          </a:p>
        </p:txBody>
      </p:sp>
      <p:graphicFrame>
        <p:nvGraphicFramePr>
          <p:cNvPr id="3" name="表格 2"/>
          <p:cNvGraphicFramePr>
            <a:graphicFrameLocks noGrp="1"/>
          </p:cNvGraphicFramePr>
          <p:nvPr/>
        </p:nvGraphicFramePr>
        <p:xfrm>
          <a:off x="846610" y="1457930"/>
          <a:ext cx="10498780" cy="3412055"/>
        </p:xfrm>
        <a:graphic>
          <a:graphicData uri="http://schemas.openxmlformats.org/drawingml/2006/table">
            <a:tbl>
              <a:tblPr firstRow="1" firstCol="1" bandRow="1">
                <a:tableStyleId>{5C22544A-7EE6-4342-B048-85BDC9FD1C3A}</a:tableStyleId>
              </a:tblPr>
              <a:tblGrid>
                <a:gridCol w="1809734"/>
                <a:gridCol w="2386330"/>
                <a:gridCol w="6302716"/>
              </a:tblGrid>
              <a:tr h="702526">
                <a:tc>
                  <a:txBody>
                    <a:bodyPr/>
                    <a:lstStyle/>
                    <a:p>
                      <a:pPr algn="ctr">
                        <a:spcAft>
                          <a:spcPts val="0"/>
                        </a:spcAft>
                      </a:pPr>
                      <a:r>
                        <a:rPr lang="zh-CN" altLang="en-US" sz="2400" kern="0" dirty="0">
                          <a:solidFill>
                            <a:schemeClr val="bg1"/>
                          </a:solidFill>
                          <a:effectLst/>
                          <a:latin typeface="Calibri" panose="020F0502020204030204" pitchFamily="34" charset="0"/>
                          <a:ea typeface="宋体" panose="02010600030101010101" pitchFamily="2" charset="-122"/>
                          <a:cs typeface="Times New Roman" panose="02020603050405020304" charset="0"/>
                        </a:rPr>
                        <a:t>数据类型</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A681"/>
                    </a:solidFill>
                  </a:tcPr>
                </a:tc>
                <a:tc>
                  <a:txBody>
                    <a:bodyPr/>
                    <a:lstStyle/>
                    <a:p>
                      <a:pPr algn="ctr">
                        <a:spcAft>
                          <a:spcPts val="0"/>
                        </a:spcAft>
                      </a:pPr>
                      <a:r>
                        <a:rPr lang="zh-CN" altLang="en-US" sz="2400" kern="100" dirty="0">
                          <a:solidFill>
                            <a:schemeClr val="bg1"/>
                          </a:solidFill>
                          <a:effectLst/>
                          <a:latin typeface="Calibri" panose="020F0502020204030204" pitchFamily="34" charset="0"/>
                          <a:ea typeface="宋体" panose="02010600030101010101" pitchFamily="2" charset="-122"/>
                          <a:cs typeface="Times New Roman" panose="02020603050405020304" charset="0"/>
                        </a:rPr>
                        <a:t>内存空间</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A681"/>
                    </a:solidFill>
                  </a:tcPr>
                </a:tc>
                <a:tc>
                  <a:txBody>
                    <a:bodyPr/>
                    <a:lstStyle/>
                    <a:p>
                      <a:pPr algn="ctr">
                        <a:spcAft>
                          <a:spcPts val="0"/>
                        </a:spcAft>
                      </a:pPr>
                      <a:r>
                        <a:rPr lang="zh-CN" altLang="en-US" sz="2400" kern="0" dirty="0">
                          <a:solidFill>
                            <a:schemeClr val="bg1"/>
                          </a:solidFill>
                          <a:effectLst/>
                        </a:rPr>
                        <a:t>取值范围</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A681"/>
                    </a:solidFill>
                  </a:tcPr>
                </a:tc>
              </a:tr>
              <a:tr h="702526">
                <a:tc>
                  <a:txBody>
                    <a:bodyPr/>
                    <a:lstStyle/>
                    <a:p>
                      <a:pPr algn="ctr">
                        <a:spcAft>
                          <a:spcPts val="0"/>
                        </a:spcAft>
                      </a:pPr>
                      <a:r>
                        <a:rPr lang="en-US" altLang="zh-CN" sz="2400" kern="0" dirty="0">
                          <a:solidFill>
                            <a:schemeClr val="bg1"/>
                          </a:solidFill>
                          <a:effectLst/>
                        </a:rPr>
                        <a:t>byte</a:t>
                      </a:r>
                      <a:endParaRPr lang="en-US" altLang="zh-CN" sz="2400" kern="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8</a:t>
                      </a:r>
                      <a:r>
                        <a:rPr lang="zh-CN" altLang="en-US" sz="2400" b="1" kern="0" dirty="0">
                          <a:solidFill>
                            <a:schemeClr val="bg1"/>
                          </a:solidFill>
                          <a:effectLst/>
                          <a:latin typeface="+mn-lt"/>
                          <a:ea typeface="+mn-ea"/>
                          <a:cs typeface="+mn-cs"/>
                        </a:rPr>
                        <a:t>位（</a:t>
                      </a:r>
                      <a:r>
                        <a:rPr lang="en-US" altLang="zh-CN" sz="2400" b="1" kern="0" dirty="0">
                          <a:solidFill>
                            <a:schemeClr val="bg1"/>
                          </a:solidFill>
                          <a:effectLst/>
                          <a:latin typeface="+mn-lt"/>
                          <a:ea typeface="+mn-ea"/>
                          <a:cs typeface="+mn-cs"/>
                        </a:rPr>
                        <a:t>1</a:t>
                      </a:r>
                      <a:r>
                        <a:rPr lang="zh-CN" altLang="en-US" sz="2400" b="1" kern="0" dirty="0">
                          <a:solidFill>
                            <a:schemeClr val="bg1"/>
                          </a:solidFill>
                          <a:effectLst/>
                          <a:latin typeface="+mn-lt"/>
                          <a:ea typeface="+mn-ea"/>
                          <a:cs typeface="+mn-cs"/>
                        </a:rPr>
                        <a:t>个字节）</a:t>
                      </a: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-128~127</a:t>
                      </a:r>
                    </a:p>
                  </a:txBody>
                  <a:tcPr marL="68580" marR="68580" marT="0" marB="0" anchor="ctr">
                    <a:solidFill>
                      <a:srgbClr val="15BD80"/>
                    </a:solidFill>
                  </a:tcPr>
                </a:tc>
              </a:tr>
              <a:tr h="702310">
                <a:tc>
                  <a:txBody>
                    <a:bodyPr/>
                    <a:lstStyle/>
                    <a:p>
                      <a:pPr algn="ctr">
                        <a:spcAft>
                          <a:spcPts val="0"/>
                        </a:spcAft>
                      </a:pPr>
                      <a:r>
                        <a:rPr lang="en-US" altLang="zh-CN" sz="2400" kern="0" dirty="0">
                          <a:solidFill>
                            <a:schemeClr val="bg1"/>
                          </a:solidFill>
                          <a:effectLst/>
                        </a:rPr>
                        <a:t>short</a:t>
                      </a:r>
                      <a:endParaRPr lang="en-US" altLang="zh-CN" sz="2400" kern="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16</a:t>
                      </a:r>
                      <a:r>
                        <a:rPr lang="zh-CN" altLang="en-US" sz="2400" b="1" kern="0" dirty="0">
                          <a:solidFill>
                            <a:schemeClr val="bg1"/>
                          </a:solidFill>
                          <a:effectLst/>
                          <a:latin typeface="+mn-lt"/>
                          <a:ea typeface="+mn-ea"/>
                          <a:cs typeface="+mn-cs"/>
                        </a:rPr>
                        <a:t>位（</a:t>
                      </a:r>
                      <a:r>
                        <a:rPr lang="en-US" altLang="zh-CN" sz="2400" b="1" kern="0" dirty="0">
                          <a:solidFill>
                            <a:schemeClr val="bg1"/>
                          </a:solidFill>
                          <a:effectLst/>
                          <a:latin typeface="+mn-lt"/>
                          <a:ea typeface="+mn-ea"/>
                          <a:cs typeface="+mn-cs"/>
                        </a:rPr>
                        <a:t>2</a:t>
                      </a:r>
                      <a:r>
                        <a:rPr lang="zh-CN" altLang="en-US" sz="2400" b="1" kern="0" dirty="0">
                          <a:solidFill>
                            <a:schemeClr val="bg1"/>
                          </a:solidFill>
                          <a:effectLst/>
                          <a:latin typeface="+mn-lt"/>
                          <a:ea typeface="+mn-ea"/>
                          <a:cs typeface="+mn-cs"/>
                        </a:rPr>
                        <a:t>个字节）</a:t>
                      </a: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-32768~32767</a:t>
                      </a:r>
                    </a:p>
                  </a:txBody>
                  <a:tcPr marL="68580" marR="68580" marT="0" marB="0" anchor="ctr">
                    <a:solidFill>
                      <a:srgbClr val="15BD80"/>
                    </a:solidFill>
                  </a:tcPr>
                </a:tc>
              </a:tr>
              <a:tr h="702526">
                <a:tc>
                  <a:txBody>
                    <a:bodyPr/>
                    <a:lstStyle/>
                    <a:p>
                      <a:pPr algn="ctr">
                        <a:spcAft>
                          <a:spcPts val="0"/>
                        </a:spcAft>
                      </a:pPr>
                      <a:r>
                        <a:rPr lang="en-US" altLang="zh-CN" sz="2400" kern="0" dirty="0">
                          <a:solidFill>
                            <a:schemeClr val="bg1"/>
                          </a:solidFill>
                          <a:effectLst/>
                        </a:rPr>
                        <a:t>int</a:t>
                      </a:r>
                      <a:endParaRPr lang="en-US" altLang="zh-CN" sz="2400" kern="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32</a:t>
                      </a:r>
                      <a:r>
                        <a:rPr lang="zh-CN" altLang="en-US" sz="2400" b="1" kern="0" dirty="0">
                          <a:solidFill>
                            <a:schemeClr val="bg1"/>
                          </a:solidFill>
                          <a:effectLst/>
                          <a:latin typeface="+mn-lt"/>
                          <a:ea typeface="+mn-ea"/>
                          <a:cs typeface="+mn-cs"/>
                        </a:rPr>
                        <a:t>位（</a:t>
                      </a:r>
                      <a:r>
                        <a:rPr lang="en-US" altLang="zh-CN" sz="2400" b="1" kern="0" dirty="0">
                          <a:solidFill>
                            <a:schemeClr val="bg1"/>
                          </a:solidFill>
                          <a:effectLst/>
                          <a:latin typeface="+mn-lt"/>
                          <a:ea typeface="+mn-ea"/>
                          <a:cs typeface="+mn-cs"/>
                        </a:rPr>
                        <a:t>4</a:t>
                      </a:r>
                      <a:r>
                        <a:rPr lang="zh-CN" altLang="en-US" sz="2400" b="1" kern="0" dirty="0">
                          <a:solidFill>
                            <a:schemeClr val="bg1"/>
                          </a:solidFill>
                          <a:effectLst/>
                          <a:latin typeface="+mn-lt"/>
                          <a:ea typeface="+mn-ea"/>
                          <a:cs typeface="+mn-cs"/>
                        </a:rPr>
                        <a:t>个字节）</a:t>
                      </a: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-2147483648~2147483647</a:t>
                      </a:r>
                    </a:p>
                  </a:txBody>
                  <a:tcPr marL="68580" marR="68580" marT="0" marB="0" anchor="ctr">
                    <a:solidFill>
                      <a:srgbClr val="15BD80"/>
                    </a:solidFill>
                  </a:tcPr>
                </a:tc>
              </a:tr>
              <a:tr h="602167">
                <a:tc>
                  <a:txBody>
                    <a:bodyPr/>
                    <a:lstStyle/>
                    <a:p>
                      <a:pPr algn="ctr">
                        <a:spcAft>
                          <a:spcPts val="0"/>
                        </a:spcAft>
                      </a:pPr>
                      <a:r>
                        <a:rPr lang="en-US" altLang="zh-CN" sz="2400" kern="100" dirty="0">
                          <a:solidFill>
                            <a:schemeClr val="bg1"/>
                          </a:solidFill>
                          <a:effectLst/>
                        </a:rPr>
                        <a:t>long</a:t>
                      </a:r>
                      <a:endParaRPr lang="en-US" alt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64</a:t>
                      </a:r>
                      <a:r>
                        <a:rPr lang="zh-CN" altLang="en-US" sz="2400" b="1" kern="0" dirty="0">
                          <a:solidFill>
                            <a:schemeClr val="bg1"/>
                          </a:solidFill>
                          <a:effectLst/>
                          <a:latin typeface="+mn-lt"/>
                          <a:ea typeface="+mn-ea"/>
                          <a:cs typeface="+mn-cs"/>
                        </a:rPr>
                        <a:t>位（</a:t>
                      </a:r>
                      <a:r>
                        <a:rPr lang="en-US" altLang="zh-CN" sz="2400" b="1" kern="0" dirty="0">
                          <a:solidFill>
                            <a:schemeClr val="bg1"/>
                          </a:solidFill>
                          <a:effectLst/>
                          <a:latin typeface="+mn-lt"/>
                          <a:ea typeface="+mn-ea"/>
                          <a:cs typeface="+mn-cs"/>
                        </a:rPr>
                        <a:t>8</a:t>
                      </a:r>
                      <a:r>
                        <a:rPr lang="zh-CN" altLang="en-US" sz="2400" b="1" kern="0" dirty="0">
                          <a:solidFill>
                            <a:schemeClr val="bg1"/>
                          </a:solidFill>
                          <a:effectLst/>
                          <a:latin typeface="+mn-lt"/>
                          <a:ea typeface="+mn-ea"/>
                          <a:cs typeface="+mn-cs"/>
                        </a:rPr>
                        <a:t>个字节）</a:t>
                      </a: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-9223372036854775808~9223372036854775807</a:t>
                      </a:r>
                    </a:p>
                  </a:txBody>
                  <a:tcPr marL="68580" marR="68580" marT="0" marB="0" anchor="ctr">
                    <a:solidFill>
                      <a:srgbClr val="15BD80"/>
                    </a:solidFill>
                  </a:tcPr>
                </a:tc>
              </a:tr>
            </a:tbl>
          </a:graphicData>
        </a:graphic>
      </p:graphicFrame>
      <p:sp>
        <p:nvSpPr>
          <p:cNvPr id="4" name="文本框 3"/>
          <p:cNvSpPr txBox="1"/>
          <p:nvPr/>
        </p:nvSpPr>
        <p:spPr>
          <a:xfrm>
            <a:off x="846610" y="5058203"/>
            <a:ext cx="10498779" cy="166199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800" dirty="0">
                <a:solidFill>
                  <a:srgbClr val="FF0000"/>
                </a:solidFill>
                <a:effectLst>
                  <a:outerShdw blurRad="38100" dist="38100" dir="2700000" algn="tl">
                    <a:srgbClr val="000000">
                      <a:alpha val="43137"/>
                    </a:srgbClr>
                  </a:outerShdw>
                </a:effectLst>
              </a:rPr>
              <a:t>注意：在使用时一定要注意各个类型取值范围，避免数据产生溢出错误！其中，在对长整型变量赋值时必须在末尾加上大写</a:t>
            </a:r>
            <a:r>
              <a:rPr lang="en-US" altLang="zh-CN" sz="2800" dirty="0">
                <a:solidFill>
                  <a:srgbClr val="FF0000"/>
                </a:solidFill>
                <a:effectLst>
                  <a:outerShdw blurRad="38100" dist="38100" dir="2700000" algn="tl">
                    <a:srgbClr val="000000">
                      <a:alpha val="43137"/>
                    </a:srgbClr>
                  </a:outerShdw>
                </a:effectLst>
              </a:rPr>
              <a:t>L</a:t>
            </a:r>
            <a:r>
              <a:rPr lang="zh-CN" altLang="en-US" sz="2800" dirty="0">
                <a:solidFill>
                  <a:srgbClr val="FF0000"/>
                </a:solidFill>
                <a:effectLst>
                  <a:outerShdw blurRad="38100" dist="38100" dir="2700000" algn="tl">
                    <a:srgbClr val="000000">
                      <a:alpha val="43137"/>
                    </a:srgbClr>
                  </a:outerShdw>
                </a:effectLst>
              </a:rPr>
              <a:t>或者小写</a:t>
            </a:r>
            <a:r>
              <a:rPr lang="en-US" altLang="zh-CN" sz="2800" dirty="0">
                <a:solidFill>
                  <a:srgbClr val="FF0000"/>
                </a:solidFill>
                <a:effectLst>
                  <a:outerShdw blurRad="38100" dist="38100" dir="2700000" algn="tl">
                    <a:srgbClr val="000000">
                      <a:alpha val="43137"/>
                    </a:srgbClr>
                  </a:outerShdw>
                </a:effectLst>
              </a:rPr>
              <a:t>l</a:t>
            </a:r>
            <a:r>
              <a:rPr lang="zh-CN" altLang="en-US" sz="2800" dirty="0">
                <a:solidFill>
                  <a:srgbClr val="FF0000"/>
                </a:solidFill>
                <a:effectLst>
                  <a:outerShdw blurRad="38100" dist="38100" dir="2700000" algn="tl">
                    <a:srgbClr val="000000">
                      <a:alpha val="43137"/>
                    </a:srgbClr>
                  </a:outerShdw>
                </a:effectLst>
              </a:rPr>
              <a:t>，比如：</a:t>
            </a:r>
            <a:r>
              <a:rPr lang="en-US" altLang="zh-CN" sz="2800" dirty="0">
                <a:solidFill>
                  <a:srgbClr val="FF0000"/>
                </a:solidFill>
                <a:effectLst>
                  <a:outerShdw blurRad="38100" dist="38100" dir="2700000" algn="tl">
                    <a:srgbClr val="000000">
                      <a:alpha val="43137"/>
                    </a:srgbClr>
                  </a:outerShdw>
                </a:effectLst>
              </a:rPr>
              <a:t>long a=45789451L;</a:t>
            </a:r>
            <a:endParaRPr lang="zh-CN" altLang="en-US" sz="2800" dirty="0">
              <a:effectLst>
                <a:outerShdw blurRad="38100" dist="38100" dir="2700000" algn="tl">
                  <a:srgbClr val="000000">
                    <a:alpha val="43137"/>
                  </a:srgbClr>
                </a:outerShdw>
              </a:effectLst>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ym typeface="+mn-ea"/>
              </a:rPr>
              <a:t>2.1.4</a:t>
            </a:r>
            <a:r>
              <a:rPr lang="zh-CN" altLang="en-US" dirty="0"/>
              <a:t>浮点类型</a:t>
            </a:r>
          </a:p>
        </p:txBody>
      </p:sp>
      <p:grpSp>
        <p:nvGrpSpPr>
          <p:cNvPr id="7" name="组合 6"/>
          <p:cNvGrpSpPr/>
          <p:nvPr/>
        </p:nvGrpSpPr>
        <p:grpSpPr>
          <a:xfrm>
            <a:off x="700271" y="1991359"/>
            <a:ext cx="10791458" cy="2447077"/>
            <a:chOff x="-1198330" y="4271856"/>
            <a:chExt cx="11462033" cy="5719368"/>
          </a:xfrm>
        </p:grpSpPr>
        <p:sp>
          <p:nvSpPr>
            <p:cNvPr id="8" name="矩形: 圆角 7"/>
            <p:cNvSpPr/>
            <p:nvPr/>
          </p:nvSpPr>
          <p:spPr>
            <a:xfrm>
              <a:off x="-1198330" y="4271856"/>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027862" y="4461382"/>
              <a:ext cx="11140000" cy="5273597"/>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graphicFrame>
        <p:nvGraphicFramePr>
          <p:cNvPr id="3" name="图示 2"/>
          <p:cNvGraphicFramePr/>
          <p:nvPr/>
        </p:nvGraphicFramePr>
        <p:xfrm>
          <a:off x="1310640" y="2331721"/>
          <a:ext cx="9570720" cy="17739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ym typeface="+mn-ea"/>
              </a:rPr>
              <a:t>2.1.4</a:t>
            </a:r>
            <a:r>
              <a:rPr lang="zh-CN" altLang="en-US" dirty="0"/>
              <a:t>浮点类型取值范围</a:t>
            </a:r>
          </a:p>
        </p:txBody>
      </p:sp>
      <p:graphicFrame>
        <p:nvGraphicFramePr>
          <p:cNvPr id="4" name="表格 3"/>
          <p:cNvGraphicFramePr>
            <a:graphicFrameLocks noGrp="1"/>
          </p:cNvGraphicFramePr>
          <p:nvPr/>
        </p:nvGraphicFramePr>
        <p:xfrm>
          <a:off x="846609" y="1861503"/>
          <a:ext cx="10498780" cy="2107578"/>
        </p:xfrm>
        <a:graphic>
          <a:graphicData uri="http://schemas.openxmlformats.org/drawingml/2006/table">
            <a:tbl>
              <a:tblPr firstRow="1" firstCol="1" bandRow="1">
                <a:tableStyleId>{5C22544A-7EE6-4342-B048-85BDC9FD1C3A}</a:tableStyleId>
              </a:tblPr>
              <a:tblGrid>
                <a:gridCol w="1809734"/>
                <a:gridCol w="2386154"/>
                <a:gridCol w="6302892"/>
              </a:tblGrid>
              <a:tr h="702526">
                <a:tc>
                  <a:txBody>
                    <a:bodyPr/>
                    <a:lstStyle/>
                    <a:p>
                      <a:pPr algn="ctr">
                        <a:spcAft>
                          <a:spcPts val="0"/>
                        </a:spcAft>
                      </a:pPr>
                      <a:r>
                        <a:rPr lang="zh-CN" altLang="en-US" sz="2400" kern="0" dirty="0">
                          <a:solidFill>
                            <a:schemeClr val="bg1"/>
                          </a:solidFill>
                          <a:effectLst/>
                          <a:latin typeface="Calibri" panose="020F0502020204030204" pitchFamily="34" charset="0"/>
                          <a:ea typeface="宋体" panose="02010600030101010101" pitchFamily="2" charset="-122"/>
                          <a:cs typeface="Times New Roman" panose="02020603050405020304" charset="0"/>
                        </a:rPr>
                        <a:t>数据类型</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A681"/>
                    </a:solidFill>
                  </a:tcPr>
                </a:tc>
                <a:tc>
                  <a:txBody>
                    <a:bodyPr/>
                    <a:lstStyle/>
                    <a:p>
                      <a:pPr algn="ctr">
                        <a:spcAft>
                          <a:spcPts val="0"/>
                        </a:spcAft>
                      </a:pPr>
                      <a:r>
                        <a:rPr lang="zh-CN" altLang="en-US" sz="2400" kern="100" dirty="0">
                          <a:solidFill>
                            <a:schemeClr val="bg1"/>
                          </a:solidFill>
                          <a:effectLst/>
                          <a:latin typeface="Calibri" panose="020F0502020204030204" pitchFamily="34" charset="0"/>
                          <a:ea typeface="宋体" panose="02010600030101010101" pitchFamily="2" charset="-122"/>
                          <a:cs typeface="Times New Roman" panose="02020603050405020304" charset="0"/>
                        </a:rPr>
                        <a:t>内存空间</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A681"/>
                    </a:solidFill>
                  </a:tcPr>
                </a:tc>
                <a:tc>
                  <a:txBody>
                    <a:bodyPr/>
                    <a:lstStyle/>
                    <a:p>
                      <a:pPr algn="ctr">
                        <a:spcAft>
                          <a:spcPts val="0"/>
                        </a:spcAft>
                      </a:pPr>
                      <a:r>
                        <a:rPr lang="zh-CN" altLang="en-US" sz="2400" kern="0" dirty="0">
                          <a:solidFill>
                            <a:schemeClr val="bg1"/>
                          </a:solidFill>
                          <a:effectLst/>
                        </a:rPr>
                        <a:t>取值范围</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A681"/>
                    </a:solidFill>
                  </a:tcPr>
                </a:tc>
              </a:tr>
              <a:tr h="702526">
                <a:tc>
                  <a:txBody>
                    <a:bodyPr/>
                    <a:lstStyle/>
                    <a:p>
                      <a:pPr algn="ctr">
                        <a:spcAft>
                          <a:spcPts val="0"/>
                        </a:spcAft>
                      </a:pPr>
                      <a:r>
                        <a:rPr lang="en-US" altLang="zh-CN" sz="2400" kern="0" dirty="0">
                          <a:solidFill>
                            <a:schemeClr val="bg1"/>
                          </a:solidFill>
                          <a:effectLst/>
                        </a:rPr>
                        <a:t>float</a:t>
                      </a:r>
                      <a:endParaRPr lang="en-US" altLang="zh-CN" sz="2400" kern="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32</a:t>
                      </a:r>
                      <a:r>
                        <a:rPr lang="zh-CN" altLang="en-US" sz="2400" b="1" kern="0" dirty="0">
                          <a:solidFill>
                            <a:schemeClr val="bg1"/>
                          </a:solidFill>
                          <a:effectLst/>
                          <a:latin typeface="+mn-lt"/>
                          <a:ea typeface="+mn-ea"/>
                          <a:cs typeface="+mn-cs"/>
                        </a:rPr>
                        <a:t>位（</a:t>
                      </a:r>
                      <a:r>
                        <a:rPr lang="en-US" altLang="zh-CN" sz="2400" b="1" kern="0" dirty="0">
                          <a:solidFill>
                            <a:schemeClr val="bg1"/>
                          </a:solidFill>
                          <a:effectLst/>
                          <a:latin typeface="+mn-lt"/>
                          <a:ea typeface="+mn-ea"/>
                          <a:cs typeface="+mn-cs"/>
                        </a:rPr>
                        <a:t>4</a:t>
                      </a:r>
                      <a:r>
                        <a:rPr lang="zh-CN" altLang="en-US" sz="2400" b="1" kern="0" dirty="0">
                          <a:solidFill>
                            <a:schemeClr val="bg1"/>
                          </a:solidFill>
                          <a:effectLst/>
                          <a:latin typeface="+mn-lt"/>
                          <a:ea typeface="+mn-ea"/>
                          <a:cs typeface="+mn-cs"/>
                        </a:rPr>
                        <a:t>个字节）</a:t>
                      </a: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-3.40E+38 ~ +3.40E+38</a:t>
                      </a:r>
                    </a:p>
                  </a:txBody>
                  <a:tcPr marL="68580" marR="68580" marT="0" marB="0" anchor="ctr">
                    <a:solidFill>
                      <a:srgbClr val="15BD80"/>
                    </a:solidFill>
                  </a:tcPr>
                </a:tc>
              </a:tr>
              <a:tr h="702526">
                <a:tc>
                  <a:txBody>
                    <a:bodyPr/>
                    <a:lstStyle/>
                    <a:p>
                      <a:pPr algn="ctr">
                        <a:spcAft>
                          <a:spcPts val="0"/>
                        </a:spcAft>
                      </a:pPr>
                      <a:r>
                        <a:rPr lang="en-US" altLang="zh-CN" sz="2400" kern="0" dirty="0">
                          <a:solidFill>
                            <a:schemeClr val="bg1"/>
                          </a:solidFill>
                          <a:effectLst/>
                        </a:rPr>
                        <a:t>double</a:t>
                      </a:r>
                      <a:endParaRPr lang="en-US" altLang="zh-CN" sz="2400" kern="0" dirty="0">
                        <a:solidFill>
                          <a:schemeClr val="bg1"/>
                        </a:solidFill>
                        <a:effectLst/>
                        <a:latin typeface="Calibri" panose="020F0502020204030204" pitchFamily="34" charset="0"/>
                        <a:ea typeface="宋体" panose="02010600030101010101" pitchFamily="2" charset="-122"/>
                        <a:cs typeface="Times New Roman" panose="02020603050405020304" charset="0"/>
                      </a:endParaRP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64</a:t>
                      </a:r>
                      <a:r>
                        <a:rPr lang="zh-CN" altLang="en-US" sz="2400" b="1" kern="0" dirty="0">
                          <a:solidFill>
                            <a:schemeClr val="bg1"/>
                          </a:solidFill>
                          <a:effectLst/>
                          <a:latin typeface="+mn-lt"/>
                          <a:ea typeface="+mn-ea"/>
                          <a:cs typeface="+mn-cs"/>
                        </a:rPr>
                        <a:t>位（</a:t>
                      </a:r>
                      <a:r>
                        <a:rPr lang="en-US" altLang="zh-CN" sz="2400" b="1" kern="0" dirty="0">
                          <a:solidFill>
                            <a:schemeClr val="bg1"/>
                          </a:solidFill>
                          <a:effectLst/>
                          <a:latin typeface="+mn-lt"/>
                          <a:ea typeface="+mn-ea"/>
                          <a:cs typeface="+mn-cs"/>
                        </a:rPr>
                        <a:t>8</a:t>
                      </a:r>
                      <a:r>
                        <a:rPr lang="zh-CN" altLang="en-US" sz="2400" b="1" kern="0" dirty="0">
                          <a:solidFill>
                            <a:schemeClr val="bg1"/>
                          </a:solidFill>
                          <a:effectLst/>
                          <a:latin typeface="+mn-lt"/>
                          <a:ea typeface="+mn-ea"/>
                          <a:cs typeface="+mn-cs"/>
                        </a:rPr>
                        <a:t>个字节）</a:t>
                      </a:r>
                    </a:p>
                  </a:txBody>
                  <a:tcPr marL="68580" marR="68580" marT="0" marB="0" anchor="ctr">
                    <a:solidFill>
                      <a:srgbClr val="15BD80"/>
                    </a:solidFill>
                  </a:tcPr>
                </a:tc>
                <a:tc>
                  <a:txBody>
                    <a:bodyPr/>
                    <a:lstStyle/>
                    <a:p>
                      <a:pPr marL="0" algn="ctr" defTabSz="914400" rtl="0" eaLnBrk="1" latinLnBrk="0" hangingPunct="1">
                        <a:spcAft>
                          <a:spcPts val="0"/>
                        </a:spcAft>
                      </a:pPr>
                      <a:r>
                        <a:rPr lang="en-US" altLang="zh-CN" sz="2400" b="1" kern="0" dirty="0">
                          <a:solidFill>
                            <a:schemeClr val="bg1"/>
                          </a:solidFill>
                          <a:effectLst/>
                          <a:latin typeface="+mn-lt"/>
                          <a:ea typeface="+mn-ea"/>
                          <a:cs typeface="+mn-cs"/>
                        </a:rPr>
                        <a:t>-1.79E+308 ~ +1.79E+308</a:t>
                      </a:r>
                    </a:p>
                  </a:txBody>
                  <a:tcPr marL="68580" marR="68580" marT="0" marB="0" anchor="ctr">
                    <a:solidFill>
                      <a:srgbClr val="15BD80"/>
                    </a:solidFill>
                  </a:tcPr>
                </a:tc>
              </a:tr>
            </a:tbl>
          </a:graphicData>
        </a:graphic>
      </p:graphicFrame>
      <p:sp>
        <p:nvSpPr>
          <p:cNvPr id="5" name="文本框 4"/>
          <p:cNvSpPr txBox="1"/>
          <p:nvPr/>
        </p:nvSpPr>
        <p:spPr>
          <a:xfrm>
            <a:off x="846610" y="4554872"/>
            <a:ext cx="10498779" cy="1383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800" dirty="0">
                <a:solidFill>
                  <a:srgbClr val="C00000"/>
                </a:solidFill>
                <a:effectLst>
                  <a:outerShdw blurRad="38100" dist="38100" dir="2700000" algn="tl">
                    <a:srgbClr val="000000">
                      <a:alpha val="43137"/>
                    </a:srgbClr>
                  </a:outerShdw>
                </a:effectLst>
              </a:rPr>
              <a:t>注意：在</a:t>
            </a:r>
            <a:r>
              <a:rPr lang="en-US" altLang="zh-CN" sz="2800" dirty="0">
                <a:solidFill>
                  <a:srgbClr val="C00000"/>
                </a:solidFill>
                <a:effectLst>
                  <a:outerShdw blurRad="38100" dist="38100" dir="2700000" algn="tl">
                    <a:srgbClr val="000000">
                      <a:alpha val="43137"/>
                    </a:srgbClr>
                  </a:outerShdw>
                </a:effectLst>
              </a:rPr>
              <a:t>Java</a:t>
            </a:r>
            <a:r>
              <a:rPr lang="zh-CN" altLang="en-US" sz="2800" dirty="0">
                <a:solidFill>
                  <a:srgbClr val="C00000"/>
                </a:solidFill>
                <a:effectLst>
                  <a:outerShdw blurRad="38100" dist="38100" dir="2700000" algn="tl">
                    <a:srgbClr val="000000">
                      <a:alpha val="43137"/>
                    </a:srgbClr>
                  </a:outerShdw>
                </a:effectLst>
              </a:rPr>
              <a:t>中，一个小数会被默认为</a:t>
            </a:r>
            <a:r>
              <a:rPr lang="en-US" altLang="zh-CN" sz="2800" dirty="0">
                <a:solidFill>
                  <a:srgbClr val="C00000"/>
                </a:solidFill>
                <a:effectLst>
                  <a:outerShdw blurRad="38100" dist="38100" dir="2700000" algn="tl">
                    <a:srgbClr val="000000">
                      <a:alpha val="43137"/>
                    </a:srgbClr>
                  </a:outerShdw>
                </a:effectLst>
              </a:rPr>
              <a:t>double</a:t>
            </a:r>
            <a:r>
              <a:rPr lang="zh-CN" altLang="en-US" sz="2800" dirty="0">
                <a:solidFill>
                  <a:srgbClr val="C00000"/>
                </a:solidFill>
                <a:effectLst>
                  <a:outerShdw blurRad="38100" dist="38100" dir="2700000" algn="tl">
                    <a:srgbClr val="000000">
                      <a:alpha val="43137"/>
                    </a:srgbClr>
                  </a:outerShdw>
                </a:effectLst>
              </a:rPr>
              <a:t>类型，因此在为</a:t>
            </a:r>
            <a:r>
              <a:rPr lang="en-US" altLang="zh-CN" sz="2800" dirty="0">
                <a:solidFill>
                  <a:srgbClr val="C00000"/>
                </a:solidFill>
                <a:effectLst>
                  <a:outerShdw blurRad="38100" dist="38100" dir="2700000" algn="tl">
                    <a:srgbClr val="000000">
                      <a:alpha val="43137"/>
                    </a:srgbClr>
                  </a:outerShdw>
                </a:effectLst>
              </a:rPr>
              <a:t>float</a:t>
            </a:r>
            <a:r>
              <a:rPr lang="zh-CN" altLang="en-US" sz="2800" dirty="0">
                <a:solidFill>
                  <a:srgbClr val="C00000"/>
                </a:solidFill>
                <a:effectLst>
                  <a:outerShdw blurRad="38100" dist="38100" dir="2700000" algn="tl">
                    <a:srgbClr val="000000">
                      <a:alpha val="43137"/>
                    </a:srgbClr>
                  </a:outerShdw>
                </a:effectLst>
              </a:rPr>
              <a:t>类型的变量赋值时必须在末尾加上大写</a:t>
            </a:r>
            <a:r>
              <a:rPr lang="en-US" altLang="zh-CN" sz="2800" dirty="0">
                <a:solidFill>
                  <a:srgbClr val="C00000"/>
                </a:solidFill>
                <a:effectLst>
                  <a:outerShdw blurRad="38100" dist="38100" dir="2700000" algn="tl">
                    <a:srgbClr val="000000">
                      <a:alpha val="43137"/>
                    </a:srgbClr>
                  </a:outerShdw>
                </a:effectLst>
              </a:rPr>
              <a:t>F</a:t>
            </a:r>
            <a:r>
              <a:rPr lang="zh-CN" altLang="en-US" sz="2800" dirty="0">
                <a:solidFill>
                  <a:srgbClr val="C00000"/>
                </a:solidFill>
                <a:effectLst>
                  <a:outerShdw blurRad="38100" dist="38100" dir="2700000" algn="tl">
                    <a:srgbClr val="000000">
                      <a:alpha val="43137"/>
                    </a:srgbClr>
                  </a:outerShdw>
                </a:effectLst>
              </a:rPr>
              <a:t>或者小写</a:t>
            </a:r>
            <a:r>
              <a:rPr lang="en-US" altLang="zh-CN" sz="2800" dirty="0">
                <a:solidFill>
                  <a:srgbClr val="C00000"/>
                </a:solidFill>
                <a:effectLst>
                  <a:outerShdw blurRad="38100" dist="38100" dir="2700000" algn="tl">
                    <a:srgbClr val="000000">
                      <a:alpha val="43137"/>
                    </a:srgbClr>
                  </a:outerShdw>
                </a:effectLst>
              </a:rPr>
              <a:t>f</a:t>
            </a:r>
            <a:r>
              <a:rPr lang="zh-CN" altLang="en-US" sz="2800" dirty="0">
                <a:solidFill>
                  <a:srgbClr val="C00000"/>
                </a:solidFill>
                <a:effectLst>
                  <a:outerShdw blurRad="38100" dist="38100" dir="2700000" algn="tl">
                    <a:srgbClr val="000000">
                      <a:alpha val="43137"/>
                    </a:srgbClr>
                  </a:outerShdw>
                </a:effectLst>
              </a:rPr>
              <a:t>。</a:t>
            </a:r>
          </a:p>
          <a:p>
            <a:r>
              <a:rPr lang="zh-CN" altLang="en-US" sz="2800" dirty="0">
                <a:solidFill>
                  <a:srgbClr val="C00000"/>
                </a:solidFill>
                <a:effectLst>
                  <a:outerShdw blurRad="38100" dist="38100" dir="2700000" algn="tl">
                    <a:srgbClr val="000000">
                      <a:alpha val="43137"/>
                    </a:srgbClr>
                  </a:outerShdw>
                </a:effectLst>
              </a:rPr>
              <a:t>比如：</a:t>
            </a:r>
            <a:r>
              <a:rPr lang="en-US" altLang="zh-CN" sz="2800" dirty="0">
                <a:solidFill>
                  <a:srgbClr val="C00000"/>
                </a:solidFill>
                <a:effectLst>
                  <a:outerShdw blurRad="38100" dist="38100" dir="2700000" algn="tl">
                    <a:srgbClr val="000000">
                      <a:alpha val="43137"/>
                    </a:srgbClr>
                  </a:outerShdw>
                </a:effectLst>
              </a:rPr>
              <a:t>float a=123.4f;</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820792" y="1072358"/>
            <a:ext cx="9998978" cy="3027031"/>
            <a:chOff x="-1198330" y="4271856"/>
            <a:chExt cx="11462033" cy="5719368"/>
          </a:xfrm>
        </p:grpSpPr>
        <p:sp>
          <p:nvSpPr>
            <p:cNvPr id="110" name="矩形: 圆角 109"/>
            <p:cNvSpPr/>
            <p:nvPr/>
          </p:nvSpPr>
          <p:spPr>
            <a:xfrm>
              <a:off x="-1198330" y="4271856"/>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p:cNvSpPr/>
            <p:nvPr/>
          </p:nvSpPr>
          <p:spPr>
            <a:xfrm>
              <a:off x="-1027862" y="4461382"/>
              <a:ext cx="11140000" cy="535496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2" name="文本占位符 1"/>
          <p:cNvSpPr>
            <a:spLocks noGrp="1"/>
          </p:cNvSpPr>
          <p:nvPr>
            <p:ph type="body" sz="quarter" idx="10"/>
          </p:nvPr>
        </p:nvSpPr>
        <p:spPr>
          <a:xfrm>
            <a:off x="731838" y="402657"/>
            <a:ext cx="6808927" cy="470648"/>
          </a:xfrm>
        </p:spPr>
        <p:txBody>
          <a:bodyPr/>
          <a:lstStyle/>
          <a:p>
            <a:r>
              <a:rPr lang="en-US" altLang="zh-CN" dirty="0">
                <a:sym typeface="+mn-ea"/>
              </a:rPr>
              <a:t>2.1.4</a:t>
            </a:r>
            <a:r>
              <a:rPr lang="zh-CN" altLang="en-US" dirty="0"/>
              <a:t>字符类型</a:t>
            </a:r>
          </a:p>
        </p:txBody>
      </p:sp>
      <p:sp>
        <p:nvSpPr>
          <p:cNvPr id="4" name="文本框 3"/>
          <p:cNvSpPr txBox="1"/>
          <p:nvPr/>
        </p:nvSpPr>
        <p:spPr>
          <a:xfrm>
            <a:off x="1168400" y="1524959"/>
            <a:ext cx="9570720" cy="369332"/>
          </a:xfrm>
          <a:prstGeom prst="rect">
            <a:avLst/>
          </a:prstGeom>
          <a:noFill/>
        </p:spPr>
        <p:txBody>
          <a:bodyPr wrap="square" rtlCol="0">
            <a:spAutoFit/>
          </a:bodyPr>
          <a:lstStyle/>
          <a:p>
            <a:r>
              <a:rPr lang="en-US" altLang="zh-CN" dirty="0"/>
              <a:t>	</a:t>
            </a:r>
            <a:endParaRPr lang="zh-CN" altLang="en-US" dirty="0"/>
          </a:p>
        </p:txBody>
      </p:sp>
      <p:graphicFrame>
        <p:nvGraphicFramePr>
          <p:cNvPr id="3" name="图示 2"/>
          <p:cNvGraphicFramePr/>
          <p:nvPr/>
        </p:nvGraphicFramePr>
        <p:xfrm>
          <a:off x="1104126" y="1524959"/>
          <a:ext cx="9448800" cy="2246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文本框 7"/>
          <p:cNvSpPr txBox="1"/>
          <p:nvPr/>
        </p:nvSpPr>
        <p:spPr>
          <a:xfrm>
            <a:off x="820792" y="4561706"/>
            <a:ext cx="9918328" cy="181588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endParaRPr lang="en-US" altLang="zh-CN"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char c1=‘a’;      //</a:t>
            </a:r>
            <a:r>
              <a:rPr lang="zh-CN" altLang="en-US"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为一个</a:t>
            </a:r>
            <a:r>
              <a:rPr lang="en-US" altLang="zh-CN"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char</a:t>
            </a:r>
            <a:r>
              <a:rPr lang="zh-CN" altLang="en-US"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类型的变量赋值为字符</a:t>
            </a:r>
            <a:r>
              <a:rPr lang="en-US" altLang="zh-CN"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p>
          <a:p>
            <a:r>
              <a:rPr lang="en-US" altLang="zh-CN"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char c2=‘97’;   //</a:t>
            </a:r>
            <a:r>
              <a:rPr lang="zh-CN" altLang="en-US"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为一个</a:t>
            </a:r>
            <a:r>
              <a:rPr lang="en-US" altLang="zh-CN"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char</a:t>
            </a:r>
            <a:r>
              <a:rPr lang="zh-CN" altLang="en-US"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类型的变量赋值整数</a:t>
            </a:r>
            <a:r>
              <a:rPr lang="en-US" altLang="zh-CN"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97</a:t>
            </a:r>
            <a:r>
              <a:rPr lang="zh-CN" altLang="en-US"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，相当于赋值字符</a:t>
            </a:r>
            <a:r>
              <a:rPr lang="en-US" altLang="zh-CN" sz="28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anim calcmode="lin" valueType="num">
                                      <p:cBhvr>
                                        <p:cTn id="8" dur="1000" fill="hold"/>
                                        <p:tgtEl>
                                          <p:spTgt spid="109"/>
                                        </p:tgtEl>
                                        <p:attrNameLst>
                                          <p:attrName>ppt_x</p:attrName>
                                        </p:attrNameLst>
                                      </p:cBhvr>
                                      <p:tavLst>
                                        <p:tav tm="0">
                                          <p:val>
                                            <p:strVal val="#ppt_x"/>
                                          </p:val>
                                        </p:tav>
                                        <p:tav tm="100000">
                                          <p:val>
                                            <p:strVal val="#ppt_x"/>
                                          </p:val>
                                        </p:tav>
                                      </p:tavLst>
                                    </p:anim>
                                    <p:anim calcmode="lin" valueType="num">
                                      <p:cBhvr>
                                        <p:cTn id="9"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954270" y="1728921"/>
            <a:ext cx="9998978" cy="1989341"/>
            <a:chOff x="-1198330" y="4271856"/>
            <a:chExt cx="11462033" cy="5719368"/>
          </a:xfrm>
        </p:grpSpPr>
        <p:sp>
          <p:nvSpPr>
            <p:cNvPr id="110" name="矩形: 圆角 109"/>
            <p:cNvSpPr/>
            <p:nvPr/>
          </p:nvSpPr>
          <p:spPr>
            <a:xfrm>
              <a:off x="-1198330" y="4271856"/>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p:cNvSpPr/>
            <p:nvPr/>
          </p:nvSpPr>
          <p:spPr>
            <a:xfrm>
              <a:off x="-1027862" y="4461382"/>
              <a:ext cx="11140000" cy="535496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2" name="文本占位符 1"/>
          <p:cNvSpPr>
            <a:spLocks noGrp="1"/>
          </p:cNvSpPr>
          <p:nvPr>
            <p:ph type="body" sz="quarter" idx="10"/>
          </p:nvPr>
        </p:nvSpPr>
        <p:spPr>
          <a:xfrm>
            <a:off x="731838" y="402657"/>
            <a:ext cx="6808927" cy="470648"/>
          </a:xfrm>
        </p:spPr>
        <p:txBody>
          <a:bodyPr/>
          <a:lstStyle/>
          <a:p>
            <a:r>
              <a:rPr lang="en-US" altLang="zh-CN" dirty="0">
                <a:sym typeface="+mn-ea"/>
              </a:rPr>
              <a:t>2.1.4</a:t>
            </a:r>
            <a:r>
              <a:rPr lang="zh-CN" altLang="en-US" dirty="0"/>
              <a:t>布尔（</a:t>
            </a:r>
            <a:r>
              <a:rPr lang="en-US" altLang="zh-CN" dirty="0"/>
              <a:t>boolean</a:t>
            </a:r>
            <a:r>
              <a:rPr lang="zh-CN" altLang="en-US" dirty="0"/>
              <a:t>）类型</a:t>
            </a:r>
          </a:p>
        </p:txBody>
      </p:sp>
      <p:sp>
        <p:nvSpPr>
          <p:cNvPr id="4" name="文本框 3"/>
          <p:cNvSpPr txBox="1"/>
          <p:nvPr/>
        </p:nvSpPr>
        <p:spPr>
          <a:xfrm>
            <a:off x="976856" y="1956258"/>
            <a:ext cx="9570720" cy="369332"/>
          </a:xfrm>
          <a:prstGeom prst="rect">
            <a:avLst/>
          </a:prstGeom>
          <a:noFill/>
        </p:spPr>
        <p:txBody>
          <a:bodyPr wrap="square" rtlCol="0">
            <a:spAutoFit/>
          </a:bodyPr>
          <a:lstStyle/>
          <a:p>
            <a:r>
              <a:rPr lang="en-US" altLang="zh-CN" dirty="0"/>
              <a:t>	</a:t>
            </a:r>
            <a:endParaRPr lang="zh-CN" altLang="en-US" dirty="0"/>
          </a:p>
        </p:txBody>
      </p:sp>
      <p:graphicFrame>
        <p:nvGraphicFramePr>
          <p:cNvPr id="3" name="图示 2"/>
          <p:cNvGraphicFramePr/>
          <p:nvPr/>
        </p:nvGraphicFramePr>
        <p:xfrm>
          <a:off x="1247485" y="2183944"/>
          <a:ext cx="9448800" cy="9541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文本框 7"/>
          <p:cNvSpPr txBox="1"/>
          <p:nvPr/>
        </p:nvSpPr>
        <p:spPr>
          <a:xfrm>
            <a:off x="954269" y="4448690"/>
            <a:ext cx="9998979"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800" dirty="0">
                <a:solidFill>
                  <a:srgbClr val="C00000"/>
                </a:solidFill>
                <a:effectLst>
                  <a:outerShdw blurRad="38100" dist="38100" dir="2700000" algn="tl">
                    <a:srgbClr val="000000">
                      <a:alpha val="43137"/>
                    </a:srgbClr>
                  </a:outerShdw>
                </a:effectLst>
              </a:rPr>
              <a:t>例：</a:t>
            </a:r>
            <a:endParaRPr lang="en-US" altLang="zh-CN" sz="2800" dirty="0">
              <a:solidFill>
                <a:srgbClr val="C00000"/>
              </a:solidFill>
              <a:effectLst>
                <a:outerShdw blurRad="38100" dist="38100" dir="2700000" algn="tl">
                  <a:srgbClr val="000000">
                    <a:alpha val="43137"/>
                  </a:srgbClr>
                </a:outerShdw>
              </a:effectLst>
            </a:endParaRPr>
          </a:p>
          <a:p>
            <a:r>
              <a:rPr lang="en-US" altLang="zh-CN" sz="2800" dirty="0">
                <a:solidFill>
                  <a:srgbClr val="C00000"/>
                </a:solidFill>
                <a:effectLst>
                  <a:outerShdw blurRad="38100" dist="38100" dir="2700000" algn="tl">
                    <a:srgbClr val="000000">
                      <a:alpha val="43137"/>
                    </a:srgbClr>
                  </a:outerShdw>
                </a:effectLst>
              </a:rPr>
              <a:t>boolean b1=false;       //</a:t>
            </a:r>
            <a:r>
              <a:rPr lang="zh-CN" altLang="en-US" sz="2800" dirty="0">
                <a:solidFill>
                  <a:srgbClr val="C00000"/>
                </a:solidFill>
                <a:effectLst>
                  <a:outerShdw blurRad="38100" dist="38100" dir="2700000" algn="tl">
                    <a:srgbClr val="000000">
                      <a:alpha val="43137"/>
                    </a:srgbClr>
                  </a:outerShdw>
                </a:effectLst>
              </a:rPr>
              <a:t>声明一个</a:t>
            </a:r>
            <a:r>
              <a:rPr lang="en-US" altLang="zh-CN" sz="2800" dirty="0">
                <a:solidFill>
                  <a:srgbClr val="C00000"/>
                </a:solidFill>
                <a:effectLst>
                  <a:outerShdw blurRad="38100" dist="38100" dir="2700000" algn="tl">
                    <a:srgbClr val="000000">
                      <a:alpha val="43137"/>
                    </a:srgbClr>
                  </a:outerShdw>
                </a:effectLst>
              </a:rPr>
              <a:t>boolean</a:t>
            </a:r>
            <a:r>
              <a:rPr lang="zh-CN" altLang="en-US" sz="2800" dirty="0">
                <a:solidFill>
                  <a:srgbClr val="C00000"/>
                </a:solidFill>
                <a:effectLst>
                  <a:outerShdw blurRad="38100" dist="38100" dir="2700000" algn="tl">
                    <a:srgbClr val="000000">
                      <a:alpha val="43137"/>
                    </a:srgbClr>
                  </a:outerShdw>
                </a:effectLst>
              </a:rPr>
              <a:t>类型变量，初值为</a:t>
            </a:r>
            <a:r>
              <a:rPr lang="en-US" altLang="zh-CN" sz="2800" dirty="0">
                <a:solidFill>
                  <a:srgbClr val="C00000"/>
                </a:solidFill>
                <a:effectLst>
                  <a:outerShdw blurRad="38100" dist="38100" dir="2700000" algn="tl">
                    <a:srgbClr val="000000">
                      <a:alpha val="43137"/>
                    </a:srgbClr>
                  </a:outerShdw>
                </a:effectLst>
              </a:rPr>
              <a:t>false</a:t>
            </a:r>
          </a:p>
          <a:p>
            <a:r>
              <a:rPr lang="en-US" altLang="zh-CN" sz="2800" dirty="0">
                <a:solidFill>
                  <a:srgbClr val="C00000"/>
                </a:solidFill>
                <a:effectLst>
                  <a:outerShdw blurRad="38100" dist="38100" dir="2700000" algn="tl">
                    <a:srgbClr val="000000">
                      <a:alpha val="43137"/>
                    </a:srgbClr>
                  </a:outerShdw>
                </a:effectLst>
              </a:rPr>
              <a:t>b1 =true;                      //</a:t>
            </a:r>
            <a:r>
              <a:rPr lang="zh-CN" altLang="en-US" sz="2800" dirty="0">
                <a:solidFill>
                  <a:srgbClr val="C00000"/>
                </a:solidFill>
                <a:effectLst>
                  <a:outerShdw blurRad="38100" dist="38100" dir="2700000" algn="tl">
                    <a:srgbClr val="000000">
                      <a:alpha val="43137"/>
                    </a:srgbClr>
                  </a:outerShdw>
                </a:effectLst>
              </a:rPr>
              <a:t>改变</a:t>
            </a:r>
            <a:r>
              <a:rPr lang="en-US" altLang="zh-CN" sz="2800" dirty="0">
                <a:solidFill>
                  <a:srgbClr val="C00000"/>
                </a:solidFill>
                <a:effectLst>
                  <a:outerShdw blurRad="38100" dist="38100" dir="2700000" algn="tl">
                    <a:srgbClr val="000000">
                      <a:alpha val="43137"/>
                    </a:srgbClr>
                  </a:outerShdw>
                </a:effectLst>
              </a:rPr>
              <a:t>b1</a:t>
            </a:r>
            <a:r>
              <a:rPr lang="zh-CN" altLang="en-US" sz="2800" dirty="0">
                <a:solidFill>
                  <a:srgbClr val="C00000"/>
                </a:solidFill>
                <a:effectLst>
                  <a:outerShdw blurRad="38100" dist="38100" dir="2700000" algn="tl">
                    <a:srgbClr val="000000">
                      <a:alpha val="43137"/>
                    </a:srgbClr>
                  </a:outerShdw>
                </a:effectLst>
              </a:rPr>
              <a:t>变量的值为</a:t>
            </a:r>
            <a:r>
              <a:rPr lang="en-US" altLang="zh-CN" sz="2800" dirty="0">
                <a:solidFill>
                  <a:srgbClr val="C00000"/>
                </a:solidFill>
                <a:effectLst>
                  <a:outerShdw blurRad="38100" dist="38100" dir="2700000" algn="tl">
                    <a:srgbClr val="000000">
                      <a:alpha val="43137"/>
                    </a:srgbClr>
                  </a:outerShdw>
                </a:effectLst>
              </a:rPr>
              <a:t>true</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anim calcmode="lin" valueType="num">
                                      <p:cBhvr>
                                        <p:cTn id="8" dur="1000" fill="hold"/>
                                        <p:tgtEl>
                                          <p:spTgt spid="109"/>
                                        </p:tgtEl>
                                        <p:attrNameLst>
                                          <p:attrName>ppt_x</p:attrName>
                                        </p:attrNameLst>
                                      </p:cBhvr>
                                      <p:tavLst>
                                        <p:tav tm="0">
                                          <p:val>
                                            <p:strVal val="#ppt_x"/>
                                          </p:val>
                                        </p:tav>
                                        <p:tav tm="100000">
                                          <p:val>
                                            <p:strVal val="#ppt_x"/>
                                          </p:val>
                                        </p:tav>
                                      </p:tavLst>
                                    </p:anim>
                                    <p:anim calcmode="lin" valueType="num">
                                      <p:cBhvr>
                                        <p:cTn id="9"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ym typeface="+mn-ea"/>
              </a:rPr>
              <a:t>2.1.5</a:t>
            </a:r>
            <a:r>
              <a:rPr lang="zh-CN" altLang="en-US"/>
              <a:t>常量与变量</a:t>
            </a:r>
          </a:p>
        </p:txBody>
      </p:sp>
      <p:sp>
        <p:nvSpPr>
          <p:cNvPr id="3" name="文本框 2"/>
          <p:cNvSpPr txBox="1"/>
          <p:nvPr/>
        </p:nvSpPr>
        <p:spPr>
          <a:xfrm>
            <a:off x="732155" y="1044575"/>
            <a:ext cx="10567035" cy="4399915"/>
          </a:xfrm>
          <a:prstGeom prst="rect">
            <a:avLst/>
          </a:prstGeom>
          <a:noFill/>
        </p:spPr>
        <p:txBody>
          <a:bodyPr wrap="square" rtlCol="0" anchor="t">
            <a:spAutoFit/>
          </a:bodyPr>
          <a:lstStyle/>
          <a:p>
            <a:r>
              <a:rPr lang="zh-CN" altLang="en-US" sz="2800"/>
              <a:t>1．常量</a:t>
            </a:r>
          </a:p>
          <a:p>
            <a:r>
              <a:rPr lang="en-US" altLang="zh-CN" sz="2800"/>
              <a:t>       </a:t>
            </a:r>
            <a:r>
              <a:rPr lang="zh-CN" altLang="en-US" sz="2800"/>
              <a:t>常量指在程序运行过程中值固定不变的量。常量不同于常量值，它可以在程序中用符号来代替常量值使用，因此在使用前必须先定义。常量与变量类似，都需要初始化，即在声明常量的同时要赋予一个初始值。常量一旦初始化就不可以被修改。Java 语言使用 final 关键字来定义一个常量。</a:t>
            </a:r>
          </a:p>
          <a:p>
            <a:r>
              <a:rPr lang="en-US" altLang="zh-CN" sz="2800"/>
              <a:t>      </a:t>
            </a:r>
            <a:r>
              <a:rPr lang="zh-CN" altLang="en-US" sz="2800"/>
              <a:t>定义常量的一般格式如下。</a:t>
            </a:r>
          </a:p>
          <a:p>
            <a:r>
              <a:rPr lang="en-US" altLang="zh-CN" sz="2800"/>
              <a:t>      </a:t>
            </a:r>
            <a:r>
              <a:rPr lang="zh-CN" altLang="en-US" sz="2800"/>
              <a:t>final 数据类型 常量名[=初值]</a:t>
            </a:r>
          </a:p>
          <a:p>
            <a:r>
              <a:rPr lang="zh-CN" altLang="en-US" sz="2800"/>
              <a:t>例如，</a:t>
            </a:r>
          </a:p>
          <a:p>
            <a:r>
              <a:rPr lang="en-US" altLang="zh-CN" sz="2800"/>
              <a:t>      </a:t>
            </a:r>
            <a:r>
              <a:rPr lang="zh-CN" altLang="en-US" sz="2800"/>
              <a:t>final int X=10;</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ym typeface="+mn-ea"/>
              </a:rPr>
              <a:t>2.1.5</a:t>
            </a:r>
            <a:r>
              <a:rPr lang="zh-CN" altLang="en-US"/>
              <a:t>常量</a:t>
            </a:r>
          </a:p>
        </p:txBody>
      </p:sp>
      <p:sp>
        <p:nvSpPr>
          <p:cNvPr id="3" name="文本框 2"/>
          <p:cNvSpPr txBox="1"/>
          <p:nvPr/>
        </p:nvSpPr>
        <p:spPr>
          <a:xfrm>
            <a:off x="574675" y="1967230"/>
            <a:ext cx="11043285" cy="2676525"/>
          </a:xfrm>
          <a:prstGeom prst="rect">
            <a:avLst/>
          </a:prstGeom>
          <a:noFill/>
        </p:spPr>
        <p:txBody>
          <a:bodyPr wrap="square" rtlCol="0" anchor="t">
            <a:spAutoFit/>
          </a:bodyPr>
          <a:lstStyle/>
          <a:p>
            <a:r>
              <a:rPr lang="zh-CN" altLang="en-US" sz="2400"/>
              <a:t>Java常量包括整型常量、浮点数常量、布尔常量、字符常量、字符串常量等。</a:t>
            </a:r>
          </a:p>
          <a:p>
            <a:r>
              <a:rPr lang="zh-CN" altLang="en-US" sz="2400"/>
              <a:t>1）整型常量值</a:t>
            </a:r>
          </a:p>
          <a:p>
            <a:r>
              <a:rPr lang="zh-CN" altLang="en-US" sz="2400"/>
              <a:t>2）浮点数常量值</a:t>
            </a:r>
          </a:p>
          <a:p>
            <a:r>
              <a:rPr lang="zh-CN" altLang="en-US" sz="2400"/>
              <a:t>3）布尔型常量值</a:t>
            </a:r>
          </a:p>
          <a:p>
            <a:r>
              <a:rPr lang="zh-CN" altLang="en-US" sz="2400"/>
              <a:t>4）字符型和字符串常量值</a:t>
            </a:r>
          </a:p>
          <a:p>
            <a:r>
              <a:rPr lang="zh-CN" altLang="en-US" sz="2400"/>
              <a:t>5）转义字符</a:t>
            </a:r>
          </a:p>
          <a:p>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838" y="473777"/>
            <a:ext cx="6808927" cy="470648"/>
          </a:xfrm>
        </p:spPr>
        <p:txBody>
          <a:bodyPr/>
          <a:lstStyle/>
          <a:p>
            <a:r>
              <a:rPr lang="zh-CN" altLang="en-US" dirty="0"/>
              <a:t>学习内容</a:t>
            </a:r>
          </a:p>
        </p:txBody>
      </p:sp>
      <p:grpSp>
        <p:nvGrpSpPr>
          <p:cNvPr id="8" name="组合 7"/>
          <p:cNvGrpSpPr/>
          <p:nvPr/>
        </p:nvGrpSpPr>
        <p:grpSpPr>
          <a:xfrm>
            <a:off x="1881238" y="1228756"/>
            <a:ext cx="2072960" cy="2584754"/>
            <a:chOff x="3295850" y="1908877"/>
            <a:chExt cx="3738030" cy="4660916"/>
          </a:xfrm>
        </p:grpSpPr>
        <p:sp>
          <p:nvSpPr>
            <p:cNvPr id="9" name="圆角矩形 2"/>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1" name="圆角矩形 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16" name="圆角矩形 6"/>
          <p:cNvSpPr/>
          <p:nvPr/>
        </p:nvSpPr>
        <p:spPr>
          <a:xfrm>
            <a:off x="3434963" y="1683123"/>
            <a:ext cx="5406247"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7" name="组合 16"/>
          <p:cNvGrpSpPr/>
          <p:nvPr/>
        </p:nvGrpSpPr>
        <p:grpSpPr>
          <a:xfrm>
            <a:off x="3505252" y="1996980"/>
            <a:ext cx="118508" cy="118509"/>
            <a:chOff x="4486616" y="3001075"/>
            <a:chExt cx="274695" cy="274699"/>
          </a:xfrm>
        </p:grpSpPr>
        <p:sp>
          <p:nvSpPr>
            <p:cNvPr id="18" name="椭圆 17"/>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 name="椭圆 18"/>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0" name="组合 19"/>
          <p:cNvGrpSpPr/>
          <p:nvPr/>
        </p:nvGrpSpPr>
        <p:grpSpPr>
          <a:xfrm>
            <a:off x="3205747" y="1996980"/>
            <a:ext cx="118508" cy="118509"/>
            <a:chOff x="4486616" y="3001075"/>
            <a:chExt cx="274695" cy="274699"/>
          </a:xfrm>
        </p:grpSpPr>
        <p:sp>
          <p:nvSpPr>
            <p:cNvPr id="21" name="椭圆 2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3" name="椭圆 2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4" name="组合 23"/>
          <p:cNvGrpSpPr/>
          <p:nvPr/>
        </p:nvGrpSpPr>
        <p:grpSpPr>
          <a:xfrm>
            <a:off x="3272304" y="2030642"/>
            <a:ext cx="288238" cy="46073"/>
            <a:chOff x="4318304" y="3089060"/>
            <a:chExt cx="384317" cy="61430"/>
          </a:xfrm>
        </p:grpSpPr>
        <p:sp>
          <p:nvSpPr>
            <p:cNvPr id="25"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6"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7" name="文本框 26"/>
          <p:cNvSpPr txBox="1"/>
          <p:nvPr/>
        </p:nvSpPr>
        <p:spPr>
          <a:xfrm>
            <a:off x="4247149" y="1808035"/>
            <a:ext cx="4279827" cy="506730"/>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语法基础</a:t>
            </a:r>
          </a:p>
        </p:txBody>
      </p:sp>
      <p:grpSp>
        <p:nvGrpSpPr>
          <p:cNvPr id="28" name="组合 27"/>
          <p:cNvGrpSpPr/>
          <p:nvPr/>
        </p:nvGrpSpPr>
        <p:grpSpPr>
          <a:xfrm>
            <a:off x="2326484" y="1786691"/>
            <a:ext cx="589923" cy="553376"/>
            <a:chOff x="3108756" y="2110160"/>
            <a:chExt cx="745081" cy="698920"/>
          </a:xfrm>
          <a:solidFill>
            <a:schemeClr val="bg1"/>
          </a:solidFill>
        </p:grpSpPr>
        <p:sp>
          <p:nvSpPr>
            <p:cNvPr id="29"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p:spPr>
          <p:txBody>
            <a:bodyPr vert="horz" wrap="square" lIns="68580" tIns="34290" rIns="68580" bIns="34290" numCol="1" anchor="t" anchorCtr="0" compatLnSpc="1"/>
            <a:lstStyle/>
            <a:p>
              <a:endParaRPr lang="zh-CN" altLang="en-US" sz="1015"/>
            </a:p>
          </p:txBody>
        </p:sp>
        <p:sp>
          <p:nvSpPr>
            <p:cNvPr id="31"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p:spPr>
          <p:txBody>
            <a:bodyPr vert="horz" wrap="square" lIns="68580" tIns="34290" rIns="68580" bIns="34290" numCol="1" anchor="t" anchorCtr="0" compatLnSpc="1"/>
            <a:lstStyle/>
            <a:p>
              <a:endParaRPr lang="zh-CN" altLang="en-US" sz="1015"/>
            </a:p>
          </p:txBody>
        </p:sp>
        <p:sp>
          <p:nvSpPr>
            <p:cNvPr id="32"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p:spPr>
          <p:txBody>
            <a:bodyPr vert="horz" wrap="square" lIns="68580" tIns="34290" rIns="68580" bIns="34290" numCol="1" anchor="t" anchorCtr="0" compatLnSpc="1"/>
            <a:lstStyle/>
            <a:p>
              <a:endParaRPr lang="zh-CN" altLang="en-US" sz="1015"/>
            </a:p>
          </p:txBody>
        </p:sp>
        <p:sp>
          <p:nvSpPr>
            <p:cNvPr id="33" name="Rectangle 492"/>
            <p:cNvSpPr>
              <a:spLocks noChangeArrowheads="1"/>
            </p:cNvSpPr>
            <p:nvPr/>
          </p:nvSpPr>
          <p:spPr bwMode="auto">
            <a:xfrm>
              <a:off x="3237144" y="2495323"/>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4" name="Rectangle 493"/>
            <p:cNvSpPr>
              <a:spLocks noChangeArrowheads="1"/>
            </p:cNvSpPr>
            <p:nvPr/>
          </p:nvSpPr>
          <p:spPr bwMode="auto">
            <a:xfrm>
              <a:off x="3237144" y="2449161"/>
              <a:ext cx="168779" cy="17311"/>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5" name="Rectangle 494"/>
            <p:cNvSpPr>
              <a:spLocks noChangeArrowheads="1"/>
            </p:cNvSpPr>
            <p:nvPr/>
          </p:nvSpPr>
          <p:spPr bwMode="auto">
            <a:xfrm>
              <a:off x="3237144" y="2403000"/>
              <a:ext cx="168779" cy="15868"/>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6" name="Rectangle 495"/>
            <p:cNvSpPr>
              <a:spLocks noChangeArrowheads="1"/>
            </p:cNvSpPr>
            <p:nvPr/>
          </p:nvSpPr>
          <p:spPr bwMode="auto">
            <a:xfrm>
              <a:off x="3237144" y="2357559"/>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7"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p:spPr>
          <p:txBody>
            <a:bodyPr vert="horz" wrap="square" lIns="68580" tIns="34290" rIns="68580" bIns="34290" numCol="1" anchor="t" anchorCtr="0" compatLnSpc="1"/>
            <a:lstStyle/>
            <a:p>
              <a:endParaRPr lang="zh-CN" altLang="en-US" sz="1015"/>
            </a:p>
          </p:txBody>
        </p:sp>
      </p:grpSp>
      <p:grpSp>
        <p:nvGrpSpPr>
          <p:cNvPr id="38" name="组合 37"/>
          <p:cNvGrpSpPr/>
          <p:nvPr/>
        </p:nvGrpSpPr>
        <p:grpSpPr>
          <a:xfrm>
            <a:off x="3806778" y="1876927"/>
            <a:ext cx="484115" cy="429667"/>
            <a:chOff x="5030931" y="2884106"/>
            <a:chExt cx="645486" cy="572889"/>
          </a:xfrm>
        </p:grpSpPr>
        <p:sp>
          <p:nvSpPr>
            <p:cNvPr id="39" name="椭圆 38"/>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0" name="文本框 39"/>
            <p:cNvSpPr txBox="1"/>
            <p:nvPr/>
          </p:nvSpPr>
          <p:spPr>
            <a:xfrm>
              <a:off x="5030931" y="2902999"/>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grpSp>
        <p:nvGrpSpPr>
          <p:cNvPr id="41" name="组合 40"/>
          <p:cNvGrpSpPr/>
          <p:nvPr/>
        </p:nvGrpSpPr>
        <p:grpSpPr>
          <a:xfrm>
            <a:off x="3184567" y="2737312"/>
            <a:ext cx="2065817" cy="2584754"/>
            <a:chOff x="3295850" y="1895995"/>
            <a:chExt cx="3725149" cy="4660916"/>
          </a:xfrm>
        </p:grpSpPr>
        <p:sp>
          <p:nvSpPr>
            <p:cNvPr id="42"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3"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4" name="圆角矩形 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5A681"/>
            </a:solidFill>
            <a:ln w="25400">
              <a:no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dirty="0">
                <a:solidFill>
                  <a:prstClr val="black"/>
                </a:solidFill>
              </a:endParaRPr>
            </a:p>
          </p:txBody>
        </p:sp>
      </p:grpSp>
      <p:sp>
        <p:nvSpPr>
          <p:cNvPr id="46" name="圆角矩形 6"/>
          <p:cNvSpPr/>
          <p:nvPr/>
        </p:nvSpPr>
        <p:spPr>
          <a:xfrm>
            <a:off x="4737259" y="3211271"/>
            <a:ext cx="5005183" cy="751080"/>
          </a:xfrm>
          <a:prstGeom prst="roundRect">
            <a:avLst>
              <a:gd name="adj" fmla="val 9976"/>
            </a:avLst>
          </a:prstGeom>
          <a:solidFill>
            <a:srgbClr val="15A681"/>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47" name="组合 46"/>
          <p:cNvGrpSpPr/>
          <p:nvPr/>
        </p:nvGrpSpPr>
        <p:grpSpPr>
          <a:xfrm>
            <a:off x="4807548" y="3525128"/>
            <a:ext cx="118508" cy="118509"/>
            <a:chOff x="4486616" y="3001075"/>
            <a:chExt cx="274695" cy="274699"/>
          </a:xfrm>
        </p:grpSpPr>
        <p:sp>
          <p:nvSpPr>
            <p:cNvPr id="48" name="椭圆 47"/>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9" name="椭圆 48"/>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0" name="组合 49"/>
          <p:cNvGrpSpPr/>
          <p:nvPr/>
        </p:nvGrpSpPr>
        <p:grpSpPr>
          <a:xfrm>
            <a:off x="4508043" y="3525128"/>
            <a:ext cx="118508" cy="118509"/>
            <a:chOff x="4486616" y="3001075"/>
            <a:chExt cx="274695" cy="274699"/>
          </a:xfrm>
        </p:grpSpPr>
        <p:sp>
          <p:nvSpPr>
            <p:cNvPr id="51" name="椭圆 5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2" name="椭圆 51"/>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3" name="组合 52"/>
          <p:cNvGrpSpPr/>
          <p:nvPr/>
        </p:nvGrpSpPr>
        <p:grpSpPr>
          <a:xfrm>
            <a:off x="4574602" y="3558790"/>
            <a:ext cx="288238" cy="46073"/>
            <a:chOff x="4317617" y="3104300"/>
            <a:chExt cx="384317" cy="61430"/>
          </a:xfrm>
        </p:grpSpPr>
        <p:sp>
          <p:nvSpPr>
            <p:cNvPr id="54" name="圆角矩形 14"/>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5" name="圆角矩形 15"/>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6" name="组合 55"/>
          <p:cNvGrpSpPr/>
          <p:nvPr/>
        </p:nvGrpSpPr>
        <p:grpSpPr>
          <a:xfrm>
            <a:off x="4969811" y="3393645"/>
            <a:ext cx="491776" cy="429667"/>
            <a:chOff x="5030931" y="2884106"/>
            <a:chExt cx="655701" cy="572889"/>
          </a:xfrm>
        </p:grpSpPr>
        <p:sp>
          <p:nvSpPr>
            <p:cNvPr id="57" name="椭圆 56"/>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8" name="文本框 57"/>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15A681"/>
                  </a:solidFill>
                  <a:latin typeface="Impact" panose="020B0806030902050204" pitchFamily="34" charset="0"/>
                </a:rPr>
                <a:t>02</a:t>
              </a:r>
              <a:endParaRPr lang="zh-CN" altLang="en-US" sz="2100" dirty="0">
                <a:solidFill>
                  <a:srgbClr val="15A681"/>
                </a:solidFill>
                <a:latin typeface="Impact" panose="020B0806030902050204" pitchFamily="34" charset="0"/>
              </a:endParaRPr>
            </a:p>
          </p:txBody>
        </p:sp>
      </p:grpSp>
      <p:grpSp>
        <p:nvGrpSpPr>
          <p:cNvPr id="59" name="组合 58"/>
          <p:cNvGrpSpPr/>
          <p:nvPr/>
        </p:nvGrpSpPr>
        <p:grpSpPr>
          <a:xfrm>
            <a:off x="3642664" y="3384779"/>
            <a:ext cx="539637" cy="423360"/>
            <a:chOff x="4172643" y="3997027"/>
            <a:chExt cx="736426" cy="577745"/>
          </a:xfrm>
          <a:solidFill>
            <a:schemeClr val="bg1"/>
          </a:solidFill>
        </p:grpSpPr>
        <p:sp>
          <p:nvSpPr>
            <p:cNvPr id="60" name="Freeform 14"/>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p:spPr>
          <p:txBody>
            <a:bodyPr vert="horz" wrap="square" lIns="68580" tIns="34290" rIns="68580" bIns="34290" numCol="1" anchor="t" anchorCtr="0" compatLnSpc="1"/>
            <a:lstStyle/>
            <a:p>
              <a:endParaRPr lang="zh-CN" altLang="en-US" sz="1015"/>
            </a:p>
          </p:txBody>
        </p:sp>
        <p:sp>
          <p:nvSpPr>
            <p:cNvPr id="61"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p:spPr>
          <p:txBody>
            <a:bodyPr vert="horz" wrap="square" lIns="68580" tIns="34290" rIns="68580" bIns="34290" numCol="1" anchor="t" anchorCtr="0" compatLnSpc="1"/>
            <a:lstStyle/>
            <a:p>
              <a:endParaRPr lang="zh-CN" altLang="en-US" sz="1015"/>
            </a:p>
          </p:txBody>
        </p:sp>
        <p:sp>
          <p:nvSpPr>
            <p:cNvPr id="62"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p:spPr>
          <p:txBody>
            <a:bodyPr vert="horz" wrap="square" lIns="68580" tIns="34290" rIns="68580" bIns="34290" numCol="1" anchor="t" anchorCtr="0" compatLnSpc="1"/>
            <a:lstStyle/>
            <a:p>
              <a:endParaRPr lang="zh-CN" altLang="en-US" sz="1015"/>
            </a:p>
          </p:txBody>
        </p:sp>
        <p:sp>
          <p:nvSpPr>
            <p:cNvPr id="63" name="Freeform 17"/>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p:spPr>
          <p:txBody>
            <a:bodyPr vert="horz" wrap="square" lIns="68580" tIns="34290" rIns="68580" bIns="34290" numCol="1" anchor="t" anchorCtr="0" compatLnSpc="1"/>
            <a:lstStyle/>
            <a:p>
              <a:endParaRPr lang="zh-CN" altLang="en-US" sz="1015"/>
            </a:p>
          </p:txBody>
        </p:sp>
      </p:grpSp>
      <p:sp>
        <p:nvSpPr>
          <p:cNvPr id="64" name="文本框 63"/>
          <p:cNvSpPr txBox="1"/>
          <p:nvPr/>
        </p:nvSpPr>
        <p:spPr>
          <a:xfrm>
            <a:off x="5371938" y="3345612"/>
            <a:ext cx="4248677" cy="506730"/>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选择语句</a:t>
            </a:r>
          </a:p>
        </p:txBody>
      </p:sp>
      <p:grpSp>
        <p:nvGrpSpPr>
          <p:cNvPr id="3" name="组合 2"/>
          <p:cNvGrpSpPr/>
          <p:nvPr/>
        </p:nvGrpSpPr>
        <p:grpSpPr>
          <a:xfrm>
            <a:off x="3908158" y="4490116"/>
            <a:ext cx="2072960" cy="2584754"/>
            <a:chOff x="3295850" y="1908877"/>
            <a:chExt cx="3738030" cy="4660916"/>
          </a:xfrm>
        </p:grpSpPr>
        <p:sp>
          <p:nvSpPr>
            <p:cNvPr id="4" name="圆角矩形 2"/>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6" name="圆角矩形 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12" name="圆角矩形 6"/>
          <p:cNvSpPr/>
          <p:nvPr/>
        </p:nvSpPr>
        <p:spPr>
          <a:xfrm>
            <a:off x="5461883" y="4944483"/>
            <a:ext cx="5406247"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3" name="组合 12"/>
          <p:cNvGrpSpPr/>
          <p:nvPr/>
        </p:nvGrpSpPr>
        <p:grpSpPr>
          <a:xfrm>
            <a:off x="5532172" y="5258340"/>
            <a:ext cx="118508" cy="118509"/>
            <a:chOff x="4486616" y="3001075"/>
            <a:chExt cx="274695" cy="274699"/>
          </a:xfrm>
        </p:grpSpPr>
        <p:sp>
          <p:nvSpPr>
            <p:cNvPr id="14" name="椭圆 1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2" name="椭圆 21"/>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0" name="组合 29"/>
          <p:cNvGrpSpPr/>
          <p:nvPr/>
        </p:nvGrpSpPr>
        <p:grpSpPr>
          <a:xfrm>
            <a:off x="5232667" y="5258340"/>
            <a:ext cx="118508" cy="118509"/>
            <a:chOff x="4486616" y="3001075"/>
            <a:chExt cx="274695" cy="274699"/>
          </a:xfrm>
        </p:grpSpPr>
        <p:sp>
          <p:nvSpPr>
            <p:cNvPr id="65" name="椭圆 64"/>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6" name="椭圆 65"/>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7" name="组合 66"/>
          <p:cNvGrpSpPr/>
          <p:nvPr/>
        </p:nvGrpSpPr>
        <p:grpSpPr>
          <a:xfrm>
            <a:off x="5299224" y="5292002"/>
            <a:ext cx="288238" cy="46073"/>
            <a:chOff x="4318304" y="3089060"/>
            <a:chExt cx="384317" cy="61430"/>
          </a:xfrm>
        </p:grpSpPr>
        <p:sp>
          <p:nvSpPr>
            <p:cNvPr id="68"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9"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70" name="文本框 69"/>
          <p:cNvSpPr txBox="1"/>
          <p:nvPr/>
        </p:nvSpPr>
        <p:spPr>
          <a:xfrm>
            <a:off x="6274069" y="5069395"/>
            <a:ext cx="4279827" cy="506730"/>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循环语句</a:t>
            </a:r>
          </a:p>
        </p:txBody>
      </p:sp>
      <p:grpSp>
        <p:nvGrpSpPr>
          <p:cNvPr id="71" name="组合 70"/>
          <p:cNvGrpSpPr/>
          <p:nvPr/>
        </p:nvGrpSpPr>
        <p:grpSpPr>
          <a:xfrm>
            <a:off x="4353404" y="5048051"/>
            <a:ext cx="589923" cy="553376"/>
            <a:chOff x="3108756" y="2110160"/>
            <a:chExt cx="745081" cy="698920"/>
          </a:xfrm>
          <a:solidFill>
            <a:schemeClr val="bg1"/>
          </a:solidFill>
        </p:grpSpPr>
        <p:sp>
          <p:nvSpPr>
            <p:cNvPr id="72"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p:spPr>
          <p:txBody>
            <a:bodyPr vert="horz" wrap="square" lIns="68580" tIns="34290" rIns="68580" bIns="34290" numCol="1" anchor="t" anchorCtr="0" compatLnSpc="1"/>
            <a:lstStyle/>
            <a:p>
              <a:endParaRPr lang="zh-CN" altLang="en-US" sz="1015"/>
            </a:p>
          </p:txBody>
        </p:sp>
        <p:sp>
          <p:nvSpPr>
            <p:cNvPr id="73"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p:spPr>
          <p:txBody>
            <a:bodyPr vert="horz" wrap="square" lIns="68580" tIns="34290" rIns="68580" bIns="34290" numCol="1" anchor="t" anchorCtr="0" compatLnSpc="1"/>
            <a:lstStyle/>
            <a:p>
              <a:endParaRPr lang="zh-CN" altLang="en-US" sz="1015"/>
            </a:p>
          </p:txBody>
        </p:sp>
        <p:sp>
          <p:nvSpPr>
            <p:cNvPr id="74"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p:spPr>
          <p:txBody>
            <a:bodyPr vert="horz" wrap="square" lIns="68580" tIns="34290" rIns="68580" bIns="34290" numCol="1" anchor="t" anchorCtr="0" compatLnSpc="1"/>
            <a:lstStyle/>
            <a:p>
              <a:endParaRPr lang="zh-CN" altLang="en-US" sz="1015"/>
            </a:p>
          </p:txBody>
        </p:sp>
        <p:sp>
          <p:nvSpPr>
            <p:cNvPr id="75" name="Rectangle 492"/>
            <p:cNvSpPr>
              <a:spLocks noChangeArrowheads="1"/>
            </p:cNvSpPr>
            <p:nvPr/>
          </p:nvSpPr>
          <p:spPr bwMode="auto">
            <a:xfrm>
              <a:off x="3237144" y="2495323"/>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76" name="Rectangle 493"/>
            <p:cNvSpPr>
              <a:spLocks noChangeArrowheads="1"/>
            </p:cNvSpPr>
            <p:nvPr/>
          </p:nvSpPr>
          <p:spPr bwMode="auto">
            <a:xfrm>
              <a:off x="3237144" y="2449161"/>
              <a:ext cx="168779" cy="17311"/>
            </a:xfrm>
            <a:prstGeom prst="rect">
              <a:avLst/>
            </a:prstGeom>
            <a:grpFill/>
            <a:ln>
              <a:noFill/>
            </a:ln>
          </p:spPr>
          <p:txBody>
            <a:bodyPr vert="horz" wrap="square" lIns="68580" tIns="34290" rIns="68580" bIns="34290" numCol="1" anchor="t" anchorCtr="0" compatLnSpc="1"/>
            <a:lstStyle/>
            <a:p>
              <a:endParaRPr lang="zh-CN" altLang="en-US" sz="1015"/>
            </a:p>
          </p:txBody>
        </p:sp>
        <p:sp>
          <p:nvSpPr>
            <p:cNvPr id="77" name="Rectangle 494"/>
            <p:cNvSpPr>
              <a:spLocks noChangeArrowheads="1"/>
            </p:cNvSpPr>
            <p:nvPr/>
          </p:nvSpPr>
          <p:spPr bwMode="auto">
            <a:xfrm>
              <a:off x="3237144" y="2403000"/>
              <a:ext cx="168779" cy="15868"/>
            </a:xfrm>
            <a:prstGeom prst="rect">
              <a:avLst/>
            </a:prstGeom>
            <a:grpFill/>
            <a:ln>
              <a:noFill/>
            </a:ln>
          </p:spPr>
          <p:txBody>
            <a:bodyPr vert="horz" wrap="square" lIns="68580" tIns="34290" rIns="68580" bIns="34290" numCol="1" anchor="t" anchorCtr="0" compatLnSpc="1"/>
            <a:lstStyle/>
            <a:p>
              <a:endParaRPr lang="zh-CN" altLang="en-US" sz="1015"/>
            </a:p>
          </p:txBody>
        </p:sp>
        <p:sp>
          <p:nvSpPr>
            <p:cNvPr id="78" name="Rectangle 495"/>
            <p:cNvSpPr>
              <a:spLocks noChangeArrowheads="1"/>
            </p:cNvSpPr>
            <p:nvPr/>
          </p:nvSpPr>
          <p:spPr bwMode="auto">
            <a:xfrm>
              <a:off x="3237144" y="2357559"/>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79"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p:spPr>
          <p:txBody>
            <a:bodyPr vert="horz" wrap="square" lIns="68580" tIns="34290" rIns="68580" bIns="34290" numCol="1" anchor="t" anchorCtr="0" compatLnSpc="1"/>
            <a:lstStyle/>
            <a:p>
              <a:endParaRPr lang="zh-CN" altLang="en-US" sz="1015"/>
            </a:p>
          </p:txBody>
        </p:sp>
      </p:grpSp>
      <p:grpSp>
        <p:nvGrpSpPr>
          <p:cNvPr id="80" name="组合 79"/>
          <p:cNvGrpSpPr/>
          <p:nvPr/>
        </p:nvGrpSpPr>
        <p:grpSpPr>
          <a:xfrm>
            <a:off x="5833698" y="5138287"/>
            <a:ext cx="484115" cy="428189"/>
            <a:chOff x="5030931" y="2884106"/>
            <a:chExt cx="645486" cy="570919"/>
          </a:xfrm>
        </p:grpSpPr>
        <p:sp>
          <p:nvSpPr>
            <p:cNvPr id="81" name="椭圆 80"/>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2" name="文本框 81"/>
            <p:cNvSpPr txBox="1"/>
            <p:nvPr/>
          </p:nvSpPr>
          <p:spPr>
            <a:xfrm>
              <a:off x="5030931" y="2902999"/>
              <a:ext cx="645486" cy="55202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03</a:t>
              </a:r>
              <a:endParaRPr lang="zh-CN" altLang="en-US" sz="2100" dirty="0">
                <a:solidFill>
                  <a:srgbClr val="FFB850"/>
                </a:solidFill>
                <a:latin typeface="Impact" panose="020B080603090205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anim calcmode="lin" valueType="num">
                                      <p:cBhvr additive="base">
                                        <p:cTn id="45" dur="500" fill="hold"/>
                                        <p:tgtEl>
                                          <p:spTgt spid="59"/>
                                        </p:tgtEl>
                                        <p:attrNameLst>
                                          <p:attrName>ppt_x</p:attrName>
                                        </p:attrNameLst>
                                      </p:cBhvr>
                                      <p:tavLst>
                                        <p:tav tm="0">
                                          <p:val>
                                            <p:strVal val="#ppt_x"/>
                                          </p:val>
                                        </p:tav>
                                        <p:tav tm="100000">
                                          <p:val>
                                            <p:strVal val="#ppt_x"/>
                                          </p:val>
                                        </p:tav>
                                      </p:tavLst>
                                    </p:anim>
                                    <p:anim calcmode="lin" valueType="num">
                                      <p:cBhvr additive="base">
                                        <p:cTn id="46" dur="500" fill="hold"/>
                                        <p:tgtEl>
                                          <p:spTgt spid="5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additive="base">
                                        <p:cTn id="49" dur="500" fill="hold"/>
                                        <p:tgtEl>
                                          <p:spTgt spid="50"/>
                                        </p:tgtEl>
                                        <p:attrNameLst>
                                          <p:attrName>ppt_x</p:attrName>
                                        </p:attrNameLst>
                                      </p:cBhvr>
                                      <p:tavLst>
                                        <p:tav tm="0">
                                          <p:val>
                                            <p:strVal val="#ppt_x"/>
                                          </p:val>
                                        </p:tav>
                                        <p:tav tm="100000">
                                          <p:val>
                                            <p:strVal val="#ppt_x"/>
                                          </p:val>
                                        </p:tav>
                                      </p:tavLst>
                                    </p:anim>
                                    <p:anim calcmode="lin" valueType="num">
                                      <p:cBhvr additive="base">
                                        <p:cTn id="50" dur="500" fill="hold"/>
                                        <p:tgtEl>
                                          <p:spTgt spid="5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additive="base">
                                        <p:cTn id="53" dur="500" fill="hold"/>
                                        <p:tgtEl>
                                          <p:spTgt spid="53"/>
                                        </p:tgtEl>
                                        <p:attrNameLst>
                                          <p:attrName>ppt_x</p:attrName>
                                        </p:attrNameLst>
                                      </p:cBhvr>
                                      <p:tavLst>
                                        <p:tav tm="0">
                                          <p:val>
                                            <p:strVal val="#ppt_x"/>
                                          </p:val>
                                        </p:tav>
                                        <p:tav tm="100000">
                                          <p:val>
                                            <p:strVal val="#ppt_x"/>
                                          </p:val>
                                        </p:tav>
                                      </p:tavLst>
                                    </p:anim>
                                    <p:anim calcmode="lin" valueType="num">
                                      <p:cBhvr additive="base">
                                        <p:cTn id="54" dur="500" fill="hold"/>
                                        <p:tgtEl>
                                          <p:spTgt spid="5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anim calcmode="lin" valueType="num">
                                      <p:cBhvr additive="base">
                                        <p:cTn id="57" dur="500" fill="hold"/>
                                        <p:tgtEl>
                                          <p:spTgt spid="47"/>
                                        </p:tgtEl>
                                        <p:attrNameLst>
                                          <p:attrName>ppt_x</p:attrName>
                                        </p:attrNameLst>
                                      </p:cBhvr>
                                      <p:tavLst>
                                        <p:tav tm="0">
                                          <p:val>
                                            <p:strVal val="#ppt_x"/>
                                          </p:val>
                                        </p:tav>
                                        <p:tav tm="100000">
                                          <p:val>
                                            <p:strVal val="#ppt_x"/>
                                          </p:val>
                                        </p:tav>
                                      </p:tavLst>
                                    </p:anim>
                                    <p:anim calcmode="lin" valueType="num">
                                      <p:cBhvr additive="base">
                                        <p:cTn id="58" dur="500" fill="hold"/>
                                        <p:tgtEl>
                                          <p:spTgt spid="4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ppt_x"/>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additive="base">
                                        <p:cTn id="65" dur="500" fill="hold"/>
                                        <p:tgtEl>
                                          <p:spTgt spid="56"/>
                                        </p:tgtEl>
                                        <p:attrNameLst>
                                          <p:attrName>ppt_x</p:attrName>
                                        </p:attrNameLst>
                                      </p:cBhvr>
                                      <p:tavLst>
                                        <p:tav tm="0">
                                          <p:val>
                                            <p:strVal val="#ppt_x"/>
                                          </p:val>
                                        </p:tav>
                                        <p:tav tm="100000">
                                          <p:val>
                                            <p:strVal val="#ppt_x"/>
                                          </p:val>
                                        </p:tav>
                                      </p:tavLst>
                                    </p:anim>
                                    <p:anim calcmode="lin" valueType="num">
                                      <p:cBhvr additive="base">
                                        <p:cTn id="66" dur="500" fill="hold"/>
                                        <p:tgtEl>
                                          <p:spTgt spid="5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fill="hold"/>
                                        <p:tgtEl>
                                          <p:spTgt spid="64"/>
                                        </p:tgtEl>
                                        <p:attrNameLst>
                                          <p:attrName>ppt_x</p:attrName>
                                        </p:attrNameLst>
                                      </p:cBhvr>
                                      <p:tavLst>
                                        <p:tav tm="0">
                                          <p:val>
                                            <p:strVal val="#ppt_x"/>
                                          </p:val>
                                        </p:tav>
                                        <p:tav tm="100000">
                                          <p:val>
                                            <p:strVal val="#ppt_x"/>
                                          </p:val>
                                        </p:tav>
                                      </p:tavLst>
                                    </p:anim>
                                    <p:anim calcmode="lin" valueType="num">
                                      <p:cBhvr additive="base">
                                        <p:cTn id="7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ppt_x"/>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additive="base">
                                        <p:cTn id="79" dur="500" fill="hold"/>
                                        <p:tgtEl>
                                          <p:spTgt spid="71"/>
                                        </p:tgtEl>
                                        <p:attrNameLst>
                                          <p:attrName>ppt_x</p:attrName>
                                        </p:attrNameLst>
                                      </p:cBhvr>
                                      <p:tavLst>
                                        <p:tav tm="0">
                                          <p:val>
                                            <p:strVal val="#ppt_x"/>
                                          </p:val>
                                        </p:tav>
                                        <p:tav tm="100000">
                                          <p:val>
                                            <p:strVal val="#ppt_x"/>
                                          </p:val>
                                        </p:tav>
                                      </p:tavLst>
                                    </p:anim>
                                    <p:anim calcmode="lin" valueType="num">
                                      <p:cBhvr additive="base">
                                        <p:cTn id="80" dur="500" fill="hold"/>
                                        <p:tgtEl>
                                          <p:spTgt spid="7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ppt_x"/>
                                          </p:val>
                                        </p:tav>
                                        <p:tav tm="100000">
                                          <p:val>
                                            <p:strVal val="#ppt_x"/>
                                          </p:val>
                                        </p:tav>
                                      </p:tavLst>
                                    </p:anim>
                                    <p:anim calcmode="lin" valueType="num">
                                      <p:cBhvr additive="base">
                                        <p:cTn id="92" dur="5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80"/>
                                        </p:tgtEl>
                                        <p:attrNameLst>
                                          <p:attrName>style.visibility</p:attrName>
                                        </p:attrNameLst>
                                      </p:cBhvr>
                                      <p:to>
                                        <p:strVal val="visible"/>
                                      </p:to>
                                    </p:set>
                                    <p:anim calcmode="lin" valueType="num">
                                      <p:cBhvr additive="base">
                                        <p:cTn id="99" dur="500" fill="hold"/>
                                        <p:tgtEl>
                                          <p:spTgt spid="80"/>
                                        </p:tgtEl>
                                        <p:attrNameLst>
                                          <p:attrName>ppt_x</p:attrName>
                                        </p:attrNameLst>
                                      </p:cBhvr>
                                      <p:tavLst>
                                        <p:tav tm="0">
                                          <p:val>
                                            <p:strVal val="#ppt_x"/>
                                          </p:val>
                                        </p:tav>
                                        <p:tav tm="100000">
                                          <p:val>
                                            <p:strVal val="#ppt_x"/>
                                          </p:val>
                                        </p:tav>
                                      </p:tavLst>
                                    </p:anim>
                                    <p:anim calcmode="lin" valueType="num">
                                      <p:cBhvr additive="base">
                                        <p:cTn id="100" dur="500" fill="hold"/>
                                        <p:tgtEl>
                                          <p:spTgt spid="8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 calcmode="lin" valueType="num">
                                      <p:cBhvr additive="base">
                                        <p:cTn id="103" dur="500" fill="hold"/>
                                        <p:tgtEl>
                                          <p:spTgt spid="70"/>
                                        </p:tgtEl>
                                        <p:attrNameLst>
                                          <p:attrName>ppt_x</p:attrName>
                                        </p:attrNameLst>
                                      </p:cBhvr>
                                      <p:tavLst>
                                        <p:tav tm="0">
                                          <p:val>
                                            <p:strVal val="#ppt_x"/>
                                          </p:val>
                                        </p:tav>
                                        <p:tav tm="100000">
                                          <p:val>
                                            <p:strVal val="#ppt_x"/>
                                          </p:val>
                                        </p:tav>
                                      </p:tavLst>
                                    </p:anim>
                                    <p:anim calcmode="lin" valueType="num">
                                      <p:cBhvr additive="base">
                                        <p:cTn id="10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p:bldP spid="46" grpId="0" bldLvl="0" animBg="1"/>
      <p:bldP spid="64" grpId="0"/>
      <p:bldP spid="12" grpId="0" bldLvl="0" animBg="1"/>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ym typeface="+mn-ea"/>
              </a:rPr>
              <a:t>2.1.5</a:t>
            </a:r>
            <a:r>
              <a:rPr lang="zh-CN" altLang="en-US"/>
              <a:t>变量</a:t>
            </a:r>
          </a:p>
        </p:txBody>
      </p:sp>
      <p:sp>
        <p:nvSpPr>
          <p:cNvPr id="3" name="文本框 2"/>
          <p:cNvSpPr txBox="1"/>
          <p:nvPr/>
        </p:nvSpPr>
        <p:spPr>
          <a:xfrm>
            <a:off x="633095" y="1689100"/>
            <a:ext cx="10257155" cy="4523105"/>
          </a:xfrm>
          <a:prstGeom prst="rect">
            <a:avLst/>
          </a:prstGeom>
          <a:noFill/>
        </p:spPr>
        <p:txBody>
          <a:bodyPr wrap="square" rtlCol="0" anchor="t">
            <a:spAutoFit/>
          </a:bodyPr>
          <a:lstStyle/>
          <a:p>
            <a:r>
              <a:rPr lang="en-US" altLang="zh-CN" sz="2400"/>
              <a:t>       </a:t>
            </a:r>
            <a:r>
              <a:rPr lang="zh-CN" altLang="en-US" sz="2400"/>
              <a:t>与常量相对，变量指在程序运行过程中其值可以变化的量。变量必须定义了之后才可以使用。</a:t>
            </a:r>
          </a:p>
          <a:p>
            <a:r>
              <a:rPr lang="zh-CN" altLang="en-US" sz="2400"/>
              <a:t>定义变量的一般格式为：</a:t>
            </a:r>
          </a:p>
          <a:p>
            <a:r>
              <a:rPr lang="zh-CN" altLang="en-US" sz="2400"/>
              <a:t>[访问修饰符] 变量类型说明符 变量名[=初值]</a:t>
            </a:r>
          </a:p>
          <a:p>
            <a:r>
              <a:rPr lang="zh-CN" altLang="en-US" sz="2400"/>
              <a:t>【参数说明】</a:t>
            </a:r>
          </a:p>
          <a:p>
            <a:r>
              <a:rPr lang="zh-CN" altLang="en-US" sz="2400"/>
              <a:t>访问修饰符是可选项，说明了变量的访问权限和某些规则。</a:t>
            </a:r>
          </a:p>
          <a:p>
            <a:r>
              <a:rPr lang="zh-CN" altLang="en-US" sz="2400"/>
              <a:t>变量类型说明符确定变了量的取值范围以及对变量所能进行的操作范围。</a:t>
            </a:r>
          </a:p>
          <a:p>
            <a:r>
              <a:rPr lang="zh-CN" altLang="en-US" sz="2400"/>
              <a:t>“变量名”是定义的名称变量，要遵循标识符的命名规则。</a:t>
            </a:r>
          </a:p>
          <a:p>
            <a:r>
              <a:rPr lang="zh-CN" altLang="en-US" sz="2400"/>
              <a:t>初值是可选项，变量可以在定义的同时赋值，也可以先定义，在后续程序中赋初值。</a:t>
            </a:r>
          </a:p>
          <a:p>
            <a:r>
              <a:rPr lang="zh-CN" altLang="en-US" sz="2400"/>
              <a:t>例如，定义一个int类型变量a并赋初值为3，代码如下所示。</a:t>
            </a:r>
          </a:p>
          <a:p>
            <a:r>
              <a:rPr lang="zh-CN" altLang="en-US" sz="2400"/>
              <a:t>int a=3;</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645920" y="1477010"/>
            <a:ext cx="9081770" cy="4892675"/>
          </a:xfrm>
          <a:prstGeom prst="rect">
            <a:avLst/>
          </a:prstGeom>
          <a:noFill/>
        </p:spPr>
        <p:txBody>
          <a:bodyPr wrap="square" rtlCol="0" anchor="t">
            <a:spAutoFit/>
          </a:bodyPr>
          <a:lstStyle/>
          <a:p>
            <a:r>
              <a:rPr lang="zh-CN" altLang="en-US" sz="2400"/>
              <a:t>【例2-2】使用变量存储数据，实现个人信息的输出。</a:t>
            </a:r>
          </a:p>
          <a:p>
            <a:r>
              <a:rPr lang="zh-CN" altLang="en-US" sz="2400"/>
              <a:t>public class Example201 {</a:t>
            </a:r>
          </a:p>
          <a:p>
            <a:r>
              <a:rPr lang="zh-CN" altLang="en-US" sz="2400"/>
              <a:t>	public static void main(String[] args){</a:t>
            </a:r>
          </a:p>
          <a:p>
            <a:r>
              <a:rPr lang="zh-CN" altLang="en-US" sz="2400"/>
              <a:t>		String name="小明";                 //姓名</a:t>
            </a:r>
          </a:p>
          <a:p>
            <a:r>
              <a:rPr lang="zh-CN" altLang="en-US" sz="2400"/>
              <a:t>		int age=20;                         //年龄</a:t>
            </a:r>
          </a:p>
          <a:p>
            <a:r>
              <a:rPr lang="zh-CN" altLang="en-US" sz="2400"/>
              <a:t>		String sex="男";                     //性别	</a:t>
            </a:r>
          </a:p>
          <a:p>
            <a:r>
              <a:rPr lang="zh-CN" altLang="en-US" sz="2400"/>
              <a:t>		String favorite="篮球";                //爱好</a:t>
            </a:r>
          </a:p>
          <a:p>
            <a:r>
              <a:rPr lang="zh-CN" altLang="en-US" sz="2400"/>
              <a:t>		System.out.println("姓名是："+name);</a:t>
            </a:r>
          </a:p>
          <a:p>
            <a:r>
              <a:rPr lang="zh-CN" altLang="en-US" sz="2400"/>
              <a:t>		System.out.println("年龄是："+age);</a:t>
            </a:r>
          </a:p>
          <a:p>
            <a:r>
              <a:rPr lang="zh-CN" altLang="en-US" sz="2400"/>
              <a:t>		System.out.println("性别是："+sex);</a:t>
            </a:r>
          </a:p>
          <a:p>
            <a:r>
              <a:rPr lang="zh-CN" altLang="en-US" sz="2400"/>
              <a:t>		System.out.println("爱好是："+favorite);</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ym typeface="+mn-ea"/>
              </a:rPr>
              <a:t>2.1.5</a:t>
            </a:r>
            <a:r>
              <a:rPr lang="zh-CN" altLang="en-US"/>
              <a:t>变量的作用范围</a:t>
            </a:r>
          </a:p>
        </p:txBody>
      </p:sp>
      <p:pic>
        <p:nvPicPr>
          <p:cNvPr id="28" name="图片 5"/>
          <p:cNvPicPr>
            <a:picLocks noChangeAspect="1"/>
          </p:cNvPicPr>
          <p:nvPr/>
        </p:nvPicPr>
        <p:blipFill>
          <a:blip r:embed="rId2"/>
          <a:stretch>
            <a:fillRect/>
          </a:stretch>
        </p:blipFill>
        <p:spPr>
          <a:xfrm>
            <a:off x="1228090" y="2160905"/>
            <a:ext cx="9099550" cy="4396105"/>
          </a:xfrm>
          <a:prstGeom prst="rect">
            <a:avLst/>
          </a:prstGeom>
          <a:noFill/>
          <a:ln>
            <a:noFill/>
          </a:ln>
        </p:spPr>
      </p:pic>
      <p:sp>
        <p:nvSpPr>
          <p:cNvPr id="3" name="文本框 2"/>
          <p:cNvSpPr txBox="1"/>
          <p:nvPr/>
        </p:nvSpPr>
        <p:spPr>
          <a:xfrm>
            <a:off x="867410" y="1073150"/>
            <a:ext cx="11162665" cy="1198880"/>
          </a:xfrm>
          <a:prstGeom prst="rect">
            <a:avLst/>
          </a:prstGeom>
          <a:noFill/>
        </p:spPr>
        <p:txBody>
          <a:bodyPr wrap="square" rtlCol="0" anchor="t">
            <a:spAutoFit/>
          </a:bodyPr>
          <a:lstStyle/>
          <a:p>
            <a:r>
              <a:rPr lang="zh-CN" altLang="en-US" sz="2400"/>
              <a:t>变量需要定义之后才可以使用，但是这并不意味着一个变量在定义之后可以在程序中的任意位置使用，变量需要在它的作用范围内使用。在Java程序中，变量被定义在一对大括号之中，这对大括号包含的区域就是这个变量的作用范围。</a:t>
            </a:r>
            <a:endParaRPr lang="en-US" altLang="zh-CN" sz="2400"/>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278890" y="1374140"/>
            <a:ext cx="10041890" cy="4892675"/>
          </a:xfrm>
          <a:prstGeom prst="rect">
            <a:avLst/>
          </a:prstGeom>
          <a:noFill/>
        </p:spPr>
        <p:txBody>
          <a:bodyPr wrap="square" rtlCol="0" anchor="t">
            <a:spAutoFit/>
          </a:bodyPr>
          <a:lstStyle/>
          <a:p>
            <a:r>
              <a:rPr lang="zh-CN" altLang="en-US" sz="2400"/>
              <a:t>【例2-3】通过一个完整例子进一步掌握变量的作用范围。下面程序代码有问题吗？</a:t>
            </a:r>
          </a:p>
          <a:p>
            <a:r>
              <a:rPr lang="zh-CN" altLang="en-US" sz="2400"/>
              <a:t>public class Example202 {</a:t>
            </a:r>
          </a:p>
          <a:p>
            <a:r>
              <a:rPr lang="zh-CN" altLang="en-US" sz="2400"/>
              <a:t>	public static void main(String[] args){</a:t>
            </a:r>
          </a:p>
          <a:p>
            <a:r>
              <a:rPr lang="zh-CN" altLang="en-US" sz="2400"/>
              <a:t>		int a=3;       //定义了变量a，并赋初值为3</a:t>
            </a:r>
          </a:p>
          <a:p>
            <a:r>
              <a:rPr lang="zh-CN" altLang="en-US" sz="2400"/>
              <a:t>		{</a:t>
            </a:r>
          </a:p>
          <a:p>
            <a:r>
              <a:rPr lang="zh-CN" altLang="en-US" sz="2400"/>
              <a:t>			int b=9;   //定义了变量b，并赋初值为9</a:t>
            </a:r>
          </a:p>
          <a:p>
            <a:r>
              <a:rPr lang="zh-CN" altLang="en-US" sz="2400"/>
              <a:t>			System.out.println("a="+a);  //访问变量a</a:t>
            </a:r>
          </a:p>
          <a:p>
            <a:r>
              <a:rPr lang="zh-CN" altLang="en-US" sz="2400"/>
              <a:t>			System.out.println("b="+b);  //访问变量b</a:t>
            </a:r>
          </a:p>
          <a:p>
            <a:r>
              <a:rPr lang="zh-CN" altLang="en-US" sz="2400"/>
              <a:t>		}</a:t>
            </a:r>
          </a:p>
          <a:p>
            <a:r>
              <a:rPr lang="zh-CN" altLang="en-US" sz="2400"/>
              <a:t>		System.out.println("b="+b); //访问变量b</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ym typeface="+mn-ea"/>
              </a:rPr>
              <a:t>2.1.6 </a:t>
            </a:r>
            <a:r>
              <a:rPr lang="en-US" altLang="zh-CN"/>
              <a:t>Java</a:t>
            </a:r>
            <a:r>
              <a:rPr lang="zh-CN" altLang="en-US"/>
              <a:t>中的常用运算符</a:t>
            </a:r>
          </a:p>
        </p:txBody>
      </p:sp>
      <p:sp>
        <p:nvSpPr>
          <p:cNvPr id="100" name="文本框 99"/>
          <p:cNvSpPr txBox="1"/>
          <p:nvPr/>
        </p:nvSpPr>
        <p:spPr>
          <a:xfrm>
            <a:off x="1043940" y="1863725"/>
            <a:ext cx="10103485" cy="1383665"/>
          </a:xfrm>
          <a:prstGeom prst="rect">
            <a:avLst/>
          </a:prstGeom>
          <a:noFill/>
          <a:ln w="9525">
            <a:noFill/>
          </a:ln>
        </p:spPr>
        <p:txBody>
          <a:bodyPr wrap="square">
            <a:spAutoFit/>
          </a:bodyPr>
          <a:lstStyle/>
          <a:p>
            <a:pPr indent="266700"/>
            <a:r>
              <a:rPr lang="en-US" altLang="zh-CN" sz="2800" b="0">
                <a:solidFill>
                  <a:srgbClr val="000000"/>
                </a:solidFill>
                <a:latin typeface="Times New Roman" panose="02020603050405020304" charset="0"/>
                <a:ea typeface="宋体" panose="02010600030101010101" pitchFamily="2" charset="-122"/>
              </a:rPr>
              <a:t>   </a:t>
            </a:r>
            <a:r>
              <a:rPr lang="zh-CN" sz="2800" b="0">
                <a:solidFill>
                  <a:srgbClr val="000000"/>
                </a:solidFill>
                <a:latin typeface="Times New Roman" panose="02020603050405020304" charset="0"/>
                <a:ea typeface="宋体" panose="02010600030101010101" pitchFamily="2" charset="-122"/>
              </a:rPr>
              <a:t>运算符就是告诉程序执行特定运算操作的符号。</a:t>
            </a:r>
            <a:r>
              <a:rPr lang="en-US" sz="2800" b="0">
                <a:solidFill>
                  <a:srgbClr val="000000"/>
                </a:solidFill>
                <a:latin typeface="Times New Roman" panose="02020603050405020304" charset="0"/>
                <a:ea typeface="宋体" panose="02010600030101010101" pitchFamily="2" charset="-122"/>
              </a:rPr>
              <a:t>Java</a:t>
            </a:r>
            <a:r>
              <a:rPr lang="zh-CN" sz="2800" b="0">
                <a:solidFill>
                  <a:srgbClr val="000000"/>
                </a:solidFill>
                <a:latin typeface="Times New Roman" panose="02020603050405020304" charset="0"/>
                <a:ea typeface="宋体" panose="02010600030101010101" pitchFamily="2" charset="-122"/>
              </a:rPr>
              <a:t>常用的运算符有：赋值运算符、算术运算符、比较运算符、逻辑运算符、条件运算符等。</a:t>
            </a:r>
            <a:endParaRPr lang="zh-CN" altLang="en-US" sz="2800" b="0">
              <a:solidFill>
                <a:srgbClr val="000000"/>
              </a:solidFill>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赋值运算符</a:t>
            </a:r>
          </a:p>
        </p:txBody>
      </p:sp>
      <p:sp>
        <p:nvSpPr>
          <p:cNvPr id="100" name="文本框 99"/>
          <p:cNvSpPr txBox="1"/>
          <p:nvPr/>
        </p:nvSpPr>
        <p:spPr>
          <a:xfrm>
            <a:off x="1184275" y="1394460"/>
            <a:ext cx="9973945" cy="1198880"/>
          </a:xfrm>
          <a:prstGeom prst="rect">
            <a:avLst/>
          </a:prstGeom>
          <a:noFill/>
          <a:ln w="9525">
            <a:noFill/>
          </a:ln>
        </p:spPr>
        <p:txBody>
          <a:bodyPr wrap="square">
            <a:spAutoFit/>
          </a:bodyPr>
          <a:lstStyle/>
          <a:p>
            <a:pPr indent="266700"/>
            <a:r>
              <a:rPr lang="en-US" altLang="zh-CN" sz="2400" b="0">
                <a:solidFill>
                  <a:srgbClr val="000000"/>
                </a:solidFill>
                <a:latin typeface="Times New Roman" panose="02020603050405020304" charset="0"/>
                <a:ea typeface="宋体" panose="02010600030101010101" pitchFamily="2" charset="-122"/>
              </a:rPr>
              <a:t> </a:t>
            </a:r>
            <a:r>
              <a:rPr lang="zh-CN" sz="2400" b="0">
                <a:solidFill>
                  <a:srgbClr val="000000"/>
                </a:solidFill>
                <a:latin typeface="Times New Roman" panose="02020603050405020304" charset="0"/>
                <a:ea typeface="宋体" panose="02010600030101010101" pitchFamily="2" charset="-122"/>
              </a:rPr>
              <a:t>在</a:t>
            </a:r>
            <a:r>
              <a:rPr lang="en-US" sz="2400" b="0">
                <a:solidFill>
                  <a:srgbClr val="000000"/>
                </a:solidFill>
                <a:latin typeface="Times New Roman" panose="02020603050405020304" charset="0"/>
                <a:ea typeface="宋体" panose="02010600030101010101" pitchFamily="2" charset="-122"/>
              </a:rPr>
              <a:t>Java</a:t>
            </a:r>
            <a:r>
              <a:rPr lang="zh-CN" sz="2400" b="0">
                <a:solidFill>
                  <a:srgbClr val="000000"/>
                </a:solidFill>
                <a:latin typeface="Times New Roman" panose="02020603050405020304" charset="0"/>
                <a:ea typeface="宋体" panose="02010600030101010101" pitchFamily="2" charset="-122"/>
              </a:rPr>
              <a:t>中，赋值运算符“</a:t>
            </a:r>
            <a:r>
              <a:rPr lang="en-US" sz="2400" b="0">
                <a:solidFill>
                  <a:srgbClr val="000000"/>
                </a:solidFill>
                <a:latin typeface="Times New Roman" panose="02020603050405020304" charset="0"/>
                <a:ea typeface="宋体" panose="02010600030101010101" pitchFamily="2" charset="-122"/>
              </a:rPr>
              <a:t>=</a:t>
            </a:r>
            <a:r>
              <a:rPr lang="zh-CN" sz="2400" b="0">
                <a:solidFill>
                  <a:srgbClr val="000000"/>
                </a:solidFill>
                <a:latin typeface="Times New Roman" panose="02020603050405020304" charset="0"/>
                <a:ea typeface="宋体" panose="02010600030101010101" pitchFamily="2" charset="-122"/>
              </a:rPr>
              <a:t>”不是数学中的“等于”，赋值运算符“</a:t>
            </a:r>
            <a:r>
              <a:rPr lang="en-US" sz="2400" b="0">
                <a:solidFill>
                  <a:srgbClr val="000000"/>
                </a:solidFill>
                <a:latin typeface="Times New Roman" panose="02020603050405020304" charset="0"/>
                <a:ea typeface="宋体" panose="02010600030101010101" pitchFamily="2" charset="-122"/>
              </a:rPr>
              <a:t>=</a:t>
            </a:r>
            <a:r>
              <a:rPr lang="zh-CN" sz="2400" b="0">
                <a:solidFill>
                  <a:srgbClr val="000000"/>
                </a:solidFill>
                <a:latin typeface="Times New Roman" panose="02020603050405020304" charset="0"/>
                <a:ea typeface="宋体" panose="02010600030101010101" pitchFamily="2" charset="-122"/>
              </a:rPr>
              <a:t>”用于给变量赋值，并且可以和算术运算符进行结合，组成复合赋值运算符。复合赋值运算符有：</a:t>
            </a:r>
            <a:r>
              <a:rPr lang="en-US" sz="2400" b="0">
                <a:solidFill>
                  <a:srgbClr val="000000"/>
                </a:solidFill>
                <a:latin typeface="Times New Roman" panose="02020603050405020304" charset="0"/>
                <a:ea typeface="宋体" panose="02010600030101010101" pitchFamily="2" charset="-122"/>
              </a:rPr>
              <a:t>+=</a:t>
            </a:r>
            <a:r>
              <a:rPr lang="zh-CN" sz="2400" b="0">
                <a:solidFill>
                  <a:srgbClr val="000000"/>
                </a:solidFill>
                <a:latin typeface="Times New Roman" panose="02020603050405020304" charset="0"/>
                <a:ea typeface="宋体" panose="02010600030101010101" pitchFamily="2" charset="-122"/>
              </a:rPr>
              <a:t>，</a:t>
            </a:r>
            <a:r>
              <a:rPr lang="en-US" sz="2400" b="0">
                <a:solidFill>
                  <a:srgbClr val="000000"/>
                </a:solidFill>
                <a:latin typeface="Times New Roman" panose="02020603050405020304" charset="0"/>
                <a:ea typeface="宋体" panose="02010600030101010101" pitchFamily="2" charset="-122"/>
              </a:rPr>
              <a:t>-=</a:t>
            </a:r>
            <a:r>
              <a:rPr lang="zh-CN" sz="2400" b="0">
                <a:solidFill>
                  <a:srgbClr val="000000"/>
                </a:solidFill>
                <a:latin typeface="Times New Roman" panose="02020603050405020304" charset="0"/>
                <a:ea typeface="宋体" panose="02010600030101010101" pitchFamily="2" charset="-122"/>
              </a:rPr>
              <a:t>，</a:t>
            </a:r>
            <a:r>
              <a:rPr lang="en-US" sz="2400" b="0">
                <a:solidFill>
                  <a:srgbClr val="000000"/>
                </a:solidFill>
                <a:latin typeface="Times New Roman" panose="02020603050405020304" charset="0"/>
                <a:ea typeface="宋体" panose="02010600030101010101" pitchFamily="2" charset="-122"/>
              </a:rPr>
              <a:t>*=</a:t>
            </a:r>
            <a:r>
              <a:rPr lang="zh-CN" sz="2400" b="0">
                <a:solidFill>
                  <a:srgbClr val="000000"/>
                </a:solidFill>
                <a:latin typeface="Times New Roman" panose="02020603050405020304" charset="0"/>
                <a:ea typeface="宋体" panose="02010600030101010101" pitchFamily="2" charset="-122"/>
              </a:rPr>
              <a:t>，</a:t>
            </a:r>
            <a:r>
              <a:rPr lang="en-US" sz="2400" b="0">
                <a:solidFill>
                  <a:srgbClr val="000000"/>
                </a:solidFill>
                <a:latin typeface="Times New Roman" panose="02020603050405020304" charset="0"/>
                <a:ea typeface="宋体" panose="02010600030101010101" pitchFamily="2" charset="-122"/>
              </a:rPr>
              <a:t>%=</a:t>
            </a:r>
            <a:r>
              <a:rPr lang="zh-CN" sz="2400" b="0">
                <a:solidFill>
                  <a:srgbClr val="000000"/>
                </a:solidFill>
                <a:latin typeface="Times New Roman" panose="02020603050405020304" charset="0"/>
                <a:ea typeface="宋体" panose="02010600030101010101" pitchFamily="2" charset="-122"/>
              </a:rPr>
              <a:t>。</a:t>
            </a:r>
            <a:endParaRPr lang="zh-CN" altLang="en-US" sz="2400" b="0">
              <a:solidFill>
                <a:srgbClr val="000000"/>
              </a:solidFill>
              <a:latin typeface="Times New Roman" panose="02020603050405020304" charset="0"/>
              <a:ea typeface="宋体" panose="02010600030101010101" pitchFamily="2" charset="-122"/>
            </a:endParaRPr>
          </a:p>
        </p:txBody>
      </p:sp>
      <p:sp>
        <p:nvSpPr>
          <p:cNvPr id="3" name="文本框 2"/>
          <p:cNvSpPr txBox="1"/>
          <p:nvPr/>
        </p:nvSpPr>
        <p:spPr>
          <a:xfrm>
            <a:off x="1755775" y="3607435"/>
            <a:ext cx="7498715" cy="1383665"/>
          </a:xfrm>
          <a:prstGeom prst="rect">
            <a:avLst/>
          </a:prstGeom>
          <a:noFill/>
        </p:spPr>
        <p:txBody>
          <a:bodyPr wrap="square" rtlCol="0" anchor="t">
            <a:spAutoFit/>
          </a:bodyPr>
          <a:lstStyle/>
          <a:p>
            <a:pPr algn="l"/>
            <a:r>
              <a:rPr lang="zh-CN" altLang="en-US" sz="2800"/>
              <a:t>int x=8;</a:t>
            </a:r>
          </a:p>
          <a:p>
            <a:pPr algn="l"/>
            <a:r>
              <a:rPr lang="zh-CN" altLang="en-US" sz="2800"/>
              <a:t>int y=2；</a:t>
            </a:r>
          </a:p>
          <a:p>
            <a:pPr algn="l"/>
            <a:r>
              <a:rPr lang="zh-CN" altLang="en-US" sz="2800"/>
              <a:t>x=x+y；   //这句代码可以替换为x+=y</a:t>
            </a:r>
          </a:p>
        </p:txBody>
      </p:sp>
      <p:sp>
        <p:nvSpPr>
          <p:cNvPr id="4" name="文本框 3"/>
          <p:cNvSpPr txBox="1"/>
          <p:nvPr/>
        </p:nvSpPr>
        <p:spPr>
          <a:xfrm>
            <a:off x="1184275" y="2862580"/>
            <a:ext cx="3852545" cy="521970"/>
          </a:xfrm>
          <a:prstGeom prst="rect">
            <a:avLst/>
          </a:prstGeom>
          <a:noFill/>
        </p:spPr>
        <p:txBody>
          <a:bodyPr wrap="none" rtlCol="0" anchor="t">
            <a:spAutoFit/>
          </a:bodyPr>
          <a:lstStyle/>
          <a:p>
            <a:r>
              <a:rPr lang="zh-CN" altLang="en-US" sz="2800">
                <a:sym typeface="+mn-ea"/>
              </a:rPr>
              <a:t>【例2-4】赋值运算符。</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算术运算符</a:t>
            </a:r>
          </a:p>
        </p:txBody>
      </p:sp>
      <p:graphicFrame>
        <p:nvGraphicFramePr>
          <p:cNvPr id="5" name="表格 4"/>
          <p:cNvGraphicFramePr/>
          <p:nvPr>
            <p:custDataLst>
              <p:tags r:id="rId1"/>
            </p:custDataLst>
          </p:nvPr>
        </p:nvGraphicFramePr>
        <p:xfrm>
          <a:off x="240030" y="1393825"/>
          <a:ext cx="11711940" cy="2575560"/>
        </p:xfrm>
        <a:graphic>
          <a:graphicData uri="http://schemas.openxmlformats.org/drawingml/2006/table">
            <a:tbl>
              <a:tblPr firstRow="1" bandRow="1">
                <a:tableStyleId>{5940675A-B579-460E-94D1-54222C63F5DA}</a:tableStyleId>
              </a:tblPr>
              <a:tblGrid>
                <a:gridCol w="2032000"/>
                <a:gridCol w="2568575"/>
                <a:gridCol w="2871470"/>
                <a:gridCol w="4239895"/>
              </a:tblGrid>
              <a:tr h="321945">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运算符</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含义</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示例</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结果</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1945">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加法运算符</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7+2</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1945">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减法运算符</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7-2</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1945">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乘法运算符</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7*2</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14</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1945">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除法运算符</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7/2</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1945">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取模（求余数）运算符</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7%2</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1945">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自增运算符</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i=2;j=i++;</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i=3;j=2</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1945">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自减运算符</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i=2;j=i--;</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i=1;j=2</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510540" y="944245"/>
            <a:ext cx="12100560" cy="5262245"/>
          </a:xfrm>
          <a:prstGeom prst="rect">
            <a:avLst/>
          </a:prstGeom>
          <a:noFill/>
        </p:spPr>
        <p:txBody>
          <a:bodyPr wrap="square" rtlCol="0" anchor="t">
            <a:spAutoFit/>
          </a:bodyPr>
          <a:lstStyle/>
          <a:p>
            <a:r>
              <a:rPr lang="zh-CN" altLang="en-US" sz="2400"/>
              <a:t>【例2-5】算术运算符的用法。</a:t>
            </a:r>
          </a:p>
          <a:p>
            <a:r>
              <a:rPr lang="zh-CN" altLang="en-US" sz="2400"/>
              <a:t>public class Example203 {          </a:t>
            </a:r>
          </a:p>
          <a:p>
            <a:r>
              <a:rPr lang="zh-CN" altLang="en-US" sz="2400"/>
              <a:t>	public static void main(String[] args){   </a:t>
            </a:r>
          </a:p>
          <a:p>
            <a:r>
              <a:rPr lang="zh-CN" altLang="en-US" sz="2400"/>
              <a:t>		int i=7;</a:t>
            </a:r>
          </a:p>
          <a:p>
            <a:r>
              <a:rPr lang="zh-CN" altLang="en-US" sz="2400"/>
              <a:t>		int j=2;</a:t>
            </a:r>
          </a:p>
          <a:p>
            <a:r>
              <a:rPr lang="zh-CN" altLang="en-US" sz="2400"/>
              <a:t>		double x=7.0;</a:t>
            </a:r>
          </a:p>
          <a:p>
            <a:r>
              <a:rPr lang="zh-CN" altLang="en-US" sz="2400"/>
              <a:t>		System.out.println("7/2="+i/j);</a:t>
            </a:r>
          </a:p>
          <a:p>
            <a:r>
              <a:rPr lang="zh-CN" altLang="en-US" sz="2400"/>
              <a:t>		System.out.println("7.0/2="+x/j);</a:t>
            </a:r>
          </a:p>
          <a:p>
            <a:r>
              <a:rPr lang="zh-CN" altLang="en-US" sz="2400"/>
              <a:t>		System.out.println("7%2="+i%j);</a:t>
            </a:r>
          </a:p>
          <a:p>
            <a:r>
              <a:rPr lang="zh-CN" altLang="en-US" sz="2400"/>
              <a:t>		System.out.println("7.0%2="+x%j);</a:t>
            </a:r>
          </a:p>
          <a:p>
            <a:r>
              <a:rPr lang="zh-CN" altLang="en-US" sz="2400"/>
              <a:t>		j=++i;</a:t>
            </a:r>
          </a:p>
          <a:p>
            <a:r>
              <a:rPr lang="zh-CN" altLang="en-US" sz="2400"/>
              <a:t>		System.out.println("i="+i+",j="+j);</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925320" y="714375"/>
            <a:ext cx="7846695" cy="6000750"/>
          </a:xfrm>
          <a:prstGeom prst="rect">
            <a:avLst/>
          </a:prstGeom>
          <a:noFill/>
        </p:spPr>
        <p:txBody>
          <a:bodyPr wrap="square" rtlCol="0" anchor="t">
            <a:spAutoFit/>
          </a:bodyPr>
          <a:lstStyle/>
          <a:p>
            <a:r>
              <a:rPr lang="zh-CN" altLang="en-US" sz="2400"/>
              <a:t>【例2-6】自增自减运算符的使用方法。</a:t>
            </a:r>
          </a:p>
          <a:p>
            <a:r>
              <a:rPr lang="zh-CN" altLang="en-US" sz="2400"/>
              <a:t>public class Example204 {          </a:t>
            </a:r>
          </a:p>
          <a:p>
            <a:r>
              <a:rPr lang="zh-CN" altLang="en-US" sz="2400"/>
              <a:t>	public static void main(String[] args){   </a:t>
            </a:r>
          </a:p>
          <a:p>
            <a:r>
              <a:rPr lang="zh-CN" altLang="en-US" sz="2400"/>
              <a:t>		int a,b,c,d,e,f;</a:t>
            </a:r>
          </a:p>
          <a:p>
            <a:r>
              <a:rPr lang="zh-CN" altLang="en-US" sz="2400"/>
              <a:t>		a=b=c=d=5;</a:t>
            </a:r>
          </a:p>
          <a:p>
            <a:r>
              <a:rPr lang="zh-CN" altLang="en-US" sz="2400"/>
              <a:t>		a++;</a:t>
            </a:r>
          </a:p>
          <a:p>
            <a:r>
              <a:rPr lang="zh-CN" altLang="en-US" sz="2400"/>
              <a:t>		++b;</a:t>
            </a:r>
          </a:p>
          <a:p>
            <a:r>
              <a:rPr lang="zh-CN" altLang="en-US" sz="2400"/>
              <a:t>		c--;</a:t>
            </a:r>
          </a:p>
          <a:p>
            <a:r>
              <a:rPr lang="zh-CN" altLang="en-US" sz="2400"/>
              <a:t>		--d;</a:t>
            </a:r>
          </a:p>
          <a:p>
            <a:r>
              <a:rPr lang="zh-CN" altLang="en-US" sz="2400"/>
              <a:t>		System.out.println("a="+a+",b="+b+",c="+c+",d="+d);</a:t>
            </a:r>
          </a:p>
          <a:p>
            <a:r>
              <a:rPr lang="zh-CN" altLang="en-US" sz="2400"/>
              <a:t>		e=a++;f=++b;</a:t>
            </a:r>
          </a:p>
          <a:p>
            <a:r>
              <a:rPr lang="zh-CN" altLang="en-US" sz="2400"/>
              <a:t>		System.out.println("a="+a+",b="+b+",e="+e+",f="+f);</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比较运算符</a:t>
            </a:r>
          </a:p>
        </p:txBody>
      </p:sp>
      <p:graphicFrame>
        <p:nvGraphicFramePr>
          <p:cNvPr id="3" name="表格 2"/>
          <p:cNvGraphicFramePr/>
          <p:nvPr>
            <p:custDataLst>
              <p:tags r:id="rId1"/>
            </p:custDataLst>
          </p:nvPr>
        </p:nvGraphicFramePr>
        <p:xfrm>
          <a:off x="732155" y="1896745"/>
          <a:ext cx="10725150" cy="2831465"/>
        </p:xfrm>
        <a:graphic>
          <a:graphicData uri="http://schemas.openxmlformats.org/drawingml/2006/table">
            <a:tbl>
              <a:tblPr firstRow="1" bandRow="1">
                <a:tableStyleId>{5940675A-B579-460E-94D1-54222C63F5DA}</a:tableStyleId>
              </a:tblPr>
              <a:tblGrid>
                <a:gridCol w="1860550"/>
                <a:gridCol w="2352040"/>
                <a:gridCol w="2630170"/>
                <a:gridCol w="3882390"/>
              </a:tblGrid>
              <a:tr h="40449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运算符</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含义</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示例</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结果</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449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等于</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8==9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false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449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不等于</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8！=9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true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449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&lt;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小于</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8&lt;9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true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449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&gt;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大于</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8&gt;9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false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449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&lt;=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小于等于</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8&lt;=9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true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449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&gt;=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大于等于</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8&gt;=9</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false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2526030" y="5187950"/>
            <a:ext cx="8700135" cy="398780"/>
          </a:xfrm>
          <a:prstGeom prst="rect">
            <a:avLst/>
          </a:prstGeom>
          <a:noFill/>
          <a:ln w="9525">
            <a:noFill/>
          </a:ln>
        </p:spPr>
        <p:txBody>
          <a:bodyPr wrap="square">
            <a:spAutoFit/>
          </a:bodyPr>
          <a:lstStyle/>
          <a:p>
            <a:pPr indent="266700"/>
            <a:r>
              <a:rPr lang="zh-CN" sz="2000" b="1">
                <a:solidFill>
                  <a:srgbClr val="FF0000"/>
                </a:solidFill>
                <a:latin typeface="Times New Roman" panose="02020603050405020304" charset="0"/>
                <a:ea typeface="宋体" panose="02010600030101010101" pitchFamily="2" charset="-122"/>
              </a:rPr>
              <a:t>注意：比较运算符</a:t>
            </a:r>
            <a:r>
              <a:rPr lang="en-US" sz="2000" b="1">
                <a:solidFill>
                  <a:srgbClr val="FF0000"/>
                </a:solidFill>
                <a:latin typeface="Times New Roman" panose="02020603050405020304" charset="0"/>
                <a:ea typeface="宋体" panose="02010600030101010101" pitchFamily="2" charset="-122"/>
              </a:rPr>
              <a:t>“==</a:t>
            </a:r>
            <a:r>
              <a:rPr lang="zh-CN" sz="2000" b="1">
                <a:solidFill>
                  <a:srgbClr val="FF0000"/>
                </a:solidFill>
                <a:latin typeface="Times New Roman" panose="02020603050405020304" charset="0"/>
                <a:ea typeface="宋体" panose="02010600030101010101" pitchFamily="2" charset="-122"/>
              </a:rPr>
              <a:t>”不是赋值运算符“</a:t>
            </a:r>
            <a:r>
              <a:rPr lang="en-US" sz="2000" b="1">
                <a:solidFill>
                  <a:srgbClr val="FF0000"/>
                </a:solidFill>
                <a:latin typeface="Times New Roman" panose="02020603050405020304" charset="0"/>
                <a:ea typeface="宋体" panose="02010600030101010101" pitchFamily="2" charset="-122"/>
              </a:rPr>
              <a:t>=</a:t>
            </a:r>
            <a:r>
              <a:rPr lang="zh-CN" sz="2000" b="1">
                <a:solidFill>
                  <a:srgbClr val="FF0000"/>
                </a:solidFill>
                <a:latin typeface="Times New Roman" panose="02020603050405020304" charset="0"/>
                <a:ea typeface="宋体" panose="02010600030101010101" pitchFamily="2" charset="-122"/>
              </a:rPr>
              <a:t>”，一定不要搞混淆了。</a:t>
            </a:r>
            <a:endParaRPr lang="zh-CN" altLang="en-US" sz="2000" b="1">
              <a:solidFill>
                <a:srgbClr val="FF0000"/>
              </a:solidFill>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圆角 110"/>
          <p:cNvSpPr/>
          <p:nvPr/>
        </p:nvSpPr>
        <p:spPr>
          <a:xfrm>
            <a:off x="758283" y="1185678"/>
            <a:ext cx="10488265" cy="4957652"/>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 name="文本占位符 1"/>
          <p:cNvSpPr>
            <a:spLocks noGrp="1"/>
          </p:cNvSpPr>
          <p:nvPr>
            <p:ph type="body" sz="quarter" idx="10"/>
          </p:nvPr>
        </p:nvSpPr>
        <p:spPr/>
        <p:txBody>
          <a:bodyPr/>
          <a:lstStyle/>
          <a:p>
            <a:r>
              <a:rPr lang="en-US" altLang="zh-CN" dirty="0"/>
              <a:t>2.1.1</a:t>
            </a:r>
            <a:r>
              <a:rPr lang="zh-CN" altLang="en-US" dirty="0"/>
              <a:t>标识符与命名规范</a:t>
            </a:r>
          </a:p>
        </p:txBody>
      </p:sp>
      <p:graphicFrame>
        <p:nvGraphicFramePr>
          <p:cNvPr id="3" name="图示 2"/>
          <p:cNvGraphicFramePr/>
          <p:nvPr/>
        </p:nvGraphicFramePr>
        <p:xfrm>
          <a:off x="1025956" y="1804620"/>
          <a:ext cx="9299571" cy="4045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838" y="473777"/>
            <a:ext cx="6808927" cy="470648"/>
          </a:xfrm>
        </p:spPr>
        <p:txBody>
          <a:bodyPr/>
          <a:lstStyle/>
          <a:p>
            <a:r>
              <a:rPr lang="zh-CN" altLang="en-US"/>
              <a:t>逻辑运算符</a:t>
            </a:r>
          </a:p>
        </p:txBody>
      </p:sp>
      <p:sp>
        <p:nvSpPr>
          <p:cNvPr id="100" name="文本框 99"/>
          <p:cNvSpPr txBox="1"/>
          <p:nvPr/>
        </p:nvSpPr>
        <p:spPr>
          <a:xfrm>
            <a:off x="893445" y="1095375"/>
            <a:ext cx="10039350" cy="1076325"/>
          </a:xfrm>
          <a:prstGeom prst="rect">
            <a:avLst/>
          </a:prstGeom>
          <a:noFill/>
          <a:ln w="9525">
            <a:noFill/>
          </a:ln>
        </p:spPr>
        <p:txBody>
          <a:bodyPr wrap="square">
            <a:spAutoFit/>
          </a:bodyPr>
          <a:lstStyle/>
          <a:p>
            <a:pPr indent="0"/>
            <a:r>
              <a:rPr lang="en-US" altLang="zh-CN" sz="3200" b="0">
                <a:solidFill>
                  <a:srgbClr val="000000"/>
                </a:solidFill>
                <a:latin typeface="Times New Roman" panose="02020603050405020304" charset="0"/>
                <a:ea typeface="宋体" panose="02010600030101010101" pitchFamily="2" charset="-122"/>
              </a:rPr>
              <a:t>      </a:t>
            </a:r>
            <a:r>
              <a:rPr lang="zh-CN" sz="3200" b="0">
                <a:solidFill>
                  <a:srgbClr val="000000"/>
                </a:solidFill>
                <a:latin typeface="Times New Roman" panose="02020603050405020304" charset="0"/>
                <a:ea typeface="宋体" panose="02010600030101010101" pitchFamily="2" charset="-122"/>
              </a:rPr>
              <a:t>逻辑运算符用于对两个布尔类型的操作数进行运算，结果依然是布尔类型。</a:t>
            </a:r>
            <a:endParaRPr lang="zh-CN" altLang="en-US" sz="3200" b="0">
              <a:solidFill>
                <a:srgbClr val="000000"/>
              </a:solidFill>
              <a:latin typeface="Times New Roman" panose="02020603050405020304" charset="0"/>
              <a:ea typeface="宋体" panose="02010600030101010101" pitchFamily="2" charset="-122"/>
            </a:endParaRPr>
          </a:p>
        </p:txBody>
      </p:sp>
      <p:sp>
        <p:nvSpPr>
          <p:cNvPr id="3" name="文本框 2"/>
          <p:cNvSpPr txBox="1"/>
          <p:nvPr/>
        </p:nvSpPr>
        <p:spPr>
          <a:xfrm>
            <a:off x="1064895" y="2880360"/>
            <a:ext cx="9347200" cy="3415030"/>
          </a:xfrm>
          <a:prstGeom prst="rect">
            <a:avLst/>
          </a:prstGeom>
          <a:noFill/>
        </p:spPr>
        <p:txBody>
          <a:bodyPr wrap="square" rtlCol="0" anchor="t">
            <a:spAutoFit/>
          </a:bodyPr>
          <a:lstStyle/>
          <a:p>
            <a:r>
              <a:rPr lang="zh-CN" altLang="en-US"/>
              <a:t>public class Example205 {          </a:t>
            </a:r>
          </a:p>
          <a:p>
            <a:r>
              <a:rPr lang="zh-CN" altLang="en-US"/>
              <a:t>	public static void main(String[] args){   </a:t>
            </a:r>
          </a:p>
          <a:p>
            <a:r>
              <a:rPr lang="zh-CN" altLang="en-US"/>
              <a:t>		int a=0,b=0,c=0;		//定义整型变量a、b、c并赋初值为0</a:t>
            </a:r>
          </a:p>
          <a:p>
            <a:r>
              <a:rPr lang="zh-CN" altLang="en-US"/>
              <a:t>		boolean x,y;     	 	//定义布尔类型变量x，y</a:t>
            </a:r>
          </a:p>
          <a:p>
            <a:r>
              <a:rPr lang="zh-CN" altLang="en-US"/>
              <a:t>		x=a&gt;0 &amp; b++&gt;1;  	 	//逻辑与运算</a:t>
            </a:r>
          </a:p>
          <a:p>
            <a:r>
              <a:rPr lang="zh-CN" altLang="en-US"/>
              <a:t>		System.out.println(x);</a:t>
            </a:r>
          </a:p>
          <a:p>
            <a:r>
              <a:rPr lang="zh-CN" altLang="en-US"/>
              <a:t>		System.out.println("b="+b);</a:t>
            </a:r>
          </a:p>
          <a:p>
            <a:r>
              <a:rPr lang="zh-CN" altLang="en-US"/>
              <a:t>		y=a&gt;0 &amp;&amp; c++&gt;1;			//短路与</a:t>
            </a:r>
          </a:p>
          <a:p>
            <a:r>
              <a:rPr lang="zh-CN" altLang="en-US"/>
              <a:t>		System.out.println(y);</a:t>
            </a:r>
          </a:p>
          <a:p>
            <a:r>
              <a:rPr lang="zh-CN" altLang="en-US"/>
              <a:t>		System.out.println("c="+c);</a:t>
            </a:r>
          </a:p>
          <a:p>
            <a:r>
              <a:rPr lang="zh-CN" altLang="en-US"/>
              <a:t>		}</a:t>
            </a:r>
          </a:p>
          <a:p>
            <a:r>
              <a:rPr lang="zh-CN" altLang="en-US"/>
              <a:t>}</a:t>
            </a:r>
          </a:p>
        </p:txBody>
      </p:sp>
      <p:sp>
        <p:nvSpPr>
          <p:cNvPr id="4" name="文本框 3"/>
          <p:cNvSpPr txBox="1"/>
          <p:nvPr/>
        </p:nvSpPr>
        <p:spPr>
          <a:xfrm>
            <a:off x="200025" y="2171700"/>
            <a:ext cx="11991975" cy="460375"/>
          </a:xfrm>
          <a:prstGeom prst="rect">
            <a:avLst/>
          </a:prstGeom>
          <a:noFill/>
        </p:spPr>
        <p:txBody>
          <a:bodyPr wrap="none" rtlCol="0" anchor="t">
            <a:spAutoFit/>
          </a:bodyPr>
          <a:lstStyle/>
          <a:p>
            <a:r>
              <a:rPr lang="zh-CN" altLang="en-US" sz="2400">
                <a:sym typeface="+mn-ea"/>
              </a:rPr>
              <a:t>【例2-7】通过以下案例掌握&amp;运算符和&amp;&amp;运算符的不同之处。|运算符和||运算符同理。</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条件运算符</a:t>
            </a:r>
          </a:p>
        </p:txBody>
      </p:sp>
      <p:sp>
        <p:nvSpPr>
          <p:cNvPr id="3" name="文本框 2"/>
          <p:cNvSpPr txBox="1"/>
          <p:nvPr/>
        </p:nvSpPr>
        <p:spPr>
          <a:xfrm>
            <a:off x="647065" y="1709420"/>
            <a:ext cx="11332210" cy="2245360"/>
          </a:xfrm>
          <a:prstGeom prst="rect">
            <a:avLst/>
          </a:prstGeom>
          <a:noFill/>
        </p:spPr>
        <p:txBody>
          <a:bodyPr wrap="square" rtlCol="0" anchor="t">
            <a:spAutoFit/>
          </a:bodyPr>
          <a:lstStyle/>
          <a:p>
            <a:r>
              <a:rPr lang="en-US" altLang="zh-CN" sz="2800"/>
              <a:t>	</a:t>
            </a:r>
            <a:r>
              <a:rPr lang="zh-CN" altLang="en-US" sz="2800"/>
              <a:t>条件运算符是Java中唯一的需要3个操作数的运算符，因此，又称为三目运算符。条件运算符的语法格式如下。</a:t>
            </a:r>
          </a:p>
          <a:p>
            <a:r>
              <a:rPr lang="en-US" altLang="zh-CN" sz="2800"/>
              <a:t>      </a:t>
            </a:r>
            <a:r>
              <a:rPr lang="en-US" altLang="zh-CN" sz="2800">
                <a:solidFill>
                  <a:srgbClr val="FF0000"/>
                </a:solidFill>
              </a:rPr>
              <a:t>  </a:t>
            </a:r>
            <a:r>
              <a:rPr lang="zh-CN" altLang="en-US" sz="2800">
                <a:solidFill>
                  <a:srgbClr val="FF0000"/>
                </a:solidFill>
              </a:rPr>
              <a:t>条件表达式？ 表达式1：表达式2;</a:t>
            </a:r>
            <a:endParaRPr lang="zh-CN" altLang="en-US" sz="2800"/>
          </a:p>
          <a:p>
            <a:r>
              <a:rPr lang="en-US" altLang="zh-CN" sz="2800"/>
              <a:t>        </a:t>
            </a:r>
            <a:r>
              <a:rPr lang="zh-CN" altLang="en-US" sz="2800"/>
              <a:t>首先判断条件表达式是否成立，如果成立，执行表达式1；如果条件表达式不成立，执行表达式2。</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874520" y="1351280"/>
            <a:ext cx="8281035" cy="3969385"/>
          </a:xfrm>
          <a:prstGeom prst="rect">
            <a:avLst/>
          </a:prstGeom>
          <a:noFill/>
        </p:spPr>
        <p:txBody>
          <a:bodyPr wrap="square" rtlCol="0" anchor="t">
            <a:spAutoFit/>
          </a:bodyPr>
          <a:lstStyle/>
          <a:p>
            <a:r>
              <a:rPr lang="zh-CN" altLang="en-US" sz="2800"/>
              <a:t>【例2-8】用条件运算符求三个数中的最小数。</a:t>
            </a:r>
          </a:p>
          <a:p>
            <a:r>
              <a:rPr lang="zh-CN" altLang="en-US" sz="2800"/>
              <a:t>public class Example206 {          </a:t>
            </a:r>
          </a:p>
          <a:p>
            <a:r>
              <a:rPr lang="zh-CN" altLang="en-US" sz="2800"/>
              <a:t>	public static void main(String[] args){   </a:t>
            </a:r>
          </a:p>
          <a:p>
            <a:r>
              <a:rPr lang="zh-CN" altLang="en-US" sz="2800"/>
              <a:t>		int a=34,b=12,c=61;</a:t>
            </a:r>
          </a:p>
          <a:p>
            <a:r>
              <a:rPr lang="zh-CN" altLang="en-US" sz="2800"/>
              <a:t>		int min;</a:t>
            </a:r>
          </a:p>
          <a:p>
            <a:r>
              <a:rPr lang="zh-CN" altLang="en-US" sz="2800"/>
              <a:t>		min=a&lt;b?(a&lt;c?a:c):(b&lt;c?b:c);</a:t>
            </a:r>
          </a:p>
          <a:p>
            <a:r>
              <a:rPr lang="zh-CN" altLang="en-US" sz="2800"/>
              <a:t>		System.out.println("min="+min);</a:t>
            </a:r>
          </a:p>
          <a:p>
            <a:r>
              <a:rPr lang="zh-CN" altLang="en-US" sz="2800"/>
              <a:t>	}</a:t>
            </a:r>
          </a:p>
          <a:p>
            <a:r>
              <a:rPr lang="zh-CN" altLang="en-US" sz="28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2.1.7</a:t>
            </a:r>
            <a:r>
              <a:rPr lang="zh-CN" altLang="en-US"/>
              <a:t>数据类型转换</a:t>
            </a:r>
          </a:p>
        </p:txBody>
      </p:sp>
      <p:sp>
        <p:nvSpPr>
          <p:cNvPr id="3" name="文本框 2"/>
          <p:cNvSpPr txBox="1"/>
          <p:nvPr/>
        </p:nvSpPr>
        <p:spPr>
          <a:xfrm>
            <a:off x="1278890" y="2016125"/>
            <a:ext cx="9162415" cy="1383665"/>
          </a:xfrm>
          <a:prstGeom prst="rect">
            <a:avLst/>
          </a:prstGeom>
          <a:noFill/>
        </p:spPr>
        <p:txBody>
          <a:bodyPr wrap="square" rtlCol="0" anchor="t">
            <a:spAutoFit/>
          </a:bodyPr>
          <a:lstStyle/>
          <a:p>
            <a:r>
              <a:rPr lang="en-US" altLang="zh-CN" sz="2800"/>
              <a:t>      </a:t>
            </a:r>
            <a:r>
              <a:rPr lang="zh-CN" altLang="en-US" sz="2800"/>
              <a:t>在程序中，当需要把一种数据类型的值赋给另外一种数据类型的变量的时候，需要用到数据类型转换。数据类型转换分为两种：自动类型转换和强制类型转换。</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自动类型转换</a:t>
            </a:r>
          </a:p>
        </p:txBody>
      </p:sp>
      <p:sp>
        <p:nvSpPr>
          <p:cNvPr id="3" name="文本框 2"/>
          <p:cNvSpPr txBox="1"/>
          <p:nvPr/>
        </p:nvSpPr>
        <p:spPr>
          <a:xfrm>
            <a:off x="1348740" y="1242060"/>
            <a:ext cx="9494520" cy="5262245"/>
          </a:xfrm>
          <a:prstGeom prst="rect">
            <a:avLst/>
          </a:prstGeom>
          <a:noFill/>
        </p:spPr>
        <p:txBody>
          <a:bodyPr wrap="square" rtlCol="0" anchor="t">
            <a:spAutoFit/>
          </a:bodyPr>
          <a:lstStyle/>
          <a:p>
            <a:r>
              <a:rPr lang="en-US" altLang="zh-CN" sz="2800"/>
              <a:t>       </a:t>
            </a:r>
            <a:r>
              <a:rPr lang="zh-CN" altLang="en-US" sz="2800"/>
              <a:t>自动类型转换也叫做隐式类型转换。当不同类型的常量和变量在表达式中混合使用时，它们最终将自动被转换为同一类型。要实现自动类型转换，必须满足两个条件，一是两种数据类型彼此兼容，二是目标类型的取值范围要大于源类型的取值范围。自动类型转换规则如下所示。</a:t>
            </a:r>
          </a:p>
          <a:p>
            <a:r>
              <a:rPr lang="zh-CN" altLang="en-US" sz="2800"/>
              <a:t>（byte、short）和int进行加减乘除等运算得到int</a:t>
            </a:r>
          </a:p>
          <a:p>
            <a:r>
              <a:rPr lang="zh-CN" altLang="en-US" sz="2800"/>
              <a:t>（byte、short、int）和long进行加减乘除等运算得到long</a:t>
            </a:r>
          </a:p>
          <a:p>
            <a:r>
              <a:rPr lang="zh-CN" altLang="en-US" sz="2800"/>
              <a:t>（byte、short、int、long）和float进行加减乘除等运算得到float</a:t>
            </a:r>
          </a:p>
          <a:p>
            <a:r>
              <a:rPr lang="zh-CN" altLang="en-US" sz="2800"/>
              <a:t>（byte、short、int、long、float）和double进行加减乘除等运算得到double</a:t>
            </a:r>
          </a:p>
          <a:p>
            <a:r>
              <a:rPr lang="zh-CN" altLang="en-US" sz="2800"/>
              <a:t>char和int进行加减乘除等运算得到int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056640" y="1303655"/>
            <a:ext cx="10525760" cy="3538220"/>
          </a:xfrm>
          <a:prstGeom prst="rect">
            <a:avLst/>
          </a:prstGeom>
          <a:noFill/>
        </p:spPr>
        <p:txBody>
          <a:bodyPr wrap="square" rtlCol="0" anchor="t">
            <a:spAutoFit/>
          </a:bodyPr>
          <a:lstStyle/>
          <a:p>
            <a:r>
              <a:rPr lang="zh-CN" altLang="en-US" sz="2800"/>
              <a:t>【例2-9】分析以下代码的数据类型转换过程。</a:t>
            </a:r>
          </a:p>
          <a:p>
            <a:r>
              <a:rPr lang="zh-CN" altLang="en-US" sz="2800"/>
              <a:t>byte a=3;</a:t>
            </a:r>
          </a:p>
          <a:p>
            <a:r>
              <a:rPr lang="zh-CN" altLang="en-US" sz="2800"/>
              <a:t>int  b=a;</a:t>
            </a:r>
          </a:p>
          <a:p>
            <a:r>
              <a:rPr lang="en-US" altLang="zh-CN" sz="2800"/>
              <a:t>      </a:t>
            </a:r>
            <a:r>
              <a:rPr lang="zh-CN" altLang="en-US" sz="2800"/>
              <a:t>在上面的两行代码中，首先定义了byte类型的变量a并赋值为3，然后将变量a的值赋值给了int类型的变量b。这里能够实现两种不同数据类型变量的赋值运算，是因为int类型的取值范围要比byte类型的取值范围大，所以编译器能够自动完成这种数据类型的转换，不会报错。</a:t>
            </a:r>
          </a:p>
        </p:txBody>
      </p:sp>
      <p:graphicFrame>
        <p:nvGraphicFramePr>
          <p:cNvPr id="4" name="对象 -2147482623"/>
          <p:cNvGraphicFramePr/>
          <p:nvPr/>
        </p:nvGraphicFramePr>
        <p:xfrm>
          <a:off x="6124575" y="4841875"/>
          <a:ext cx="4826635" cy="1598295"/>
        </p:xfrm>
        <a:graphic>
          <a:graphicData uri="http://schemas.openxmlformats.org/presentationml/2006/ole">
            <mc:AlternateContent xmlns:mc="http://schemas.openxmlformats.org/markup-compatibility/2006">
              <mc:Choice xmlns:v="urn:schemas-microsoft-com:vml" Requires="v">
                <p:oleObj spid="_x0000_s3079" r:id="rId3" imgW="6279515" imgH="2395855" progId="Visio.Drawing.11">
                  <p:embed/>
                </p:oleObj>
              </mc:Choice>
              <mc:Fallback>
                <p:oleObj r:id="rId3" imgW="6279515" imgH="2395855" progId="Visio.Drawing.11">
                  <p:embed/>
                  <p:pic>
                    <p:nvPicPr>
                      <p:cNvPr id="0" name="图片 3075"/>
                      <p:cNvPicPr/>
                      <p:nvPr/>
                    </p:nvPicPr>
                    <p:blipFill>
                      <a:blip r:embed="rId4"/>
                      <a:stretch>
                        <a:fillRect/>
                      </a:stretch>
                    </p:blipFill>
                    <p:spPr>
                      <a:xfrm>
                        <a:off x="6124575" y="4841875"/>
                        <a:ext cx="4826635" cy="159829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强制类型转换</a:t>
            </a:r>
          </a:p>
        </p:txBody>
      </p:sp>
      <p:sp>
        <p:nvSpPr>
          <p:cNvPr id="3" name="文本框 2"/>
          <p:cNvSpPr txBox="1"/>
          <p:nvPr/>
        </p:nvSpPr>
        <p:spPr>
          <a:xfrm>
            <a:off x="560705" y="1721485"/>
            <a:ext cx="11045825" cy="2245360"/>
          </a:xfrm>
          <a:prstGeom prst="rect">
            <a:avLst/>
          </a:prstGeom>
          <a:noFill/>
        </p:spPr>
        <p:txBody>
          <a:bodyPr wrap="square" rtlCol="0" anchor="t">
            <a:spAutoFit/>
          </a:bodyPr>
          <a:lstStyle/>
          <a:p>
            <a:r>
              <a:rPr lang="en-US" altLang="zh-CN" sz="2800"/>
              <a:t>        </a:t>
            </a:r>
            <a:r>
              <a:rPr lang="zh-CN" altLang="en-US" sz="2800"/>
              <a:t>强制类型转换也称作隐式类型转换，跟自动类型转换不同的是，强制类型转换需要进行显式的声明。当两种类型不兼容或者目标类型取值范围小于源类型取值范围额的时候，就不能进行自动类型转换，这时需要进行强制类型转换。在Java中，使用一对小括号进行强制类型转换。</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100" name="文本框 99"/>
          <p:cNvSpPr txBox="1"/>
          <p:nvPr/>
        </p:nvSpPr>
        <p:spPr>
          <a:xfrm>
            <a:off x="1944370" y="1544955"/>
            <a:ext cx="7795260" cy="1630045"/>
          </a:xfrm>
          <a:prstGeom prst="rect">
            <a:avLst/>
          </a:prstGeom>
          <a:noFill/>
          <a:ln w="9525">
            <a:noFill/>
          </a:ln>
        </p:spPr>
        <p:txBody>
          <a:bodyPr wrap="square">
            <a:spAutoFit/>
          </a:bodyPr>
          <a:lstStyle/>
          <a:p>
            <a:pPr marL="266700" indent="-266700"/>
            <a:r>
              <a:rPr lang="zh-CN" sz="2800" b="0">
                <a:solidFill>
                  <a:srgbClr val="000000"/>
                </a:solidFill>
                <a:ea typeface="黑体" panose="02010609060101010101" charset="-122"/>
              </a:rPr>
              <a:t>【例2-1】</a:t>
            </a:r>
            <a:r>
              <a:rPr lang="en-US" sz="2800" b="0">
                <a:solidFill>
                  <a:srgbClr val="000000"/>
                </a:solidFill>
                <a:latin typeface="黑体" panose="02010609060101010101" charset="-122"/>
                <a:ea typeface="黑体" panose="02010609060101010101" charset="-122"/>
              </a:rPr>
              <a:t> </a:t>
            </a:r>
            <a:r>
              <a:rPr lang="zh-CN" sz="2800" b="0">
                <a:solidFill>
                  <a:srgbClr val="000000"/>
                </a:solidFill>
                <a:latin typeface="Times New Roman" panose="02020603050405020304" charset="0"/>
                <a:ea typeface="黑体" panose="02010609060101010101" charset="-122"/>
              </a:rPr>
              <a:t>找出下面代码中错误的地方并更正。</a:t>
            </a:r>
            <a:endParaRPr lang="en-US" sz="2400" b="0">
              <a:solidFill>
                <a:srgbClr val="000000"/>
              </a:solidFill>
              <a:latin typeface="Times New Roman" panose="02020603050405020304" charset="0"/>
              <a:ea typeface="宋体" panose="02010600030101010101" pitchFamily="2" charset="-122"/>
            </a:endParaRPr>
          </a:p>
          <a:p>
            <a:pPr marL="266700" indent="-266700"/>
            <a:r>
              <a:rPr lang="en-US" sz="2400" b="0">
                <a:solidFill>
                  <a:srgbClr val="000000"/>
                </a:solidFill>
                <a:latin typeface="Times New Roman" panose="02020603050405020304" charset="0"/>
                <a:ea typeface="宋体" panose="02010600030101010101" pitchFamily="2" charset="-122"/>
              </a:rPr>
              <a:t>int num=259;</a:t>
            </a:r>
          </a:p>
          <a:p>
            <a:pPr marL="266700" indent="-266700"/>
            <a:r>
              <a:rPr lang="en-US" sz="2400" b="0">
                <a:solidFill>
                  <a:srgbClr val="000000"/>
                </a:solidFill>
                <a:latin typeface="Times New Roman" panose="02020603050405020304" charset="0"/>
                <a:ea typeface="宋体" panose="02010600030101010101" pitchFamily="2" charset="-122"/>
              </a:rPr>
              <a:t>byte b=num;</a:t>
            </a:r>
          </a:p>
          <a:p>
            <a:pPr marL="266700" indent="-266700"/>
            <a:r>
              <a:rPr lang="en-US" sz="2400" b="0">
                <a:solidFill>
                  <a:srgbClr val="000000"/>
                </a:solidFill>
                <a:latin typeface="Times New Roman" panose="02020603050405020304" charset="0"/>
                <a:ea typeface="宋体" panose="02010600030101010101" pitchFamily="2" charset="-122"/>
              </a:rPr>
              <a:t>short s=num;</a:t>
            </a:r>
            <a:endParaRPr lang="en-US" altLang="en-US" sz="2400" b="0">
              <a:solidFill>
                <a:srgbClr val="000000"/>
              </a:solidFill>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任务实施</a:t>
            </a:r>
          </a:p>
        </p:txBody>
      </p:sp>
      <p:sp>
        <p:nvSpPr>
          <p:cNvPr id="3" name="文本框 2"/>
          <p:cNvSpPr txBox="1"/>
          <p:nvPr/>
        </p:nvSpPr>
        <p:spPr>
          <a:xfrm>
            <a:off x="732155" y="2521585"/>
            <a:ext cx="11460480" cy="1383665"/>
          </a:xfrm>
          <a:prstGeom prst="rect">
            <a:avLst/>
          </a:prstGeom>
          <a:noFill/>
        </p:spPr>
        <p:txBody>
          <a:bodyPr wrap="square" rtlCol="0" anchor="t">
            <a:spAutoFit/>
          </a:bodyPr>
          <a:lstStyle/>
          <a:p>
            <a:pPr algn="l"/>
            <a:r>
              <a:rPr lang="zh-CN" altLang="en-US" sz="2800"/>
              <a:t>	int f=200;//定义一个变量保存华氏温度，并给它赋初值200</a:t>
            </a:r>
          </a:p>
          <a:p>
            <a:pPr algn="l"/>
            <a:r>
              <a:rPr lang="zh-CN" altLang="en-US" sz="2800"/>
              <a:t>	int c;//定义一个变量保存转换后的摄氏温度值</a:t>
            </a:r>
          </a:p>
          <a:p>
            <a:pPr algn="l"/>
            <a:r>
              <a:rPr lang="zh-CN" altLang="en-US" sz="2800"/>
              <a:t>	c=(int)((5.0/9)*(f-32));//强制类型转换</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2.2.1 if</a:t>
            </a:r>
            <a:r>
              <a:rPr lang="zh-CN" altLang="en-US"/>
              <a:t>语句</a:t>
            </a:r>
          </a:p>
        </p:txBody>
      </p:sp>
      <p:sp>
        <p:nvSpPr>
          <p:cNvPr id="4" name="文本框 3"/>
          <p:cNvSpPr txBox="1"/>
          <p:nvPr/>
        </p:nvSpPr>
        <p:spPr>
          <a:xfrm>
            <a:off x="485775" y="1490345"/>
            <a:ext cx="8950325" cy="2676525"/>
          </a:xfrm>
          <a:prstGeom prst="rect">
            <a:avLst/>
          </a:prstGeom>
          <a:noFill/>
        </p:spPr>
        <p:txBody>
          <a:bodyPr wrap="square" rtlCol="0" anchor="t">
            <a:spAutoFit/>
          </a:bodyPr>
          <a:lstStyle/>
          <a:p>
            <a:r>
              <a:rPr lang="en-US" altLang="zh-CN" sz="2800"/>
              <a:t>        </a:t>
            </a:r>
            <a:r>
              <a:rPr lang="zh-CN" altLang="en-US" sz="2800"/>
              <a:t>一个 if 语句包含一个布尔表达式和一条或多条语句，语法格式如下所示。</a:t>
            </a:r>
          </a:p>
          <a:p>
            <a:r>
              <a:rPr lang="zh-CN" altLang="en-US" sz="2800"/>
              <a:t>if(布尔表达式)</a:t>
            </a:r>
          </a:p>
          <a:p>
            <a:r>
              <a:rPr lang="zh-CN" altLang="en-US" sz="2800"/>
              <a:t>{</a:t>
            </a:r>
          </a:p>
          <a:p>
            <a:r>
              <a:rPr lang="zh-CN" altLang="en-US" sz="2800"/>
              <a:t>       语句块1;//如果布尔表达式为true将执行的语句</a:t>
            </a:r>
          </a:p>
          <a:p>
            <a:r>
              <a:rPr lang="zh-CN" altLang="en-US" sz="2800"/>
              <a:t>}</a:t>
            </a:r>
          </a:p>
        </p:txBody>
      </p:sp>
      <p:graphicFrame>
        <p:nvGraphicFramePr>
          <p:cNvPr id="3" name="对象 -2147482613"/>
          <p:cNvGraphicFramePr/>
          <p:nvPr/>
        </p:nvGraphicFramePr>
        <p:xfrm>
          <a:off x="9124315" y="770255"/>
          <a:ext cx="3317875" cy="5702935"/>
        </p:xfrm>
        <a:graphic>
          <a:graphicData uri="http://schemas.openxmlformats.org/presentationml/2006/ole">
            <mc:AlternateContent xmlns:mc="http://schemas.openxmlformats.org/markup-compatibility/2006">
              <mc:Choice xmlns:v="urn:schemas-microsoft-com:vml" Requires="v">
                <p:oleObj spid="_x0000_s4098" r:id="rId4" imgW="1988820" imgH="3200400" progId="Visio.Drawing.11">
                  <p:embed/>
                </p:oleObj>
              </mc:Choice>
              <mc:Fallback>
                <p:oleObj r:id="rId4" imgW="1988820" imgH="3200400" progId="Visio.Drawing.11">
                  <p:embed/>
                  <p:pic>
                    <p:nvPicPr>
                      <p:cNvPr id="0" name="图片 3075"/>
                      <p:cNvPicPr/>
                      <p:nvPr/>
                    </p:nvPicPr>
                    <p:blipFill>
                      <a:blip r:embed="rId5"/>
                      <a:stretch>
                        <a:fillRect/>
                      </a:stretch>
                    </p:blipFill>
                    <p:spPr>
                      <a:xfrm>
                        <a:off x="9124315" y="770255"/>
                        <a:ext cx="3317875" cy="570293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t>2.1.1</a:t>
            </a:r>
            <a:r>
              <a:t>标识符与命名规范</a:t>
            </a:r>
          </a:p>
        </p:txBody>
      </p:sp>
      <p:sp>
        <p:nvSpPr>
          <p:cNvPr id="100" name="文本框 99"/>
          <p:cNvSpPr txBox="1"/>
          <p:nvPr/>
        </p:nvSpPr>
        <p:spPr>
          <a:xfrm>
            <a:off x="904240" y="1859280"/>
            <a:ext cx="10113010" cy="1137285"/>
          </a:xfrm>
          <a:prstGeom prst="rect">
            <a:avLst/>
          </a:prstGeom>
          <a:noFill/>
          <a:ln w="9525">
            <a:noFill/>
          </a:ln>
        </p:spPr>
        <p:txBody>
          <a:bodyPr wrap="square">
            <a:spAutoFit/>
          </a:bodyPr>
          <a:lstStyle/>
          <a:p>
            <a:pPr marL="266700" indent="-266700"/>
            <a:r>
              <a:rPr lang="zh-CN" sz="2400" b="0">
                <a:solidFill>
                  <a:srgbClr val="000000"/>
                </a:solidFill>
                <a:ea typeface="黑体" panose="02010609060101010101" charset="-122"/>
              </a:rPr>
              <a:t>【例2-1】</a:t>
            </a:r>
            <a:r>
              <a:rPr lang="en-US" sz="2400" b="0">
                <a:solidFill>
                  <a:srgbClr val="000000"/>
                </a:solidFill>
                <a:latin typeface="黑体" panose="02010609060101010101" charset="-122"/>
                <a:ea typeface="黑体" panose="02010609060101010101" charset="-122"/>
              </a:rPr>
              <a:t> </a:t>
            </a:r>
            <a:r>
              <a:rPr lang="zh-CN" sz="2400" b="0">
                <a:solidFill>
                  <a:srgbClr val="000000"/>
                </a:solidFill>
                <a:latin typeface="Times New Roman" panose="02020603050405020304" charset="0"/>
                <a:ea typeface="黑体" panose="02010609060101010101" charset="-122"/>
              </a:rPr>
              <a:t>请从以下标识符中找出错误的标识符，并说明为什么；</a:t>
            </a:r>
            <a:r>
              <a:rPr lang="en-US" sz="2400" b="0">
                <a:solidFill>
                  <a:srgbClr val="000000"/>
                </a:solidFill>
                <a:latin typeface="Times New Roman" panose="02020603050405020304" charset="0"/>
                <a:ea typeface="黑体" panose="02010609060101010101" charset="-122"/>
              </a:rPr>
              <a:t>test</a:t>
            </a:r>
            <a:r>
              <a:rPr lang="zh-CN" sz="2400" b="0">
                <a:solidFill>
                  <a:srgbClr val="000000"/>
                </a:solidFill>
                <a:latin typeface="Times New Roman" panose="02020603050405020304" charset="0"/>
                <a:ea typeface="黑体" panose="02010609060101010101" charset="-122"/>
              </a:rPr>
              <a:t>和</a:t>
            </a:r>
            <a:r>
              <a:rPr lang="en-US" sz="2400" b="0">
                <a:solidFill>
                  <a:srgbClr val="000000"/>
                </a:solidFill>
                <a:latin typeface="Times New Roman" panose="02020603050405020304" charset="0"/>
                <a:ea typeface="黑体" panose="02010609060101010101" charset="-122"/>
              </a:rPr>
              <a:t>Test</a:t>
            </a:r>
            <a:r>
              <a:rPr lang="zh-CN" sz="2400" b="0">
                <a:solidFill>
                  <a:srgbClr val="000000"/>
                </a:solidFill>
                <a:latin typeface="Times New Roman" panose="02020603050405020304" charset="0"/>
                <a:ea typeface="黑体" panose="02010609060101010101" charset="-122"/>
              </a:rPr>
              <a:t>是一样的标识符吗？</a:t>
            </a:r>
            <a:endParaRPr lang="en-US" sz="2000" b="0">
              <a:solidFill>
                <a:srgbClr val="000000"/>
              </a:solidFill>
              <a:latin typeface="Times New Roman" panose="02020603050405020304" charset="0"/>
              <a:ea typeface="宋体" panose="02010600030101010101" pitchFamily="2" charset="-122"/>
            </a:endParaRPr>
          </a:p>
          <a:p>
            <a:pPr marL="266700" indent="-266700"/>
            <a:r>
              <a:rPr lang="en-US" sz="2000" b="0">
                <a:solidFill>
                  <a:srgbClr val="000000"/>
                </a:solidFill>
                <a:latin typeface="Times New Roman" panose="02020603050405020304" charset="0"/>
                <a:ea typeface="宋体" panose="02010600030101010101" pitchFamily="2" charset="-122"/>
              </a:rPr>
              <a:t>$test</a:t>
            </a:r>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_test</a:t>
            </a:r>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1test</a:t>
            </a:r>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test1</a:t>
            </a:r>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test</a:t>
            </a:r>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test$</a:t>
            </a:r>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public</a:t>
            </a:r>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null</a:t>
            </a:r>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Test</a:t>
            </a:r>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false</a:t>
            </a:r>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@chongqing</a:t>
            </a:r>
            <a:endParaRPr lang="en-US" altLang="en-US" sz="2000" b="0">
              <a:solidFill>
                <a:srgbClr val="000000"/>
              </a:solidFill>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950085" y="1019810"/>
            <a:ext cx="9062085" cy="5631180"/>
          </a:xfrm>
          <a:prstGeom prst="rect">
            <a:avLst/>
          </a:prstGeom>
          <a:noFill/>
        </p:spPr>
        <p:txBody>
          <a:bodyPr wrap="square" rtlCol="0" anchor="t">
            <a:spAutoFit/>
          </a:bodyPr>
          <a:lstStyle/>
          <a:p>
            <a:r>
              <a:rPr lang="zh-CN" altLang="en-US" sz="2400"/>
              <a:t>【例2-11】if语句的使用方法。</a:t>
            </a:r>
          </a:p>
          <a:p>
            <a:r>
              <a:rPr lang="zh-CN" altLang="en-US" sz="2400"/>
              <a:t>public class Example207 {</a:t>
            </a:r>
          </a:p>
          <a:p>
            <a:r>
              <a:rPr lang="zh-CN" altLang="en-US" sz="2400"/>
              <a:t>	public static void main(String[] args){</a:t>
            </a:r>
          </a:p>
          <a:p>
            <a:r>
              <a:rPr lang="zh-CN" altLang="en-US" sz="2400"/>
              <a:t>			int x=32;//声明int型变量x，并赋初值</a:t>
            </a:r>
          </a:p>
          <a:p>
            <a:r>
              <a:rPr lang="zh-CN" altLang="en-US" sz="2400"/>
              <a:t>			int y=50;//声明int型变量y，并赋初值</a:t>
            </a:r>
          </a:p>
          <a:p>
            <a:r>
              <a:rPr lang="zh-CN" altLang="en-US" sz="2400"/>
              <a:t>			if(x&gt;y){ //如果x&gt;y</a:t>
            </a:r>
          </a:p>
          <a:p>
            <a:r>
              <a:rPr lang="zh-CN" altLang="en-US" sz="2400"/>
              <a:t>				System.out.println("变量x大于变量y");//如果条件成立，输出的信息</a:t>
            </a:r>
          </a:p>
          <a:p>
            <a:r>
              <a:rPr lang="zh-CN" altLang="en-US" sz="2400"/>
              <a:t>			}</a:t>
            </a:r>
          </a:p>
          <a:p>
            <a:r>
              <a:rPr lang="zh-CN" altLang="en-US" sz="2400"/>
              <a:t>			if(x&lt;y){//如果x&lt;y</a:t>
            </a:r>
          </a:p>
          <a:p>
            <a:r>
              <a:rPr lang="zh-CN" altLang="en-US" sz="2400"/>
              <a:t>				System.out.println("变量x小于变量y");//如果条件成立，输出的信息</a:t>
            </a:r>
          </a:p>
          <a:p>
            <a:r>
              <a:rPr lang="zh-CN" altLang="en-US" sz="2400"/>
              <a:t>			}</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if-else</a:t>
            </a:r>
            <a:r>
              <a:rPr lang="zh-CN" altLang="en-US"/>
              <a:t>语句</a:t>
            </a:r>
          </a:p>
        </p:txBody>
      </p:sp>
      <p:sp>
        <p:nvSpPr>
          <p:cNvPr id="3" name="文本框 2"/>
          <p:cNvSpPr txBox="1"/>
          <p:nvPr/>
        </p:nvSpPr>
        <p:spPr>
          <a:xfrm>
            <a:off x="372745" y="1212850"/>
            <a:ext cx="10215880" cy="3107690"/>
          </a:xfrm>
          <a:prstGeom prst="rect">
            <a:avLst/>
          </a:prstGeom>
          <a:noFill/>
        </p:spPr>
        <p:txBody>
          <a:bodyPr wrap="square" rtlCol="0" anchor="t">
            <a:spAutoFit/>
          </a:bodyPr>
          <a:lstStyle/>
          <a:p>
            <a:r>
              <a:rPr lang="en-US" altLang="zh-CN" sz="2800"/>
              <a:t>          </a:t>
            </a:r>
            <a:r>
              <a:rPr lang="zh-CN" altLang="en-US" sz="2800"/>
              <a:t>程序中含有分支选择的时候简单的if语句就不能满足需要了，需要用if…else语句，语法格式如下。</a:t>
            </a:r>
          </a:p>
          <a:p>
            <a:endParaRPr lang="zh-CN" altLang="en-US" sz="2800"/>
          </a:p>
          <a:p>
            <a:r>
              <a:rPr lang="zh-CN" altLang="en-US" sz="2800"/>
              <a:t>if(布尔表达式)</a:t>
            </a:r>
          </a:p>
          <a:p>
            <a:r>
              <a:rPr lang="zh-CN" altLang="en-US" sz="2800"/>
              <a:t>	语句块1; //如果布尔表达式的值为true</a:t>
            </a:r>
          </a:p>
          <a:p>
            <a:r>
              <a:rPr lang="zh-CN" altLang="en-US" sz="2800"/>
              <a:t>else </a:t>
            </a:r>
          </a:p>
          <a:p>
            <a:r>
              <a:rPr lang="zh-CN" altLang="en-US" sz="2800"/>
              <a:t>语句块2;//如果布尔表达式的值为false</a:t>
            </a:r>
          </a:p>
        </p:txBody>
      </p:sp>
      <p:graphicFrame>
        <p:nvGraphicFramePr>
          <p:cNvPr id="4" name="对象 -2147482620"/>
          <p:cNvGraphicFramePr/>
          <p:nvPr/>
        </p:nvGraphicFramePr>
        <p:xfrm>
          <a:off x="8514080" y="1971040"/>
          <a:ext cx="3311525" cy="4584700"/>
        </p:xfrm>
        <a:graphic>
          <a:graphicData uri="http://schemas.openxmlformats.org/presentationml/2006/ole">
            <mc:AlternateContent xmlns:mc="http://schemas.openxmlformats.org/markup-compatibility/2006">
              <mc:Choice xmlns:v="urn:schemas-microsoft-com:vml" Requires="v">
                <p:oleObj spid="_x0000_s5122" r:id="rId4" imgW="2219960" imgH="3173095" progId="Visio.Drawing.11">
                  <p:embed/>
                </p:oleObj>
              </mc:Choice>
              <mc:Fallback>
                <p:oleObj r:id="rId4" imgW="2219960" imgH="3173095" progId="Visio.Drawing.11">
                  <p:embed/>
                  <p:pic>
                    <p:nvPicPr>
                      <p:cNvPr id="0" name="图片 3075"/>
                      <p:cNvPicPr/>
                      <p:nvPr/>
                    </p:nvPicPr>
                    <p:blipFill>
                      <a:blip r:embed="rId5"/>
                      <a:stretch>
                        <a:fillRect/>
                      </a:stretch>
                    </p:blipFill>
                    <p:spPr>
                      <a:xfrm>
                        <a:off x="8514080" y="1971040"/>
                        <a:ext cx="3311525" cy="45847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986280" y="244475"/>
            <a:ext cx="10502900" cy="6369685"/>
          </a:xfrm>
          <a:prstGeom prst="rect">
            <a:avLst/>
          </a:prstGeom>
          <a:noFill/>
        </p:spPr>
        <p:txBody>
          <a:bodyPr wrap="square" rtlCol="0" anchor="t">
            <a:spAutoFit/>
          </a:bodyPr>
          <a:lstStyle/>
          <a:p>
            <a:r>
              <a:rPr lang="zh-CN" altLang="en-US" sz="2400"/>
              <a:t>【例2-12】if-else语句的使用方法。</a:t>
            </a:r>
          </a:p>
          <a:p>
            <a:r>
              <a:rPr lang="zh-CN" altLang="en-US" sz="2400"/>
              <a:t>public class Example208 {</a:t>
            </a:r>
          </a:p>
          <a:p>
            <a:r>
              <a:rPr lang="zh-CN" altLang="en-US" sz="2400"/>
              <a:t>	public static void main(String[] args){</a:t>
            </a:r>
          </a:p>
          <a:p>
            <a:r>
              <a:rPr lang="zh-CN" altLang="en-US" sz="2400"/>
              <a:t>		int math=55;          //数学成绩</a:t>
            </a:r>
          </a:p>
          <a:p>
            <a:r>
              <a:rPr lang="zh-CN" altLang="en-US" sz="2400"/>
              <a:t>		int chinese=87;			//语文成绩</a:t>
            </a:r>
          </a:p>
          <a:p>
            <a:r>
              <a:rPr lang="zh-CN" altLang="en-US" sz="2400"/>
              <a:t>		if(math&gt;60){            //条件判断</a:t>
            </a:r>
          </a:p>
          <a:p>
            <a:r>
              <a:rPr lang="zh-CN" altLang="en-US" sz="2400"/>
              <a:t>			System.out.println("数学及格了！");</a:t>
            </a:r>
          </a:p>
          <a:p>
            <a:r>
              <a:rPr lang="zh-CN" altLang="en-US" sz="2400"/>
              <a:t>		}else{</a:t>
            </a:r>
          </a:p>
          <a:p>
            <a:r>
              <a:rPr lang="zh-CN" altLang="en-US" sz="2400"/>
              <a:t>			System.out.println("数学不及格！");</a:t>
            </a:r>
          </a:p>
          <a:p>
            <a:r>
              <a:rPr lang="zh-CN" altLang="en-US" sz="2400"/>
              <a:t>		}</a:t>
            </a:r>
          </a:p>
          <a:p>
            <a:r>
              <a:rPr lang="zh-CN" altLang="en-US" sz="2400"/>
              <a:t>		if(chinese&gt;60){ //条件判断</a:t>
            </a:r>
          </a:p>
          <a:p>
            <a:r>
              <a:rPr lang="zh-CN" altLang="en-US" sz="2400"/>
              <a:t>			System.out.println("语文及格了！");</a:t>
            </a:r>
          </a:p>
          <a:p>
            <a:r>
              <a:rPr lang="zh-CN" altLang="en-US" sz="2400"/>
              <a:t>		}else{</a:t>
            </a:r>
          </a:p>
          <a:p>
            <a:r>
              <a:rPr lang="zh-CN" altLang="en-US" sz="2400"/>
              <a:t>			System.out.println("语文不及格！");</a:t>
            </a:r>
          </a:p>
          <a:p>
            <a:r>
              <a:rPr lang="zh-CN" altLang="en-US" sz="2400"/>
              <a:t>		}</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嵌套</a:t>
            </a:r>
            <a:r>
              <a:rPr lang="en-US" altLang="zh-CN"/>
              <a:t>if</a:t>
            </a:r>
            <a:r>
              <a:rPr lang="zh-CN" altLang="en-US"/>
              <a:t>语句</a:t>
            </a:r>
          </a:p>
        </p:txBody>
      </p:sp>
      <p:sp>
        <p:nvSpPr>
          <p:cNvPr id="3" name="文本框 2"/>
          <p:cNvSpPr txBox="1"/>
          <p:nvPr/>
        </p:nvSpPr>
        <p:spPr>
          <a:xfrm>
            <a:off x="285750" y="944245"/>
            <a:ext cx="6582410" cy="5692775"/>
          </a:xfrm>
          <a:prstGeom prst="rect">
            <a:avLst/>
          </a:prstGeom>
          <a:noFill/>
        </p:spPr>
        <p:txBody>
          <a:bodyPr wrap="square" rtlCol="0" anchor="t">
            <a:spAutoFit/>
          </a:bodyPr>
          <a:lstStyle/>
          <a:p>
            <a:r>
              <a:rPr lang="en-US" altLang="zh-CN" sz="2800"/>
              <a:t>      </a:t>
            </a:r>
            <a:r>
              <a:rPr lang="zh-CN" altLang="en-US" sz="2800"/>
              <a:t>现实中问题会比较复杂，单个的if-else语句可能不能解决问题，因此Java语言提供了if语句的嵌套功能，即一个if语句中还能有一个if语句。</a:t>
            </a:r>
          </a:p>
          <a:p>
            <a:r>
              <a:rPr lang="zh-CN" altLang="en-US" sz="2800"/>
              <a:t>语法格式如下。</a:t>
            </a:r>
          </a:p>
          <a:p>
            <a:r>
              <a:rPr lang="zh-CN" altLang="en-US" sz="2800"/>
              <a:t>if(布尔表达式1)</a:t>
            </a:r>
          </a:p>
          <a:p>
            <a:r>
              <a:rPr lang="zh-CN" altLang="en-US" sz="2800"/>
              <a:t>  	语句块1;</a:t>
            </a:r>
          </a:p>
          <a:p>
            <a:r>
              <a:rPr lang="zh-CN" altLang="en-US" sz="2800"/>
              <a:t>else if(布尔表达式2)</a:t>
            </a:r>
          </a:p>
          <a:p>
            <a:r>
              <a:rPr lang="zh-CN" altLang="en-US" sz="2800"/>
              <a:t>  	语句块2;</a:t>
            </a:r>
          </a:p>
          <a:p>
            <a:r>
              <a:rPr lang="zh-CN" altLang="en-US" sz="2800"/>
              <a:t>else if(布尔表达式3)</a:t>
            </a:r>
          </a:p>
          <a:p>
            <a:r>
              <a:rPr lang="zh-CN" altLang="en-US" sz="2800"/>
              <a:t>  	语句块3;</a:t>
            </a:r>
          </a:p>
          <a:p>
            <a:r>
              <a:rPr lang="zh-CN" altLang="en-US" sz="2800"/>
              <a:t>……</a:t>
            </a:r>
          </a:p>
          <a:p>
            <a:r>
              <a:rPr lang="zh-CN" altLang="en-US" sz="2800"/>
              <a:t>else 语句块n;</a:t>
            </a:r>
          </a:p>
        </p:txBody>
      </p:sp>
      <p:graphicFrame>
        <p:nvGraphicFramePr>
          <p:cNvPr id="4" name="对象 -2147482619"/>
          <p:cNvGraphicFramePr/>
          <p:nvPr/>
        </p:nvGraphicFramePr>
        <p:xfrm>
          <a:off x="4366895" y="2303145"/>
          <a:ext cx="7576185" cy="4554855"/>
        </p:xfrm>
        <a:graphic>
          <a:graphicData uri="http://schemas.openxmlformats.org/presentationml/2006/ole">
            <mc:AlternateContent xmlns:mc="http://schemas.openxmlformats.org/markup-compatibility/2006">
              <mc:Choice xmlns:v="urn:schemas-microsoft-com:vml" Requires="v">
                <p:oleObj spid="_x0000_s6146" r:id="rId3" imgW="6064885" imgH="4131310" progId="Visio.Drawing.11">
                  <p:embed/>
                </p:oleObj>
              </mc:Choice>
              <mc:Fallback>
                <p:oleObj r:id="rId3" imgW="6064885" imgH="4131310" progId="Visio.Drawing.11">
                  <p:embed/>
                  <p:pic>
                    <p:nvPicPr>
                      <p:cNvPr id="0" name="图片 3075"/>
                      <p:cNvPicPr/>
                      <p:nvPr/>
                    </p:nvPicPr>
                    <p:blipFill>
                      <a:blip r:embed="rId4"/>
                      <a:stretch>
                        <a:fillRect/>
                      </a:stretch>
                    </p:blipFill>
                    <p:spPr>
                      <a:xfrm>
                        <a:off x="4366895" y="2303145"/>
                        <a:ext cx="7576185" cy="455485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701165" y="303530"/>
            <a:ext cx="10490835" cy="6554470"/>
          </a:xfrm>
          <a:prstGeom prst="rect">
            <a:avLst/>
          </a:prstGeom>
          <a:noFill/>
        </p:spPr>
        <p:txBody>
          <a:bodyPr wrap="square" rtlCol="0" anchor="t">
            <a:spAutoFit/>
          </a:bodyPr>
          <a:lstStyle/>
          <a:p>
            <a:r>
              <a:rPr lang="zh-CN" altLang="en-US" sz="2800"/>
              <a:t>【例2-13】if… else语句嵌套的使用方法。</a:t>
            </a:r>
          </a:p>
          <a:p>
            <a:r>
              <a:rPr lang="zh-CN" altLang="en-US" sz="2800"/>
              <a:t>public class Example209 {</a:t>
            </a:r>
          </a:p>
          <a:p>
            <a:r>
              <a:rPr lang="zh-CN" altLang="en-US" sz="2800"/>
              <a:t>	public static void main(String[] args){</a:t>
            </a:r>
          </a:p>
          <a:p>
            <a:r>
              <a:rPr lang="zh-CN" altLang="en-US" sz="2800"/>
              <a:t>		int x=30;</a:t>
            </a:r>
          </a:p>
          <a:p>
            <a:r>
              <a:rPr lang="zh-CN" altLang="en-US" sz="2800"/>
              <a:t>		if(x&gt;40){//条件判断</a:t>
            </a:r>
          </a:p>
          <a:p>
            <a:r>
              <a:rPr lang="zh-CN" altLang="en-US" sz="2800"/>
              <a:t>			System.out.println("x的值大于40");</a:t>
            </a:r>
          </a:p>
          <a:p>
            <a:r>
              <a:rPr lang="zh-CN" altLang="en-US" sz="2800"/>
              <a:t>		}else if(x&gt;20){//条件判断</a:t>
            </a:r>
          </a:p>
          <a:p>
            <a:r>
              <a:rPr lang="zh-CN" altLang="en-US" sz="2800"/>
              <a:t>			System.out.println("x的值大于20，小于40");</a:t>
            </a:r>
          </a:p>
          <a:p>
            <a:r>
              <a:rPr lang="zh-CN" altLang="en-US" sz="2800"/>
              <a:t>		}else if(x&gt;0){//条件判断</a:t>
            </a:r>
          </a:p>
          <a:p>
            <a:r>
              <a:rPr lang="zh-CN" altLang="en-US" sz="2800"/>
              <a:t>			System.out.println("x的值大于0，小于20");</a:t>
            </a:r>
          </a:p>
          <a:p>
            <a:r>
              <a:rPr lang="zh-CN" altLang="en-US" sz="2800"/>
              <a:t>		}else{//条件判断</a:t>
            </a:r>
          </a:p>
          <a:p>
            <a:r>
              <a:rPr lang="zh-CN" altLang="en-US" sz="2800"/>
              <a:t>			System.out.println("x的值小于0");</a:t>
            </a:r>
          </a:p>
          <a:p>
            <a:r>
              <a:rPr lang="zh-CN" altLang="en-US" sz="2800"/>
              <a:t>		}</a:t>
            </a:r>
          </a:p>
          <a:p>
            <a:r>
              <a:rPr lang="zh-CN" altLang="en-US" sz="2800"/>
              <a:t>	 }</a:t>
            </a:r>
          </a:p>
          <a:p>
            <a:r>
              <a:rPr lang="zh-CN" altLang="en-US" sz="28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2.2.2 switch</a:t>
            </a:r>
            <a:r>
              <a:rPr lang="zh-CN" altLang="en-US"/>
              <a:t>语句</a:t>
            </a:r>
          </a:p>
        </p:txBody>
      </p:sp>
      <p:sp>
        <p:nvSpPr>
          <p:cNvPr id="3" name="文本框 2"/>
          <p:cNvSpPr txBox="1"/>
          <p:nvPr/>
        </p:nvSpPr>
        <p:spPr>
          <a:xfrm>
            <a:off x="237490" y="1137920"/>
            <a:ext cx="9794240" cy="5262245"/>
          </a:xfrm>
          <a:prstGeom prst="rect">
            <a:avLst/>
          </a:prstGeom>
          <a:noFill/>
        </p:spPr>
        <p:txBody>
          <a:bodyPr wrap="square" rtlCol="0" anchor="t">
            <a:spAutoFit/>
          </a:bodyPr>
          <a:lstStyle/>
          <a:p>
            <a:r>
              <a:rPr lang="en-US" altLang="zh-CN" sz="2800"/>
              <a:t>     </a:t>
            </a:r>
            <a:r>
              <a:rPr lang="zh-CN" altLang="en-US" sz="2800"/>
              <a:t>if-else语句只能有两个分支，而switch语句可以有多个分支。switch…case 语句判断一个变量与一系列值中某个值是否相等，每个值称为一个分支，因此又称为多分支选择语句。如果要处理多种分支情况时，选择switch语句可以简化程序，使程序结构清楚明了，可读性强。switch语句的一般格式如下所示。</a:t>
            </a:r>
          </a:p>
          <a:p>
            <a:r>
              <a:rPr lang="zh-CN" altLang="en-US" sz="2800"/>
              <a:t>switch(表达式){</a:t>
            </a:r>
          </a:p>
          <a:p>
            <a:r>
              <a:rPr lang="zh-CN" altLang="en-US" sz="2800"/>
              <a:t>case 值1：语句块1;break;</a:t>
            </a:r>
          </a:p>
          <a:p>
            <a:r>
              <a:rPr lang="zh-CN" altLang="en-US" sz="2800"/>
              <a:t>case 值2：语句块2;break;</a:t>
            </a:r>
          </a:p>
          <a:p>
            <a:r>
              <a:rPr lang="zh-CN" altLang="en-US" sz="2800"/>
              <a:t>...</a:t>
            </a:r>
          </a:p>
          <a:p>
            <a:r>
              <a:rPr lang="zh-CN" altLang="en-US" sz="2800"/>
              <a:t>case 值n：语句块n;break;</a:t>
            </a:r>
          </a:p>
          <a:p>
            <a:r>
              <a:rPr lang="zh-CN" altLang="en-US" sz="2800"/>
              <a:t>[default:默认语句;]</a:t>
            </a:r>
          </a:p>
          <a:p>
            <a:r>
              <a:rPr lang="zh-CN" altLang="en-US" sz="2800"/>
              <a:t>}</a:t>
            </a:r>
          </a:p>
        </p:txBody>
      </p:sp>
      <p:graphicFrame>
        <p:nvGraphicFramePr>
          <p:cNvPr id="4" name="对象 -2147482618"/>
          <p:cNvGraphicFramePr/>
          <p:nvPr/>
        </p:nvGraphicFramePr>
        <p:xfrm>
          <a:off x="5521960" y="2917825"/>
          <a:ext cx="6369050" cy="4030345"/>
        </p:xfrm>
        <a:graphic>
          <a:graphicData uri="http://schemas.openxmlformats.org/presentationml/2006/ole">
            <mc:AlternateContent xmlns:mc="http://schemas.openxmlformats.org/markup-compatibility/2006">
              <mc:Choice xmlns:v="urn:schemas-microsoft-com:vml" Requires="v">
                <p:oleObj spid="_x0000_s7170" r:id="rId4" imgW="4913630" imgH="3249930" progId="Visio.Drawing.11">
                  <p:embed/>
                </p:oleObj>
              </mc:Choice>
              <mc:Fallback>
                <p:oleObj r:id="rId4" imgW="4913630" imgH="3249930" progId="Visio.Drawing.11">
                  <p:embed/>
                  <p:pic>
                    <p:nvPicPr>
                      <p:cNvPr id="0" name="图片 3075"/>
                      <p:cNvPicPr/>
                      <p:nvPr/>
                    </p:nvPicPr>
                    <p:blipFill>
                      <a:blip r:embed="rId5"/>
                      <a:stretch>
                        <a:fillRect/>
                      </a:stretch>
                    </p:blipFill>
                    <p:spPr>
                      <a:xfrm>
                        <a:off x="5521960" y="2917825"/>
                        <a:ext cx="6369050" cy="403034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565275" y="395605"/>
            <a:ext cx="10500995" cy="5785485"/>
          </a:xfrm>
          <a:prstGeom prst="rect">
            <a:avLst/>
          </a:prstGeom>
          <a:noFill/>
        </p:spPr>
        <p:txBody>
          <a:bodyPr wrap="square" rtlCol="0" anchor="t">
            <a:spAutoFit/>
          </a:bodyPr>
          <a:lstStyle/>
          <a:p>
            <a:r>
              <a:rPr lang="zh-CN" altLang="en-US" sz="2800"/>
              <a:t>【例2-14】给定一个月份的数字形式，输出该月份的英文名称。</a:t>
            </a:r>
            <a:endParaRPr lang="zh-CN" altLang="en-US"/>
          </a:p>
          <a:p>
            <a:r>
              <a:rPr lang="zh-CN" altLang="en-US"/>
              <a:t>public class Example210 {</a:t>
            </a:r>
          </a:p>
          <a:p>
            <a:r>
              <a:rPr lang="zh-CN" altLang="en-US"/>
              <a:t>		public static void main(String[] args){</a:t>
            </a:r>
          </a:p>
          <a:p>
            <a:r>
              <a:rPr lang="zh-CN" altLang="en-US"/>
              <a:t>			int month=8;      //定义整型month变量，赋值八月份</a:t>
            </a:r>
          </a:p>
          <a:p>
            <a:r>
              <a:rPr lang="zh-CN" altLang="en-US"/>
              <a:t>			switch(month){     //括号中表达式的值为8，数据类型为整型 </a:t>
            </a:r>
          </a:p>
          <a:p>
            <a:r>
              <a:rPr lang="zh-CN" altLang="en-US"/>
              <a:t>			case 1:System.out.println("January");break;//case后的常量值类型也是整型</a:t>
            </a:r>
          </a:p>
          <a:p>
            <a:r>
              <a:rPr lang="zh-CN" altLang="en-US"/>
              <a:t>			case 2:System.out.println("February");break;</a:t>
            </a:r>
          </a:p>
          <a:p>
            <a:r>
              <a:rPr lang="zh-CN" altLang="en-US"/>
              <a:t>			case 3:System.out.println("March");break;</a:t>
            </a:r>
          </a:p>
          <a:p>
            <a:r>
              <a:rPr lang="zh-CN" altLang="en-US"/>
              <a:t>			case 4:System.out.println("April");break;</a:t>
            </a:r>
          </a:p>
          <a:p>
            <a:r>
              <a:rPr lang="zh-CN" altLang="en-US"/>
              <a:t>			case 5:System.out.println("May");break;</a:t>
            </a:r>
          </a:p>
          <a:p>
            <a:r>
              <a:rPr lang="zh-CN" altLang="en-US"/>
              <a:t>			case 6:System.out.println("June");break;</a:t>
            </a:r>
          </a:p>
          <a:p>
            <a:r>
              <a:rPr lang="zh-CN" altLang="en-US"/>
              <a:t>			case 7:System.out.println("July");break;</a:t>
            </a:r>
          </a:p>
          <a:p>
            <a:r>
              <a:rPr lang="zh-CN" altLang="en-US"/>
              <a:t>			case 8:System.out.println("August");break;</a:t>
            </a:r>
          </a:p>
          <a:p>
            <a:r>
              <a:rPr lang="zh-CN" altLang="en-US"/>
              <a:t>			case 9:System.out.println("September");break;</a:t>
            </a:r>
          </a:p>
          <a:p>
            <a:r>
              <a:rPr lang="zh-CN" altLang="en-US"/>
              <a:t>			case 10:System.out.println("October");break;</a:t>
            </a:r>
          </a:p>
          <a:p>
            <a:r>
              <a:rPr lang="zh-CN" altLang="en-US"/>
              <a:t>			case 11:System.out.println("November");break;</a:t>
            </a:r>
          </a:p>
          <a:p>
            <a:r>
              <a:rPr lang="zh-CN" altLang="en-US"/>
              <a:t>			case 12:System.out.println("December");break;</a:t>
            </a:r>
          </a:p>
          <a:p>
            <a:r>
              <a:rPr lang="zh-CN" altLang="en-US"/>
              <a:t>			default:System.out.println("Sorry!I don't know!");</a:t>
            </a:r>
          </a:p>
          <a:p>
            <a:r>
              <a:rPr lang="zh-CN" altLang="en-US"/>
              <a:t>			}</a:t>
            </a:r>
          </a:p>
          <a:p>
            <a:r>
              <a:rPr lang="zh-CN" altLang="en-US"/>
              <a:t>		}</a:t>
            </a:r>
          </a:p>
        </p:txBody>
      </p:sp>
      <p:sp>
        <p:nvSpPr>
          <p:cNvPr id="4" name="云形 3"/>
          <p:cNvSpPr/>
          <p:nvPr/>
        </p:nvSpPr>
        <p:spPr>
          <a:xfrm>
            <a:off x="229235" y="3559175"/>
            <a:ext cx="2653665" cy="2182495"/>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b="1">
                <a:solidFill>
                  <a:srgbClr val="FF0000"/>
                </a:solidFill>
              </a:rPr>
              <a:t>如果把</a:t>
            </a:r>
            <a:r>
              <a:rPr lang="en-US" altLang="zh-CN" sz="2000" b="1">
                <a:solidFill>
                  <a:srgbClr val="FF0000"/>
                </a:solidFill>
              </a:rPr>
              <a:t>“break”</a:t>
            </a:r>
            <a:r>
              <a:rPr lang="zh-CN" altLang="en-US" sz="2000" b="1">
                <a:solidFill>
                  <a:srgbClr val="FF0000"/>
                </a:solidFill>
              </a:rPr>
              <a:t>全部删除，会是什么结果？</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2.3.1 while</a:t>
            </a:r>
            <a:r>
              <a:rPr lang="zh-CN" altLang="en-US"/>
              <a:t>语句</a:t>
            </a:r>
          </a:p>
        </p:txBody>
      </p:sp>
      <p:sp>
        <p:nvSpPr>
          <p:cNvPr id="3" name="文本框 2"/>
          <p:cNvSpPr txBox="1"/>
          <p:nvPr/>
        </p:nvSpPr>
        <p:spPr>
          <a:xfrm>
            <a:off x="224790" y="1236345"/>
            <a:ext cx="10959465" cy="2553335"/>
          </a:xfrm>
          <a:prstGeom prst="rect">
            <a:avLst/>
          </a:prstGeom>
          <a:noFill/>
        </p:spPr>
        <p:txBody>
          <a:bodyPr wrap="square" rtlCol="0" anchor="t">
            <a:spAutoFit/>
          </a:bodyPr>
          <a:lstStyle/>
          <a:p>
            <a:r>
              <a:rPr lang="zh-CN" altLang="en-US" sz="3200"/>
              <a:t>while语句主要用于循环次数不确定的情况，一般格式如下。</a:t>
            </a:r>
          </a:p>
          <a:p>
            <a:endParaRPr lang="zh-CN" altLang="en-US" sz="3200"/>
          </a:p>
          <a:p>
            <a:r>
              <a:rPr lang="zh-CN" altLang="en-US" sz="3200"/>
              <a:t>while(布尔表达式){</a:t>
            </a:r>
          </a:p>
          <a:p>
            <a:r>
              <a:rPr lang="zh-CN" altLang="en-US" sz="3200"/>
              <a:t>语句块;    //可以是单条语句，也可以是复合语句</a:t>
            </a:r>
          </a:p>
          <a:p>
            <a:r>
              <a:rPr lang="zh-CN" altLang="en-US" sz="3200"/>
              <a:t>}</a:t>
            </a:r>
          </a:p>
        </p:txBody>
      </p:sp>
      <p:graphicFrame>
        <p:nvGraphicFramePr>
          <p:cNvPr id="4" name="对象 -2147482617"/>
          <p:cNvGraphicFramePr/>
          <p:nvPr/>
        </p:nvGraphicFramePr>
        <p:xfrm>
          <a:off x="7833360" y="2437765"/>
          <a:ext cx="4613910" cy="4065270"/>
        </p:xfrm>
        <a:graphic>
          <a:graphicData uri="http://schemas.openxmlformats.org/presentationml/2006/ole">
            <mc:AlternateContent xmlns:mc="http://schemas.openxmlformats.org/markup-compatibility/2006">
              <mc:Choice xmlns:v="urn:schemas-microsoft-com:vml" Requires="v">
                <p:oleObj spid="_x0000_s8194" r:id="rId4" imgW="2693670" imgH="2545080" progId="Visio.Drawing.11">
                  <p:embed/>
                </p:oleObj>
              </mc:Choice>
              <mc:Fallback>
                <p:oleObj r:id="rId4" imgW="2693670" imgH="2545080" progId="Visio.Drawing.11">
                  <p:embed/>
                  <p:pic>
                    <p:nvPicPr>
                      <p:cNvPr id="0" name="图片 3075"/>
                      <p:cNvPicPr/>
                      <p:nvPr/>
                    </p:nvPicPr>
                    <p:blipFill>
                      <a:blip r:embed="rId5"/>
                      <a:stretch>
                        <a:fillRect/>
                      </a:stretch>
                    </p:blipFill>
                    <p:spPr>
                      <a:xfrm>
                        <a:off x="7833360" y="2437765"/>
                        <a:ext cx="4613910" cy="406527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732155" y="1038860"/>
            <a:ext cx="11245215" cy="5262245"/>
          </a:xfrm>
          <a:prstGeom prst="rect">
            <a:avLst/>
          </a:prstGeom>
          <a:noFill/>
        </p:spPr>
        <p:txBody>
          <a:bodyPr wrap="square" rtlCol="0" anchor="t">
            <a:spAutoFit/>
          </a:bodyPr>
          <a:lstStyle/>
          <a:p>
            <a:r>
              <a:rPr lang="zh-CN" altLang="en-US" sz="2400"/>
              <a:t>【例2-15】用while语句求1-100的和。</a:t>
            </a:r>
          </a:p>
          <a:p>
            <a:r>
              <a:rPr lang="zh-CN" altLang="en-US" sz="2400"/>
              <a:t>public classExample212 {</a:t>
            </a:r>
          </a:p>
          <a:p>
            <a:r>
              <a:rPr lang="zh-CN" altLang="en-US" sz="2400"/>
              <a:t>	public static void main(String[] args){</a:t>
            </a:r>
          </a:p>
          <a:p>
            <a:r>
              <a:rPr lang="zh-CN" altLang="en-US" sz="2400"/>
              <a:t>		int x=1;			//定义int型变量，并赋初值</a:t>
            </a:r>
          </a:p>
          <a:p>
            <a:r>
              <a:rPr lang="zh-CN" altLang="en-US" sz="2400"/>
              <a:t>		int sum=0;			//定义变量用于保存各数相加后的结果 </a:t>
            </a:r>
          </a:p>
          <a:p>
            <a:r>
              <a:rPr lang="zh-CN" altLang="en-US" sz="2400"/>
              <a:t>		while(x&lt;=100){		//while循环语句，当变量满足条件表达式时执行循环体语句</a:t>
            </a:r>
          </a:p>
          <a:p>
            <a:r>
              <a:rPr lang="zh-CN" altLang="en-US" sz="2400"/>
              <a:t>			sum=sum+x;</a:t>
            </a:r>
          </a:p>
          <a:p>
            <a:r>
              <a:rPr lang="zh-CN" altLang="en-US" sz="2400"/>
              <a:t>			x++;			//当使用了x变量后自加1</a:t>
            </a:r>
          </a:p>
          <a:p>
            <a:r>
              <a:rPr lang="zh-CN" altLang="en-US" sz="2400"/>
              <a:t>			</a:t>
            </a:r>
          </a:p>
          <a:p>
            <a:r>
              <a:rPr lang="zh-CN" altLang="en-US" sz="2400"/>
              <a:t>		}</a:t>
            </a:r>
          </a:p>
          <a:p>
            <a:r>
              <a:rPr lang="zh-CN" altLang="en-US" sz="2400"/>
              <a:t>		System.out.println("1到100的和为："+sum);</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2.3.2 do-while</a:t>
            </a:r>
            <a:r>
              <a:rPr lang="zh-CN" altLang="en-US"/>
              <a:t>语句</a:t>
            </a:r>
          </a:p>
        </p:txBody>
      </p:sp>
      <p:sp>
        <p:nvSpPr>
          <p:cNvPr id="3" name="文本框 2"/>
          <p:cNvSpPr txBox="1"/>
          <p:nvPr/>
        </p:nvSpPr>
        <p:spPr>
          <a:xfrm>
            <a:off x="732155" y="1426210"/>
            <a:ext cx="8008620" cy="2553335"/>
          </a:xfrm>
          <a:prstGeom prst="rect">
            <a:avLst/>
          </a:prstGeom>
          <a:noFill/>
        </p:spPr>
        <p:txBody>
          <a:bodyPr wrap="square" rtlCol="0" anchor="t">
            <a:spAutoFit/>
          </a:bodyPr>
          <a:lstStyle/>
          <a:p>
            <a:r>
              <a:rPr lang="zh-CN" altLang="en-US" sz="3200"/>
              <a:t>do-while循环语句的一般格式如下。</a:t>
            </a:r>
          </a:p>
          <a:p>
            <a:endParaRPr lang="zh-CN" altLang="en-US" sz="3200"/>
          </a:p>
          <a:p>
            <a:r>
              <a:rPr lang="zh-CN" altLang="en-US" sz="3200"/>
              <a:t>do{</a:t>
            </a:r>
          </a:p>
          <a:p>
            <a:r>
              <a:rPr lang="zh-CN" altLang="en-US" sz="3200"/>
              <a:t>语句块；</a:t>
            </a:r>
          </a:p>
          <a:p>
            <a:r>
              <a:rPr lang="zh-CN" altLang="en-US" sz="3200"/>
              <a:t>}while(布尔表达式);</a:t>
            </a:r>
          </a:p>
        </p:txBody>
      </p:sp>
      <p:graphicFrame>
        <p:nvGraphicFramePr>
          <p:cNvPr id="4" name="对象 -2147482616"/>
          <p:cNvGraphicFramePr/>
          <p:nvPr/>
        </p:nvGraphicFramePr>
        <p:xfrm>
          <a:off x="6885305" y="1036320"/>
          <a:ext cx="4833620" cy="5233035"/>
        </p:xfrm>
        <a:graphic>
          <a:graphicData uri="http://schemas.openxmlformats.org/presentationml/2006/ole">
            <mc:AlternateContent xmlns:mc="http://schemas.openxmlformats.org/markup-compatibility/2006">
              <mc:Choice xmlns:v="urn:schemas-microsoft-com:vml" Requires="v">
                <p:oleObj spid="_x0000_s9218" r:id="rId4" imgW="2219960" imgH="2418080" progId="Visio.Drawing.11">
                  <p:embed/>
                </p:oleObj>
              </mc:Choice>
              <mc:Fallback>
                <p:oleObj r:id="rId4" imgW="2219960" imgH="2418080" progId="Visio.Drawing.11">
                  <p:embed/>
                  <p:pic>
                    <p:nvPicPr>
                      <p:cNvPr id="0" name="图片 3075"/>
                      <p:cNvPicPr/>
                      <p:nvPr/>
                    </p:nvPicPr>
                    <p:blipFill>
                      <a:blip r:embed="rId5"/>
                      <a:stretch>
                        <a:fillRect/>
                      </a:stretch>
                    </p:blipFill>
                    <p:spPr>
                      <a:xfrm>
                        <a:off x="6885305" y="1036320"/>
                        <a:ext cx="4833620" cy="5233035"/>
                      </a:xfrm>
                      <a:prstGeom prst="rect">
                        <a:avLst/>
                      </a:prstGeom>
                      <a:noFill/>
                      <a:ln w="38100">
                        <a:noFill/>
                        <a:miter/>
                      </a:ln>
                    </p:spPr>
                  </p:pic>
                </p:oleObj>
              </mc:Fallback>
            </mc:AlternateContent>
          </a:graphicData>
        </a:graphic>
      </p:graphicFrame>
      <p:sp>
        <p:nvSpPr>
          <p:cNvPr id="5" name="云形 4"/>
          <p:cNvSpPr/>
          <p:nvPr/>
        </p:nvSpPr>
        <p:spPr>
          <a:xfrm>
            <a:off x="1630680" y="4461510"/>
            <a:ext cx="4215765" cy="2182495"/>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solidFill>
                  <a:srgbClr val="FF0000"/>
                </a:solidFill>
              </a:rPr>
              <a:t>while</a:t>
            </a:r>
            <a:r>
              <a:rPr lang="zh-CN" altLang="en-US" sz="2800" b="1">
                <a:solidFill>
                  <a:srgbClr val="FF0000"/>
                </a:solidFill>
              </a:rPr>
              <a:t>和</a:t>
            </a:r>
            <a:r>
              <a:rPr lang="en-US" altLang="zh-CN" sz="2800" b="1">
                <a:solidFill>
                  <a:srgbClr val="FF0000"/>
                </a:solidFill>
              </a:rPr>
              <a:t>do-while</a:t>
            </a:r>
            <a:r>
              <a:rPr lang="zh-CN" altLang="en-US" sz="2800" b="1">
                <a:solidFill>
                  <a:srgbClr val="FF0000"/>
                </a:solidFill>
              </a:rPr>
              <a:t>有什么不同？</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2.1.2</a:t>
            </a:r>
            <a:r>
              <a:rPr lang="zh-CN" altLang="en-US"/>
              <a:t>关键字</a:t>
            </a:r>
          </a:p>
        </p:txBody>
      </p:sp>
      <p:sp>
        <p:nvSpPr>
          <p:cNvPr id="3" name="文本框 2"/>
          <p:cNvSpPr txBox="1"/>
          <p:nvPr/>
        </p:nvSpPr>
        <p:spPr>
          <a:xfrm>
            <a:off x="1170305" y="1697990"/>
            <a:ext cx="10220960" cy="1383665"/>
          </a:xfrm>
          <a:prstGeom prst="rect">
            <a:avLst/>
          </a:prstGeom>
          <a:noFill/>
        </p:spPr>
        <p:txBody>
          <a:bodyPr wrap="square" rtlCol="0" anchor="t">
            <a:spAutoFit/>
          </a:bodyPr>
          <a:lstStyle/>
          <a:p>
            <a:r>
              <a:rPr lang="en-US" altLang="zh-CN" sz="2800"/>
              <a:t>      </a:t>
            </a:r>
            <a:r>
              <a:rPr lang="zh-CN" altLang="en-US" sz="2800"/>
              <a:t>关键字是事先定义的，有特殊含义的单词。Java的关键字对Java的编译器有特殊的意义，和其它编程语言一样，Java中预留了许多关键字，如public、void、for、if等等。</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787525" y="778510"/>
            <a:ext cx="9311640" cy="5507990"/>
          </a:xfrm>
          <a:prstGeom prst="rect">
            <a:avLst/>
          </a:prstGeom>
          <a:noFill/>
        </p:spPr>
        <p:txBody>
          <a:bodyPr wrap="square" rtlCol="0" anchor="t">
            <a:spAutoFit/>
          </a:bodyPr>
          <a:lstStyle/>
          <a:p>
            <a:r>
              <a:rPr lang="zh-CN" altLang="en-US" sz="3200"/>
              <a:t>【例2-16】do-while语句的使用方法。</a:t>
            </a:r>
          </a:p>
          <a:p>
            <a:r>
              <a:rPr lang="zh-CN" altLang="en-US" sz="3200"/>
              <a:t>public class Example213 {</a:t>
            </a:r>
          </a:p>
          <a:p>
            <a:r>
              <a:rPr lang="zh-CN" altLang="en-US" sz="3200"/>
              <a:t>	public static void main(String args[]){</a:t>
            </a:r>
          </a:p>
          <a:p>
            <a:r>
              <a:rPr lang="zh-CN" altLang="en-US" sz="3200"/>
              <a:t>	      int x = 10;	 </a:t>
            </a:r>
          </a:p>
          <a:p>
            <a:r>
              <a:rPr lang="zh-CN" altLang="en-US" sz="3200"/>
              <a:t>	      do{</a:t>
            </a:r>
          </a:p>
          <a:p>
            <a:r>
              <a:rPr lang="zh-CN" altLang="en-US" sz="3200"/>
              <a:t>	         System.out.print("value of x : " + x );</a:t>
            </a:r>
          </a:p>
          <a:p>
            <a:r>
              <a:rPr lang="zh-CN" altLang="en-US" sz="3200"/>
              <a:t>	         x++;</a:t>
            </a:r>
          </a:p>
          <a:p>
            <a:r>
              <a:rPr lang="zh-CN" altLang="en-US" sz="3200"/>
              <a:t>	         System.out.print("\n");</a:t>
            </a:r>
          </a:p>
          <a:p>
            <a:r>
              <a:rPr lang="zh-CN" altLang="en-US" sz="3200"/>
              <a:t>	      }while( x &lt; 13 );    //指定循环条件</a:t>
            </a:r>
          </a:p>
          <a:p>
            <a:r>
              <a:rPr lang="zh-CN" altLang="en-US" sz="3200"/>
              <a:t>	   }</a:t>
            </a:r>
          </a:p>
          <a:p>
            <a:r>
              <a:rPr lang="zh-CN" altLang="en-US" sz="32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2.3.3 for</a:t>
            </a:r>
            <a:r>
              <a:rPr lang="zh-CN" altLang="en-US"/>
              <a:t>语句</a:t>
            </a:r>
          </a:p>
        </p:txBody>
      </p:sp>
      <p:sp>
        <p:nvSpPr>
          <p:cNvPr id="3" name="文本框 2"/>
          <p:cNvSpPr txBox="1"/>
          <p:nvPr/>
        </p:nvSpPr>
        <p:spPr>
          <a:xfrm>
            <a:off x="236220" y="1572260"/>
            <a:ext cx="6809105" cy="2061210"/>
          </a:xfrm>
          <a:prstGeom prst="rect">
            <a:avLst/>
          </a:prstGeom>
          <a:noFill/>
        </p:spPr>
        <p:txBody>
          <a:bodyPr wrap="square" rtlCol="0" anchor="t">
            <a:spAutoFit/>
          </a:bodyPr>
          <a:lstStyle/>
          <a:p>
            <a:r>
              <a:rPr lang="zh-CN" altLang="en-US" sz="3200"/>
              <a:t>for循环语句的一般格式如下。</a:t>
            </a:r>
          </a:p>
          <a:p>
            <a:r>
              <a:rPr lang="zh-CN" altLang="en-US" sz="3200"/>
              <a:t>for(表达式1;表达式2;表达式3){</a:t>
            </a:r>
          </a:p>
          <a:p>
            <a:r>
              <a:rPr lang="zh-CN" altLang="en-US" sz="3200"/>
              <a:t>语句块;</a:t>
            </a:r>
          </a:p>
          <a:p>
            <a:r>
              <a:rPr lang="zh-CN" altLang="en-US" sz="3200"/>
              <a:t>}</a:t>
            </a:r>
          </a:p>
        </p:txBody>
      </p:sp>
      <p:graphicFrame>
        <p:nvGraphicFramePr>
          <p:cNvPr id="4" name="对象 -2147482615"/>
          <p:cNvGraphicFramePr/>
          <p:nvPr/>
        </p:nvGraphicFramePr>
        <p:xfrm>
          <a:off x="7360920" y="1701800"/>
          <a:ext cx="3249930" cy="4494530"/>
        </p:xfrm>
        <a:graphic>
          <a:graphicData uri="http://schemas.openxmlformats.org/presentationml/2006/ole">
            <mc:AlternateContent xmlns:mc="http://schemas.openxmlformats.org/markup-compatibility/2006">
              <mc:Choice xmlns:v="urn:schemas-microsoft-com:vml" Requires="v">
                <p:oleObj spid="_x0000_s10242" r:id="rId4" imgW="3398520" imgH="3921760" progId="Visio.Drawing.11">
                  <p:embed/>
                </p:oleObj>
              </mc:Choice>
              <mc:Fallback>
                <p:oleObj r:id="rId4" imgW="3398520" imgH="3921760" progId="Visio.Drawing.11">
                  <p:embed/>
                  <p:pic>
                    <p:nvPicPr>
                      <p:cNvPr id="0" name="图片 3075"/>
                      <p:cNvPicPr/>
                      <p:nvPr/>
                    </p:nvPicPr>
                    <p:blipFill>
                      <a:blip r:embed="rId5"/>
                      <a:stretch>
                        <a:fillRect/>
                      </a:stretch>
                    </p:blipFill>
                    <p:spPr>
                      <a:xfrm>
                        <a:off x="7360920" y="1701800"/>
                        <a:ext cx="3249930" cy="449453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298450" y="1294765"/>
            <a:ext cx="11893550" cy="4831080"/>
          </a:xfrm>
          <a:prstGeom prst="rect">
            <a:avLst/>
          </a:prstGeom>
          <a:noFill/>
        </p:spPr>
        <p:txBody>
          <a:bodyPr wrap="square" rtlCol="0" anchor="t">
            <a:spAutoFit/>
          </a:bodyPr>
          <a:lstStyle/>
          <a:p>
            <a:r>
              <a:rPr lang="zh-CN" altLang="en-US" sz="2800"/>
              <a:t>【例2-17】用for循环语句计算1-100的和。</a:t>
            </a:r>
          </a:p>
          <a:p>
            <a:r>
              <a:rPr lang="zh-CN" altLang="en-US" sz="2800"/>
              <a:t>public class Example214{</a:t>
            </a:r>
          </a:p>
          <a:p>
            <a:r>
              <a:rPr lang="zh-CN" altLang="en-US" sz="2800"/>
              <a:t>	public static void main(String[] args) {</a:t>
            </a:r>
          </a:p>
          <a:p>
            <a:r>
              <a:rPr lang="zh-CN" altLang="en-US" sz="2800"/>
              <a:t>			int sum=0;     //定义一个变量sum，赋初值0，用来保存每次循环后sum的值</a:t>
            </a:r>
          </a:p>
          <a:p>
            <a:r>
              <a:rPr lang="zh-CN" altLang="en-US" sz="2800"/>
              <a:t>			for(int i=1;i&lt;=100;i++){        //循环条件</a:t>
            </a:r>
          </a:p>
          <a:p>
            <a:r>
              <a:rPr lang="zh-CN" altLang="en-US" sz="2800"/>
              <a:t>				sum=sum+i;                  //循环体</a:t>
            </a:r>
          </a:p>
          <a:p>
            <a:r>
              <a:rPr lang="zh-CN" altLang="en-US" sz="2800"/>
              <a:t>			}</a:t>
            </a:r>
          </a:p>
          <a:p>
            <a:r>
              <a:rPr lang="zh-CN" altLang="en-US" sz="2800"/>
              <a:t>			System.out.println("1到100的和为："+sum);</a:t>
            </a:r>
          </a:p>
          <a:p>
            <a:r>
              <a:rPr lang="zh-CN" altLang="en-US" sz="2800"/>
              <a:t>	}</a:t>
            </a:r>
          </a:p>
          <a:p>
            <a:r>
              <a:rPr lang="zh-CN" altLang="en-US" sz="28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2.3.4 </a:t>
            </a:r>
            <a:r>
              <a:rPr lang="zh-CN" altLang="en-US"/>
              <a:t>跳转语句</a:t>
            </a:r>
          </a:p>
        </p:txBody>
      </p:sp>
      <p:sp>
        <p:nvSpPr>
          <p:cNvPr id="3" name="文本框 2"/>
          <p:cNvSpPr txBox="1"/>
          <p:nvPr/>
        </p:nvSpPr>
        <p:spPr>
          <a:xfrm>
            <a:off x="602615" y="1443990"/>
            <a:ext cx="10986770" cy="3969385"/>
          </a:xfrm>
          <a:prstGeom prst="rect">
            <a:avLst/>
          </a:prstGeom>
          <a:noFill/>
        </p:spPr>
        <p:txBody>
          <a:bodyPr wrap="square" rtlCol="0" anchor="t">
            <a:spAutoFit/>
          </a:bodyPr>
          <a:lstStyle/>
          <a:p>
            <a:r>
              <a:rPr lang="en-US" altLang="zh-CN" sz="2800"/>
              <a:t>         </a:t>
            </a:r>
            <a:r>
              <a:rPr lang="zh-CN" altLang="en-US" sz="2800"/>
              <a:t>跳转语句，是在程序进行到某一步时，想要结束或者中断这个循环，用程序跳转语句来实现这个功能。这里重点介绍两种跳转语句：break语句和continue语句。</a:t>
            </a:r>
          </a:p>
          <a:p>
            <a:r>
              <a:rPr lang="zh-CN" altLang="en-US" sz="2800"/>
              <a:t> </a:t>
            </a:r>
            <a:r>
              <a:rPr lang="en-US" altLang="zh-CN" sz="2800"/>
              <a:t>        </a:t>
            </a:r>
            <a:r>
              <a:rPr lang="zh-CN" altLang="en-US" sz="2800">
                <a:sym typeface="+mn-ea"/>
              </a:rPr>
              <a:t>break和continue都可以用来跳出当前循环，break还可以用在switch语句当中，break和continue两者的主要区别是：break语句是结束整个循环语句，不再执行该循环块或者程序块；而continue语句的作用是中断当前的这次循环，还会继续执行后面的循环。简而言之就是，break--跳出循环，continue--继续下一个循环的运算。</a:t>
            </a:r>
            <a:endParaRPr lang="zh-CN" altLang="en-US" sz="2800"/>
          </a:p>
          <a:p>
            <a:endParaRPr lang="zh-CN" altLang="en-US" sz="2800"/>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214630" y="1150620"/>
            <a:ext cx="6182995" cy="3538220"/>
          </a:xfrm>
          <a:prstGeom prst="rect">
            <a:avLst/>
          </a:prstGeom>
          <a:noFill/>
        </p:spPr>
        <p:txBody>
          <a:bodyPr wrap="square" rtlCol="0" anchor="t">
            <a:spAutoFit/>
          </a:bodyPr>
          <a:lstStyle/>
          <a:p>
            <a:r>
              <a:rPr lang="zh-CN" altLang="en-US" sz="2400"/>
              <a:t>【例2-18】break语句和continue语句的用法。</a:t>
            </a:r>
          </a:p>
          <a:p>
            <a:r>
              <a:rPr lang="zh-CN" altLang="en-US" sz="2000"/>
              <a:t>public class Example215 {</a:t>
            </a:r>
          </a:p>
          <a:p>
            <a:r>
              <a:rPr lang="zh-CN" altLang="en-US" sz="2000"/>
              <a:t>	public static void main(String[] args){</a:t>
            </a:r>
          </a:p>
          <a:p>
            <a:r>
              <a:rPr lang="zh-CN" altLang="en-US" sz="2000"/>
              <a:t>		for(int i=0; i&lt;5; i++){</a:t>
            </a:r>
          </a:p>
          <a:p>
            <a:r>
              <a:rPr lang="zh-CN" altLang="en-US" sz="2000"/>
              <a:t>		    if(i == 0){</a:t>
            </a:r>
          </a:p>
          <a:p>
            <a:r>
              <a:rPr lang="zh-CN" altLang="en-US" sz="2000"/>
              <a:t>		    break; //跳出循环</a:t>
            </a:r>
          </a:p>
          <a:p>
            <a:r>
              <a:rPr lang="zh-CN" altLang="en-US" sz="2000"/>
              <a:t>		    }</a:t>
            </a:r>
          </a:p>
          <a:p>
            <a:r>
              <a:rPr lang="zh-CN" altLang="en-US" sz="2000"/>
              <a:t>		    System.out.println(i);</a:t>
            </a:r>
          </a:p>
          <a:p>
            <a:r>
              <a:rPr lang="zh-CN" altLang="en-US" sz="2000"/>
              <a:t>		}</a:t>
            </a:r>
          </a:p>
          <a:p>
            <a:r>
              <a:rPr lang="zh-CN" altLang="en-US" sz="2000"/>
              <a:t>	}</a:t>
            </a:r>
          </a:p>
          <a:p>
            <a:r>
              <a:rPr lang="zh-CN" altLang="en-US" sz="2000"/>
              <a:t>}</a:t>
            </a:r>
          </a:p>
        </p:txBody>
      </p:sp>
      <p:sp>
        <p:nvSpPr>
          <p:cNvPr id="4" name="文本框 3"/>
          <p:cNvSpPr txBox="1"/>
          <p:nvPr/>
        </p:nvSpPr>
        <p:spPr>
          <a:xfrm>
            <a:off x="6487795" y="1919605"/>
            <a:ext cx="5367655" cy="3476625"/>
          </a:xfrm>
          <a:prstGeom prst="rect">
            <a:avLst/>
          </a:prstGeom>
          <a:noFill/>
        </p:spPr>
        <p:txBody>
          <a:bodyPr wrap="square" rtlCol="0" anchor="t">
            <a:spAutoFit/>
          </a:bodyPr>
          <a:lstStyle/>
          <a:p>
            <a:r>
              <a:rPr lang="zh-CN" altLang="en-US" sz="2000"/>
              <a:t>public class  Example215 {</a:t>
            </a:r>
          </a:p>
          <a:p>
            <a:r>
              <a:rPr lang="zh-CN" altLang="en-US" sz="2000"/>
              <a:t>	public static void main(String[] args){</a:t>
            </a:r>
          </a:p>
          <a:p>
            <a:r>
              <a:rPr lang="zh-CN" altLang="en-US" sz="2000"/>
              <a:t>		for(int i=0; i&lt;5; i++){</a:t>
            </a:r>
          </a:p>
          <a:p>
            <a:r>
              <a:rPr lang="zh-CN" altLang="en-US" sz="2000"/>
              <a:t>		    if(i == 0){</a:t>
            </a:r>
          </a:p>
          <a:p>
            <a:r>
              <a:rPr lang="zh-CN" altLang="en-US" sz="2000"/>
              <a:t>		   // break;       </a:t>
            </a:r>
          </a:p>
          <a:p>
            <a:r>
              <a:rPr lang="zh-CN" altLang="en-US" sz="2000"/>
              <a:t>		    continue;     //结束本次循环</a:t>
            </a:r>
          </a:p>
          <a:p>
            <a:r>
              <a:rPr lang="zh-CN" altLang="en-US" sz="2000"/>
              <a:t>		    }</a:t>
            </a:r>
          </a:p>
          <a:p>
            <a:r>
              <a:rPr lang="zh-CN" altLang="en-US" sz="2000"/>
              <a:t>		    System.out.println(i);</a:t>
            </a:r>
          </a:p>
          <a:p>
            <a:r>
              <a:rPr lang="zh-CN" altLang="en-US" sz="2000"/>
              <a:t>		}</a:t>
            </a:r>
          </a:p>
          <a:p>
            <a:r>
              <a:rPr lang="zh-CN" altLang="en-US" sz="2000"/>
              <a:t>	}</a:t>
            </a:r>
          </a:p>
          <a:p>
            <a:r>
              <a:rPr lang="zh-CN" altLang="en-US" sz="20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2.1.2</a:t>
            </a:r>
            <a:r>
              <a:rPr lang="zh-CN" altLang="en-US"/>
              <a:t>部分关键字及其含义</a:t>
            </a:r>
          </a:p>
        </p:txBody>
      </p:sp>
      <p:graphicFrame>
        <p:nvGraphicFramePr>
          <p:cNvPr id="3" name="表格 2"/>
          <p:cNvGraphicFramePr/>
          <p:nvPr>
            <p:custDataLst>
              <p:tags r:id="rId1"/>
            </p:custDataLst>
          </p:nvPr>
        </p:nvGraphicFramePr>
        <p:xfrm>
          <a:off x="2670175" y="1099185"/>
          <a:ext cx="7261860" cy="5712460"/>
        </p:xfrm>
        <a:graphic>
          <a:graphicData uri="http://schemas.openxmlformats.org/drawingml/2006/table">
            <a:tbl>
              <a:tblPr firstRow="1" bandRow="1">
                <a:tableStyleId>{5940675A-B579-460E-94D1-54222C63F5DA}</a:tableStyleId>
              </a:tblPr>
              <a:tblGrid>
                <a:gridCol w="1836420"/>
                <a:gridCol w="5425440"/>
              </a:tblGrid>
              <a:tr h="219710">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关键字</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含义</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abstract</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表明类或者成员方法具有抽象属性</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boolean</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基本数据类型之一，声明布尔类型的关键字</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break</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提前跳出一个块</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byte</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基本数据类型之一，字节类型</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case</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用在switch语句之中，表示其中的一个分支</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char</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基本数据类型之一，字符类型</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class</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声明一个类</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continue</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回到一个块的开始处</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do</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用在do-while循环结构中</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double</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基本数据类型之一，双精度浮点数类型</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else</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用在条件语句中，表明当条件不成立时的分支</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float</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基本数据类型之一，单精度浮点数类型</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for</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一种循环结构的引导词</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if</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条件语句的引导词</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long</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基本数据类型之一，长整数类型</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new</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用来创建新实例对象</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package</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包</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private</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一种访问控制方式：私用模式</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protected</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一种访问控制方式：保护模式</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public</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一种访问控制方式：共用模式</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return</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从成员方法中返回数据</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static</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表明具有静态属性</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switch</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分支语句结构的引导词</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void</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声明当前成员方法没有返回值</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indent="0" algn="ctr">
                        <a:buNone/>
                      </a:pPr>
                      <a:r>
                        <a:rPr lang="en-US" sz="900" b="0">
                          <a:solidFill>
                            <a:srgbClr val="000000"/>
                          </a:solidFill>
                          <a:latin typeface="Times New Roman" panose="02020603050405020304" charset="0"/>
                          <a:cs typeface="Times New Roman" panose="02020603050405020304" charset="0"/>
                        </a:rPr>
                        <a:t>while</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Times New Roman" panose="02020603050405020304" charset="0"/>
                          <a:cs typeface="Times New Roman" panose="02020603050405020304" charset="0"/>
                        </a:rPr>
                        <a:t>用在循环结构中</a:t>
                      </a:r>
                      <a:endParaRPr lang="en-US" altLang="en-US" sz="9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圆角 110"/>
          <p:cNvSpPr/>
          <p:nvPr/>
        </p:nvSpPr>
        <p:spPr>
          <a:xfrm>
            <a:off x="758283" y="1185678"/>
            <a:ext cx="10488265" cy="4957652"/>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 name="文本占位符 1"/>
          <p:cNvSpPr>
            <a:spLocks noGrp="1"/>
          </p:cNvSpPr>
          <p:nvPr>
            <p:ph type="body" sz="quarter" idx="10"/>
          </p:nvPr>
        </p:nvSpPr>
        <p:spPr/>
        <p:txBody>
          <a:bodyPr/>
          <a:lstStyle/>
          <a:p>
            <a:r>
              <a:rPr lang="en-US" altLang="zh-CN" dirty="0"/>
              <a:t>2.1.3</a:t>
            </a:r>
            <a:r>
              <a:rPr lang="zh-CN" altLang="en-US" dirty="0"/>
              <a:t>代码注释</a:t>
            </a:r>
          </a:p>
        </p:txBody>
      </p:sp>
      <p:graphicFrame>
        <p:nvGraphicFramePr>
          <p:cNvPr id="3" name="图示 2"/>
          <p:cNvGraphicFramePr/>
          <p:nvPr/>
        </p:nvGraphicFramePr>
        <p:xfrm>
          <a:off x="1025956" y="1804620"/>
          <a:ext cx="9299571" cy="4045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圆角 110"/>
          <p:cNvSpPr/>
          <p:nvPr/>
        </p:nvSpPr>
        <p:spPr>
          <a:xfrm>
            <a:off x="758283" y="1185678"/>
            <a:ext cx="10488265" cy="4957652"/>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 name="文本占位符 1"/>
          <p:cNvSpPr>
            <a:spLocks noGrp="1"/>
          </p:cNvSpPr>
          <p:nvPr>
            <p:ph type="body" sz="quarter" idx="10"/>
          </p:nvPr>
        </p:nvSpPr>
        <p:spPr/>
        <p:txBody>
          <a:bodyPr/>
          <a:lstStyle/>
          <a:p>
            <a:r>
              <a:rPr lang="en-US" altLang="zh-CN" dirty="0"/>
              <a:t>2.1.3</a:t>
            </a:r>
            <a:r>
              <a:rPr lang="zh-CN" altLang="en-US" dirty="0"/>
              <a:t>代码注释</a:t>
            </a:r>
          </a:p>
        </p:txBody>
      </p:sp>
      <p:graphicFrame>
        <p:nvGraphicFramePr>
          <p:cNvPr id="3" name="图示 2"/>
          <p:cNvGraphicFramePr/>
          <p:nvPr/>
        </p:nvGraphicFramePr>
        <p:xfrm>
          <a:off x="1025956" y="1047964"/>
          <a:ext cx="10604390" cy="5650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圆角 110"/>
          <p:cNvSpPr/>
          <p:nvPr/>
        </p:nvSpPr>
        <p:spPr>
          <a:xfrm>
            <a:off x="758283" y="1185678"/>
            <a:ext cx="10488265" cy="4957652"/>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 name="文本占位符 1"/>
          <p:cNvSpPr>
            <a:spLocks noGrp="1"/>
          </p:cNvSpPr>
          <p:nvPr>
            <p:ph type="body" sz="quarter" idx="10"/>
          </p:nvPr>
        </p:nvSpPr>
        <p:spPr/>
        <p:txBody>
          <a:bodyPr/>
          <a:lstStyle/>
          <a:p>
            <a:r>
              <a:rPr lang="en-US" altLang="zh-CN" dirty="0">
                <a:sym typeface="+mn-ea"/>
              </a:rPr>
              <a:t>2.1.3</a:t>
            </a:r>
            <a:r>
              <a:rPr lang="zh-CN" altLang="en-US" dirty="0"/>
              <a:t>代码注释</a:t>
            </a:r>
          </a:p>
        </p:txBody>
      </p:sp>
      <p:graphicFrame>
        <p:nvGraphicFramePr>
          <p:cNvPr id="3" name="图示 2"/>
          <p:cNvGraphicFramePr/>
          <p:nvPr/>
        </p:nvGraphicFramePr>
        <p:xfrm>
          <a:off x="1025956" y="1047964"/>
          <a:ext cx="10604390" cy="5650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112bcda-64e5-4ad3-bae6-c6a7eaa0ba86}"/>
  <p:tag name="TABLE_ENDDRAG_ORIGIN_RECT" val="571*449"/>
  <p:tag name="TABLE_ENDDRAG_RECT" val="210*86*571*449"/>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46751d2-d43a-474e-a7e6-9afbb3b69ab4}"/>
  <p:tag name="TABLE_ENDDRAG_ORIGIN_RECT" val="922*202"/>
  <p:tag name="TABLE_ENDDRAG_RECT" val="-2*122*922*20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6e0c5522-b0ce-478f-aba8-bbe4272cbb91}"/>
  <p:tag name="TABLE_ENDDRAG_ORIGIN_RECT" val="844*222"/>
  <p:tag name="TABLE_ENDDRAG_RECT" val="-277*194*844*22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5016</Words>
  <Application>Microsoft Office PowerPoint</Application>
  <PresentationFormat>自定义</PresentationFormat>
  <Paragraphs>625</Paragraphs>
  <Slides>54</Slides>
  <Notes>34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第一PPT，www.1ppt.com</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admin</cp:lastModifiedBy>
  <cp:revision>284</cp:revision>
  <dcterms:created xsi:type="dcterms:W3CDTF">2016-05-18T12:32:00Z</dcterms:created>
  <dcterms:modified xsi:type="dcterms:W3CDTF">2021-08-11T08:43:45Z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D4D355437F224FD48C7E6C5EB6837D2B</vt:lpwstr>
  </property>
</Properties>
</file>